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99" Type="http://schemas.openxmlformats.org/officeDocument/2006/relationships/slide" Target="slides/slide298.xml" /><Relationship Id="rId303" Type="http://schemas.openxmlformats.org/officeDocument/2006/relationships/slide" Target="slides/slide302.xml" /><Relationship Id="rId21" Type="http://schemas.openxmlformats.org/officeDocument/2006/relationships/slide" Target="slides/slide20.xml" /><Relationship Id="rId42" Type="http://schemas.openxmlformats.org/officeDocument/2006/relationships/slide" Target="slides/slide41.xml" /><Relationship Id="rId63" Type="http://schemas.openxmlformats.org/officeDocument/2006/relationships/slide" Target="slides/slide62.xml" /><Relationship Id="rId84" Type="http://schemas.openxmlformats.org/officeDocument/2006/relationships/slide" Target="slides/slide83.xml" /><Relationship Id="rId138" Type="http://schemas.openxmlformats.org/officeDocument/2006/relationships/slide" Target="slides/slide137.xml" /><Relationship Id="rId159" Type="http://schemas.openxmlformats.org/officeDocument/2006/relationships/slide" Target="slides/slide158.xml" /><Relationship Id="rId170" Type="http://schemas.openxmlformats.org/officeDocument/2006/relationships/slide" Target="slides/slide169.xml" /><Relationship Id="rId191" Type="http://schemas.openxmlformats.org/officeDocument/2006/relationships/slide" Target="slides/slide190.xml" /><Relationship Id="rId205" Type="http://schemas.openxmlformats.org/officeDocument/2006/relationships/slide" Target="slides/slide204.xml" /><Relationship Id="rId226" Type="http://schemas.openxmlformats.org/officeDocument/2006/relationships/slide" Target="slides/slide225.xml" /><Relationship Id="rId247" Type="http://schemas.openxmlformats.org/officeDocument/2006/relationships/slide" Target="slides/slide246.xml" /><Relationship Id="rId107" Type="http://schemas.openxmlformats.org/officeDocument/2006/relationships/slide" Target="slides/slide106.xml" /><Relationship Id="rId268" Type="http://schemas.openxmlformats.org/officeDocument/2006/relationships/slide" Target="slides/slide267.xml" /><Relationship Id="rId289" Type="http://schemas.openxmlformats.org/officeDocument/2006/relationships/slide" Target="slides/slide288.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slide" Target="slides/slide215.xml" /><Relationship Id="rId237" Type="http://schemas.openxmlformats.org/officeDocument/2006/relationships/slide" Target="slides/slide236.xml" /><Relationship Id="rId258" Type="http://schemas.openxmlformats.org/officeDocument/2006/relationships/slide" Target="slides/slide257.xml" /><Relationship Id="rId279" Type="http://schemas.openxmlformats.org/officeDocument/2006/relationships/slide" Target="slides/slide278.xml" /><Relationship Id="rId22" Type="http://schemas.openxmlformats.org/officeDocument/2006/relationships/slide" Target="slides/slide21.xml" /><Relationship Id="rId43" Type="http://schemas.openxmlformats.org/officeDocument/2006/relationships/slide" Target="slides/slide42.xml" /><Relationship Id="rId64" Type="http://schemas.openxmlformats.org/officeDocument/2006/relationships/slide" Target="slides/slide63.xml" /><Relationship Id="rId118" Type="http://schemas.openxmlformats.org/officeDocument/2006/relationships/slide" Target="slides/slide117.xml" /><Relationship Id="rId139" Type="http://schemas.openxmlformats.org/officeDocument/2006/relationships/slide" Target="slides/slide138.xml" /><Relationship Id="rId290" Type="http://schemas.openxmlformats.org/officeDocument/2006/relationships/slide" Target="slides/slide289.xml" /><Relationship Id="rId304" Type="http://schemas.openxmlformats.org/officeDocument/2006/relationships/slide" Target="slides/slide303.xml" /><Relationship Id="rId85" Type="http://schemas.openxmlformats.org/officeDocument/2006/relationships/slide" Target="slides/slide84.xml" /><Relationship Id="rId150" Type="http://schemas.openxmlformats.org/officeDocument/2006/relationships/slide" Target="slides/slide149.xml" /><Relationship Id="rId171" Type="http://schemas.openxmlformats.org/officeDocument/2006/relationships/slide" Target="slides/slide170.xml" /><Relationship Id="rId192" Type="http://schemas.openxmlformats.org/officeDocument/2006/relationships/slide" Target="slides/slide191.xml" /><Relationship Id="rId206" Type="http://schemas.openxmlformats.org/officeDocument/2006/relationships/slide" Target="slides/slide205.xml" /><Relationship Id="rId227" Type="http://schemas.openxmlformats.org/officeDocument/2006/relationships/slide" Target="slides/slide226.xml" /><Relationship Id="rId248" Type="http://schemas.openxmlformats.org/officeDocument/2006/relationships/slide" Target="slides/slide247.xml" /><Relationship Id="rId269" Type="http://schemas.openxmlformats.org/officeDocument/2006/relationships/slide" Target="slides/slide268.xml" /><Relationship Id="rId12" Type="http://schemas.openxmlformats.org/officeDocument/2006/relationships/slide" Target="slides/slide11.xml" /><Relationship Id="rId33" Type="http://schemas.openxmlformats.org/officeDocument/2006/relationships/slide" Target="slides/slide32.xml" /><Relationship Id="rId108" Type="http://schemas.openxmlformats.org/officeDocument/2006/relationships/slide" Target="slides/slide107.xml" /><Relationship Id="rId129" Type="http://schemas.openxmlformats.org/officeDocument/2006/relationships/slide" Target="slides/slide128.xml" /><Relationship Id="rId280" Type="http://schemas.openxmlformats.org/officeDocument/2006/relationships/slide" Target="slides/slide279.xml" /><Relationship Id="rId54" Type="http://schemas.openxmlformats.org/officeDocument/2006/relationships/slide" Target="slides/slide53.xml" /><Relationship Id="rId75" Type="http://schemas.openxmlformats.org/officeDocument/2006/relationships/slide" Target="slides/slide74.xml" /><Relationship Id="rId96" Type="http://schemas.openxmlformats.org/officeDocument/2006/relationships/slide" Target="slides/slide95.xml" /><Relationship Id="rId140" Type="http://schemas.openxmlformats.org/officeDocument/2006/relationships/slide" Target="slides/slide139.xml" /><Relationship Id="rId161" Type="http://schemas.openxmlformats.org/officeDocument/2006/relationships/slide" Target="slides/slide160.xml" /><Relationship Id="rId182" Type="http://schemas.openxmlformats.org/officeDocument/2006/relationships/slide" Target="slides/slide181.xml" /><Relationship Id="rId217" Type="http://schemas.openxmlformats.org/officeDocument/2006/relationships/slide" Target="slides/slide216.xml" /><Relationship Id="rId6" Type="http://schemas.openxmlformats.org/officeDocument/2006/relationships/slide" Target="slides/slide5.xml" /><Relationship Id="rId238" Type="http://schemas.openxmlformats.org/officeDocument/2006/relationships/slide" Target="slides/slide237.xml" /><Relationship Id="rId259" Type="http://schemas.openxmlformats.org/officeDocument/2006/relationships/slide" Target="slides/slide258.xml" /><Relationship Id="rId23" Type="http://schemas.openxmlformats.org/officeDocument/2006/relationships/slide" Target="slides/slide22.xml" /><Relationship Id="rId119" Type="http://schemas.openxmlformats.org/officeDocument/2006/relationships/slide" Target="slides/slide118.xml" /><Relationship Id="rId270" Type="http://schemas.openxmlformats.org/officeDocument/2006/relationships/slide" Target="slides/slide269.xml" /><Relationship Id="rId291" Type="http://schemas.openxmlformats.org/officeDocument/2006/relationships/slide" Target="slides/slide290.xml" /><Relationship Id="rId305" Type="http://schemas.openxmlformats.org/officeDocument/2006/relationships/presProps" Target="presProps.xml" /><Relationship Id="rId44" Type="http://schemas.openxmlformats.org/officeDocument/2006/relationships/slide" Target="slides/slide43.xml" /><Relationship Id="rId65" Type="http://schemas.openxmlformats.org/officeDocument/2006/relationships/slide" Target="slides/slide64.xml" /><Relationship Id="rId86" Type="http://schemas.openxmlformats.org/officeDocument/2006/relationships/slide" Target="slides/slide85.xml" /><Relationship Id="rId130" Type="http://schemas.openxmlformats.org/officeDocument/2006/relationships/slide" Target="slides/slide129.xml" /><Relationship Id="rId151" Type="http://schemas.openxmlformats.org/officeDocument/2006/relationships/slide" Target="slides/slide150.xml" /><Relationship Id="rId172" Type="http://schemas.openxmlformats.org/officeDocument/2006/relationships/slide" Target="slides/slide171.xml" /><Relationship Id="rId193" Type="http://schemas.openxmlformats.org/officeDocument/2006/relationships/slide" Target="slides/slide192.xml" /><Relationship Id="rId207" Type="http://schemas.openxmlformats.org/officeDocument/2006/relationships/slide" Target="slides/slide206.xml" /><Relationship Id="rId228" Type="http://schemas.openxmlformats.org/officeDocument/2006/relationships/slide" Target="slides/slide227.xml" /><Relationship Id="rId249" Type="http://schemas.openxmlformats.org/officeDocument/2006/relationships/slide" Target="slides/slide248.xml" /><Relationship Id="rId13" Type="http://schemas.openxmlformats.org/officeDocument/2006/relationships/slide" Target="slides/slide12.xml" /><Relationship Id="rId109" Type="http://schemas.openxmlformats.org/officeDocument/2006/relationships/slide" Target="slides/slide108.xml" /><Relationship Id="rId260" Type="http://schemas.openxmlformats.org/officeDocument/2006/relationships/slide" Target="slides/slide259.xml" /><Relationship Id="rId281" Type="http://schemas.openxmlformats.org/officeDocument/2006/relationships/slide" Target="slides/slide280.xml" /><Relationship Id="rId34" Type="http://schemas.openxmlformats.org/officeDocument/2006/relationships/slide" Target="slides/slide33.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20" Type="http://schemas.openxmlformats.org/officeDocument/2006/relationships/slide" Target="slides/slide119.xml" /><Relationship Id="rId141" Type="http://schemas.openxmlformats.org/officeDocument/2006/relationships/slide" Target="slides/slide140.xml" /><Relationship Id="rId7" Type="http://schemas.openxmlformats.org/officeDocument/2006/relationships/slide" Target="slides/slide6.xml" /><Relationship Id="rId162" Type="http://schemas.openxmlformats.org/officeDocument/2006/relationships/slide" Target="slides/slide161.xml" /><Relationship Id="rId183" Type="http://schemas.openxmlformats.org/officeDocument/2006/relationships/slide" Target="slides/slide182.xml" /><Relationship Id="rId218" Type="http://schemas.openxmlformats.org/officeDocument/2006/relationships/slide" Target="slides/slide217.xml" /><Relationship Id="rId239" Type="http://schemas.openxmlformats.org/officeDocument/2006/relationships/slide" Target="slides/slide238.xml" /><Relationship Id="rId250" Type="http://schemas.openxmlformats.org/officeDocument/2006/relationships/slide" Target="slides/slide249.xml" /><Relationship Id="rId271" Type="http://schemas.openxmlformats.org/officeDocument/2006/relationships/slide" Target="slides/slide270.xml" /><Relationship Id="rId292" Type="http://schemas.openxmlformats.org/officeDocument/2006/relationships/slide" Target="slides/slide291.xml" /><Relationship Id="rId306" Type="http://schemas.openxmlformats.org/officeDocument/2006/relationships/viewProps" Target="viewProps.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301" Type="http://schemas.openxmlformats.org/officeDocument/2006/relationships/slide" Target="slides/slide300.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199" Type="http://schemas.openxmlformats.org/officeDocument/2006/relationships/slide" Target="slides/slide198.xml" /><Relationship Id="rId203" Type="http://schemas.openxmlformats.org/officeDocument/2006/relationships/slide" Target="slides/slide202.xml" /><Relationship Id="rId208" Type="http://schemas.openxmlformats.org/officeDocument/2006/relationships/slide" Target="slides/slide207.xml" /><Relationship Id="rId229" Type="http://schemas.openxmlformats.org/officeDocument/2006/relationships/slide" Target="slides/slide228.xml" /><Relationship Id="rId19" Type="http://schemas.openxmlformats.org/officeDocument/2006/relationships/slide" Target="slides/slide18.xml" /><Relationship Id="rId224" Type="http://schemas.openxmlformats.org/officeDocument/2006/relationships/slide" Target="slides/slide223.xml" /><Relationship Id="rId240" Type="http://schemas.openxmlformats.org/officeDocument/2006/relationships/slide" Target="slides/slide239.xml" /><Relationship Id="rId245" Type="http://schemas.openxmlformats.org/officeDocument/2006/relationships/slide" Target="slides/slide244.xml" /><Relationship Id="rId261" Type="http://schemas.openxmlformats.org/officeDocument/2006/relationships/slide" Target="slides/slide260.xml" /><Relationship Id="rId266" Type="http://schemas.openxmlformats.org/officeDocument/2006/relationships/slide" Target="slides/slide265.xml" /><Relationship Id="rId287" Type="http://schemas.openxmlformats.org/officeDocument/2006/relationships/slide" Target="slides/slide286.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282" Type="http://schemas.openxmlformats.org/officeDocument/2006/relationships/slide" Target="slides/slide28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189" Type="http://schemas.openxmlformats.org/officeDocument/2006/relationships/slide" Target="slides/slide188.xml" /><Relationship Id="rId219" Type="http://schemas.openxmlformats.org/officeDocument/2006/relationships/slide" Target="slides/slide218.xml" /><Relationship Id="rId3" Type="http://schemas.openxmlformats.org/officeDocument/2006/relationships/slide" Target="slides/slide2.xml" /><Relationship Id="rId214" Type="http://schemas.openxmlformats.org/officeDocument/2006/relationships/slide" Target="slides/slide213.xml" /><Relationship Id="rId230" Type="http://schemas.openxmlformats.org/officeDocument/2006/relationships/slide" Target="slides/slide229.xml" /><Relationship Id="rId235" Type="http://schemas.openxmlformats.org/officeDocument/2006/relationships/slide" Target="slides/slide234.xml" /><Relationship Id="rId251" Type="http://schemas.openxmlformats.org/officeDocument/2006/relationships/slide" Target="slides/slide250.xml" /><Relationship Id="rId256" Type="http://schemas.openxmlformats.org/officeDocument/2006/relationships/slide" Target="slides/slide255.xml" /><Relationship Id="rId277" Type="http://schemas.openxmlformats.org/officeDocument/2006/relationships/slide" Target="slides/slide276.xml" /><Relationship Id="rId298" Type="http://schemas.openxmlformats.org/officeDocument/2006/relationships/slide" Target="slides/slide297.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72" Type="http://schemas.openxmlformats.org/officeDocument/2006/relationships/slide" Target="slides/slide271.xml" /><Relationship Id="rId293" Type="http://schemas.openxmlformats.org/officeDocument/2006/relationships/slide" Target="slides/slide292.xml" /><Relationship Id="rId302" Type="http://schemas.openxmlformats.org/officeDocument/2006/relationships/slide" Target="slides/slide301.xml" /><Relationship Id="rId307" Type="http://schemas.openxmlformats.org/officeDocument/2006/relationships/theme" Target="theme/theme1.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79" Type="http://schemas.openxmlformats.org/officeDocument/2006/relationships/slide" Target="slides/slide178.xml" /><Relationship Id="rId195" Type="http://schemas.openxmlformats.org/officeDocument/2006/relationships/slide" Target="slides/slide194.xml" /><Relationship Id="rId209" Type="http://schemas.openxmlformats.org/officeDocument/2006/relationships/slide" Target="slides/slide208.xml" /><Relationship Id="rId190" Type="http://schemas.openxmlformats.org/officeDocument/2006/relationships/slide" Target="slides/slide189.xml" /><Relationship Id="rId204" Type="http://schemas.openxmlformats.org/officeDocument/2006/relationships/slide" Target="slides/slide203.xml" /><Relationship Id="rId220" Type="http://schemas.openxmlformats.org/officeDocument/2006/relationships/slide" Target="slides/slide219.xml" /><Relationship Id="rId225" Type="http://schemas.openxmlformats.org/officeDocument/2006/relationships/slide" Target="slides/slide224.xml" /><Relationship Id="rId241" Type="http://schemas.openxmlformats.org/officeDocument/2006/relationships/slide" Target="slides/slide240.xml" /><Relationship Id="rId246" Type="http://schemas.openxmlformats.org/officeDocument/2006/relationships/slide" Target="slides/slide245.xml" /><Relationship Id="rId267" Type="http://schemas.openxmlformats.org/officeDocument/2006/relationships/slide" Target="slides/slide266.xml" /><Relationship Id="rId288" Type="http://schemas.openxmlformats.org/officeDocument/2006/relationships/slide" Target="slides/slide287.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106" Type="http://schemas.openxmlformats.org/officeDocument/2006/relationships/slide" Target="slides/slide105.xml" /><Relationship Id="rId127" Type="http://schemas.openxmlformats.org/officeDocument/2006/relationships/slide" Target="slides/slide126.xml" /><Relationship Id="rId262" Type="http://schemas.openxmlformats.org/officeDocument/2006/relationships/slide" Target="slides/slide261.xml" /><Relationship Id="rId283" Type="http://schemas.openxmlformats.org/officeDocument/2006/relationships/slide" Target="slides/slide282.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78" Type="http://schemas.openxmlformats.org/officeDocument/2006/relationships/slide" Target="slides/slide77.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48" Type="http://schemas.openxmlformats.org/officeDocument/2006/relationships/slide" Target="slides/slide147.xml" /><Relationship Id="rId164" Type="http://schemas.openxmlformats.org/officeDocument/2006/relationships/slide" Target="slides/slide163.xml" /><Relationship Id="rId169" Type="http://schemas.openxmlformats.org/officeDocument/2006/relationships/slide" Target="slides/slide168.xml" /><Relationship Id="rId185" Type="http://schemas.openxmlformats.org/officeDocument/2006/relationships/slide" Target="slides/slide184.xml" /><Relationship Id="rId4" Type="http://schemas.openxmlformats.org/officeDocument/2006/relationships/slide" Target="slides/slide3.xml" /><Relationship Id="rId9" Type="http://schemas.openxmlformats.org/officeDocument/2006/relationships/slide" Target="slides/slide8.xml" /><Relationship Id="rId180" Type="http://schemas.openxmlformats.org/officeDocument/2006/relationships/slide" Target="slides/slide179.xml" /><Relationship Id="rId210" Type="http://schemas.openxmlformats.org/officeDocument/2006/relationships/slide" Target="slides/slide209.xml" /><Relationship Id="rId215" Type="http://schemas.openxmlformats.org/officeDocument/2006/relationships/slide" Target="slides/slide214.xml" /><Relationship Id="rId236" Type="http://schemas.openxmlformats.org/officeDocument/2006/relationships/slide" Target="slides/slide235.xml" /><Relationship Id="rId257" Type="http://schemas.openxmlformats.org/officeDocument/2006/relationships/slide" Target="slides/slide256.xml" /><Relationship Id="rId278" Type="http://schemas.openxmlformats.org/officeDocument/2006/relationships/slide" Target="slides/slide277.xml" /><Relationship Id="rId26" Type="http://schemas.openxmlformats.org/officeDocument/2006/relationships/slide" Target="slides/slide25.xml" /><Relationship Id="rId231" Type="http://schemas.openxmlformats.org/officeDocument/2006/relationships/slide" Target="slides/slide230.xml" /><Relationship Id="rId252" Type="http://schemas.openxmlformats.org/officeDocument/2006/relationships/slide" Target="slides/slide251.xml" /><Relationship Id="rId273" Type="http://schemas.openxmlformats.org/officeDocument/2006/relationships/slide" Target="slides/slide272.xml" /><Relationship Id="rId294" Type="http://schemas.openxmlformats.org/officeDocument/2006/relationships/slide" Target="slides/slide293.xml" /><Relationship Id="rId308" Type="http://schemas.openxmlformats.org/officeDocument/2006/relationships/tableStyles" Target="tableStyles.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196" Type="http://schemas.openxmlformats.org/officeDocument/2006/relationships/slide" Target="slides/slide195.xml" /><Relationship Id="rId200" Type="http://schemas.openxmlformats.org/officeDocument/2006/relationships/slide" Target="slides/slide199.xml" /><Relationship Id="rId16" Type="http://schemas.openxmlformats.org/officeDocument/2006/relationships/slide" Target="slides/slide15.xml" /><Relationship Id="rId221" Type="http://schemas.openxmlformats.org/officeDocument/2006/relationships/slide" Target="slides/slide220.xml" /><Relationship Id="rId242" Type="http://schemas.openxmlformats.org/officeDocument/2006/relationships/slide" Target="slides/slide241.xml" /><Relationship Id="rId263" Type="http://schemas.openxmlformats.org/officeDocument/2006/relationships/slide" Target="slides/slide262.xml" /><Relationship Id="rId284" Type="http://schemas.openxmlformats.org/officeDocument/2006/relationships/slide" Target="slides/slide283.xml"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 Id="rId211" Type="http://schemas.openxmlformats.org/officeDocument/2006/relationships/slide" Target="slides/slide210.xml" /><Relationship Id="rId232" Type="http://schemas.openxmlformats.org/officeDocument/2006/relationships/slide" Target="slides/slide231.xml" /><Relationship Id="rId253" Type="http://schemas.openxmlformats.org/officeDocument/2006/relationships/slide" Target="slides/slide252.xml" /><Relationship Id="rId274" Type="http://schemas.openxmlformats.org/officeDocument/2006/relationships/slide" Target="slides/slide273.xml" /><Relationship Id="rId295" Type="http://schemas.openxmlformats.org/officeDocument/2006/relationships/slide" Target="slides/slide294.xml" /><Relationship Id="rId27" Type="http://schemas.openxmlformats.org/officeDocument/2006/relationships/slide" Target="slides/slide26.xml" /><Relationship Id="rId48" Type="http://schemas.openxmlformats.org/officeDocument/2006/relationships/slide" Target="slides/slide47.xml" /><Relationship Id="rId69" Type="http://schemas.openxmlformats.org/officeDocument/2006/relationships/slide" Target="slides/slide68.xml" /><Relationship Id="rId113" Type="http://schemas.openxmlformats.org/officeDocument/2006/relationships/slide" Target="slides/slide112.xml" /><Relationship Id="rId134" Type="http://schemas.openxmlformats.org/officeDocument/2006/relationships/slide" Target="slides/slide133.xml" /><Relationship Id="rId80" Type="http://schemas.openxmlformats.org/officeDocument/2006/relationships/slide" Target="slides/slide79.xml" /><Relationship Id="rId155" Type="http://schemas.openxmlformats.org/officeDocument/2006/relationships/slide" Target="slides/slide154.xml" /><Relationship Id="rId176" Type="http://schemas.openxmlformats.org/officeDocument/2006/relationships/slide" Target="slides/slide175.xml" /><Relationship Id="rId197" Type="http://schemas.openxmlformats.org/officeDocument/2006/relationships/slide" Target="slides/slide196.xml" /><Relationship Id="rId201" Type="http://schemas.openxmlformats.org/officeDocument/2006/relationships/slide" Target="slides/slide200.xml" /><Relationship Id="rId222" Type="http://schemas.openxmlformats.org/officeDocument/2006/relationships/slide" Target="slides/slide221.xml" /><Relationship Id="rId243" Type="http://schemas.openxmlformats.org/officeDocument/2006/relationships/slide" Target="slides/slide242.xml" /><Relationship Id="rId264" Type="http://schemas.openxmlformats.org/officeDocument/2006/relationships/slide" Target="slides/slide263.xml" /><Relationship Id="rId285" Type="http://schemas.openxmlformats.org/officeDocument/2006/relationships/slide" Target="slides/slide284.xml" /><Relationship Id="rId17" Type="http://schemas.openxmlformats.org/officeDocument/2006/relationships/slide" Target="slides/slide16.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24" Type="http://schemas.openxmlformats.org/officeDocument/2006/relationships/slide" Target="slides/slide123.xml" /><Relationship Id="rId70" Type="http://schemas.openxmlformats.org/officeDocument/2006/relationships/slide" Target="slides/slide69.xml" /><Relationship Id="rId91" Type="http://schemas.openxmlformats.org/officeDocument/2006/relationships/slide" Target="slides/slide90.xml" /><Relationship Id="rId145" Type="http://schemas.openxmlformats.org/officeDocument/2006/relationships/slide" Target="slides/slide144.xml" /><Relationship Id="rId166" Type="http://schemas.openxmlformats.org/officeDocument/2006/relationships/slide" Target="slides/slide165.xml" /><Relationship Id="rId187" Type="http://schemas.openxmlformats.org/officeDocument/2006/relationships/slide" Target="slides/slide186.xml" /><Relationship Id="rId1" Type="http://schemas.openxmlformats.org/officeDocument/2006/relationships/slideMaster" Target="slideMasters/slideMaster1.xml" /><Relationship Id="rId212" Type="http://schemas.openxmlformats.org/officeDocument/2006/relationships/slide" Target="slides/slide211.xml" /><Relationship Id="rId233" Type="http://schemas.openxmlformats.org/officeDocument/2006/relationships/slide" Target="slides/slide232.xml" /><Relationship Id="rId254" Type="http://schemas.openxmlformats.org/officeDocument/2006/relationships/slide" Target="slides/slide253.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275" Type="http://schemas.openxmlformats.org/officeDocument/2006/relationships/slide" Target="slides/slide274.xml" /><Relationship Id="rId296" Type="http://schemas.openxmlformats.org/officeDocument/2006/relationships/slide" Target="slides/slide295.xml" /><Relationship Id="rId300" Type="http://schemas.openxmlformats.org/officeDocument/2006/relationships/slide" Target="slides/slide299.xml" /><Relationship Id="rId60" Type="http://schemas.openxmlformats.org/officeDocument/2006/relationships/slide" Target="slides/slide59.xml" /><Relationship Id="rId81" Type="http://schemas.openxmlformats.org/officeDocument/2006/relationships/slide" Target="slides/slide80.xml" /><Relationship Id="rId135" Type="http://schemas.openxmlformats.org/officeDocument/2006/relationships/slide" Target="slides/slide134.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202" Type="http://schemas.openxmlformats.org/officeDocument/2006/relationships/slide" Target="slides/slide201.xml" /><Relationship Id="rId223" Type="http://schemas.openxmlformats.org/officeDocument/2006/relationships/slide" Target="slides/slide222.xml" /><Relationship Id="rId244" Type="http://schemas.openxmlformats.org/officeDocument/2006/relationships/slide" Target="slides/slide243.xml" /><Relationship Id="rId18" Type="http://schemas.openxmlformats.org/officeDocument/2006/relationships/slide" Target="slides/slide17.xml" /><Relationship Id="rId39" Type="http://schemas.openxmlformats.org/officeDocument/2006/relationships/slide" Target="slides/slide38.xml" /><Relationship Id="rId265" Type="http://schemas.openxmlformats.org/officeDocument/2006/relationships/slide" Target="slides/slide264.xml" /><Relationship Id="rId286" Type="http://schemas.openxmlformats.org/officeDocument/2006/relationships/slide" Target="slides/slide285.xml" /><Relationship Id="rId50" Type="http://schemas.openxmlformats.org/officeDocument/2006/relationships/slide" Target="slides/slide49.xml" /><Relationship Id="rId104" Type="http://schemas.openxmlformats.org/officeDocument/2006/relationships/slide" Target="slides/slide103.xml" /><Relationship Id="rId125" Type="http://schemas.openxmlformats.org/officeDocument/2006/relationships/slide" Target="slides/slide124.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71" Type="http://schemas.openxmlformats.org/officeDocument/2006/relationships/slide" Target="slides/slide70.xml" /><Relationship Id="rId92" Type="http://schemas.openxmlformats.org/officeDocument/2006/relationships/slide" Target="slides/slide91.xml" /><Relationship Id="rId213" Type="http://schemas.openxmlformats.org/officeDocument/2006/relationships/slide" Target="slides/slide212.xml" /><Relationship Id="rId234" Type="http://schemas.openxmlformats.org/officeDocument/2006/relationships/slide" Target="slides/slide233.xml" /><Relationship Id="rId2" Type="http://schemas.openxmlformats.org/officeDocument/2006/relationships/slide" Target="slides/slide1.xml" /><Relationship Id="rId29" Type="http://schemas.openxmlformats.org/officeDocument/2006/relationships/slide" Target="slides/slide28.xml" /><Relationship Id="rId255" Type="http://schemas.openxmlformats.org/officeDocument/2006/relationships/slide" Target="slides/slide254.xml" /><Relationship Id="rId276" Type="http://schemas.openxmlformats.org/officeDocument/2006/relationships/slide" Target="slides/slide275.xml" /><Relationship Id="rId297" Type="http://schemas.openxmlformats.org/officeDocument/2006/relationships/slide" Target="slides/slide296.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jpg"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57200" y="228600"/>
            <a:ext cx="2590799" cy="323215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6248437" y="3667150"/>
            <a:ext cx="2666961" cy="2990824"/>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010382" y="3141861"/>
            <a:ext cx="7123234" cy="329564"/>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3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image" Target="../media/image1.png"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73761" y="243332"/>
            <a:ext cx="8396477" cy="2921000"/>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3" name="Holder 3"/>
          <p:cNvSpPr>
            <a:spLocks noGrp="1"/>
          </p:cNvSpPr>
          <p:nvPr>
            <p:ph type="body" idx="1"/>
          </p:nvPr>
        </p:nvSpPr>
        <p:spPr>
          <a:xfrm>
            <a:off x="602614" y="1474724"/>
            <a:ext cx="7938770" cy="4442460"/>
          </a:xfrm>
          <a:prstGeom prst="rect">
            <a:avLst/>
          </a:prstGeom>
        </p:spPr>
        <p:txBody>
          <a:bodyPr wrap="square" lIns="0" tIns="0" rIns="0" bIns="0">
            <a:spAutoFit/>
          </a:bodyPr>
          <a:lstStyle>
            <a:lvl1pPr>
              <a:defRPr sz="23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8/31/2021</a:t>
            </a:fld>
            <a:endParaRPr lang="en-US"/>
          </a:p>
        </p:txBody>
      </p:sp>
      <p:sp>
        <p:nvSpPr>
          <p:cNvPr id="6" name="Holder 6"/>
          <p:cNvSpPr>
            <a:spLocks noGrp="1"/>
          </p:cNvSpPr>
          <p:nvPr>
            <p:ph type="sldNum" sz="quarter" idx="7"/>
          </p:nvPr>
        </p:nvSpPr>
        <p:spPr>
          <a:xfrm>
            <a:off x="8341359" y="6463728"/>
            <a:ext cx="279400" cy="177800"/>
          </a:xfrm>
          <a:prstGeom prst="rect">
            <a:avLst/>
          </a:prstGeom>
        </p:spPr>
        <p:txBody>
          <a:bodyPr wrap="square" lIns="0" tIns="0" rIns="0" bIns="0">
            <a:spAutoFit/>
          </a:bodyPr>
          <a:lstStyle>
            <a:lvl1pPr>
              <a:defRPr sz="1200" b="0" i="0">
                <a:solidFill>
                  <a:srgbClr val="8A8A8A"/>
                </a:solidFill>
                <a:latin typeface="Calibri"/>
                <a:cs typeface="Calibri"/>
              </a:defRPr>
            </a:lvl1pPr>
          </a:lstStyle>
          <a:p>
            <a:pPr marL="1016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hyperlink" Target="mailto:sambit@iitg.ernet.in" TargetMode="Externa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43.jpg" /><Relationship Id="rId2" Type="http://schemas.openxmlformats.org/officeDocument/2006/relationships/image" Target="../media/image42.png" /><Relationship Id="rId1" Type="http://schemas.openxmlformats.org/officeDocument/2006/relationships/slideLayout" Target="../slideLayouts/slideLayout5.xml" /><Relationship Id="rId5" Type="http://schemas.openxmlformats.org/officeDocument/2006/relationships/image" Target="../media/image45.png" /><Relationship Id="rId4" Type="http://schemas.openxmlformats.org/officeDocument/2006/relationships/image" Target="../media/image44.png" /></Relationships>
</file>

<file path=ppt/slides/_rels/slide100.xml.rels><?xml version="1.0" encoding="UTF-8" standalone="yes"?>
<Relationships xmlns="http://schemas.openxmlformats.org/package/2006/relationships"><Relationship Id="rId3" Type="http://schemas.openxmlformats.org/officeDocument/2006/relationships/image" Target="../media/image508.png" /><Relationship Id="rId2" Type="http://schemas.openxmlformats.org/officeDocument/2006/relationships/image" Target="../media/image507.png" /><Relationship Id="rId1" Type="http://schemas.openxmlformats.org/officeDocument/2006/relationships/slideLayout" Target="../slideLayouts/slideLayout5.xml" /></Relationships>
</file>

<file path=ppt/slides/_rels/slide101.xml.rels><?xml version="1.0" encoding="UTF-8" standalone="yes"?>
<Relationships xmlns="http://schemas.openxmlformats.org/package/2006/relationships"><Relationship Id="rId8" Type="http://schemas.openxmlformats.org/officeDocument/2006/relationships/image" Target="../media/image515.png" /><Relationship Id="rId3" Type="http://schemas.openxmlformats.org/officeDocument/2006/relationships/image" Target="../media/image510.png" /><Relationship Id="rId7" Type="http://schemas.openxmlformats.org/officeDocument/2006/relationships/image" Target="../media/image514.png" /><Relationship Id="rId2" Type="http://schemas.openxmlformats.org/officeDocument/2006/relationships/image" Target="../media/image509.png" /><Relationship Id="rId1" Type="http://schemas.openxmlformats.org/officeDocument/2006/relationships/slideLayout" Target="../slideLayouts/slideLayout5.xml" /><Relationship Id="rId6" Type="http://schemas.openxmlformats.org/officeDocument/2006/relationships/image" Target="../media/image513.png" /><Relationship Id="rId5" Type="http://schemas.openxmlformats.org/officeDocument/2006/relationships/image" Target="../media/image512.png" /><Relationship Id="rId4" Type="http://schemas.openxmlformats.org/officeDocument/2006/relationships/image" Target="../media/image511.png" /><Relationship Id="rId9" Type="http://schemas.openxmlformats.org/officeDocument/2006/relationships/image" Target="../media/image516.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03.xml.rels><?xml version="1.0" encoding="UTF-8" standalone="yes"?>
<Relationships xmlns="http://schemas.openxmlformats.org/package/2006/relationships"><Relationship Id="rId2" Type="http://schemas.openxmlformats.org/officeDocument/2006/relationships/image" Target="../media/image517.png" /><Relationship Id="rId1" Type="http://schemas.openxmlformats.org/officeDocument/2006/relationships/slideLayout" Target="../slideLayouts/slideLayout5.xml"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05.xml.rels><?xml version="1.0" encoding="UTF-8" standalone="yes"?>
<Relationships xmlns="http://schemas.openxmlformats.org/package/2006/relationships"><Relationship Id="rId3" Type="http://schemas.openxmlformats.org/officeDocument/2006/relationships/image" Target="../media/image519.png" /><Relationship Id="rId2" Type="http://schemas.openxmlformats.org/officeDocument/2006/relationships/image" Target="../media/image518.png" /><Relationship Id="rId1" Type="http://schemas.openxmlformats.org/officeDocument/2006/relationships/slideLayout" Target="../slideLayouts/slideLayout5.xml"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08.xml.rels><?xml version="1.0" encoding="UTF-8" standalone="yes"?>
<Relationships xmlns="http://schemas.openxmlformats.org/package/2006/relationships"><Relationship Id="rId3" Type="http://schemas.openxmlformats.org/officeDocument/2006/relationships/image" Target="../media/image521.png" /><Relationship Id="rId2" Type="http://schemas.openxmlformats.org/officeDocument/2006/relationships/image" Target="../media/image520.png" /><Relationship Id="rId1" Type="http://schemas.openxmlformats.org/officeDocument/2006/relationships/slideLayout" Target="../slideLayouts/slideLayout5.xml" /></Relationships>
</file>

<file path=ppt/slides/_rels/slide109.xml.rels><?xml version="1.0" encoding="UTF-8" standalone="yes"?>
<Relationships xmlns="http://schemas.openxmlformats.org/package/2006/relationships"><Relationship Id="rId3" Type="http://schemas.openxmlformats.org/officeDocument/2006/relationships/image" Target="../media/image523.png" /><Relationship Id="rId7" Type="http://schemas.openxmlformats.org/officeDocument/2006/relationships/image" Target="../media/image527.png" /><Relationship Id="rId2" Type="http://schemas.openxmlformats.org/officeDocument/2006/relationships/image" Target="../media/image522.png" /><Relationship Id="rId1" Type="http://schemas.openxmlformats.org/officeDocument/2006/relationships/slideLayout" Target="../slideLayouts/slideLayout3.xml" /><Relationship Id="rId6" Type="http://schemas.openxmlformats.org/officeDocument/2006/relationships/image" Target="../media/image526.png" /><Relationship Id="rId5" Type="http://schemas.openxmlformats.org/officeDocument/2006/relationships/image" Target="../media/image525.png" /><Relationship Id="rId4" Type="http://schemas.openxmlformats.org/officeDocument/2006/relationships/image" Target="../media/image524.png" /></Relationships>
</file>

<file path=ppt/slides/_rels/slide11.xml.rels><?xml version="1.0" encoding="UTF-8" standalone="yes"?>
<Relationships xmlns="http://schemas.openxmlformats.org/package/2006/relationships"><Relationship Id="rId8" Type="http://schemas.openxmlformats.org/officeDocument/2006/relationships/image" Target="../media/image52.png" /><Relationship Id="rId3" Type="http://schemas.openxmlformats.org/officeDocument/2006/relationships/image" Target="../media/image47.png" /><Relationship Id="rId7" Type="http://schemas.openxmlformats.org/officeDocument/2006/relationships/image" Target="../media/image51.png" /><Relationship Id="rId2" Type="http://schemas.openxmlformats.org/officeDocument/2006/relationships/image" Target="../media/image46.png" /><Relationship Id="rId1" Type="http://schemas.openxmlformats.org/officeDocument/2006/relationships/slideLayout" Target="../slideLayouts/slideLayout3.xml" /><Relationship Id="rId6" Type="http://schemas.openxmlformats.org/officeDocument/2006/relationships/image" Target="../media/image50.png" /><Relationship Id="rId5" Type="http://schemas.openxmlformats.org/officeDocument/2006/relationships/image" Target="../media/image49.png" /><Relationship Id="rId10" Type="http://schemas.openxmlformats.org/officeDocument/2006/relationships/image" Target="../media/image54.jpg" /><Relationship Id="rId4" Type="http://schemas.openxmlformats.org/officeDocument/2006/relationships/image" Target="../media/image48.png" /><Relationship Id="rId9" Type="http://schemas.openxmlformats.org/officeDocument/2006/relationships/image" Target="../media/image53.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1.xml.rels><?xml version="1.0" encoding="UTF-8" standalone="yes"?>
<Relationships xmlns="http://schemas.openxmlformats.org/package/2006/relationships"><Relationship Id="rId3" Type="http://schemas.openxmlformats.org/officeDocument/2006/relationships/image" Target="../media/image529.png" /><Relationship Id="rId2" Type="http://schemas.openxmlformats.org/officeDocument/2006/relationships/image" Target="../media/image528.png" /><Relationship Id="rId1" Type="http://schemas.openxmlformats.org/officeDocument/2006/relationships/slideLayout" Target="../slideLayouts/slideLayout5.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9.xml.rels><?xml version="1.0" encoding="UTF-8" standalone="yes"?>
<Relationships xmlns="http://schemas.openxmlformats.org/package/2006/relationships"><Relationship Id="rId8" Type="http://schemas.openxmlformats.org/officeDocument/2006/relationships/image" Target="../media/image536.jpg" /><Relationship Id="rId3" Type="http://schemas.openxmlformats.org/officeDocument/2006/relationships/image" Target="../media/image531.png" /><Relationship Id="rId7" Type="http://schemas.openxmlformats.org/officeDocument/2006/relationships/image" Target="../media/image535.png" /><Relationship Id="rId2" Type="http://schemas.openxmlformats.org/officeDocument/2006/relationships/image" Target="../media/image530.png" /><Relationship Id="rId1" Type="http://schemas.openxmlformats.org/officeDocument/2006/relationships/slideLayout" Target="../slideLayouts/slideLayout5.xml" /><Relationship Id="rId6" Type="http://schemas.openxmlformats.org/officeDocument/2006/relationships/image" Target="../media/image534.png" /><Relationship Id="rId5" Type="http://schemas.openxmlformats.org/officeDocument/2006/relationships/image" Target="../media/image533.png" /><Relationship Id="rId4" Type="http://schemas.openxmlformats.org/officeDocument/2006/relationships/image" Target="../media/image532.png" /></Relationships>
</file>

<file path=ppt/slides/_rels/slide12.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image" Target="../media/image55.png" /><Relationship Id="rId1" Type="http://schemas.openxmlformats.org/officeDocument/2006/relationships/slideLayout" Target="../slideLayouts/slideLayout2.xml" /><Relationship Id="rId6" Type="http://schemas.openxmlformats.org/officeDocument/2006/relationships/image" Target="../media/image59.png" /><Relationship Id="rId5" Type="http://schemas.openxmlformats.org/officeDocument/2006/relationships/image" Target="../media/image58.png" /><Relationship Id="rId4" Type="http://schemas.openxmlformats.org/officeDocument/2006/relationships/image" Target="../media/image57.pn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1.xml.rels><?xml version="1.0" encoding="UTF-8" standalone="yes"?>
<Relationships xmlns="http://schemas.openxmlformats.org/package/2006/relationships"><Relationship Id="rId2" Type="http://schemas.openxmlformats.org/officeDocument/2006/relationships/image" Target="../media/image537.png" /><Relationship Id="rId1" Type="http://schemas.openxmlformats.org/officeDocument/2006/relationships/slideLayout" Target="../slideLayouts/slideLayout5.xml" /></Relationships>
</file>

<file path=ppt/slides/_rels/slide122.xml.rels><?xml version="1.0" encoding="UTF-8" standalone="yes"?>
<Relationships xmlns="http://schemas.openxmlformats.org/package/2006/relationships"><Relationship Id="rId2" Type="http://schemas.openxmlformats.org/officeDocument/2006/relationships/image" Target="../media/image538.jpg" /><Relationship Id="rId1" Type="http://schemas.openxmlformats.org/officeDocument/2006/relationships/slideLayout" Target="../slideLayouts/slideLayout5.xml"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5.xml.rels><?xml version="1.0" encoding="UTF-8" standalone="yes"?>
<Relationships xmlns="http://schemas.openxmlformats.org/package/2006/relationships"><Relationship Id="rId3" Type="http://schemas.openxmlformats.org/officeDocument/2006/relationships/image" Target="../media/image540.png" /><Relationship Id="rId2" Type="http://schemas.openxmlformats.org/officeDocument/2006/relationships/image" Target="../media/image539.png" /><Relationship Id="rId1" Type="http://schemas.openxmlformats.org/officeDocument/2006/relationships/slideLayout" Target="../slideLayouts/slideLayout5.xml" /><Relationship Id="rId6" Type="http://schemas.openxmlformats.org/officeDocument/2006/relationships/image" Target="../media/image543.jpg" /><Relationship Id="rId5" Type="http://schemas.openxmlformats.org/officeDocument/2006/relationships/image" Target="../media/image542.png" /><Relationship Id="rId4" Type="http://schemas.openxmlformats.org/officeDocument/2006/relationships/image" Target="../media/image541.png" /></Relationships>
</file>

<file path=ppt/slides/_rels/slide126.xml.rels><?xml version="1.0" encoding="UTF-8" standalone="yes"?>
<Relationships xmlns="http://schemas.openxmlformats.org/package/2006/relationships"><Relationship Id="rId3" Type="http://schemas.openxmlformats.org/officeDocument/2006/relationships/image" Target="../media/image545.png" /><Relationship Id="rId2" Type="http://schemas.openxmlformats.org/officeDocument/2006/relationships/image" Target="../media/image544.png" /><Relationship Id="rId1" Type="http://schemas.openxmlformats.org/officeDocument/2006/relationships/slideLayout" Target="../slideLayouts/slideLayout5.xml" /><Relationship Id="rId6" Type="http://schemas.openxmlformats.org/officeDocument/2006/relationships/image" Target="../media/image548.jpg" /><Relationship Id="rId5" Type="http://schemas.openxmlformats.org/officeDocument/2006/relationships/image" Target="../media/image547.png" /><Relationship Id="rId4" Type="http://schemas.openxmlformats.org/officeDocument/2006/relationships/image" Target="../media/image546.png" /></Relationships>
</file>

<file path=ppt/slides/_rels/slide127.xml.rels><?xml version="1.0" encoding="UTF-8" standalone="yes"?>
<Relationships xmlns="http://schemas.openxmlformats.org/package/2006/relationships"><Relationship Id="rId2" Type="http://schemas.openxmlformats.org/officeDocument/2006/relationships/image" Target="../media/image549.jpg" /><Relationship Id="rId1" Type="http://schemas.openxmlformats.org/officeDocument/2006/relationships/slideLayout" Target="../slideLayouts/slideLayout5.xml" /></Relationships>
</file>

<file path=ppt/slides/_rels/slide128.xml.rels><?xml version="1.0" encoding="UTF-8" standalone="yes"?>
<Relationships xmlns="http://schemas.openxmlformats.org/package/2006/relationships"><Relationship Id="rId2" Type="http://schemas.openxmlformats.org/officeDocument/2006/relationships/image" Target="../media/image550.jpg" /><Relationship Id="rId1" Type="http://schemas.openxmlformats.org/officeDocument/2006/relationships/slideLayout" Target="../slideLayouts/slideLayout5.xml"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standalone="yes"?>
<Relationships xmlns="http://schemas.openxmlformats.org/package/2006/relationships"><Relationship Id="rId3" Type="http://schemas.openxmlformats.org/officeDocument/2006/relationships/image" Target="../media/image61.png" /><Relationship Id="rId7" Type="http://schemas.openxmlformats.org/officeDocument/2006/relationships/image" Target="../media/image65.png" /><Relationship Id="rId2" Type="http://schemas.openxmlformats.org/officeDocument/2006/relationships/image" Target="../media/image60.png" /><Relationship Id="rId1" Type="http://schemas.openxmlformats.org/officeDocument/2006/relationships/slideLayout" Target="../slideLayouts/slideLayout2.xml" /><Relationship Id="rId6" Type="http://schemas.openxmlformats.org/officeDocument/2006/relationships/image" Target="../media/image64.png" /><Relationship Id="rId5" Type="http://schemas.openxmlformats.org/officeDocument/2006/relationships/image" Target="../media/image63.png" /><Relationship Id="rId4" Type="http://schemas.openxmlformats.org/officeDocument/2006/relationships/image" Target="../media/image62.png" /></Relationships>
</file>

<file path=ppt/slides/_rels/slide130.xml.rels><?xml version="1.0" encoding="UTF-8" standalone="yes"?>
<Relationships xmlns="http://schemas.openxmlformats.org/package/2006/relationships"><Relationship Id="rId3" Type="http://schemas.openxmlformats.org/officeDocument/2006/relationships/image" Target="../media/image552.png" /><Relationship Id="rId2" Type="http://schemas.openxmlformats.org/officeDocument/2006/relationships/image" Target="../media/image551.png" /><Relationship Id="rId1" Type="http://schemas.openxmlformats.org/officeDocument/2006/relationships/slideLayout" Target="../slideLayouts/slideLayout5.xml" /><Relationship Id="rId6" Type="http://schemas.openxmlformats.org/officeDocument/2006/relationships/image" Target="../media/image555.jpg" /><Relationship Id="rId5" Type="http://schemas.openxmlformats.org/officeDocument/2006/relationships/image" Target="../media/image554.png" /><Relationship Id="rId4" Type="http://schemas.openxmlformats.org/officeDocument/2006/relationships/image" Target="../media/image553.png" /></Relationships>
</file>

<file path=ppt/slides/_rels/slide131.xml.rels><?xml version="1.0" encoding="UTF-8" standalone="yes"?>
<Relationships xmlns="http://schemas.openxmlformats.org/package/2006/relationships"><Relationship Id="rId2" Type="http://schemas.openxmlformats.org/officeDocument/2006/relationships/image" Target="../media/image556.jpg" /><Relationship Id="rId1" Type="http://schemas.openxmlformats.org/officeDocument/2006/relationships/slideLayout" Target="../slideLayouts/slideLayout5.xml"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6.xml.rels><?xml version="1.0" encoding="UTF-8" standalone="yes"?>
<Relationships xmlns="http://schemas.openxmlformats.org/package/2006/relationships"><Relationship Id="rId2" Type="http://schemas.openxmlformats.org/officeDocument/2006/relationships/image" Target="../media/image557.png" /><Relationship Id="rId1" Type="http://schemas.openxmlformats.org/officeDocument/2006/relationships/slideLayout" Target="../slideLayouts/slideLayout5.xml" /></Relationships>
</file>

<file path=ppt/slides/_rels/slide137.xml.rels><?xml version="1.0" encoding="UTF-8" standalone="yes"?>
<Relationships xmlns="http://schemas.openxmlformats.org/package/2006/relationships"><Relationship Id="rId3" Type="http://schemas.openxmlformats.org/officeDocument/2006/relationships/image" Target="../media/image559.png" /><Relationship Id="rId7" Type="http://schemas.openxmlformats.org/officeDocument/2006/relationships/image" Target="../media/image563.png" /><Relationship Id="rId2" Type="http://schemas.openxmlformats.org/officeDocument/2006/relationships/image" Target="../media/image558.png" /><Relationship Id="rId1" Type="http://schemas.openxmlformats.org/officeDocument/2006/relationships/slideLayout" Target="../slideLayouts/slideLayout5.xml" /><Relationship Id="rId6" Type="http://schemas.openxmlformats.org/officeDocument/2006/relationships/image" Target="../media/image562.png" /><Relationship Id="rId5" Type="http://schemas.openxmlformats.org/officeDocument/2006/relationships/image" Target="../media/image561.png" /><Relationship Id="rId4" Type="http://schemas.openxmlformats.org/officeDocument/2006/relationships/image" Target="../media/image560.pn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8" Type="http://schemas.openxmlformats.org/officeDocument/2006/relationships/image" Target="../media/image72.png" /><Relationship Id="rId13" Type="http://schemas.openxmlformats.org/officeDocument/2006/relationships/image" Target="../media/image77.png" /><Relationship Id="rId18" Type="http://schemas.openxmlformats.org/officeDocument/2006/relationships/image" Target="../media/image82.png" /><Relationship Id="rId3" Type="http://schemas.openxmlformats.org/officeDocument/2006/relationships/image" Target="../media/image67.png" /><Relationship Id="rId21" Type="http://schemas.openxmlformats.org/officeDocument/2006/relationships/image" Target="../media/image85.png" /><Relationship Id="rId7" Type="http://schemas.openxmlformats.org/officeDocument/2006/relationships/image" Target="../media/image71.png" /><Relationship Id="rId12" Type="http://schemas.openxmlformats.org/officeDocument/2006/relationships/image" Target="../media/image76.png" /><Relationship Id="rId17" Type="http://schemas.openxmlformats.org/officeDocument/2006/relationships/image" Target="../media/image81.png" /><Relationship Id="rId2" Type="http://schemas.openxmlformats.org/officeDocument/2006/relationships/image" Target="../media/image66.png" /><Relationship Id="rId16" Type="http://schemas.openxmlformats.org/officeDocument/2006/relationships/image" Target="../media/image80.png" /><Relationship Id="rId20" Type="http://schemas.openxmlformats.org/officeDocument/2006/relationships/image" Target="../media/image84.png" /><Relationship Id="rId1" Type="http://schemas.openxmlformats.org/officeDocument/2006/relationships/slideLayout" Target="../slideLayouts/slideLayout2.xml" /><Relationship Id="rId6" Type="http://schemas.openxmlformats.org/officeDocument/2006/relationships/image" Target="../media/image70.png" /><Relationship Id="rId11" Type="http://schemas.openxmlformats.org/officeDocument/2006/relationships/image" Target="../media/image75.png" /><Relationship Id="rId5" Type="http://schemas.openxmlformats.org/officeDocument/2006/relationships/image" Target="../media/image69.png" /><Relationship Id="rId15" Type="http://schemas.openxmlformats.org/officeDocument/2006/relationships/image" Target="../media/image79.png" /><Relationship Id="rId10" Type="http://schemas.openxmlformats.org/officeDocument/2006/relationships/image" Target="../media/image74.png" /><Relationship Id="rId19" Type="http://schemas.openxmlformats.org/officeDocument/2006/relationships/image" Target="../media/image83.png" /><Relationship Id="rId4" Type="http://schemas.openxmlformats.org/officeDocument/2006/relationships/image" Target="../media/image68.png" /><Relationship Id="rId9" Type="http://schemas.openxmlformats.org/officeDocument/2006/relationships/image" Target="../media/image73.png" /><Relationship Id="rId14" Type="http://schemas.openxmlformats.org/officeDocument/2006/relationships/image" Target="../media/image78.png" /><Relationship Id="rId22" Type="http://schemas.openxmlformats.org/officeDocument/2006/relationships/image" Target="../media/image86.png" /></Relationships>
</file>

<file path=ppt/slides/_rels/slide140.xml.rels><?xml version="1.0" encoding="UTF-8" standalone="yes"?>
<Relationships xmlns="http://schemas.openxmlformats.org/package/2006/relationships"><Relationship Id="rId3" Type="http://schemas.openxmlformats.org/officeDocument/2006/relationships/image" Target="../media/image565.png" /><Relationship Id="rId2" Type="http://schemas.openxmlformats.org/officeDocument/2006/relationships/image" Target="../media/image564.png" /><Relationship Id="rId1" Type="http://schemas.openxmlformats.org/officeDocument/2006/relationships/slideLayout" Target="../slideLayouts/slideLayout2.xml" /><Relationship Id="rId4" Type="http://schemas.openxmlformats.org/officeDocument/2006/relationships/image" Target="../media/image566.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3.xml.rels><?xml version="1.0" encoding="UTF-8" standalone="yes"?>
<Relationships xmlns="http://schemas.openxmlformats.org/package/2006/relationships"><Relationship Id="rId8" Type="http://schemas.openxmlformats.org/officeDocument/2006/relationships/image" Target="../media/image573.png" /><Relationship Id="rId13" Type="http://schemas.openxmlformats.org/officeDocument/2006/relationships/image" Target="../media/image577.png" /><Relationship Id="rId18" Type="http://schemas.openxmlformats.org/officeDocument/2006/relationships/image" Target="../media/image582.png" /><Relationship Id="rId3" Type="http://schemas.openxmlformats.org/officeDocument/2006/relationships/image" Target="../media/image568.png" /><Relationship Id="rId7" Type="http://schemas.openxmlformats.org/officeDocument/2006/relationships/image" Target="../media/image572.png" /><Relationship Id="rId12" Type="http://schemas.openxmlformats.org/officeDocument/2006/relationships/image" Target="../media/image576.png" /><Relationship Id="rId17" Type="http://schemas.openxmlformats.org/officeDocument/2006/relationships/image" Target="../media/image581.jpg" /><Relationship Id="rId2" Type="http://schemas.openxmlformats.org/officeDocument/2006/relationships/image" Target="../media/image567.png" /><Relationship Id="rId16" Type="http://schemas.openxmlformats.org/officeDocument/2006/relationships/image" Target="../media/image580.png" /><Relationship Id="rId1" Type="http://schemas.openxmlformats.org/officeDocument/2006/relationships/slideLayout" Target="../slideLayouts/slideLayout3.xml" /><Relationship Id="rId6" Type="http://schemas.openxmlformats.org/officeDocument/2006/relationships/image" Target="../media/image571.png" /><Relationship Id="rId11" Type="http://schemas.openxmlformats.org/officeDocument/2006/relationships/image" Target="../media/image398.png" /><Relationship Id="rId5" Type="http://schemas.openxmlformats.org/officeDocument/2006/relationships/image" Target="../media/image570.png" /><Relationship Id="rId15" Type="http://schemas.openxmlformats.org/officeDocument/2006/relationships/image" Target="../media/image579.png" /><Relationship Id="rId10" Type="http://schemas.openxmlformats.org/officeDocument/2006/relationships/image" Target="../media/image575.png" /><Relationship Id="rId19" Type="http://schemas.openxmlformats.org/officeDocument/2006/relationships/image" Target="../media/image583.jpg" /><Relationship Id="rId4" Type="http://schemas.openxmlformats.org/officeDocument/2006/relationships/image" Target="../media/image569.png" /><Relationship Id="rId9" Type="http://schemas.openxmlformats.org/officeDocument/2006/relationships/image" Target="../media/image574.png" /><Relationship Id="rId14" Type="http://schemas.openxmlformats.org/officeDocument/2006/relationships/image" Target="../media/image578.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5.xml.rels><?xml version="1.0" encoding="UTF-8" standalone="yes"?>
<Relationships xmlns="http://schemas.openxmlformats.org/package/2006/relationships"><Relationship Id="rId3" Type="http://schemas.openxmlformats.org/officeDocument/2006/relationships/image" Target="../media/image585.png" /><Relationship Id="rId2" Type="http://schemas.openxmlformats.org/officeDocument/2006/relationships/image" Target="../media/image584.png" /><Relationship Id="rId1" Type="http://schemas.openxmlformats.org/officeDocument/2006/relationships/slideLayout" Target="../slideLayouts/slideLayout5.xml" /></Relationships>
</file>

<file path=ppt/slides/_rels/slide146.xml.rels><?xml version="1.0" encoding="UTF-8" standalone="yes"?>
<Relationships xmlns="http://schemas.openxmlformats.org/package/2006/relationships"><Relationship Id="rId3" Type="http://schemas.openxmlformats.org/officeDocument/2006/relationships/image" Target="../media/image587.png" /><Relationship Id="rId2" Type="http://schemas.openxmlformats.org/officeDocument/2006/relationships/image" Target="../media/image586.png" /><Relationship Id="rId1" Type="http://schemas.openxmlformats.org/officeDocument/2006/relationships/slideLayout" Target="../slideLayouts/slideLayout5.xml" /><Relationship Id="rId5" Type="http://schemas.openxmlformats.org/officeDocument/2006/relationships/image" Target="../media/image589.png" /><Relationship Id="rId4" Type="http://schemas.openxmlformats.org/officeDocument/2006/relationships/image" Target="../media/image588.pn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8.xml.rels><?xml version="1.0" encoding="UTF-8" standalone="yes"?>
<Relationships xmlns="http://schemas.openxmlformats.org/package/2006/relationships"><Relationship Id="rId3" Type="http://schemas.openxmlformats.org/officeDocument/2006/relationships/image" Target="../media/image591.png" /><Relationship Id="rId2" Type="http://schemas.openxmlformats.org/officeDocument/2006/relationships/image" Target="../media/image590.png" /><Relationship Id="rId1" Type="http://schemas.openxmlformats.org/officeDocument/2006/relationships/slideLayout" Target="../slideLayouts/slideLayout5.xml" /></Relationships>
</file>

<file path=ppt/slides/_rels/slide149.xml.rels><?xml version="1.0" encoding="UTF-8" standalone="yes"?>
<Relationships xmlns="http://schemas.openxmlformats.org/package/2006/relationships"><Relationship Id="rId3" Type="http://schemas.openxmlformats.org/officeDocument/2006/relationships/image" Target="../media/image593.png" /><Relationship Id="rId2" Type="http://schemas.openxmlformats.org/officeDocument/2006/relationships/image" Target="../media/image592.png" /><Relationship Id="rId1" Type="http://schemas.openxmlformats.org/officeDocument/2006/relationships/slideLayout" Target="../slideLayouts/slideLayout5.xml" /><Relationship Id="rId5" Type="http://schemas.openxmlformats.org/officeDocument/2006/relationships/image" Target="../media/image595.png" /><Relationship Id="rId4" Type="http://schemas.openxmlformats.org/officeDocument/2006/relationships/image" Target="../media/image594.png" /></Relationships>
</file>

<file path=ppt/slides/_rels/slide15.xml.rels><?xml version="1.0" encoding="UTF-8" standalone="yes"?>
<Relationships xmlns="http://schemas.openxmlformats.org/package/2006/relationships"><Relationship Id="rId8" Type="http://schemas.openxmlformats.org/officeDocument/2006/relationships/image" Target="../media/image93.png" /><Relationship Id="rId13" Type="http://schemas.openxmlformats.org/officeDocument/2006/relationships/image" Target="../media/image98.png" /><Relationship Id="rId3" Type="http://schemas.openxmlformats.org/officeDocument/2006/relationships/image" Target="../media/image88.png" /><Relationship Id="rId7" Type="http://schemas.openxmlformats.org/officeDocument/2006/relationships/image" Target="../media/image92.png" /><Relationship Id="rId12" Type="http://schemas.openxmlformats.org/officeDocument/2006/relationships/image" Target="../media/image97.png" /><Relationship Id="rId17" Type="http://schemas.openxmlformats.org/officeDocument/2006/relationships/image" Target="../media/image102.png" /><Relationship Id="rId2" Type="http://schemas.openxmlformats.org/officeDocument/2006/relationships/image" Target="../media/image87.png" /><Relationship Id="rId16" Type="http://schemas.openxmlformats.org/officeDocument/2006/relationships/image" Target="../media/image101.png" /><Relationship Id="rId1" Type="http://schemas.openxmlformats.org/officeDocument/2006/relationships/slideLayout" Target="../slideLayouts/slideLayout5.xml" /><Relationship Id="rId6" Type="http://schemas.openxmlformats.org/officeDocument/2006/relationships/image" Target="../media/image91.png" /><Relationship Id="rId11" Type="http://schemas.openxmlformats.org/officeDocument/2006/relationships/image" Target="../media/image96.png" /><Relationship Id="rId5" Type="http://schemas.openxmlformats.org/officeDocument/2006/relationships/image" Target="../media/image90.png" /><Relationship Id="rId15" Type="http://schemas.openxmlformats.org/officeDocument/2006/relationships/image" Target="../media/image100.png" /><Relationship Id="rId10" Type="http://schemas.openxmlformats.org/officeDocument/2006/relationships/image" Target="../media/image95.png" /><Relationship Id="rId4" Type="http://schemas.openxmlformats.org/officeDocument/2006/relationships/image" Target="../media/image89.png" /><Relationship Id="rId9" Type="http://schemas.openxmlformats.org/officeDocument/2006/relationships/image" Target="../media/image94.png" /><Relationship Id="rId14" Type="http://schemas.openxmlformats.org/officeDocument/2006/relationships/image" Target="../media/image99.png" /></Relationships>
</file>

<file path=ppt/slides/_rels/slide150.xml.rels><?xml version="1.0" encoding="UTF-8" standalone="yes"?>
<Relationships xmlns="http://schemas.openxmlformats.org/package/2006/relationships"><Relationship Id="rId8" Type="http://schemas.openxmlformats.org/officeDocument/2006/relationships/image" Target="../media/image601.png" /><Relationship Id="rId3" Type="http://schemas.openxmlformats.org/officeDocument/2006/relationships/image" Target="../media/image597.png" /><Relationship Id="rId7" Type="http://schemas.openxmlformats.org/officeDocument/2006/relationships/image" Target="../media/image600.png" /><Relationship Id="rId2" Type="http://schemas.openxmlformats.org/officeDocument/2006/relationships/image" Target="../media/image596.png" /><Relationship Id="rId1" Type="http://schemas.openxmlformats.org/officeDocument/2006/relationships/slideLayout" Target="../slideLayouts/slideLayout5.xml" /><Relationship Id="rId6" Type="http://schemas.openxmlformats.org/officeDocument/2006/relationships/image" Target="../media/image599.png" /><Relationship Id="rId5" Type="http://schemas.openxmlformats.org/officeDocument/2006/relationships/image" Target="../media/image598.png" /><Relationship Id="rId4" Type="http://schemas.openxmlformats.org/officeDocument/2006/relationships/image" Target="../media/image439.png" /></Relationships>
</file>

<file path=ppt/slides/_rels/slide151.xml.rels><?xml version="1.0" encoding="UTF-8" standalone="yes"?>
<Relationships xmlns="http://schemas.openxmlformats.org/package/2006/relationships"><Relationship Id="rId3" Type="http://schemas.openxmlformats.org/officeDocument/2006/relationships/image" Target="../media/image603.png" /><Relationship Id="rId2" Type="http://schemas.openxmlformats.org/officeDocument/2006/relationships/image" Target="../media/image602.png" /><Relationship Id="rId1" Type="http://schemas.openxmlformats.org/officeDocument/2006/relationships/slideLayout" Target="../slideLayouts/slideLayout5.xml" /><Relationship Id="rId5" Type="http://schemas.openxmlformats.org/officeDocument/2006/relationships/image" Target="../media/image605.png" /><Relationship Id="rId4" Type="http://schemas.openxmlformats.org/officeDocument/2006/relationships/image" Target="../media/image604.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3.xml.rels><?xml version="1.0" encoding="UTF-8" standalone="yes"?>
<Relationships xmlns="http://schemas.openxmlformats.org/package/2006/relationships"><Relationship Id="rId8" Type="http://schemas.openxmlformats.org/officeDocument/2006/relationships/image" Target="../media/image612.jpg" /><Relationship Id="rId3" Type="http://schemas.openxmlformats.org/officeDocument/2006/relationships/image" Target="../media/image607.png" /><Relationship Id="rId7" Type="http://schemas.openxmlformats.org/officeDocument/2006/relationships/image" Target="../media/image611.png" /><Relationship Id="rId2" Type="http://schemas.openxmlformats.org/officeDocument/2006/relationships/image" Target="../media/image606.png" /><Relationship Id="rId1" Type="http://schemas.openxmlformats.org/officeDocument/2006/relationships/slideLayout" Target="../slideLayouts/slideLayout5.xml" /><Relationship Id="rId6" Type="http://schemas.openxmlformats.org/officeDocument/2006/relationships/image" Target="../media/image610.png" /><Relationship Id="rId5" Type="http://schemas.openxmlformats.org/officeDocument/2006/relationships/image" Target="../media/image609.png" /><Relationship Id="rId4" Type="http://schemas.openxmlformats.org/officeDocument/2006/relationships/image" Target="../media/image608.png" /></Relationships>
</file>

<file path=ppt/slides/_rels/slide154.xml.rels><?xml version="1.0" encoding="UTF-8" standalone="yes"?>
<Relationships xmlns="http://schemas.openxmlformats.org/package/2006/relationships"><Relationship Id="rId2" Type="http://schemas.openxmlformats.org/officeDocument/2006/relationships/image" Target="../media/image613.png" /><Relationship Id="rId1" Type="http://schemas.openxmlformats.org/officeDocument/2006/relationships/slideLayout" Target="../slideLayouts/slideLayout5.xml" /></Relationships>
</file>

<file path=ppt/slides/_rels/slide155.xml.rels><?xml version="1.0" encoding="UTF-8" standalone="yes"?>
<Relationships xmlns="http://schemas.openxmlformats.org/package/2006/relationships"><Relationship Id="rId3" Type="http://schemas.openxmlformats.org/officeDocument/2006/relationships/image" Target="../media/image236.png" /><Relationship Id="rId2" Type="http://schemas.openxmlformats.org/officeDocument/2006/relationships/image" Target="../media/image614.png" /><Relationship Id="rId1" Type="http://schemas.openxmlformats.org/officeDocument/2006/relationships/slideLayout" Target="../slideLayouts/slideLayout5.xml" /><Relationship Id="rId4" Type="http://schemas.openxmlformats.org/officeDocument/2006/relationships/image" Target="../media/image615.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7.xml.rels><?xml version="1.0" encoding="UTF-8" standalone="yes"?>
<Relationships xmlns="http://schemas.openxmlformats.org/package/2006/relationships"><Relationship Id="rId3" Type="http://schemas.openxmlformats.org/officeDocument/2006/relationships/image" Target="../media/image617.png" /><Relationship Id="rId2" Type="http://schemas.openxmlformats.org/officeDocument/2006/relationships/image" Target="../media/image616.png" /><Relationship Id="rId1" Type="http://schemas.openxmlformats.org/officeDocument/2006/relationships/slideLayout" Target="../slideLayouts/slideLayout5.xml" /></Relationships>
</file>

<file path=ppt/slides/_rels/slide158.xml.rels><?xml version="1.0" encoding="UTF-8" standalone="yes"?>
<Relationships xmlns="http://schemas.openxmlformats.org/package/2006/relationships"><Relationship Id="rId8" Type="http://schemas.openxmlformats.org/officeDocument/2006/relationships/image" Target="../media/image624.png" /><Relationship Id="rId3" Type="http://schemas.openxmlformats.org/officeDocument/2006/relationships/image" Target="../media/image619.png" /><Relationship Id="rId7" Type="http://schemas.openxmlformats.org/officeDocument/2006/relationships/image" Target="../media/image623.png" /><Relationship Id="rId2" Type="http://schemas.openxmlformats.org/officeDocument/2006/relationships/image" Target="../media/image618.png" /><Relationship Id="rId1" Type="http://schemas.openxmlformats.org/officeDocument/2006/relationships/slideLayout" Target="../slideLayouts/slideLayout5.xml" /><Relationship Id="rId6" Type="http://schemas.openxmlformats.org/officeDocument/2006/relationships/image" Target="../media/image622.png" /><Relationship Id="rId5" Type="http://schemas.openxmlformats.org/officeDocument/2006/relationships/image" Target="../media/image621.png" /><Relationship Id="rId10" Type="http://schemas.openxmlformats.org/officeDocument/2006/relationships/image" Target="../media/image626.jpg" /><Relationship Id="rId4" Type="http://schemas.openxmlformats.org/officeDocument/2006/relationships/image" Target="../media/image620.png" /><Relationship Id="rId9" Type="http://schemas.openxmlformats.org/officeDocument/2006/relationships/image" Target="../media/image625.pn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standalone="yes"?>
<Relationships xmlns="http://schemas.openxmlformats.org/package/2006/relationships"><Relationship Id="rId8" Type="http://schemas.openxmlformats.org/officeDocument/2006/relationships/image" Target="../media/image109.png" /><Relationship Id="rId13" Type="http://schemas.openxmlformats.org/officeDocument/2006/relationships/image" Target="../media/image114.png" /><Relationship Id="rId3" Type="http://schemas.openxmlformats.org/officeDocument/2006/relationships/image" Target="../media/image104.png" /><Relationship Id="rId7" Type="http://schemas.openxmlformats.org/officeDocument/2006/relationships/image" Target="../media/image108.png" /><Relationship Id="rId12" Type="http://schemas.openxmlformats.org/officeDocument/2006/relationships/image" Target="../media/image113.png" /><Relationship Id="rId2" Type="http://schemas.openxmlformats.org/officeDocument/2006/relationships/image" Target="../media/image103.png" /><Relationship Id="rId1" Type="http://schemas.openxmlformats.org/officeDocument/2006/relationships/slideLayout" Target="../slideLayouts/slideLayout2.xml" /><Relationship Id="rId6" Type="http://schemas.openxmlformats.org/officeDocument/2006/relationships/image" Target="../media/image107.png" /><Relationship Id="rId11" Type="http://schemas.openxmlformats.org/officeDocument/2006/relationships/image" Target="../media/image112.png" /><Relationship Id="rId5" Type="http://schemas.openxmlformats.org/officeDocument/2006/relationships/image" Target="../media/image106.png" /><Relationship Id="rId10" Type="http://schemas.openxmlformats.org/officeDocument/2006/relationships/image" Target="../media/image111.png" /><Relationship Id="rId4" Type="http://schemas.openxmlformats.org/officeDocument/2006/relationships/image" Target="../media/image105.png" /><Relationship Id="rId9" Type="http://schemas.openxmlformats.org/officeDocument/2006/relationships/image" Target="../media/image110.png" /><Relationship Id="rId14" Type="http://schemas.openxmlformats.org/officeDocument/2006/relationships/image" Target="../media/image115.jpg" /></Relationships>
</file>

<file path=ppt/slides/_rels/slide160.xml.rels><?xml version="1.0" encoding="UTF-8" standalone="yes"?>
<Relationships xmlns="http://schemas.openxmlformats.org/package/2006/relationships"><Relationship Id="rId2" Type="http://schemas.openxmlformats.org/officeDocument/2006/relationships/image" Target="../media/image627.png" /><Relationship Id="rId1" Type="http://schemas.openxmlformats.org/officeDocument/2006/relationships/slideLayout" Target="../slideLayouts/slideLayout2.xml" /></Relationships>
</file>

<file path=ppt/slides/_rels/slide161.xml.rels><?xml version="1.0" encoding="UTF-8" standalone="yes"?>
<Relationships xmlns="http://schemas.openxmlformats.org/package/2006/relationships"><Relationship Id="rId3" Type="http://schemas.openxmlformats.org/officeDocument/2006/relationships/image" Target="../media/image629.jpg" /><Relationship Id="rId2" Type="http://schemas.openxmlformats.org/officeDocument/2006/relationships/image" Target="../media/image628.jpg" /><Relationship Id="rId1" Type="http://schemas.openxmlformats.org/officeDocument/2006/relationships/slideLayout" Target="../slideLayouts/slideLayout5.xml" /></Relationships>
</file>

<file path=ppt/slides/_rels/slide162.xml.rels><?xml version="1.0" encoding="UTF-8" standalone="yes"?>
<Relationships xmlns="http://schemas.openxmlformats.org/package/2006/relationships"><Relationship Id="rId8" Type="http://schemas.openxmlformats.org/officeDocument/2006/relationships/image" Target="../media/image636.png" /><Relationship Id="rId13" Type="http://schemas.openxmlformats.org/officeDocument/2006/relationships/image" Target="../media/image641.png" /><Relationship Id="rId3" Type="http://schemas.openxmlformats.org/officeDocument/2006/relationships/image" Target="../media/image631.png" /><Relationship Id="rId7" Type="http://schemas.openxmlformats.org/officeDocument/2006/relationships/image" Target="../media/image635.png" /><Relationship Id="rId12" Type="http://schemas.openxmlformats.org/officeDocument/2006/relationships/image" Target="../media/image640.png" /><Relationship Id="rId17" Type="http://schemas.openxmlformats.org/officeDocument/2006/relationships/image" Target="../media/image645.jpg" /><Relationship Id="rId2" Type="http://schemas.openxmlformats.org/officeDocument/2006/relationships/image" Target="../media/image630.png" /><Relationship Id="rId16" Type="http://schemas.openxmlformats.org/officeDocument/2006/relationships/image" Target="../media/image644.png" /><Relationship Id="rId1" Type="http://schemas.openxmlformats.org/officeDocument/2006/relationships/slideLayout" Target="../slideLayouts/slideLayout3.xml" /><Relationship Id="rId6" Type="http://schemas.openxmlformats.org/officeDocument/2006/relationships/image" Target="../media/image634.png" /><Relationship Id="rId11" Type="http://schemas.openxmlformats.org/officeDocument/2006/relationships/image" Target="../media/image639.png" /><Relationship Id="rId5" Type="http://schemas.openxmlformats.org/officeDocument/2006/relationships/image" Target="../media/image633.png" /><Relationship Id="rId15" Type="http://schemas.openxmlformats.org/officeDocument/2006/relationships/image" Target="../media/image643.png" /><Relationship Id="rId10" Type="http://schemas.openxmlformats.org/officeDocument/2006/relationships/image" Target="../media/image638.png" /><Relationship Id="rId4" Type="http://schemas.openxmlformats.org/officeDocument/2006/relationships/image" Target="../media/image632.png" /><Relationship Id="rId9" Type="http://schemas.openxmlformats.org/officeDocument/2006/relationships/image" Target="../media/image637.png" /><Relationship Id="rId14" Type="http://schemas.openxmlformats.org/officeDocument/2006/relationships/image" Target="../media/image642.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4.xml.rels><?xml version="1.0" encoding="UTF-8" standalone="yes"?>
<Relationships xmlns="http://schemas.openxmlformats.org/package/2006/relationships"><Relationship Id="rId2" Type="http://schemas.openxmlformats.org/officeDocument/2006/relationships/image" Target="../media/image646.jpg" /><Relationship Id="rId1" Type="http://schemas.openxmlformats.org/officeDocument/2006/relationships/slideLayout" Target="../slideLayouts/slideLayout5.xml"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8.xml.rels><?xml version="1.0" encoding="UTF-8" standalone="yes"?>
<Relationships xmlns="http://schemas.openxmlformats.org/package/2006/relationships"><Relationship Id="rId2" Type="http://schemas.openxmlformats.org/officeDocument/2006/relationships/image" Target="../media/image647.jpg" /><Relationship Id="rId1" Type="http://schemas.openxmlformats.org/officeDocument/2006/relationships/slideLayout" Target="../slideLayouts/slideLayout5.xml"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image" Target="../media/image116.png" /><Relationship Id="rId1" Type="http://schemas.openxmlformats.org/officeDocument/2006/relationships/slideLayout" Target="../slideLayouts/slideLayout2.xml" /><Relationship Id="rId5" Type="http://schemas.openxmlformats.org/officeDocument/2006/relationships/image" Target="../media/image119.png" /><Relationship Id="rId4" Type="http://schemas.openxmlformats.org/officeDocument/2006/relationships/image" Target="../media/image118.pn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 standalone="yes"?>
<Relationships xmlns="http://schemas.openxmlformats.org/package/2006/relationships"><Relationship Id="rId2" Type="http://schemas.openxmlformats.org/officeDocument/2006/relationships/image" Target="../media/image648.jpg" /><Relationship Id="rId1" Type="http://schemas.openxmlformats.org/officeDocument/2006/relationships/slideLayout" Target="../slideLayouts/slideLayout2.xml" /></Relationships>
</file>

<file path=ppt/slides/_rels/slide173.xml.rels><?xml version="1.0" encoding="UTF-8" standalone="yes"?>
<Relationships xmlns="http://schemas.openxmlformats.org/package/2006/relationships"><Relationship Id="rId2" Type="http://schemas.openxmlformats.org/officeDocument/2006/relationships/image" Target="../media/image649.jpg" /><Relationship Id="rId1" Type="http://schemas.openxmlformats.org/officeDocument/2006/relationships/slideLayout" Target="../slideLayouts/slideLayout2.xml"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6.xml.rels><?xml version="1.0" encoding="UTF-8" standalone="yes"?>
<Relationships xmlns="http://schemas.openxmlformats.org/package/2006/relationships"><Relationship Id="rId2" Type="http://schemas.openxmlformats.org/officeDocument/2006/relationships/image" Target="../media/image650.png" /><Relationship Id="rId1" Type="http://schemas.openxmlformats.org/officeDocument/2006/relationships/slideLayout" Target="../slideLayouts/slideLayout2.xml"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8" Type="http://schemas.openxmlformats.org/officeDocument/2006/relationships/image" Target="../media/image126.png" /><Relationship Id="rId3" Type="http://schemas.openxmlformats.org/officeDocument/2006/relationships/image" Target="../media/image121.png" /><Relationship Id="rId7" Type="http://schemas.openxmlformats.org/officeDocument/2006/relationships/image" Target="../media/image125.png" /><Relationship Id="rId2" Type="http://schemas.openxmlformats.org/officeDocument/2006/relationships/image" Target="../media/image120.png" /><Relationship Id="rId1" Type="http://schemas.openxmlformats.org/officeDocument/2006/relationships/slideLayout" Target="../slideLayouts/slideLayout5.xml" /><Relationship Id="rId6" Type="http://schemas.openxmlformats.org/officeDocument/2006/relationships/image" Target="../media/image124.png" /><Relationship Id="rId5" Type="http://schemas.openxmlformats.org/officeDocument/2006/relationships/image" Target="../media/image123.png" /><Relationship Id="rId4" Type="http://schemas.openxmlformats.org/officeDocument/2006/relationships/image" Target="../media/image122.png" /><Relationship Id="rId9" Type="http://schemas.openxmlformats.org/officeDocument/2006/relationships/image" Target="../media/image127.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91.xml.rels><?xml version="1.0" encoding="UTF-8" standalone="yes"?>
<Relationships xmlns="http://schemas.openxmlformats.org/package/2006/relationships"><Relationship Id="rId2" Type="http://schemas.openxmlformats.org/officeDocument/2006/relationships/image" Target="../media/image651.jpg" /><Relationship Id="rId1" Type="http://schemas.openxmlformats.org/officeDocument/2006/relationships/slideLayout" Target="../slideLayouts/slideLayout5.xml"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93.xml.rels><?xml version="1.0" encoding="UTF-8" standalone="yes"?>
<Relationships xmlns="http://schemas.openxmlformats.org/package/2006/relationships"><Relationship Id="rId2" Type="http://schemas.openxmlformats.org/officeDocument/2006/relationships/image" Target="../media/image652.jpg" /><Relationship Id="rId1" Type="http://schemas.openxmlformats.org/officeDocument/2006/relationships/slideLayout" Target="../slideLayouts/slideLayout5.xml" /></Relationships>
</file>

<file path=ppt/slides/_rels/slide194.xml.rels><?xml version="1.0" encoding="UTF-8" standalone="yes"?>
<Relationships xmlns="http://schemas.openxmlformats.org/package/2006/relationships"><Relationship Id="rId2" Type="http://schemas.openxmlformats.org/officeDocument/2006/relationships/image" Target="../media/image653.jpg" /><Relationship Id="rId1" Type="http://schemas.openxmlformats.org/officeDocument/2006/relationships/slideLayout" Target="../slideLayouts/slideLayout5.xml" /></Relationships>
</file>

<file path=ppt/slides/_rels/slide195.xml.rels><?xml version="1.0" encoding="UTF-8" standalone="yes"?>
<Relationships xmlns="http://schemas.openxmlformats.org/package/2006/relationships"><Relationship Id="rId2" Type="http://schemas.openxmlformats.org/officeDocument/2006/relationships/image" Target="../media/image654.jpg" /><Relationship Id="rId1" Type="http://schemas.openxmlformats.org/officeDocument/2006/relationships/slideLayout" Target="../slideLayouts/slideLayout2.xml" /></Relationships>
</file>

<file path=ppt/slides/_rels/slide196.xml.rels><?xml version="1.0" encoding="UTF-8" standalone="yes"?>
<Relationships xmlns="http://schemas.openxmlformats.org/package/2006/relationships"><Relationship Id="rId2" Type="http://schemas.openxmlformats.org/officeDocument/2006/relationships/image" Target="../media/image655.jpg" /><Relationship Id="rId1" Type="http://schemas.openxmlformats.org/officeDocument/2006/relationships/slideLayout" Target="../slideLayouts/slideLayout5.xml"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98.xml.rels><?xml version="1.0" encoding="UTF-8" standalone="yes"?>
<Relationships xmlns="http://schemas.openxmlformats.org/package/2006/relationships"><Relationship Id="rId2" Type="http://schemas.openxmlformats.org/officeDocument/2006/relationships/image" Target="../media/image656.png" /><Relationship Id="rId1" Type="http://schemas.openxmlformats.org/officeDocument/2006/relationships/slideLayout" Target="../slideLayouts/slideLayout5.xml"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8" Type="http://schemas.openxmlformats.org/officeDocument/2006/relationships/slide" Target="slide292.xml" /><Relationship Id="rId3" Type="http://schemas.openxmlformats.org/officeDocument/2006/relationships/slide" Target="slide23.xml" /><Relationship Id="rId7" Type="http://schemas.openxmlformats.org/officeDocument/2006/relationships/slide" Target="slide224.xml" /><Relationship Id="rId2" Type="http://schemas.openxmlformats.org/officeDocument/2006/relationships/slide" Target="slide3.xml" /><Relationship Id="rId1" Type="http://schemas.openxmlformats.org/officeDocument/2006/relationships/slideLayout" Target="../slideLayouts/slideLayout2.xml" /><Relationship Id="rId6" Type="http://schemas.openxmlformats.org/officeDocument/2006/relationships/slide" Target="slide160.xml" /><Relationship Id="rId5" Type="http://schemas.openxmlformats.org/officeDocument/2006/relationships/slide" Target="slide140.xml" /><Relationship Id="rId4" Type="http://schemas.openxmlformats.org/officeDocument/2006/relationships/slide" Target="slide98.xml" /><Relationship Id="rId9" Type="http://schemas.openxmlformats.org/officeDocument/2006/relationships/slide" Target="slide301.xml" /></Relationships>
</file>

<file path=ppt/slides/_rels/slide20.xml.rels><?xml version="1.0" encoding="UTF-8" standalone="yes"?>
<Relationships xmlns="http://schemas.openxmlformats.org/package/2006/relationships"><Relationship Id="rId3" Type="http://schemas.openxmlformats.org/officeDocument/2006/relationships/image" Target="../media/image129.png" /><Relationship Id="rId2" Type="http://schemas.openxmlformats.org/officeDocument/2006/relationships/image" Target="../media/image128.png" /><Relationship Id="rId1" Type="http://schemas.openxmlformats.org/officeDocument/2006/relationships/slideLayout" Target="../slideLayouts/slideLayout2.xml" /><Relationship Id="rId6" Type="http://schemas.openxmlformats.org/officeDocument/2006/relationships/image" Target="../media/image132.jpg" /><Relationship Id="rId5" Type="http://schemas.openxmlformats.org/officeDocument/2006/relationships/image" Target="../media/image131.png" /><Relationship Id="rId4" Type="http://schemas.openxmlformats.org/officeDocument/2006/relationships/image" Target="../media/image130.png" /></Relationships>
</file>

<file path=ppt/slides/_rels/slide200.xml.rels><?xml version="1.0" encoding="UTF-8" standalone="yes"?>
<Relationships xmlns="http://schemas.openxmlformats.org/package/2006/relationships"><Relationship Id="rId2" Type="http://schemas.openxmlformats.org/officeDocument/2006/relationships/image" Target="../media/image657.jpg" /><Relationship Id="rId1" Type="http://schemas.openxmlformats.org/officeDocument/2006/relationships/slideLayout" Target="../slideLayouts/slideLayout5.xml"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2.xml.rels><?xml version="1.0" encoding="UTF-8" standalone="yes"?>
<Relationships xmlns="http://schemas.openxmlformats.org/package/2006/relationships"><Relationship Id="rId2" Type="http://schemas.openxmlformats.org/officeDocument/2006/relationships/image" Target="../media/image658.jpg" /><Relationship Id="rId1" Type="http://schemas.openxmlformats.org/officeDocument/2006/relationships/slideLayout" Target="../slideLayouts/slideLayout5.xml"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4.xml.rels><?xml version="1.0" encoding="UTF-8" standalone="yes"?>
<Relationships xmlns="http://schemas.openxmlformats.org/package/2006/relationships"><Relationship Id="rId2" Type="http://schemas.openxmlformats.org/officeDocument/2006/relationships/image" Target="../media/image659.jpg" /><Relationship Id="rId1" Type="http://schemas.openxmlformats.org/officeDocument/2006/relationships/slideLayout" Target="../slideLayouts/slideLayout5.xml"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6.xml.rels><?xml version="1.0" encoding="UTF-8" standalone="yes"?>
<Relationships xmlns="http://schemas.openxmlformats.org/package/2006/relationships"><Relationship Id="rId2" Type="http://schemas.openxmlformats.org/officeDocument/2006/relationships/image" Target="../media/image660.jpg" /><Relationship Id="rId1" Type="http://schemas.openxmlformats.org/officeDocument/2006/relationships/slideLayout" Target="../slideLayouts/slideLayout5.xml"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9.xml.rels><?xml version="1.0" encoding="UTF-8" standalone="yes"?>
<Relationships xmlns="http://schemas.openxmlformats.org/package/2006/relationships"><Relationship Id="rId2" Type="http://schemas.openxmlformats.org/officeDocument/2006/relationships/image" Target="../media/image661.jpg"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134.png" /><Relationship Id="rId2" Type="http://schemas.openxmlformats.org/officeDocument/2006/relationships/image" Target="../media/image133.png" /><Relationship Id="rId1" Type="http://schemas.openxmlformats.org/officeDocument/2006/relationships/slideLayout" Target="../slideLayouts/slideLayout5.xml" /><Relationship Id="rId6" Type="http://schemas.openxmlformats.org/officeDocument/2006/relationships/image" Target="../media/image137.jpg" /><Relationship Id="rId5" Type="http://schemas.openxmlformats.org/officeDocument/2006/relationships/image" Target="../media/image136.png" /><Relationship Id="rId4" Type="http://schemas.openxmlformats.org/officeDocument/2006/relationships/image" Target="../media/image135.png" /></Relationships>
</file>

<file path=ppt/slides/_rels/slide210.xml.rels><?xml version="1.0" encoding="UTF-8" standalone="yes"?>
<Relationships xmlns="http://schemas.openxmlformats.org/package/2006/relationships"><Relationship Id="rId2" Type="http://schemas.openxmlformats.org/officeDocument/2006/relationships/image" Target="../media/image662.jpg" /><Relationship Id="rId1" Type="http://schemas.openxmlformats.org/officeDocument/2006/relationships/slideLayout" Target="../slideLayouts/slideLayout5.xml"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2.xml.rels><?xml version="1.0" encoding="UTF-8" standalone="yes"?>
<Relationships xmlns="http://schemas.openxmlformats.org/package/2006/relationships"><Relationship Id="rId2" Type="http://schemas.openxmlformats.org/officeDocument/2006/relationships/image" Target="../media/image663.png" /><Relationship Id="rId1" Type="http://schemas.openxmlformats.org/officeDocument/2006/relationships/slideLayout" Target="../slideLayouts/slideLayout5.xml"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5.xml.rels><?xml version="1.0" encoding="UTF-8" standalone="yes"?>
<Relationships xmlns="http://schemas.openxmlformats.org/package/2006/relationships"><Relationship Id="rId2" Type="http://schemas.openxmlformats.org/officeDocument/2006/relationships/image" Target="../media/image664.jpg" /><Relationship Id="rId1" Type="http://schemas.openxmlformats.org/officeDocument/2006/relationships/slideLayout" Target="../slideLayouts/slideLayout5.xml" /></Relationships>
</file>

<file path=ppt/slides/_rels/slide216.xml.rels><?xml version="1.0" encoding="UTF-8" standalone="yes"?>
<Relationships xmlns="http://schemas.openxmlformats.org/package/2006/relationships"><Relationship Id="rId2" Type="http://schemas.openxmlformats.org/officeDocument/2006/relationships/image" Target="../media/image665.jpg" /><Relationship Id="rId1" Type="http://schemas.openxmlformats.org/officeDocument/2006/relationships/slideLayout" Target="../slideLayouts/slideLayout5.xml"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8.xml.rels><?xml version="1.0" encoding="UTF-8" standalone="yes"?>
<Relationships xmlns="http://schemas.openxmlformats.org/package/2006/relationships"><Relationship Id="rId3" Type="http://schemas.openxmlformats.org/officeDocument/2006/relationships/image" Target="../media/image667.png" /><Relationship Id="rId2" Type="http://schemas.openxmlformats.org/officeDocument/2006/relationships/image" Target="../media/image666.png" /><Relationship Id="rId1" Type="http://schemas.openxmlformats.org/officeDocument/2006/relationships/slideLayout" Target="../slideLayouts/slideLayout5.xml"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8" Type="http://schemas.openxmlformats.org/officeDocument/2006/relationships/image" Target="../media/image144.png" /><Relationship Id="rId3" Type="http://schemas.openxmlformats.org/officeDocument/2006/relationships/image" Target="../media/image139.png" /><Relationship Id="rId7" Type="http://schemas.openxmlformats.org/officeDocument/2006/relationships/image" Target="../media/image143.png" /><Relationship Id="rId2" Type="http://schemas.openxmlformats.org/officeDocument/2006/relationships/image" Target="../media/image138.png" /><Relationship Id="rId1" Type="http://schemas.openxmlformats.org/officeDocument/2006/relationships/slideLayout" Target="../slideLayouts/slideLayout5.xml" /><Relationship Id="rId6" Type="http://schemas.openxmlformats.org/officeDocument/2006/relationships/image" Target="../media/image142.png" /><Relationship Id="rId5" Type="http://schemas.openxmlformats.org/officeDocument/2006/relationships/image" Target="../media/image141.png" /><Relationship Id="rId4" Type="http://schemas.openxmlformats.org/officeDocument/2006/relationships/image" Target="../media/image140.png" /><Relationship Id="rId9" Type="http://schemas.openxmlformats.org/officeDocument/2006/relationships/image" Target="../media/image145.jp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2.xml.rels><?xml version="1.0" encoding="UTF-8" standalone="yes"?>
<Relationships xmlns="http://schemas.openxmlformats.org/package/2006/relationships"><Relationship Id="rId2" Type="http://schemas.openxmlformats.org/officeDocument/2006/relationships/image" Target="../media/image668.png" /><Relationship Id="rId1" Type="http://schemas.openxmlformats.org/officeDocument/2006/relationships/slideLayout" Target="../slideLayouts/slideLayout2.xml"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 standalone="yes"?>
<Relationships xmlns="http://schemas.openxmlformats.org/package/2006/relationships"><Relationship Id="rId8" Type="http://schemas.openxmlformats.org/officeDocument/2006/relationships/image" Target="../media/image673.png" /><Relationship Id="rId13" Type="http://schemas.openxmlformats.org/officeDocument/2006/relationships/image" Target="../media/image677.png" /><Relationship Id="rId18" Type="http://schemas.openxmlformats.org/officeDocument/2006/relationships/image" Target="../media/image682.png" /><Relationship Id="rId3" Type="http://schemas.openxmlformats.org/officeDocument/2006/relationships/image" Target="../media/image670.png" /><Relationship Id="rId7" Type="http://schemas.openxmlformats.org/officeDocument/2006/relationships/image" Target="../media/image672.png" /><Relationship Id="rId12" Type="http://schemas.openxmlformats.org/officeDocument/2006/relationships/image" Target="../media/image676.png" /><Relationship Id="rId17" Type="http://schemas.openxmlformats.org/officeDocument/2006/relationships/image" Target="../media/image681.png" /><Relationship Id="rId2" Type="http://schemas.openxmlformats.org/officeDocument/2006/relationships/image" Target="../media/image669.png" /><Relationship Id="rId16" Type="http://schemas.openxmlformats.org/officeDocument/2006/relationships/image" Target="../media/image680.png" /><Relationship Id="rId1" Type="http://schemas.openxmlformats.org/officeDocument/2006/relationships/slideLayout" Target="../slideLayouts/slideLayout2.xml" /><Relationship Id="rId6" Type="http://schemas.openxmlformats.org/officeDocument/2006/relationships/image" Target="../media/image365.png" /><Relationship Id="rId11" Type="http://schemas.openxmlformats.org/officeDocument/2006/relationships/image" Target="../media/image675.png" /><Relationship Id="rId5" Type="http://schemas.openxmlformats.org/officeDocument/2006/relationships/image" Target="../media/image671.png" /><Relationship Id="rId15" Type="http://schemas.openxmlformats.org/officeDocument/2006/relationships/image" Target="../media/image679.png" /><Relationship Id="rId10" Type="http://schemas.openxmlformats.org/officeDocument/2006/relationships/image" Target="../media/image189.png" /><Relationship Id="rId19" Type="http://schemas.openxmlformats.org/officeDocument/2006/relationships/image" Target="../media/image683.png" /><Relationship Id="rId4" Type="http://schemas.openxmlformats.org/officeDocument/2006/relationships/image" Target="../media/image236.png" /><Relationship Id="rId9" Type="http://schemas.openxmlformats.org/officeDocument/2006/relationships/image" Target="../media/image674.png" /><Relationship Id="rId14" Type="http://schemas.openxmlformats.org/officeDocument/2006/relationships/image" Target="../media/image678.png" /></Relationships>
</file>

<file path=ppt/slides/_rels/slide225.xml.rels><?xml version="1.0" encoding="UTF-8" standalone="yes"?>
<Relationships xmlns="http://schemas.openxmlformats.org/package/2006/relationships"><Relationship Id="rId2" Type="http://schemas.openxmlformats.org/officeDocument/2006/relationships/image" Target="../media/image684.jpg" /><Relationship Id="rId1" Type="http://schemas.openxmlformats.org/officeDocument/2006/relationships/slideLayout" Target="../slideLayouts/slideLayout2.xml" /></Relationships>
</file>

<file path=ppt/slides/_rels/slide226.xml.rels><?xml version="1.0" encoding="UTF-8" standalone="yes"?>
<Relationships xmlns="http://schemas.openxmlformats.org/package/2006/relationships"><Relationship Id="rId2" Type="http://schemas.openxmlformats.org/officeDocument/2006/relationships/image" Target="../media/image685.png" /><Relationship Id="rId1" Type="http://schemas.openxmlformats.org/officeDocument/2006/relationships/slideLayout" Target="../slideLayouts/slideLayout5.xml"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28.xml.rels><?xml version="1.0" encoding="UTF-8" standalone="yes"?>
<Relationships xmlns="http://schemas.openxmlformats.org/package/2006/relationships"><Relationship Id="rId2" Type="http://schemas.openxmlformats.org/officeDocument/2006/relationships/image" Target="../media/image686.png" /><Relationship Id="rId1" Type="http://schemas.openxmlformats.org/officeDocument/2006/relationships/slideLayout" Target="../slideLayouts/slideLayout4.xml"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8" Type="http://schemas.openxmlformats.org/officeDocument/2006/relationships/image" Target="../media/image152.png" /><Relationship Id="rId13" Type="http://schemas.openxmlformats.org/officeDocument/2006/relationships/image" Target="../media/image157.png" /><Relationship Id="rId3" Type="http://schemas.openxmlformats.org/officeDocument/2006/relationships/image" Target="../media/image147.png" /><Relationship Id="rId7" Type="http://schemas.openxmlformats.org/officeDocument/2006/relationships/image" Target="../media/image151.png" /><Relationship Id="rId12" Type="http://schemas.openxmlformats.org/officeDocument/2006/relationships/image" Target="../media/image156.png" /><Relationship Id="rId2" Type="http://schemas.openxmlformats.org/officeDocument/2006/relationships/image" Target="../media/image146.png" /><Relationship Id="rId16" Type="http://schemas.openxmlformats.org/officeDocument/2006/relationships/image" Target="../media/image160.png" /><Relationship Id="rId1" Type="http://schemas.openxmlformats.org/officeDocument/2006/relationships/slideLayout" Target="../slideLayouts/slideLayout2.xml" /><Relationship Id="rId6" Type="http://schemas.openxmlformats.org/officeDocument/2006/relationships/image" Target="../media/image150.png" /><Relationship Id="rId11" Type="http://schemas.openxmlformats.org/officeDocument/2006/relationships/image" Target="../media/image155.png" /><Relationship Id="rId5" Type="http://schemas.openxmlformats.org/officeDocument/2006/relationships/image" Target="../media/image149.png" /><Relationship Id="rId15" Type="http://schemas.openxmlformats.org/officeDocument/2006/relationships/image" Target="../media/image159.png" /><Relationship Id="rId10" Type="http://schemas.openxmlformats.org/officeDocument/2006/relationships/image" Target="../media/image154.png" /><Relationship Id="rId4" Type="http://schemas.openxmlformats.org/officeDocument/2006/relationships/image" Target="../media/image148.png" /><Relationship Id="rId9" Type="http://schemas.openxmlformats.org/officeDocument/2006/relationships/image" Target="../media/image153.png" /><Relationship Id="rId14" Type="http://schemas.openxmlformats.org/officeDocument/2006/relationships/image" Target="../media/image158.jp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8" Type="http://schemas.openxmlformats.org/officeDocument/2006/relationships/image" Target="../media/image167.png" /><Relationship Id="rId13" Type="http://schemas.openxmlformats.org/officeDocument/2006/relationships/image" Target="../media/image172.png" /><Relationship Id="rId3" Type="http://schemas.openxmlformats.org/officeDocument/2006/relationships/image" Target="../media/image162.png" /><Relationship Id="rId7" Type="http://schemas.openxmlformats.org/officeDocument/2006/relationships/image" Target="../media/image166.png" /><Relationship Id="rId12" Type="http://schemas.openxmlformats.org/officeDocument/2006/relationships/image" Target="../media/image171.png" /><Relationship Id="rId2" Type="http://schemas.openxmlformats.org/officeDocument/2006/relationships/image" Target="../media/image161.png" /><Relationship Id="rId1" Type="http://schemas.openxmlformats.org/officeDocument/2006/relationships/slideLayout" Target="../slideLayouts/slideLayout3.xml" /><Relationship Id="rId6" Type="http://schemas.openxmlformats.org/officeDocument/2006/relationships/image" Target="../media/image165.png" /><Relationship Id="rId11" Type="http://schemas.openxmlformats.org/officeDocument/2006/relationships/image" Target="../media/image170.png" /><Relationship Id="rId5" Type="http://schemas.openxmlformats.org/officeDocument/2006/relationships/image" Target="../media/image164.png" /><Relationship Id="rId10" Type="http://schemas.openxmlformats.org/officeDocument/2006/relationships/image" Target="../media/image169.png" /><Relationship Id="rId4" Type="http://schemas.openxmlformats.org/officeDocument/2006/relationships/image" Target="../media/image163.png" /><Relationship Id="rId9" Type="http://schemas.openxmlformats.org/officeDocument/2006/relationships/image" Target="../media/image168.png" /><Relationship Id="rId14" Type="http://schemas.openxmlformats.org/officeDocument/2006/relationships/image" Target="../media/image173.jp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2.xml.rels><?xml version="1.0" encoding="UTF-8" standalone="yes"?>
<Relationships xmlns="http://schemas.openxmlformats.org/package/2006/relationships"><Relationship Id="rId2" Type="http://schemas.openxmlformats.org/officeDocument/2006/relationships/image" Target="../media/image687.png" /><Relationship Id="rId1" Type="http://schemas.openxmlformats.org/officeDocument/2006/relationships/slideLayout" Target="../slideLayouts/slideLayout2.xml"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4.xml.rels><?xml version="1.0" encoding="UTF-8" standalone="yes"?>
<Relationships xmlns="http://schemas.openxmlformats.org/package/2006/relationships"><Relationship Id="rId2" Type="http://schemas.openxmlformats.org/officeDocument/2006/relationships/image" Target="../media/image688.jpg" /><Relationship Id="rId1" Type="http://schemas.openxmlformats.org/officeDocument/2006/relationships/slideLayout" Target="../slideLayouts/slideLayout5.xml" /></Relationships>
</file>

<file path=ppt/slides/_rels/slide245.xml.rels><?xml version="1.0" encoding="UTF-8" standalone="yes"?>
<Relationships xmlns="http://schemas.openxmlformats.org/package/2006/relationships"><Relationship Id="rId3" Type="http://schemas.openxmlformats.org/officeDocument/2006/relationships/image" Target="../media/image690.jpg" /><Relationship Id="rId2" Type="http://schemas.openxmlformats.org/officeDocument/2006/relationships/image" Target="../media/image689.jpg" /><Relationship Id="rId1" Type="http://schemas.openxmlformats.org/officeDocument/2006/relationships/slideLayout" Target="../slideLayouts/slideLayout5.xml" /><Relationship Id="rId4" Type="http://schemas.openxmlformats.org/officeDocument/2006/relationships/image" Target="../media/image691.pn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9.xml.rels><?xml version="1.0" encoding="UTF-8" standalone="yes"?>
<Relationships xmlns="http://schemas.openxmlformats.org/package/2006/relationships"><Relationship Id="rId3" Type="http://schemas.openxmlformats.org/officeDocument/2006/relationships/image" Target="../media/image693.jpg" /><Relationship Id="rId2" Type="http://schemas.openxmlformats.org/officeDocument/2006/relationships/image" Target="../media/image692.jpg"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3" Type="http://schemas.openxmlformats.org/officeDocument/2006/relationships/image" Target="../media/image175.png" /><Relationship Id="rId2" Type="http://schemas.openxmlformats.org/officeDocument/2006/relationships/image" Target="../media/image174.png" /><Relationship Id="rId1" Type="http://schemas.openxmlformats.org/officeDocument/2006/relationships/slideLayout" Target="../slideLayouts/slideLayout5.xml" /><Relationship Id="rId6" Type="http://schemas.openxmlformats.org/officeDocument/2006/relationships/image" Target="../media/image178.jpg" /><Relationship Id="rId5" Type="http://schemas.openxmlformats.org/officeDocument/2006/relationships/image" Target="../media/image177.png" /><Relationship Id="rId4" Type="http://schemas.openxmlformats.org/officeDocument/2006/relationships/image" Target="../media/image176.pn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52.xml.rels><?xml version="1.0" encoding="UTF-8" standalone="yes"?>
<Relationships xmlns="http://schemas.openxmlformats.org/package/2006/relationships"><Relationship Id="rId2" Type="http://schemas.openxmlformats.org/officeDocument/2006/relationships/image" Target="../media/image694.jpg" /><Relationship Id="rId1" Type="http://schemas.openxmlformats.org/officeDocument/2006/relationships/slideLayout" Target="../slideLayouts/slideLayout2.xml"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5.xml.rels><?xml version="1.0" encoding="UTF-8" standalone="yes"?>
<Relationships xmlns="http://schemas.openxmlformats.org/package/2006/relationships"><Relationship Id="rId2" Type="http://schemas.openxmlformats.org/officeDocument/2006/relationships/image" Target="../media/image695.jpg" /><Relationship Id="rId1" Type="http://schemas.openxmlformats.org/officeDocument/2006/relationships/slideLayout" Target="../slideLayouts/slideLayout5.xml"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80.png" /><Relationship Id="rId2" Type="http://schemas.openxmlformats.org/officeDocument/2006/relationships/image" Target="../media/image179.png" /><Relationship Id="rId1" Type="http://schemas.openxmlformats.org/officeDocument/2006/relationships/slideLayout" Target="../slideLayouts/slideLayout5.xml" /><Relationship Id="rId5" Type="http://schemas.openxmlformats.org/officeDocument/2006/relationships/image" Target="../media/image182.png" /><Relationship Id="rId4" Type="http://schemas.openxmlformats.org/officeDocument/2006/relationships/image" Target="../media/image181.pn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1.xml.rels><?xml version="1.0" encoding="UTF-8" standalone="yes"?>
<Relationships xmlns="http://schemas.openxmlformats.org/package/2006/relationships"><Relationship Id="rId3" Type="http://schemas.openxmlformats.org/officeDocument/2006/relationships/image" Target="../media/image697.jpg" /><Relationship Id="rId2" Type="http://schemas.openxmlformats.org/officeDocument/2006/relationships/image" Target="../media/image696.jpg" /><Relationship Id="rId1" Type="http://schemas.openxmlformats.org/officeDocument/2006/relationships/slideLayout" Target="../slideLayouts/slideLayout5.xml" /></Relationships>
</file>

<file path=ppt/slides/_rels/slide262.xml.rels><?xml version="1.0" encoding="UTF-8" standalone="yes"?>
<Relationships xmlns="http://schemas.openxmlformats.org/package/2006/relationships"><Relationship Id="rId2" Type="http://schemas.openxmlformats.org/officeDocument/2006/relationships/image" Target="../media/image698.png" /><Relationship Id="rId1" Type="http://schemas.openxmlformats.org/officeDocument/2006/relationships/slideLayout" Target="../slideLayouts/slideLayout2.xml"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64.xml.rels><?xml version="1.0" encoding="UTF-8" standalone="yes"?>
<Relationships xmlns="http://schemas.openxmlformats.org/package/2006/relationships"><Relationship Id="rId3" Type="http://schemas.openxmlformats.org/officeDocument/2006/relationships/image" Target="../media/image700.png" /><Relationship Id="rId2" Type="http://schemas.openxmlformats.org/officeDocument/2006/relationships/image" Target="../media/image699.jpg" /><Relationship Id="rId1" Type="http://schemas.openxmlformats.org/officeDocument/2006/relationships/slideLayout" Target="../slideLayouts/slideLayout5.xml" /><Relationship Id="rId4" Type="http://schemas.openxmlformats.org/officeDocument/2006/relationships/image" Target="../media/image701.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66.xml.rels><?xml version="1.0" encoding="UTF-8" standalone="yes"?>
<Relationships xmlns="http://schemas.openxmlformats.org/package/2006/relationships"><Relationship Id="rId3" Type="http://schemas.openxmlformats.org/officeDocument/2006/relationships/image" Target="../media/image703.jpg" /><Relationship Id="rId2" Type="http://schemas.openxmlformats.org/officeDocument/2006/relationships/image" Target="../media/image702.png" /><Relationship Id="rId1" Type="http://schemas.openxmlformats.org/officeDocument/2006/relationships/slideLayout" Target="../slideLayouts/slideLayout5.xml" /><Relationship Id="rId5" Type="http://schemas.openxmlformats.org/officeDocument/2006/relationships/image" Target="../media/image705.jpg" /><Relationship Id="rId4" Type="http://schemas.openxmlformats.org/officeDocument/2006/relationships/image" Target="../media/image704.jpg" /></Relationships>
</file>

<file path=ppt/slides/_rels/slide267.xml.rels><?xml version="1.0" encoding="UTF-8" standalone="yes"?>
<Relationships xmlns="http://schemas.openxmlformats.org/package/2006/relationships"><Relationship Id="rId2" Type="http://schemas.openxmlformats.org/officeDocument/2006/relationships/image" Target="../media/image706.jpg" /><Relationship Id="rId1" Type="http://schemas.openxmlformats.org/officeDocument/2006/relationships/slideLayout" Target="../slideLayouts/slideLayout5.xml"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xml.rels><?xml version="1.0" encoding="UTF-8" standalone="yes"?>
<Relationships xmlns="http://schemas.openxmlformats.org/package/2006/relationships"><Relationship Id="rId3" Type="http://schemas.openxmlformats.org/officeDocument/2006/relationships/image" Target="../media/image184.png" /><Relationship Id="rId2" Type="http://schemas.openxmlformats.org/officeDocument/2006/relationships/image" Target="../media/image183.png" /><Relationship Id="rId1" Type="http://schemas.openxmlformats.org/officeDocument/2006/relationships/slideLayout" Target="../slideLayouts/slideLayout5.xml" /><Relationship Id="rId6" Type="http://schemas.openxmlformats.org/officeDocument/2006/relationships/image" Target="../media/image186.jpg" /><Relationship Id="rId5" Type="http://schemas.openxmlformats.org/officeDocument/2006/relationships/image" Target="../media/image185.png" /><Relationship Id="rId4" Type="http://schemas.openxmlformats.org/officeDocument/2006/relationships/image" Target="../media/image118.pn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4.xml.rels><?xml version="1.0" encoding="UTF-8" standalone="yes"?>
<Relationships xmlns="http://schemas.openxmlformats.org/package/2006/relationships"><Relationship Id="rId2" Type="http://schemas.openxmlformats.org/officeDocument/2006/relationships/image" Target="../media/image707.png" /><Relationship Id="rId1" Type="http://schemas.openxmlformats.org/officeDocument/2006/relationships/slideLayout" Target="../slideLayouts/slideLayout5.xml" /></Relationships>
</file>

<file path=ppt/slides/_rels/slide275.xml.rels><?xml version="1.0" encoding="UTF-8" standalone="yes"?>
<Relationships xmlns="http://schemas.openxmlformats.org/package/2006/relationships"><Relationship Id="rId2" Type="http://schemas.openxmlformats.org/officeDocument/2006/relationships/image" Target="../media/image708.jpg" /><Relationship Id="rId1" Type="http://schemas.openxmlformats.org/officeDocument/2006/relationships/slideLayout" Target="../slideLayouts/slideLayout5.xml"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9.xml.rels><?xml version="1.0" encoding="UTF-8" standalone="yes"?>
<Relationships xmlns="http://schemas.openxmlformats.org/package/2006/relationships"><Relationship Id="rId2" Type="http://schemas.openxmlformats.org/officeDocument/2006/relationships/image" Target="../media/image709.png" /><Relationship Id="rId1" Type="http://schemas.openxmlformats.org/officeDocument/2006/relationships/slideLayout" Target="../slideLayouts/slideLayout5.xml" /></Relationships>
</file>

<file path=ppt/slides/_rels/slide28.xml.rels><?xml version="1.0" encoding="UTF-8" standalone="yes"?>
<Relationships xmlns="http://schemas.openxmlformats.org/package/2006/relationships"><Relationship Id="rId8" Type="http://schemas.openxmlformats.org/officeDocument/2006/relationships/image" Target="../media/image193.png" /><Relationship Id="rId3" Type="http://schemas.openxmlformats.org/officeDocument/2006/relationships/image" Target="../media/image188.png" /><Relationship Id="rId7" Type="http://schemas.openxmlformats.org/officeDocument/2006/relationships/image" Target="../media/image192.png" /><Relationship Id="rId2" Type="http://schemas.openxmlformats.org/officeDocument/2006/relationships/image" Target="../media/image187.png" /><Relationship Id="rId1" Type="http://schemas.openxmlformats.org/officeDocument/2006/relationships/slideLayout" Target="../slideLayouts/slideLayout2.xml" /><Relationship Id="rId6" Type="http://schemas.openxmlformats.org/officeDocument/2006/relationships/image" Target="../media/image191.png" /><Relationship Id="rId5" Type="http://schemas.openxmlformats.org/officeDocument/2006/relationships/image" Target="../media/image190.png" /><Relationship Id="rId4" Type="http://schemas.openxmlformats.org/officeDocument/2006/relationships/image" Target="../media/image189.png" /></Relationships>
</file>

<file path=ppt/slides/_rels/slide280.xml.rels><?xml version="1.0" encoding="UTF-8" standalone="yes"?>
<Relationships xmlns="http://schemas.openxmlformats.org/package/2006/relationships"><Relationship Id="rId2" Type="http://schemas.openxmlformats.org/officeDocument/2006/relationships/image" Target="../media/image710.jpg" /><Relationship Id="rId1" Type="http://schemas.openxmlformats.org/officeDocument/2006/relationships/slideLayout" Target="../slideLayouts/slideLayout5.xml"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82.xml.rels><?xml version="1.0" encoding="UTF-8" standalone="yes"?>
<Relationships xmlns="http://schemas.openxmlformats.org/package/2006/relationships"><Relationship Id="rId2" Type="http://schemas.openxmlformats.org/officeDocument/2006/relationships/image" Target="../media/image711.jpg" /><Relationship Id="rId1" Type="http://schemas.openxmlformats.org/officeDocument/2006/relationships/slideLayout" Target="../slideLayouts/slideLayout5.xml"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84.xml.rels><?xml version="1.0" encoding="UTF-8" standalone="yes"?>
<Relationships xmlns="http://schemas.openxmlformats.org/package/2006/relationships"><Relationship Id="rId2" Type="http://schemas.openxmlformats.org/officeDocument/2006/relationships/image" Target="../media/image712.jpg" /><Relationship Id="rId1" Type="http://schemas.openxmlformats.org/officeDocument/2006/relationships/slideLayout" Target="../slideLayouts/slideLayout5.xml" /></Relationships>
</file>

<file path=ppt/slides/_rels/slide285.xml.rels><?xml version="1.0" encoding="UTF-8" standalone="yes"?>
<Relationships xmlns="http://schemas.openxmlformats.org/package/2006/relationships"><Relationship Id="rId2" Type="http://schemas.openxmlformats.org/officeDocument/2006/relationships/image" Target="../media/image713.png" /><Relationship Id="rId1" Type="http://schemas.openxmlformats.org/officeDocument/2006/relationships/slideLayout" Target="../slideLayouts/slideLayout5.xml"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7.xml.rels><?xml version="1.0" encoding="UTF-8" standalone="yes"?>
<Relationships xmlns="http://schemas.openxmlformats.org/package/2006/relationships"><Relationship Id="rId3" Type="http://schemas.openxmlformats.org/officeDocument/2006/relationships/image" Target="../media/image715.jpg" /><Relationship Id="rId2" Type="http://schemas.openxmlformats.org/officeDocument/2006/relationships/image" Target="../media/image714.jpg" /><Relationship Id="rId1" Type="http://schemas.openxmlformats.org/officeDocument/2006/relationships/slideLayout" Target="../slideLayouts/slideLayout5.xml"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8" Type="http://schemas.openxmlformats.org/officeDocument/2006/relationships/image" Target="../media/image199.png" /><Relationship Id="rId13" Type="http://schemas.openxmlformats.org/officeDocument/2006/relationships/image" Target="../media/image204.png" /><Relationship Id="rId3" Type="http://schemas.openxmlformats.org/officeDocument/2006/relationships/image" Target="../media/image189.png" /><Relationship Id="rId7" Type="http://schemas.openxmlformats.org/officeDocument/2006/relationships/image" Target="../media/image198.png" /><Relationship Id="rId12" Type="http://schemas.openxmlformats.org/officeDocument/2006/relationships/image" Target="../media/image203.png" /><Relationship Id="rId2" Type="http://schemas.openxmlformats.org/officeDocument/2006/relationships/image" Target="../media/image194.png" /><Relationship Id="rId1" Type="http://schemas.openxmlformats.org/officeDocument/2006/relationships/slideLayout" Target="../slideLayouts/slideLayout2.xml" /><Relationship Id="rId6" Type="http://schemas.openxmlformats.org/officeDocument/2006/relationships/image" Target="../media/image197.png" /><Relationship Id="rId11" Type="http://schemas.openxmlformats.org/officeDocument/2006/relationships/image" Target="../media/image202.png" /><Relationship Id="rId5" Type="http://schemas.openxmlformats.org/officeDocument/2006/relationships/image" Target="../media/image196.png" /><Relationship Id="rId10" Type="http://schemas.openxmlformats.org/officeDocument/2006/relationships/image" Target="../media/image201.png" /><Relationship Id="rId4" Type="http://schemas.openxmlformats.org/officeDocument/2006/relationships/image" Target="../media/image195.png" /><Relationship Id="rId9" Type="http://schemas.openxmlformats.org/officeDocument/2006/relationships/image" Target="../media/image200.png" /><Relationship Id="rId14" Type="http://schemas.openxmlformats.org/officeDocument/2006/relationships/image" Target="../media/image205.pn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2.xml.rels><?xml version="1.0" encoding="UTF-8" standalone="yes"?>
<Relationships xmlns="http://schemas.openxmlformats.org/package/2006/relationships"><Relationship Id="rId2" Type="http://schemas.openxmlformats.org/officeDocument/2006/relationships/image" Target="../media/image716.png" /><Relationship Id="rId1" Type="http://schemas.openxmlformats.org/officeDocument/2006/relationships/slideLayout" Target="../slideLayouts/slideLayout2.xml"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6.xml.rels><?xml version="1.0" encoding="UTF-8" standalone="yes"?>
<Relationships xmlns="http://schemas.openxmlformats.org/package/2006/relationships"><Relationship Id="rId2" Type="http://schemas.openxmlformats.org/officeDocument/2006/relationships/image" Target="../media/image717.jpg" /><Relationship Id="rId1" Type="http://schemas.openxmlformats.org/officeDocument/2006/relationships/slideLayout" Target="../slideLayouts/slideLayout5.xml"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06.jpg" /><Relationship Id="rId1" Type="http://schemas.openxmlformats.org/officeDocument/2006/relationships/slideLayout" Target="../slideLayouts/slideLayout4.xml"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8" Type="http://schemas.openxmlformats.org/officeDocument/2006/relationships/image" Target="../media/image213.png" /><Relationship Id="rId13" Type="http://schemas.openxmlformats.org/officeDocument/2006/relationships/image" Target="../media/image218.png" /><Relationship Id="rId3" Type="http://schemas.openxmlformats.org/officeDocument/2006/relationships/image" Target="../media/image208.png" /><Relationship Id="rId7" Type="http://schemas.openxmlformats.org/officeDocument/2006/relationships/image" Target="../media/image212.png" /><Relationship Id="rId12" Type="http://schemas.openxmlformats.org/officeDocument/2006/relationships/image" Target="../media/image217.png" /><Relationship Id="rId2" Type="http://schemas.openxmlformats.org/officeDocument/2006/relationships/image" Target="../media/image207.png" /><Relationship Id="rId1" Type="http://schemas.openxmlformats.org/officeDocument/2006/relationships/slideLayout" Target="../slideLayouts/slideLayout5.xml" /><Relationship Id="rId6" Type="http://schemas.openxmlformats.org/officeDocument/2006/relationships/image" Target="../media/image211.png" /><Relationship Id="rId11" Type="http://schemas.openxmlformats.org/officeDocument/2006/relationships/image" Target="../media/image216.png" /><Relationship Id="rId5" Type="http://schemas.openxmlformats.org/officeDocument/2006/relationships/image" Target="../media/image210.png" /><Relationship Id="rId10" Type="http://schemas.openxmlformats.org/officeDocument/2006/relationships/image" Target="../media/image215.png" /><Relationship Id="rId4" Type="http://schemas.openxmlformats.org/officeDocument/2006/relationships/image" Target="../media/image209.png" /><Relationship Id="rId9" Type="http://schemas.openxmlformats.org/officeDocument/2006/relationships/image" Target="../media/image214.png" /><Relationship Id="rId14" Type="http://schemas.openxmlformats.org/officeDocument/2006/relationships/image" Target="../media/image219.png" /></Relationships>
</file>

<file path=ppt/slides/_rels/slide32.xml.rels><?xml version="1.0" encoding="UTF-8" standalone="yes"?>
<Relationships xmlns="http://schemas.openxmlformats.org/package/2006/relationships"><Relationship Id="rId2" Type="http://schemas.openxmlformats.org/officeDocument/2006/relationships/image" Target="../media/image220.jpg"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8" Type="http://schemas.openxmlformats.org/officeDocument/2006/relationships/image" Target="../media/image227.png" /><Relationship Id="rId13" Type="http://schemas.openxmlformats.org/officeDocument/2006/relationships/image" Target="../media/image232.png" /><Relationship Id="rId18" Type="http://schemas.openxmlformats.org/officeDocument/2006/relationships/image" Target="../media/image236.png" /><Relationship Id="rId26" Type="http://schemas.openxmlformats.org/officeDocument/2006/relationships/image" Target="../media/image244.png" /><Relationship Id="rId3" Type="http://schemas.openxmlformats.org/officeDocument/2006/relationships/image" Target="../media/image222.png" /><Relationship Id="rId21" Type="http://schemas.openxmlformats.org/officeDocument/2006/relationships/image" Target="../media/image239.png" /><Relationship Id="rId7" Type="http://schemas.openxmlformats.org/officeDocument/2006/relationships/image" Target="../media/image226.png" /><Relationship Id="rId12" Type="http://schemas.openxmlformats.org/officeDocument/2006/relationships/image" Target="../media/image231.png" /><Relationship Id="rId17" Type="http://schemas.openxmlformats.org/officeDocument/2006/relationships/image" Target="../media/image235.png" /><Relationship Id="rId25" Type="http://schemas.openxmlformats.org/officeDocument/2006/relationships/image" Target="../media/image243.png" /><Relationship Id="rId2" Type="http://schemas.openxmlformats.org/officeDocument/2006/relationships/image" Target="../media/image221.png" /><Relationship Id="rId16" Type="http://schemas.openxmlformats.org/officeDocument/2006/relationships/image" Target="../media/image234.png" /><Relationship Id="rId20" Type="http://schemas.openxmlformats.org/officeDocument/2006/relationships/image" Target="../media/image238.png" /><Relationship Id="rId29" Type="http://schemas.openxmlformats.org/officeDocument/2006/relationships/image" Target="../media/image247.png" /><Relationship Id="rId1" Type="http://schemas.openxmlformats.org/officeDocument/2006/relationships/slideLayout" Target="../slideLayouts/slideLayout2.xml" /><Relationship Id="rId6" Type="http://schemas.openxmlformats.org/officeDocument/2006/relationships/image" Target="../media/image225.png" /><Relationship Id="rId11" Type="http://schemas.openxmlformats.org/officeDocument/2006/relationships/image" Target="../media/image230.png" /><Relationship Id="rId24" Type="http://schemas.openxmlformats.org/officeDocument/2006/relationships/image" Target="../media/image242.png" /><Relationship Id="rId5" Type="http://schemas.openxmlformats.org/officeDocument/2006/relationships/image" Target="../media/image224.png" /><Relationship Id="rId15" Type="http://schemas.openxmlformats.org/officeDocument/2006/relationships/image" Target="../media/image189.png" /><Relationship Id="rId23" Type="http://schemas.openxmlformats.org/officeDocument/2006/relationships/image" Target="../media/image241.png" /><Relationship Id="rId28" Type="http://schemas.openxmlformats.org/officeDocument/2006/relationships/image" Target="../media/image246.png" /><Relationship Id="rId10" Type="http://schemas.openxmlformats.org/officeDocument/2006/relationships/image" Target="../media/image229.png" /><Relationship Id="rId19" Type="http://schemas.openxmlformats.org/officeDocument/2006/relationships/image" Target="../media/image237.png" /><Relationship Id="rId4" Type="http://schemas.openxmlformats.org/officeDocument/2006/relationships/image" Target="../media/image223.png" /><Relationship Id="rId9" Type="http://schemas.openxmlformats.org/officeDocument/2006/relationships/image" Target="../media/image228.png" /><Relationship Id="rId14" Type="http://schemas.openxmlformats.org/officeDocument/2006/relationships/image" Target="../media/image233.png" /><Relationship Id="rId22" Type="http://schemas.openxmlformats.org/officeDocument/2006/relationships/image" Target="../media/image240.png" /><Relationship Id="rId27" Type="http://schemas.openxmlformats.org/officeDocument/2006/relationships/image" Target="../media/image245.png" /><Relationship Id="rId30" Type="http://schemas.openxmlformats.org/officeDocument/2006/relationships/image" Target="../media/image248.png" /></Relationships>
</file>

<file path=ppt/slides/_rels/slide34.xml.rels><?xml version="1.0" encoding="UTF-8" standalone="yes"?>
<Relationships xmlns="http://schemas.openxmlformats.org/package/2006/relationships"><Relationship Id="rId2" Type="http://schemas.openxmlformats.org/officeDocument/2006/relationships/image" Target="../media/image249.jp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50.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8" Type="http://schemas.openxmlformats.org/officeDocument/2006/relationships/image" Target="../media/image256.png" /><Relationship Id="rId13" Type="http://schemas.openxmlformats.org/officeDocument/2006/relationships/image" Target="../media/image261.png" /><Relationship Id="rId3" Type="http://schemas.openxmlformats.org/officeDocument/2006/relationships/image" Target="../media/image252.png" /><Relationship Id="rId7" Type="http://schemas.openxmlformats.org/officeDocument/2006/relationships/image" Target="../media/image57.png" /><Relationship Id="rId12" Type="http://schemas.openxmlformats.org/officeDocument/2006/relationships/image" Target="../media/image260.png" /><Relationship Id="rId2" Type="http://schemas.openxmlformats.org/officeDocument/2006/relationships/image" Target="../media/image251.png" /><Relationship Id="rId1" Type="http://schemas.openxmlformats.org/officeDocument/2006/relationships/slideLayout" Target="../slideLayouts/slideLayout5.xml" /><Relationship Id="rId6" Type="http://schemas.openxmlformats.org/officeDocument/2006/relationships/image" Target="../media/image255.png" /><Relationship Id="rId11" Type="http://schemas.openxmlformats.org/officeDocument/2006/relationships/image" Target="../media/image259.png" /><Relationship Id="rId5" Type="http://schemas.openxmlformats.org/officeDocument/2006/relationships/image" Target="../media/image254.png" /><Relationship Id="rId10" Type="http://schemas.openxmlformats.org/officeDocument/2006/relationships/image" Target="../media/image258.png" /><Relationship Id="rId4" Type="http://schemas.openxmlformats.org/officeDocument/2006/relationships/image" Target="../media/image253.png" /><Relationship Id="rId9" Type="http://schemas.openxmlformats.org/officeDocument/2006/relationships/image" Target="../media/image257.png" /><Relationship Id="rId14" Type="http://schemas.openxmlformats.org/officeDocument/2006/relationships/image" Target="../media/image262.png" /></Relationships>
</file>

<file path=ppt/slides/_rels/slide37.xml.rels><?xml version="1.0" encoding="UTF-8" standalone="yes"?>
<Relationships xmlns="http://schemas.openxmlformats.org/package/2006/relationships"><Relationship Id="rId2" Type="http://schemas.openxmlformats.org/officeDocument/2006/relationships/image" Target="../media/image263.jpg" /><Relationship Id="rId1" Type="http://schemas.openxmlformats.org/officeDocument/2006/relationships/slideLayout" Target="../slideLayouts/slideLayout5.xml" /></Relationships>
</file>

<file path=ppt/slides/_rels/slide38.xml.rels><?xml version="1.0" encoding="UTF-8" standalone="yes"?>
<Relationships xmlns="http://schemas.openxmlformats.org/package/2006/relationships"><Relationship Id="rId2" Type="http://schemas.openxmlformats.org/officeDocument/2006/relationships/image" Target="../media/image264.jpg" /><Relationship Id="rId1" Type="http://schemas.openxmlformats.org/officeDocument/2006/relationships/slideLayout" Target="../slideLayouts/slideLayout5.xml" /></Relationships>
</file>

<file path=ppt/slides/_rels/slide39.xml.rels><?xml version="1.0" encoding="UTF-8" standalone="yes"?>
<Relationships xmlns="http://schemas.openxmlformats.org/package/2006/relationships"><Relationship Id="rId3" Type="http://schemas.openxmlformats.org/officeDocument/2006/relationships/image" Target="../media/image266.png" /><Relationship Id="rId2" Type="http://schemas.openxmlformats.org/officeDocument/2006/relationships/image" Target="../media/image265.png" /><Relationship Id="rId1" Type="http://schemas.openxmlformats.org/officeDocument/2006/relationships/slideLayout" Target="../slideLayouts/slideLayout2.xml" /><Relationship Id="rId5" Type="http://schemas.openxmlformats.org/officeDocument/2006/relationships/image" Target="../media/image268.jpg" /><Relationship Id="rId4" Type="http://schemas.openxmlformats.org/officeDocument/2006/relationships/image" Target="../media/image267.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8" Type="http://schemas.openxmlformats.org/officeDocument/2006/relationships/image" Target="../media/image274.jpg" /><Relationship Id="rId3" Type="http://schemas.openxmlformats.org/officeDocument/2006/relationships/image" Target="../media/image236.png" /><Relationship Id="rId7" Type="http://schemas.openxmlformats.org/officeDocument/2006/relationships/image" Target="../media/image273.png" /><Relationship Id="rId2" Type="http://schemas.openxmlformats.org/officeDocument/2006/relationships/image" Target="../media/image269.png" /><Relationship Id="rId1" Type="http://schemas.openxmlformats.org/officeDocument/2006/relationships/slideLayout" Target="../slideLayouts/slideLayout2.xml" /><Relationship Id="rId6" Type="http://schemas.openxmlformats.org/officeDocument/2006/relationships/image" Target="../media/image272.png" /><Relationship Id="rId5" Type="http://schemas.openxmlformats.org/officeDocument/2006/relationships/image" Target="../media/image271.png" /><Relationship Id="rId4" Type="http://schemas.openxmlformats.org/officeDocument/2006/relationships/image" Target="../media/image270.png" /><Relationship Id="rId9" Type="http://schemas.openxmlformats.org/officeDocument/2006/relationships/image" Target="../media/image275.jpg" /></Relationships>
</file>

<file path=ppt/slides/_rels/slide41.xml.rels><?xml version="1.0" encoding="UTF-8" standalone="yes"?>
<Relationships xmlns="http://schemas.openxmlformats.org/package/2006/relationships"><Relationship Id="rId3" Type="http://schemas.openxmlformats.org/officeDocument/2006/relationships/image" Target="../media/image189.png" /><Relationship Id="rId7" Type="http://schemas.openxmlformats.org/officeDocument/2006/relationships/image" Target="../media/image280.png" /><Relationship Id="rId2" Type="http://schemas.openxmlformats.org/officeDocument/2006/relationships/image" Target="../media/image276.png" /><Relationship Id="rId1" Type="http://schemas.openxmlformats.org/officeDocument/2006/relationships/slideLayout" Target="../slideLayouts/slideLayout5.xml" /><Relationship Id="rId6" Type="http://schemas.openxmlformats.org/officeDocument/2006/relationships/image" Target="../media/image279.png" /><Relationship Id="rId5" Type="http://schemas.openxmlformats.org/officeDocument/2006/relationships/image" Target="../media/image278.png" /><Relationship Id="rId4" Type="http://schemas.openxmlformats.org/officeDocument/2006/relationships/image" Target="../media/image277.png" /></Relationships>
</file>

<file path=ppt/slides/_rels/slide42.xml.rels><?xml version="1.0" encoding="UTF-8" standalone="yes"?>
<Relationships xmlns="http://schemas.openxmlformats.org/package/2006/relationships"><Relationship Id="rId2" Type="http://schemas.openxmlformats.org/officeDocument/2006/relationships/image" Target="../media/image281.jpg" /><Relationship Id="rId1" Type="http://schemas.openxmlformats.org/officeDocument/2006/relationships/slideLayout" Target="../slideLayouts/slideLayout5.xml" /></Relationships>
</file>

<file path=ppt/slides/_rels/slide43.xml.rels><?xml version="1.0" encoding="UTF-8" standalone="yes"?>
<Relationships xmlns="http://schemas.openxmlformats.org/package/2006/relationships"><Relationship Id="rId2" Type="http://schemas.openxmlformats.org/officeDocument/2006/relationships/image" Target="../media/image282.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image" Target="../media/image283.jpg" /><Relationship Id="rId1" Type="http://schemas.openxmlformats.org/officeDocument/2006/relationships/slideLayout" Target="../slideLayouts/slideLayout5.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7.xml.rels><?xml version="1.0" encoding="UTF-8" standalone="yes"?>
<Relationships xmlns="http://schemas.openxmlformats.org/package/2006/relationships"><Relationship Id="rId2" Type="http://schemas.openxmlformats.org/officeDocument/2006/relationships/image" Target="../media/image284.png" /><Relationship Id="rId1" Type="http://schemas.openxmlformats.org/officeDocument/2006/relationships/slideLayout" Target="../slideLayouts/slideLayout5.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6.png" /><Relationship Id="rId7" Type="http://schemas.openxmlformats.org/officeDocument/2006/relationships/image" Target="../media/image10.png" /><Relationship Id="rId2" Type="http://schemas.openxmlformats.org/officeDocument/2006/relationships/image" Target="../media/image5.png" /><Relationship Id="rId1" Type="http://schemas.openxmlformats.org/officeDocument/2006/relationships/slideLayout" Target="../slideLayouts/slideLayout5.xml" /><Relationship Id="rId6" Type="http://schemas.openxmlformats.org/officeDocument/2006/relationships/image" Target="../media/image9.png" /><Relationship Id="rId5" Type="http://schemas.openxmlformats.org/officeDocument/2006/relationships/image" Target="../media/image8.png" /><Relationship Id="rId10" Type="http://schemas.openxmlformats.org/officeDocument/2006/relationships/image" Target="../media/image13.png" /><Relationship Id="rId4" Type="http://schemas.openxmlformats.org/officeDocument/2006/relationships/image" Target="../media/image7.png" /><Relationship Id="rId9" Type="http://schemas.openxmlformats.org/officeDocument/2006/relationships/image" Target="../media/image12.png" /></Relationships>
</file>

<file path=ppt/slides/_rels/slide50.xml.rels><?xml version="1.0" encoding="UTF-8" standalone="yes"?>
<Relationships xmlns="http://schemas.openxmlformats.org/package/2006/relationships"><Relationship Id="rId3" Type="http://schemas.openxmlformats.org/officeDocument/2006/relationships/image" Target="../media/image286.png" /><Relationship Id="rId2" Type="http://schemas.openxmlformats.org/officeDocument/2006/relationships/image" Target="../media/image285.png" /><Relationship Id="rId1" Type="http://schemas.openxmlformats.org/officeDocument/2006/relationships/slideLayout" Target="../slideLayouts/slideLayout2.xml" /><Relationship Id="rId5" Type="http://schemas.openxmlformats.org/officeDocument/2006/relationships/image" Target="../media/image288.jpg" /><Relationship Id="rId4" Type="http://schemas.openxmlformats.org/officeDocument/2006/relationships/image" Target="../media/image287.png" /></Relationships>
</file>

<file path=ppt/slides/_rels/slide51.xml.rels><?xml version="1.0" encoding="UTF-8" standalone="yes"?>
<Relationships xmlns="http://schemas.openxmlformats.org/package/2006/relationships"><Relationship Id="rId8" Type="http://schemas.openxmlformats.org/officeDocument/2006/relationships/image" Target="../media/image295.png" /><Relationship Id="rId3" Type="http://schemas.openxmlformats.org/officeDocument/2006/relationships/image" Target="../media/image290.png" /><Relationship Id="rId7" Type="http://schemas.openxmlformats.org/officeDocument/2006/relationships/image" Target="../media/image294.png" /><Relationship Id="rId2" Type="http://schemas.openxmlformats.org/officeDocument/2006/relationships/image" Target="../media/image289.png" /><Relationship Id="rId1" Type="http://schemas.openxmlformats.org/officeDocument/2006/relationships/slideLayout" Target="../slideLayouts/slideLayout5.xml" /><Relationship Id="rId6" Type="http://schemas.openxmlformats.org/officeDocument/2006/relationships/image" Target="../media/image293.png" /><Relationship Id="rId5" Type="http://schemas.openxmlformats.org/officeDocument/2006/relationships/image" Target="../media/image292.png" /><Relationship Id="rId10" Type="http://schemas.openxmlformats.org/officeDocument/2006/relationships/image" Target="../media/image297.png" /><Relationship Id="rId4" Type="http://schemas.openxmlformats.org/officeDocument/2006/relationships/image" Target="../media/image291.png" /><Relationship Id="rId9" Type="http://schemas.openxmlformats.org/officeDocument/2006/relationships/image" Target="../media/image296.png" /></Relationships>
</file>

<file path=ppt/slides/_rels/slide52.xml.rels><?xml version="1.0" encoding="UTF-8" standalone="yes"?>
<Relationships xmlns="http://schemas.openxmlformats.org/package/2006/relationships"><Relationship Id="rId2" Type="http://schemas.openxmlformats.org/officeDocument/2006/relationships/image" Target="../media/image298.png" /><Relationship Id="rId1" Type="http://schemas.openxmlformats.org/officeDocument/2006/relationships/slideLayout" Target="../slideLayouts/slideLayout5.xml" /></Relationships>
</file>

<file path=ppt/slides/_rels/slide53.xml.rels><?xml version="1.0" encoding="UTF-8" standalone="yes"?>
<Relationships xmlns="http://schemas.openxmlformats.org/package/2006/relationships"><Relationship Id="rId8" Type="http://schemas.openxmlformats.org/officeDocument/2006/relationships/image" Target="../media/image304.jpg" /><Relationship Id="rId3" Type="http://schemas.openxmlformats.org/officeDocument/2006/relationships/image" Target="../media/image189.png" /><Relationship Id="rId7" Type="http://schemas.openxmlformats.org/officeDocument/2006/relationships/image" Target="../media/image303.png" /><Relationship Id="rId2" Type="http://schemas.openxmlformats.org/officeDocument/2006/relationships/image" Target="../media/image299.png" /><Relationship Id="rId1" Type="http://schemas.openxmlformats.org/officeDocument/2006/relationships/slideLayout" Target="../slideLayouts/slideLayout2.xml" /><Relationship Id="rId6" Type="http://schemas.openxmlformats.org/officeDocument/2006/relationships/image" Target="../media/image302.png" /><Relationship Id="rId5" Type="http://schemas.openxmlformats.org/officeDocument/2006/relationships/image" Target="../media/image301.png" /><Relationship Id="rId4" Type="http://schemas.openxmlformats.org/officeDocument/2006/relationships/image" Target="../media/image300.png" /></Relationships>
</file>

<file path=ppt/slides/_rels/slide54.xml.rels><?xml version="1.0" encoding="UTF-8" standalone="yes"?>
<Relationships xmlns="http://schemas.openxmlformats.org/package/2006/relationships"><Relationship Id="rId2" Type="http://schemas.openxmlformats.org/officeDocument/2006/relationships/image" Target="../media/image305.jp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8" Type="http://schemas.openxmlformats.org/officeDocument/2006/relationships/image" Target="../media/image312.png" /><Relationship Id="rId3" Type="http://schemas.openxmlformats.org/officeDocument/2006/relationships/image" Target="../media/image307.png" /><Relationship Id="rId7" Type="http://schemas.openxmlformats.org/officeDocument/2006/relationships/image" Target="../media/image311.png" /><Relationship Id="rId2" Type="http://schemas.openxmlformats.org/officeDocument/2006/relationships/image" Target="../media/image306.png" /><Relationship Id="rId1" Type="http://schemas.openxmlformats.org/officeDocument/2006/relationships/slideLayout" Target="../slideLayouts/slideLayout2.xml" /><Relationship Id="rId6" Type="http://schemas.openxmlformats.org/officeDocument/2006/relationships/image" Target="../media/image310.png" /><Relationship Id="rId5" Type="http://schemas.openxmlformats.org/officeDocument/2006/relationships/image" Target="../media/image309.png" /><Relationship Id="rId10" Type="http://schemas.openxmlformats.org/officeDocument/2006/relationships/image" Target="../media/image314.png" /><Relationship Id="rId4" Type="http://schemas.openxmlformats.org/officeDocument/2006/relationships/image" Target="../media/image308.png" /><Relationship Id="rId9" Type="http://schemas.openxmlformats.org/officeDocument/2006/relationships/image" Target="../media/image313.png" /></Relationships>
</file>

<file path=ppt/slides/_rels/slide56.xml.rels><?xml version="1.0" encoding="UTF-8" standalone="yes"?>
<Relationships xmlns="http://schemas.openxmlformats.org/package/2006/relationships"><Relationship Id="rId3" Type="http://schemas.openxmlformats.org/officeDocument/2006/relationships/image" Target="../media/image316.png" /><Relationship Id="rId2" Type="http://schemas.openxmlformats.org/officeDocument/2006/relationships/image" Target="../media/image315.png" /><Relationship Id="rId1" Type="http://schemas.openxmlformats.org/officeDocument/2006/relationships/slideLayout" Target="../slideLayouts/slideLayout5.xml" /></Relationships>
</file>

<file path=ppt/slides/_rels/slide57.xml.rels><?xml version="1.0" encoding="UTF-8" standalone="yes"?>
<Relationships xmlns="http://schemas.openxmlformats.org/package/2006/relationships"><Relationship Id="rId8" Type="http://schemas.openxmlformats.org/officeDocument/2006/relationships/image" Target="../media/image323.png" /><Relationship Id="rId3" Type="http://schemas.openxmlformats.org/officeDocument/2006/relationships/image" Target="../media/image318.png" /><Relationship Id="rId7" Type="http://schemas.openxmlformats.org/officeDocument/2006/relationships/image" Target="../media/image322.png" /><Relationship Id="rId2" Type="http://schemas.openxmlformats.org/officeDocument/2006/relationships/image" Target="../media/image317.png" /><Relationship Id="rId1" Type="http://schemas.openxmlformats.org/officeDocument/2006/relationships/slideLayout" Target="../slideLayouts/slideLayout3.xml" /><Relationship Id="rId6" Type="http://schemas.openxmlformats.org/officeDocument/2006/relationships/image" Target="../media/image321.png" /><Relationship Id="rId5" Type="http://schemas.openxmlformats.org/officeDocument/2006/relationships/image" Target="../media/image320.png" /><Relationship Id="rId10" Type="http://schemas.openxmlformats.org/officeDocument/2006/relationships/image" Target="../media/image325.png" /><Relationship Id="rId4" Type="http://schemas.openxmlformats.org/officeDocument/2006/relationships/image" Target="../media/image319.png" /><Relationship Id="rId9" Type="http://schemas.openxmlformats.org/officeDocument/2006/relationships/image" Target="../media/image324.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8" Type="http://schemas.openxmlformats.org/officeDocument/2006/relationships/image" Target="../media/image332.png" /><Relationship Id="rId3" Type="http://schemas.openxmlformats.org/officeDocument/2006/relationships/image" Target="../media/image327.png" /><Relationship Id="rId7" Type="http://schemas.openxmlformats.org/officeDocument/2006/relationships/image" Target="../media/image331.png" /><Relationship Id="rId2" Type="http://schemas.openxmlformats.org/officeDocument/2006/relationships/image" Target="../media/image326.png" /><Relationship Id="rId1" Type="http://schemas.openxmlformats.org/officeDocument/2006/relationships/slideLayout" Target="../slideLayouts/slideLayout2.xml" /><Relationship Id="rId6" Type="http://schemas.openxmlformats.org/officeDocument/2006/relationships/image" Target="../media/image330.png" /><Relationship Id="rId5" Type="http://schemas.openxmlformats.org/officeDocument/2006/relationships/image" Target="../media/image329.png" /><Relationship Id="rId4" Type="http://schemas.openxmlformats.org/officeDocument/2006/relationships/image" Target="../media/image328.png" /><Relationship Id="rId9" Type="http://schemas.openxmlformats.org/officeDocument/2006/relationships/image" Target="../media/image333.png" /></Relationships>
</file>

<file path=ppt/slides/_rels/slide6.xml.rels><?xml version="1.0" encoding="UTF-8" standalone="yes"?>
<Relationships xmlns="http://schemas.openxmlformats.org/package/2006/relationships"><Relationship Id="rId8" Type="http://schemas.openxmlformats.org/officeDocument/2006/relationships/image" Target="../media/image20.png" /><Relationship Id="rId13" Type="http://schemas.openxmlformats.org/officeDocument/2006/relationships/image" Target="../media/image25.png" /><Relationship Id="rId3" Type="http://schemas.openxmlformats.org/officeDocument/2006/relationships/image" Target="../media/image15.png" /><Relationship Id="rId7" Type="http://schemas.openxmlformats.org/officeDocument/2006/relationships/image" Target="../media/image19.png" /><Relationship Id="rId12" Type="http://schemas.openxmlformats.org/officeDocument/2006/relationships/image" Target="../media/image24.png" /><Relationship Id="rId2" Type="http://schemas.openxmlformats.org/officeDocument/2006/relationships/image" Target="../media/image14.png" /><Relationship Id="rId1" Type="http://schemas.openxmlformats.org/officeDocument/2006/relationships/slideLayout" Target="../slideLayouts/slideLayout2.xml" /><Relationship Id="rId6" Type="http://schemas.openxmlformats.org/officeDocument/2006/relationships/image" Target="../media/image18.png" /><Relationship Id="rId11" Type="http://schemas.openxmlformats.org/officeDocument/2006/relationships/image" Target="../media/image23.png" /><Relationship Id="rId5" Type="http://schemas.openxmlformats.org/officeDocument/2006/relationships/image" Target="../media/image17.png" /><Relationship Id="rId15" Type="http://schemas.openxmlformats.org/officeDocument/2006/relationships/image" Target="../media/image27.png" /><Relationship Id="rId10" Type="http://schemas.openxmlformats.org/officeDocument/2006/relationships/image" Target="../media/image22.png" /><Relationship Id="rId4" Type="http://schemas.openxmlformats.org/officeDocument/2006/relationships/image" Target="../media/image16.png" /><Relationship Id="rId9" Type="http://schemas.openxmlformats.org/officeDocument/2006/relationships/image" Target="../media/image21.png" /><Relationship Id="rId14" Type="http://schemas.openxmlformats.org/officeDocument/2006/relationships/image" Target="../media/image26.png" /></Relationships>
</file>

<file path=ppt/slides/_rels/slide60.xml.rels><?xml version="1.0" encoding="UTF-8" standalone="yes"?>
<Relationships xmlns="http://schemas.openxmlformats.org/package/2006/relationships"><Relationship Id="rId3" Type="http://schemas.openxmlformats.org/officeDocument/2006/relationships/image" Target="../media/image335.png" /><Relationship Id="rId2" Type="http://schemas.openxmlformats.org/officeDocument/2006/relationships/image" Target="../media/image334.png" /><Relationship Id="rId1" Type="http://schemas.openxmlformats.org/officeDocument/2006/relationships/slideLayout" Target="../slideLayouts/slideLayout5.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2.xml.rels><?xml version="1.0" encoding="UTF-8" standalone="yes"?>
<Relationships xmlns="http://schemas.openxmlformats.org/package/2006/relationships"><Relationship Id="rId2" Type="http://schemas.openxmlformats.org/officeDocument/2006/relationships/image" Target="../media/image336.jpg" /><Relationship Id="rId1" Type="http://schemas.openxmlformats.org/officeDocument/2006/relationships/slideLayout" Target="../slideLayouts/slideLayout5.xml" /></Relationships>
</file>

<file path=ppt/slides/_rels/slide63.xml.rels><?xml version="1.0" encoding="UTF-8" standalone="yes"?>
<Relationships xmlns="http://schemas.openxmlformats.org/package/2006/relationships"><Relationship Id="rId8" Type="http://schemas.openxmlformats.org/officeDocument/2006/relationships/image" Target="../media/image343.png" /><Relationship Id="rId13" Type="http://schemas.openxmlformats.org/officeDocument/2006/relationships/image" Target="../media/image348.png" /><Relationship Id="rId18" Type="http://schemas.openxmlformats.org/officeDocument/2006/relationships/image" Target="../media/image353.png" /><Relationship Id="rId3" Type="http://schemas.openxmlformats.org/officeDocument/2006/relationships/image" Target="../media/image338.png" /><Relationship Id="rId21" Type="http://schemas.openxmlformats.org/officeDocument/2006/relationships/image" Target="../media/image356.png" /><Relationship Id="rId7" Type="http://schemas.openxmlformats.org/officeDocument/2006/relationships/image" Target="../media/image342.png" /><Relationship Id="rId12" Type="http://schemas.openxmlformats.org/officeDocument/2006/relationships/image" Target="../media/image347.png" /><Relationship Id="rId17" Type="http://schemas.openxmlformats.org/officeDocument/2006/relationships/image" Target="../media/image352.png" /><Relationship Id="rId25" Type="http://schemas.openxmlformats.org/officeDocument/2006/relationships/image" Target="../media/image360.png" /><Relationship Id="rId2" Type="http://schemas.openxmlformats.org/officeDocument/2006/relationships/image" Target="../media/image337.png" /><Relationship Id="rId16" Type="http://schemas.openxmlformats.org/officeDocument/2006/relationships/image" Target="../media/image351.png" /><Relationship Id="rId20" Type="http://schemas.openxmlformats.org/officeDocument/2006/relationships/image" Target="../media/image355.png" /><Relationship Id="rId1" Type="http://schemas.openxmlformats.org/officeDocument/2006/relationships/slideLayout" Target="../slideLayouts/slideLayout2.xml" /><Relationship Id="rId6" Type="http://schemas.openxmlformats.org/officeDocument/2006/relationships/image" Target="../media/image341.png" /><Relationship Id="rId11" Type="http://schemas.openxmlformats.org/officeDocument/2006/relationships/image" Target="../media/image346.png" /><Relationship Id="rId24" Type="http://schemas.openxmlformats.org/officeDocument/2006/relationships/image" Target="../media/image359.png" /><Relationship Id="rId5" Type="http://schemas.openxmlformats.org/officeDocument/2006/relationships/image" Target="../media/image340.png" /><Relationship Id="rId15" Type="http://schemas.openxmlformats.org/officeDocument/2006/relationships/image" Target="../media/image350.png" /><Relationship Id="rId23" Type="http://schemas.openxmlformats.org/officeDocument/2006/relationships/image" Target="../media/image358.png" /><Relationship Id="rId10" Type="http://schemas.openxmlformats.org/officeDocument/2006/relationships/image" Target="../media/image345.png" /><Relationship Id="rId19" Type="http://schemas.openxmlformats.org/officeDocument/2006/relationships/image" Target="../media/image354.png" /><Relationship Id="rId4" Type="http://schemas.openxmlformats.org/officeDocument/2006/relationships/image" Target="../media/image339.png" /><Relationship Id="rId9" Type="http://schemas.openxmlformats.org/officeDocument/2006/relationships/image" Target="../media/image344.png" /><Relationship Id="rId14" Type="http://schemas.openxmlformats.org/officeDocument/2006/relationships/image" Target="../media/image349.png" /><Relationship Id="rId22" Type="http://schemas.openxmlformats.org/officeDocument/2006/relationships/image" Target="../media/image357.png" /></Relationships>
</file>

<file path=ppt/slides/_rels/slide64.xml.rels><?xml version="1.0" encoding="UTF-8" standalone="yes"?>
<Relationships xmlns="http://schemas.openxmlformats.org/package/2006/relationships"><Relationship Id="rId8" Type="http://schemas.openxmlformats.org/officeDocument/2006/relationships/image" Target="../media/image367.png" /><Relationship Id="rId13" Type="http://schemas.openxmlformats.org/officeDocument/2006/relationships/image" Target="../media/image372.jpg" /><Relationship Id="rId3" Type="http://schemas.openxmlformats.org/officeDocument/2006/relationships/image" Target="../media/image362.png" /><Relationship Id="rId7" Type="http://schemas.openxmlformats.org/officeDocument/2006/relationships/image" Target="../media/image366.png" /><Relationship Id="rId12" Type="http://schemas.openxmlformats.org/officeDocument/2006/relationships/image" Target="../media/image371.png" /><Relationship Id="rId2" Type="http://schemas.openxmlformats.org/officeDocument/2006/relationships/image" Target="../media/image361.png" /><Relationship Id="rId1" Type="http://schemas.openxmlformats.org/officeDocument/2006/relationships/slideLayout" Target="../slideLayouts/slideLayout5.xml" /><Relationship Id="rId6" Type="http://schemas.openxmlformats.org/officeDocument/2006/relationships/image" Target="../media/image365.png" /><Relationship Id="rId11" Type="http://schemas.openxmlformats.org/officeDocument/2006/relationships/image" Target="../media/image370.png" /><Relationship Id="rId5" Type="http://schemas.openxmlformats.org/officeDocument/2006/relationships/image" Target="../media/image364.png" /><Relationship Id="rId10" Type="http://schemas.openxmlformats.org/officeDocument/2006/relationships/image" Target="../media/image369.png" /><Relationship Id="rId4" Type="http://schemas.openxmlformats.org/officeDocument/2006/relationships/image" Target="../media/image363.png" /><Relationship Id="rId9" Type="http://schemas.openxmlformats.org/officeDocument/2006/relationships/image" Target="../media/image368.png" /></Relationships>
</file>

<file path=ppt/slides/_rels/slide65.xml.rels><?xml version="1.0" encoding="UTF-8" standalone="yes"?>
<Relationships xmlns="http://schemas.openxmlformats.org/package/2006/relationships"><Relationship Id="rId8" Type="http://schemas.openxmlformats.org/officeDocument/2006/relationships/image" Target="../media/image378.png" /><Relationship Id="rId13" Type="http://schemas.openxmlformats.org/officeDocument/2006/relationships/image" Target="../media/image383.png" /><Relationship Id="rId3" Type="http://schemas.openxmlformats.org/officeDocument/2006/relationships/image" Target="../media/image374.png" /><Relationship Id="rId7" Type="http://schemas.openxmlformats.org/officeDocument/2006/relationships/image" Target="../media/image377.png" /><Relationship Id="rId12" Type="http://schemas.openxmlformats.org/officeDocument/2006/relationships/image" Target="../media/image382.png" /><Relationship Id="rId2" Type="http://schemas.openxmlformats.org/officeDocument/2006/relationships/image" Target="../media/image373.png" /><Relationship Id="rId1" Type="http://schemas.openxmlformats.org/officeDocument/2006/relationships/slideLayout" Target="../slideLayouts/slideLayout5.xml" /><Relationship Id="rId6" Type="http://schemas.openxmlformats.org/officeDocument/2006/relationships/image" Target="../media/image376.png" /><Relationship Id="rId11" Type="http://schemas.openxmlformats.org/officeDocument/2006/relationships/image" Target="../media/image381.png" /><Relationship Id="rId5" Type="http://schemas.openxmlformats.org/officeDocument/2006/relationships/image" Target="../media/image375.png" /><Relationship Id="rId15" Type="http://schemas.openxmlformats.org/officeDocument/2006/relationships/image" Target="../media/image385.png" /><Relationship Id="rId10" Type="http://schemas.openxmlformats.org/officeDocument/2006/relationships/image" Target="../media/image380.png" /><Relationship Id="rId4" Type="http://schemas.openxmlformats.org/officeDocument/2006/relationships/image" Target="../media/image259.png" /><Relationship Id="rId9" Type="http://schemas.openxmlformats.org/officeDocument/2006/relationships/image" Target="../media/image379.png" /><Relationship Id="rId14" Type="http://schemas.openxmlformats.org/officeDocument/2006/relationships/image" Target="../media/image384.png" /></Relationships>
</file>

<file path=ppt/slides/_rels/slide66.xml.rels><?xml version="1.0" encoding="UTF-8" standalone="yes"?>
<Relationships xmlns="http://schemas.openxmlformats.org/package/2006/relationships"><Relationship Id="rId8" Type="http://schemas.openxmlformats.org/officeDocument/2006/relationships/image" Target="../media/image392.png" /><Relationship Id="rId13" Type="http://schemas.openxmlformats.org/officeDocument/2006/relationships/image" Target="../media/image397.png" /><Relationship Id="rId3" Type="http://schemas.openxmlformats.org/officeDocument/2006/relationships/image" Target="../media/image387.png" /><Relationship Id="rId7" Type="http://schemas.openxmlformats.org/officeDocument/2006/relationships/image" Target="../media/image391.png" /><Relationship Id="rId12" Type="http://schemas.openxmlformats.org/officeDocument/2006/relationships/image" Target="../media/image396.png" /><Relationship Id="rId17" Type="http://schemas.openxmlformats.org/officeDocument/2006/relationships/image" Target="../media/image401.jpg" /><Relationship Id="rId2" Type="http://schemas.openxmlformats.org/officeDocument/2006/relationships/image" Target="../media/image386.png" /><Relationship Id="rId16" Type="http://schemas.openxmlformats.org/officeDocument/2006/relationships/image" Target="../media/image400.png" /><Relationship Id="rId1" Type="http://schemas.openxmlformats.org/officeDocument/2006/relationships/slideLayout" Target="../slideLayouts/slideLayout2.xml" /><Relationship Id="rId6" Type="http://schemas.openxmlformats.org/officeDocument/2006/relationships/image" Target="../media/image390.png" /><Relationship Id="rId11" Type="http://schemas.openxmlformats.org/officeDocument/2006/relationships/image" Target="../media/image395.png" /><Relationship Id="rId5" Type="http://schemas.openxmlformats.org/officeDocument/2006/relationships/image" Target="../media/image389.png" /><Relationship Id="rId15" Type="http://schemas.openxmlformats.org/officeDocument/2006/relationships/image" Target="../media/image399.png" /><Relationship Id="rId10" Type="http://schemas.openxmlformats.org/officeDocument/2006/relationships/image" Target="../media/image394.png" /><Relationship Id="rId4" Type="http://schemas.openxmlformats.org/officeDocument/2006/relationships/image" Target="../media/image388.png" /><Relationship Id="rId9" Type="http://schemas.openxmlformats.org/officeDocument/2006/relationships/image" Target="../media/image393.png" /><Relationship Id="rId14" Type="http://schemas.openxmlformats.org/officeDocument/2006/relationships/image" Target="../media/image398.png" /></Relationships>
</file>

<file path=ppt/slides/_rels/slide67.xml.rels><?xml version="1.0" encoding="UTF-8" standalone="yes"?>
<Relationships xmlns="http://schemas.openxmlformats.org/package/2006/relationships"><Relationship Id="rId2" Type="http://schemas.openxmlformats.org/officeDocument/2006/relationships/image" Target="../media/image402.jpg" /><Relationship Id="rId1" Type="http://schemas.openxmlformats.org/officeDocument/2006/relationships/slideLayout" Target="../slideLayouts/slideLayout5.xml"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9.xml.rels><?xml version="1.0" encoding="UTF-8" standalone="yes"?>
<Relationships xmlns="http://schemas.openxmlformats.org/package/2006/relationships"><Relationship Id="rId2" Type="http://schemas.openxmlformats.org/officeDocument/2006/relationships/image" Target="../media/image403.jpg" /><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4.xml" /></Relationships>
</file>

<file path=ppt/slides/_rels/slide70.xml.rels><?xml version="1.0" encoding="UTF-8" standalone="yes"?>
<Relationships xmlns="http://schemas.openxmlformats.org/package/2006/relationships"><Relationship Id="rId8" Type="http://schemas.openxmlformats.org/officeDocument/2006/relationships/image" Target="../media/image410.png" /><Relationship Id="rId13" Type="http://schemas.openxmlformats.org/officeDocument/2006/relationships/image" Target="../media/image414.png" /><Relationship Id="rId3" Type="http://schemas.openxmlformats.org/officeDocument/2006/relationships/image" Target="../media/image405.png" /><Relationship Id="rId7" Type="http://schemas.openxmlformats.org/officeDocument/2006/relationships/image" Target="../media/image409.png" /><Relationship Id="rId12" Type="http://schemas.openxmlformats.org/officeDocument/2006/relationships/image" Target="../media/image413.png" /><Relationship Id="rId2" Type="http://schemas.openxmlformats.org/officeDocument/2006/relationships/image" Target="../media/image404.png" /><Relationship Id="rId1" Type="http://schemas.openxmlformats.org/officeDocument/2006/relationships/slideLayout" Target="../slideLayouts/slideLayout2.xml" /><Relationship Id="rId6" Type="http://schemas.openxmlformats.org/officeDocument/2006/relationships/image" Target="../media/image408.png" /><Relationship Id="rId11" Type="http://schemas.openxmlformats.org/officeDocument/2006/relationships/image" Target="../media/image189.png" /><Relationship Id="rId5" Type="http://schemas.openxmlformats.org/officeDocument/2006/relationships/image" Target="../media/image407.png" /><Relationship Id="rId15" Type="http://schemas.openxmlformats.org/officeDocument/2006/relationships/image" Target="../media/image416.png" /><Relationship Id="rId10" Type="http://schemas.openxmlformats.org/officeDocument/2006/relationships/image" Target="../media/image412.png" /><Relationship Id="rId4" Type="http://schemas.openxmlformats.org/officeDocument/2006/relationships/image" Target="../media/image406.png" /><Relationship Id="rId9" Type="http://schemas.openxmlformats.org/officeDocument/2006/relationships/image" Target="../media/image411.png" /><Relationship Id="rId14" Type="http://schemas.openxmlformats.org/officeDocument/2006/relationships/image" Target="../media/image415.pn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2.xml.rels><?xml version="1.0" encoding="UTF-8" standalone="yes"?>
<Relationships xmlns="http://schemas.openxmlformats.org/package/2006/relationships"><Relationship Id="rId8" Type="http://schemas.openxmlformats.org/officeDocument/2006/relationships/image" Target="../media/image423.png" /><Relationship Id="rId13" Type="http://schemas.openxmlformats.org/officeDocument/2006/relationships/image" Target="../media/image428.png" /><Relationship Id="rId3" Type="http://schemas.openxmlformats.org/officeDocument/2006/relationships/image" Target="../media/image418.png" /><Relationship Id="rId7" Type="http://schemas.openxmlformats.org/officeDocument/2006/relationships/image" Target="../media/image422.png" /><Relationship Id="rId12" Type="http://schemas.openxmlformats.org/officeDocument/2006/relationships/image" Target="../media/image427.png" /><Relationship Id="rId2" Type="http://schemas.openxmlformats.org/officeDocument/2006/relationships/image" Target="../media/image417.png" /><Relationship Id="rId1" Type="http://schemas.openxmlformats.org/officeDocument/2006/relationships/slideLayout" Target="../slideLayouts/slideLayout5.xml" /><Relationship Id="rId6" Type="http://schemas.openxmlformats.org/officeDocument/2006/relationships/image" Target="../media/image421.png" /><Relationship Id="rId11" Type="http://schemas.openxmlformats.org/officeDocument/2006/relationships/image" Target="../media/image426.png" /><Relationship Id="rId5" Type="http://schemas.openxmlformats.org/officeDocument/2006/relationships/image" Target="../media/image420.png" /><Relationship Id="rId10" Type="http://schemas.openxmlformats.org/officeDocument/2006/relationships/image" Target="../media/image425.png" /><Relationship Id="rId4" Type="http://schemas.openxmlformats.org/officeDocument/2006/relationships/image" Target="../media/image419.png" /><Relationship Id="rId9" Type="http://schemas.openxmlformats.org/officeDocument/2006/relationships/image" Target="../media/image424.png" /></Relationships>
</file>

<file path=ppt/slides/_rels/slide73.xml.rels><?xml version="1.0" encoding="UTF-8" standalone="yes"?>
<Relationships xmlns="http://schemas.openxmlformats.org/package/2006/relationships"><Relationship Id="rId3" Type="http://schemas.openxmlformats.org/officeDocument/2006/relationships/image" Target="../media/image430.png" /><Relationship Id="rId7" Type="http://schemas.openxmlformats.org/officeDocument/2006/relationships/image" Target="../media/image434.png" /><Relationship Id="rId2" Type="http://schemas.openxmlformats.org/officeDocument/2006/relationships/image" Target="../media/image429.png" /><Relationship Id="rId1" Type="http://schemas.openxmlformats.org/officeDocument/2006/relationships/slideLayout" Target="../slideLayouts/slideLayout5.xml" /><Relationship Id="rId6" Type="http://schemas.openxmlformats.org/officeDocument/2006/relationships/image" Target="../media/image433.png" /><Relationship Id="rId5" Type="http://schemas.openxmlformats.org/officeDocument/2006/relationships/image" Target="../media/image432.png" /><Relationship Id="rId4" Type="http://schemas.openxmlformats.org/officeDocument/2006/relationships/image" Target="../media/image431.png" /></Relationships>
</file>

<file path=ppt/slides/_rels/slide74.xml.rels><?xml version="1.0" encoding="UTF-8" standalone="yes"?>
<Relationships xmlns="http://schemas.openxmlformats.org/package/2006/relationships"><Relationship Id="rId3" Type="http://schemas.openxmlformats.org/officeDocument/2006/relationships/image" Target="../media/image436.png" /><Relationship Id="rId2" Type="http://schemas.openxmlformats.org/officeDocument/2006/relationships/image" Target="../media/image435.pn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438.jpg" /><Relationship Id="rId2" Type="http://schemas.openxmlformats.org/officeDocument/2006/relationships/image" Target="../media/image437.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8" Type="http://schemas.openxmlformats.org/officeDocument/2006/relationships/image" Target="../media/image444.png" /><Relationship Id="rId3" Type="http://schemas.openxmlformats.org/officeDocument/2006/relationships/image" Target="../media/image440.png" /><Relationship Id="rId7" Type="http://schemas.openxmlformats.org/officeDocument/2006/relationships/image" Target="../media/image443.png" /><Relationship Id="rId2" Type="http://schemas.openxmlformats.org/officeDocument/2006/relationships/image" Target="../media/image439.png" /><Relationship Id="rId1" Type="http://schemas.openxmlformats.org/officeDocument/2006/relationships/slideLayout" Target="../slideLayouts/slideLayout2.xml" /><Relationship Id="rId6" Type="http://schemas.openxmlformats.org/officeDocument/2006/relationships/image" Target="../media/image310.png" /><Relationship Id="rId5" Type="http://schemas.openxmlformats.org/officeDocument/2006/relationships/image" Target="../media/image442.png" /><Relationship Id="rId10" Type="http://schemas.openxmlformats.org/officeDocument/2006/relationships/image" Target="../media/image446.png" /><Relationship Id="rId4" Type="http://schemas.openxmlformats.org/officeDocument/2006/relationships/image" Target="../media/image441.png" /><Relationship Id="rId9" Type="http://schemas.openxmlformats.org/officeDocument/2006/relationships/image" Target="../media/image445.png" /></Relationships>
</file>

<file path=ppt/slides/_rels/slide77.xml.rels><?xml version="1.0" encoding="UTF-8" standalone="yes"?>
<Relationships xmlns="http://schemas.openxmlformats.org/package/2006/relationships"><Relationship Id="rId8" Type="http://schemas.openxmlformats.org/officeDocument/2006/relationships/image" Target="../media/image452.png" /><Relationship Id="rId3" Type="http://schemas.openxmlformats.org/officeDocument/2006/relationships/image" Target="../media/image236.png" /><Relationship Id="rId7" Type="http://schemas.openxmlformats.org/officeDocument/2006/relationships/image" Target="../media/image451.png" /><Relationship Id="rId2" Type="http://schemas.openxmlformats.org/officeDocument/2006/relationships/image" Target="../media/image447.png" /><Relationship Id="rId1" Type="http://schemas.openxmlformats.org/officeDocument/2006/relationships/slideLayout" Target="../slideLayouts/slideLayout5.xml" /><Relationship Id="rId6" Type="http://schemas.openxmlformats.org/officeDocument/2006/relationships/image" Target="../media/image450.png" /><Relationship Id="rId5" Type="http://schemas.openxmlformats.org/officeDocument/2006/relationships/image" Target="../media/image449.png" /><Relationship Id="rId10" Type="http://schemas.openxmlformats.org/officeDocument/2006/relationships/image" Target="../media/image454.png" /><Relationship Id="rId4" Type="http://schemas.openxmlformats.org/officeDocument/2006/relationships/image" Target="../media/image448.png" /><Relationship Id="rId9" Type="http://schemas.openxmlformats.org/officeDocument/2006/relationships/image" Target="../media/image453.png" /></Relationships>
</file>

<file path=ppt/slides/_rels/slide78.xml.rels><?xml version="1.0" encoding="UTF-8" standalone="yes"?>
<Relationships xmlns="http://schemas.openxmlformats.org/package/2006/relationships"><Relationship Id="rId8" Type="http://schemas.openxmlformats.org/officeDocument/2006/relationships/image" Target="../media/image460.png" /><Relationship Id="rId3" Type="http://schemas.openxmlformats.org/officeDocument/2006/relationships/image" Target="../media/image236.png" /><Relationship Id="rId7" Type="http://schemas.openxmlformats.org/officeDocument/2006/relationships/image" Target="../media/image459.png" /><Relationship Id="rId2" Type="http://schemas.openxmlformats.org/officeDocument/2006/relationships/image" Target="../media/image455.png" /><Relationship Id="rId1" Type="http://schemas.openxmlformats.org/officeDocument/2006/relationships/slideLayout" Target="../slideLayouts/slideLayout5.xml" /><Relationship Id="rId6" Type="http://schemas.openxmlformats.org/officeDocument/2006/relationships/image" Target="../media/image458.png" /><Relationship Id="rId5" Type="http://schemas.openxmlformats.org/officeDocument/2006/relationships/image" Target="../media/image457.png" /><Relationship Id="rId4" Type="http://schemas.openxmlformats.org/officeDocument/2006/relationships/image" Target="../media/image456.png" /></Relationships>
</file>

<file path=ppt/slides/_rels/slide79.xml.rels><?xml version="1.0" encoding="UTF-8" standalone="yes"?>
<Relationships xmlns="http://schemas.openxmlformats.org/package/2006/relationships"><Relationship Id="rId3" Type="http://schemas.openxmlformats.org/officeDocument/2006/relationships/image" Target="../media/image462.png" /><Relationship Id="rId2" Type="http://schemas.openxmlformats.org/officeDocument/2006/relationships/image" Target="../media/image461.png"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8" Type="http://schemas.openxmlformats.org/officeDocument/2006/relationships/image" Target="../media/image35.png" /><Relationship Id="rId3" Type="http://schemas.openxmlformats.org/officeDocument/2006/relationships/image" Target="../media/image30.png" /><Relationship Id="rId7" Type="http://schemas.openxmlformats.org/officeDocument/2006/relationships/image" Target="../media/image34.png" /><Relationship Id="rId12" Type="http://schemas.openxmlformats.org/officeDocument/2006/relationships/image" Target="../media/image39.png" /><Relationship Id="rId2" Type="http://schemas.openxmlformats.org/officeDocument/2006/relationships/image" Target="../media/image29.png" /><Relationship Id="rId1" Type="http://schemas.openxmlformats.org/officeDocument/2006/relationships/slideLayout" Target="../slideLayouts/slideLayout5.xml" /><Relationship Id="rId6" Type="http://schemas.openxmlformats.org/officeDocument/2006/relationships/image" Target="../media/image33.png" /><Relationship Id="rId11" Type="http://schemas.openxmlformats.org/officeDocument/2006/relationships/image" Target="../media/image38.png" /><Relationship Id="rId5" Type="http://schemas.openxmlformats.org/officeDocument/2006/relationships/image" Target="../media/image32.png" /><Relationship Id="rId10" Type="http://schemas.openxmlformats.org/officeDocument/2006/relationships/image" Target="../media/image37.png" /><Relationship Id="rId4" Type="http://schemas.openxmlformats.org/officeDocument/2006/relationships/image" Target="../media/image31.png" /><Relationship Id="rId9" Type="http://schemas.openxmlformats.org/officeDocument/2006/relationships/image" Target="../media/image36.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1.xml.rels><?xml version="1.0" encoding="UTF-8" standalone="yes"?>
<Relationships xmlns="http://schemas.openxmlformats.org/package/2006/relationships"><Relationship Id="rId8" Type="http://schemas.openxmlformats.org/officeDocument/2006/relationships/image" Target="../media/image468.png" /><Relationship Id="rId3" Type="http://schemas.openxmlformats.org/officeDocument/2006/relationships/image" Target="../media/image236.png" /><Relationship Id="rId7" Type="http://schemas.openxmlformats.org/officeDocument/2006/relationships/image" Target="../media/image467.png" /><Relationship Id="rId2" Type="http://schemas.openxmlformats.org/officeDocument/2006/relationships/image" Target="../media/image463.png" /><Relationship Id="rId1" Type="http://schemas.openxmlformats.org/officeDocument/2006/relationships/slideLayout" Target="../slideLayouts/slideLayout2.xml" /><Relationship Id="rId6" Type="http://schemas.openxmlformats.org/officeDocument/2006/relationships/image" Target="../media/image466.png" /><Relationship Id="rId5" Type="http://schemas.openxmlformats.org/officeDocument/2006/relationships/image" Target="../media/image465.png" /><Relationship Id="rId4" Type="http://schemas.openxmlformats.org/officeDocument/2006/relationships/image" Target="../media/image464.pn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5.xml.rels><?xml version="1.0" encoding="UTF-8" standalone="yes"?>
<Relationships xmlns="http://schemas.openxmlformats.org/package/2006/relationships"><Relationship Id="rId3" Type="http://schemas.openxmlformats.org/officeDocument/2006/relationships/image" Target="../media/image470.jpg" /><Relationship Id="rId2" Type="http://schemas.openxmlformats.org/officeDocument/2006/relationships/image" Target="../media/image469.png" /><Relationship Id="rId1" Type="http://schemas.openxmlformats.org/officeDocument/2006/relationships/slideLayout" Target="../slideLayouts/slideLayout5.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8.xml.rels><?xml version="1.0" encoding="UTF-8" standalone="yes"?>
<Relationships xmlns="http://schemas.openxmlformats.org/package/2006/relationships"><Relationship Id="rId3" Type="http://schemas.openxmlformats.org/officeDocument/2006/relationships/image" Target="../media/image472.png" /><Relationship Id="rId2" Type="http://schemas.openxmlformats.org/officeDocument/2006/relationships/image" Target="../media/image471.png" /><Relationship Id="rId1" Type="http://schemas.openxmlformats.org/officeDocument/2006/relationships/slideLayout" Target="../slideLayouts/slideLayout5.xml" /><Relationship Id="rId4" Type="http://schemas.openxmlformats.org/officeDocument/2006/relationships/image" Target="../media/image473.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2.xml.rels><?xml version="1.0" encoding="UTF-8" standalone="yes"?>
<Relationships xmlns="http://schemas.openxmlformats.org/package/2006/relationships"><Relationship Id="rId3" Type="http://schemas.openxmlformats.org/officeDocument/2006/relationships/image" Target="../media/image475.png" /><Relationship Id="rId2" Type="http://schemas.openxmlformats.org/officeDocument/2006/relationships/image" Target="../media/image474.png" /><Relationship Id="rId1" Type="http://schemas.openxmlformats.org/officeDocument/2006/relationships/slideLayout" Target="../slideLayouts/slideLayout5.xml" /><Relationship Id="rId4" Type="http://schemas.openxmlformats.org/officeDocument/2006/relationships/image" Target="../media/image476.jp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4.xml.rels><?xml version="1.0" encoding="UTF-8" standalone="yes"?>
<Relationships xmlns="http://schemas.openxmlformats.org/package/2006/relationships"><Relationship Id="rId2" Type="http://schemas.openxmlformats.org/officeDocument/2006/relationships/image" Target="../media/image477.png" /><Relationship Id="rId1" Type="http://schemas.openxmlformats.org/officeDocument/2006/relationships/slideLayout" Target="../slideLayouts/slideLayout5.xml" /></Relationships>
</file>

<file path=ppt/slides/_rels/slide95.xml.rels><?xml version="1.0" encoding="UTF-8" standalone="yes"?>
<Relationships xmlns="http://schemas.openxmlformats.org/package/2006/relationships"><Relationship Id="rId8" Type="http://schemas.openxmlformats.org/officeDocument/2006/relationships/image" Target="../media/image484.png" /><Relationship Id="rId13" Type="http://schemas.openxmlformats.org/officeDocument/2006/relationships/image" Target="../media/image489.png" /><Relationship Id="rId3" Type="http://schemas.openxmlformats.org/officeDocument/2006/relationships/image" Target="../media/image479.png" /><Relationship Id="rId7" Type="http://schemas.openxmlformats.org/officeDocument/2006/relationships/image" Target="../media/image483.png" /><Relationship Id="rId12" Type="http://schemas.openxmlformats.org/officeDocument/2006/relationships/image" Target="../media/image488.png" /><Relationship Id="rId17" Type="http://schemas.openxmlformats.org/officeDocument/2006/relationships/image" Target="../media/image493.png" /><Relationship Id="rId2" Type="http://schemas.openxmlformats.org/officeDocument/2006/relationships/image" Target="../media/image478.png" /><Relationship Id="rId16" Type="http://schemas.openxmlformats.org/officeDocument/2006/relationships/image" Target="../media/image492.png" /><Relationship Id="rId1" Type="http://schemas.openxmlformats.org/officeDocument/2006/relationships/slideLayout" Target="../slideLayouts/slideLayout2.xml" /><Relationship Id="rId6" Type="http://schemas.openxmlformats.org/officeDocument/2006/relationships/image" Target="../media/image482.png" /><Relationship Id="rId11" Type="http://schemas.openxmlformats.org/officeDocument/2006/relationships/image" Target="../media/image487.png" /><Relationship Id="rId5" Type="http://schemas.openxmlformats.org/officeDocument/2006/relationships/image" Target="../media/image481.png" /><Relationship Id="rId15" Type="http://schemas.openxmlformats.org/officeDocument/2006/relationships/image" Target="../media/image491.png" /><Relationship Id="rId10" Type="http://schemas.openxmlformats.org/officeDocument/2006/relationships/image" Target="../media/image486.png" /><Relationship Id="rId4" Type="http://schemas.openxmlformats.org/officeDocument/2006/relationships/image" Target="../media/image480.png" /><Relationship Id="rId9" Type="http://schemas.openxmlformats.org/officeDocument/2006/relationships/image" Target="../media/image485.png" /><Relationship Id="rId14" Type="http://schemas.openxmlformats.org/officeDocument/2006/relationships/image" Target="../media/image490.pn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8" Type="http://schemas.openxmlformats.org/officeDocument/2006/relationships/image" Target="../media/image500.png" /><Relationship Id="rId13" Type="http://schemas.openxmlformats.org/officeDocument/2006/relationships/image" Target="../media/image505.png" /><Relationship Id="rId3" Type="http://schemas.openxmlformats.org/officeDocument/2006/relationships/image" Target="../media/image495.png" /><Relationship Id="rId7" Type="http://schemas.openxmlformats.org/officeDocument/2006/relationships/image" Target="../media/image499.png" /><Relationship Id="rId12" Type="http://schemas.openxmlformats.org/officeDocument/2006/relationships/image" Target="../media/image504.png" /><Relationship Id="rId2" Type="http://schemas.openxmlformats.org/officeDocument/2006/relationships/image" Target="../media/image494.png" /><Relationship Id="rId1" Type="http://schemas.openxmlformats.org/officeDocument/2006/relationships/slideLayout" Target="../slideLayouts/slideLayout2.xml" /><Relationship Id="rId6" Type="http://schemas.openxmlformats.org/officeDocument/2006/relationships/image" Target="../media/image498.png" /><Relationship Id="rId11" Type="http://schemas.openxmlformats.org/officeDocument/2006/relationships/image" Target="../media/image503.png" /><Relationship Id="rId5" Type="http://schemas.openxmlformats.org/officeDocument/2006/relationships/image" Target="../media/image497.png" /><Relationship Id="rId10" Type="http://schemas.openxmlformats.org/officeDocument/2006/relationships/image" Target="../media/image502.png" /><Relationship Id="rId4" Type="http://schemas.openxmlformats.org/officeDocument/2006/relationships/image" Target="../media/image496.png" /><Relationship Id="rId9" Type="http://schemas.openxmlformats.org/officeDocument/2006/relationships/image" Target="../media/image501.png" /><Relationship Id="rId14" Type="http://schemas.openxmlformats.org/officeDocument/2006/relationships/image" Target="../media/image50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1207" y="1907539"/>
            <a:ext cx="7178039" cy="996427"/>
          </a:xfrm>
          <a:prstGeom prst="rect">
            <a:avLst/>
          </a:prstGeom>
        </p:spPr>
        <p:txBody>
          <a:bodyPr vert="horz" wrap="square" lIns="0" tIns="11430" rIns="0" bIns="0" rtlCol="0">
            <a:spAutoFit/>
          </a:bodyPr>
          <a:lstStyle/>
          <a:p>
            <a:pPr marL="12700" algn="ctr">
              <a:lnSpc>
                <a:spcPct val="100000"/>
              </a:lnSpc>
              <a:spcBef>
                <a:spcPts val="90"/>
              </a:spcBef>
            </a:pPr>
            <a:r>
              <a:rPr lang="en-US" sz="3200" b="1" spc="-130" dirty="0">
                <a:solidFill>
                  <a:srgbClr val="FFFF00"/>
                </a:solidFill>
                <a:latin typeface="Arial"/>
                <a:cs typeface="Arial"/>
              </a:rPr>
              <a:t>CSS-MOOC</a:t>
            </a:r>
            <a:br>
              <a:rPr lang="en-US" sz="3200" b="1" spc="-130" dirty="0">
                <a:solidFill>
                  <a:srgbClr val="C00000"/>
                </a:solidFill>
                <a:latin typeface="Arial"/>
                <a:cs typeface="Arial"/>
              </a:rPr>
            </a:br>
            <a:r>
              <a:rPr lang="en-US" sz="3200" b="1" spc="-130" dirty="0">
                <a:solidFill>
                  <a:srgbClr val="C00000"/>
                </a:solidFill>
                <a:latin typeface="Arial"/>
                <a:cs typeface="Arial"/>
              </a:rPr>
              <a:t>Sociological Perspectives on</a:t>
            </a:r>
            <a:r>
              <a:rPr sz="3200" b="1" spc="-105" dirty="0">
                <a:solidFill>
                  <a:srgbClr val="C00000"/>
                </a:solidFill>
                <a:latin typeface="Arial"/>
                <a:cs typeface="Arial"/>
              </a:rPr>
              <a:t> </a:t>
            </a:r>
            <a:r>
              <a:rPr sz="3200" b="1" spc="-130" dirty="0">
                <a:solidFill>
                  <a:srgbClr val="C00000"/>
                </a:solidFill>
                <a:latin typeface="Arial"/>
                <a:cs typeface="Arial"/>
              </a:rPr>
              <a:t>Modernity</a:t>
            </a:r>
            <a:endParaRPr sz="3200" dirty="0">
              <a:latin typeface="Arial"/>
              <a:cs typeface="Arial"/>
            </a:endParaRPr>
          </a:p>
        </p:txBody>
      </p:sp>
      <p:sp>
        <p:nvSpPr>
          <p:cNvPr id="3" name="object 3"/>
          <p:cNvSpPr txBox="1"/>
          <p:nvPr/>
        </p:nvSpPr>
        <p:spPr>
          <a:xfrm>
            <a:off x="1021207" y="3285235"/>
            <a:ext cx="7178040" cy="2189061"/>
          </a:xfrm>
          <a:prstGeom prst="rect">
            <a:avLst/>
          </a:prstGeom>
        </p:spPr>
        <p:txBody>
          <a:bodyPr vert="horz" wrap="square" lIns="0" tIns="11430" rIns="0" bIns="0" rtlCol="0">
            <a:spAutoFit/>
          </a:bodyPr>
          <a:lstStyle/>
          <a:p>
            <a:pPr marR="71755" algn="ctr">
              <a:lnSpc>
                <a:spcPct val="100000"/>
              </a:lnSpc>
              <a:spcBef>
                <a:spcPts val="90"/>
              </a:spcBef>
            </a:pPr>
            <a:r>
              <a:rPr sz="2000" b="1" spc="-75" dirty="0">
                <a:latin typeface="Arial"/>
                <a:cs typeface="Arial"/>
              </a:rPr>
              <a:t>Sambit</a:t>
            </a:r>
            <a:r>
              <a:rPr sz="2000" b="1" spc="-85" dirty="0">
                <a:latin typeface="Arial"/>
                <a:cs typeface="Arial"/>
              </a:rPr>
              <a:t> </a:t>
            </a:r>
            <a:r>
              <a:rPr sz="2000" b="1" spc="-75" dirty="0">
                <a:latin typeface="Arial"/>
                <a:cs typeface="Arial"/>
              </a:rPr>
              <a:t>Mallick</a:t>
            </a:r>
            <a:endParaRPr sz="2000" dirty="0">
              <a:latin typeface="Arial"/>
              <a:cs typeface="Arial"/>
            </a:endParaRPr>
          </a:p>
          <a:p>
            <a:pPr marL="1426845" marR="1498600" algn="ctr">
              <a:lnSpc>
                <a:spcPct val="100000"/>
              </a:lnSpc>
              <a:spcBef>
                <a:spcPts val="10"/>
              </a:spcBef>
            </a:pPr>
            <a:r>
              <a:rPr sz="1600" spc="-5" dirty="0">
                <a:latin typeface="Arial"/>
                <a:cs typeface="Arial"/>
              </a:rPr>
              <a:t>Department of Humanities and </a:t>
            </a:r>
            <a:r>
              <a:rPr sz="1600" dirty="0">
                <a:latin typeface="Arial"/>
                <a:cs typeface="Arial"/>
              </a:rPr>
              <a:t>Social</a:t>
            </a:r>
            <a:r>
              <a:rPr sz="1600" spc="-80" dirty="0">
                <a:latin typeface="Arial"/>
                <a:cs typeface="Arial"/>
              </a:rPr>
              <a:t> </a:t>
            </a:r>
            <a:r>
              <a:rPr sz="1600" dirty="0">
                <a:latin typeface="Arial"/>
                <a:cs typeface="Arial"/>
              </a:rPr>
              <a:t>Sciences  </a:t>
            </a:r>
            <a:r>
              <a:rPr sz="1600" spc="-5" dirty="0">
                <a:latin typeface="Arial"/>
                <a:cs typeface="Arial"/>
              </a:rPr>
              <a:t>Indian </a:t>
            </a:r>
            <a:r>
              <a:rPr sz="1600" dirty="0">
                <a:latin typeface="Arial"/>
                <a:cs typeface="Arial"/>
              </a:rPr>
              <a:t>Institute </a:t>
            </a:r>
            <a:r>
              <a:rPr sz="1600" spc="-5" dirty="0">
                <a:latin typeface="Arial"/>
                <a:cs typeface="Arial"/>
              </a:rPr>
              <a:t>of Technology Guwahati  Guwahati 781039, </a:t>
            </a:r>
            <a:r>
              <a:rPr sz="1600" dirty="0">
                <a:latin typeface="Arial"/>
                <a:cs typeface="Arial"/>
              </a:rPr>
              <a:t>Assam,</a:t>
            </a:r>
            <a:r>
              <a:rPr sz="1600" spc="-65" dirty="0">
                <a:latin typeface="Arial"/>
                <a:cs typeface="Arial"/>
              </a:rPr>
              <a:t> </a:t>
            </a:r>
            <a:r>
              <a:rPr sz="1600" dirty="0">
                <a:latin typeface="Arial"/>
                <a:cs typeface="Arial"/>
              </a:rPr>
              <a:t>INDIA</a:t>
            </a:r>
          </a:p>
          <a:p>
            <a:pPr marL="2301240">
              <a:lnSpc>
                <a:spcPct val="100000"/>
              </a:lnSpc>
            </a:pPr>
            <a:r>
              <a:rPr sz="1600" dirty="0">
                <a:latin typeface="Arial"/>
                <a:cs typeface="Arial"/>
              </a:rPr>
              <a:t>Email:</a:t>
            </a:r>
            <a:r>
              <a:rPr sz="1600" spc="-60" dirty="0">
                <a:latin typeface="Arial"/>
                <a:cs typeface="Arial"/>
              </a:rPr>
              <a:t> </a:t>
            </a:r>
            <a:r>
              <a:rPr sz="1600" dirty="0" err="1">
                <a:latin typeface="Arial"/>
                <a:cs typeface="Arial"/>
                <a:hlinkClick r:id="rId2"/>
              </a:rPr>
              <a:t>sambit@iitg</a:t>
            </a:r>
            <a:r>
              <a:rPr sz="1600" dirty="0">
                <a:latin typeface="Arial"/>
                <a:cs typeface="Arial"/>
                <a:hlinkClick r:id="rId2"/>
              </a:rPr>
              <a:t>.</a:t>
            </a:r>
            <a:r>
              <a:rPr lang="en-IN" sz="1600" dirty="0">
                <a:latin typeface="Arial"/>
                <a:cs typeface="Arial"/>
                <a:hlinkClick r:id="rId2"/>
              </a:rPr>
              <a:t>ac</a:t>
            </a:r>
            <a:r>
              <a:rPr sz="1600" dirty="0">
                <a:latin typeface="Arial"/>
                <a:cs typeface="Arial"/>
                <a:hlinkClick r:id="rId2"/>
              </a:rPr>
              <a:t>.in</a:t>
            </a:r>
            <a:endParaRPr sz="1600" dirty="0">
              <a:latin typeface="Arial"/>
              <a:cs typeface="Arial"/>
            </a:endParaRPr>
          </a:p>
          <a:p>
            <a:pPr>
              <a:lnSpc>
                <a:spcPct val="100000"/>
              </a:lnSpc>
            </a:pPr>
            <a:endParaRPr sz="2100" dirty="0">
              <a:latin typeface="Times New Roman"/>
              <a:cs typeface="Times New Roman"/>
            </a:endParaRPr>
          </a:p>
          <a:p>
            <a:pPr>
              <a:lnSpc>
                <a:spcPct val="100000"/>
              </a:lnSpc>
              <a:spcBef>
                <a:spcPts val="5"/>
              </a:spcBef>
            </a:pPr>
            <a:endParaRPr sz="1750" dirty="0">
              <a:latin typeface="Times New Roman"/>
              <a:cs typeface="Times New Roman"/>
            </a:endParaRPr>
          </a:p>
          <a:p>
            <a:pPr marL="12065" marR="5080" algn="ctr">
              <a:lnSpc>
                <a:spcPct val="100000"/>
              </a:lnSpc>
            </a:pPr>
            <a:r>
              <a:rPr lang="en-US" sz="1900" i="1" spc="-50" dirty="0">
                <a:solidFill>
                  <a:srgbClr val="4F6228"/>
                </a:solidFill>
                <a:latin typeface="Arial"/>
                <a:cs typeface="Arial"/>
              </a:rPr>
              <a:t>January–April 2018</a:t>
            </a:r>
            <a:endParaRPr sz="1900" i="1" dirty="0">
              <a:latin typeface="Arial"/>
              <a:cs typeface="Arial"/>
            </a:endParaRPr>
          </a:p>
        </p:txBody>
      </p:sp>
      <p:sp>
        <p:nvSpPr>
          <p:cNvPr id="4" name="object 4"/>
          <p:cNvSpPr/>
          <p:nvPr/>
        </p:nvSpPr>
        <p:spPr>
          <a:xfrm>
            <a:off x="3930777" y="182880"/>
            <a:ext cx="1358900" cy="1371587"/>
          </a:xfrm>
          <a:prstGeom prst="rect">
            <a:avLst/>
          </a:prstGeom>
          <a:blipFill>
            <a:blip r:embed="rId3" cstate="print"/>
            <a:stretch>
              <a:fillRect/>
            </a:stretch>
          </a:blipFill>
        </p:spPr>
        <p:txBody>
          <a:bodyPr wrap="square" lIns="0" tIns="0" rIns="0" bIns="0" rtlCol="0"/>
          <a:lstStyle/>
          <a:p>
            <a:pPr algn="ct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3327" y="109727"/>
            <a:ext cx="4657343" cy="642518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38400" y="304812"/>
            <a:ext cx="4267199" cy="603407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527" y="3934968"/>
            <a:ext cx="1761743" cy="29077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28600" y="4129087"/>
            <a:ext cx="1371600" cy="2519349"/>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8417559" y="6463728"/>
            <a:ext cx="2044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10</a:t>
            </a:fld>
            <a:endParaRPr sz="12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383540" y="286004"/>
            <a:ext cx="8195309" cy="4660265"/>
          </a:xfrm>
          <a:prstGeom prst="rect">
            <a:avLst/>
          </a:prstGeom>
        </p:spPr>
        <p:txBody>
          <a:bodyPr vert="horz" wrap="square" lIns="0" tIns="56515" rIns="0" bIns="0" rtlCol="0">
            <a:spAutoFit/>
          </a:bodyPr>
          <a:lstStyle/>
          <a:p>
            <a:pPr marL="356870" marR="5080" indent="-344170" algn="just">
              <a:lnSpc>
                <a:spcPts val="2810"/>
              </a:lnSpc>
              <a:spcBef>
                <a:spcPts val="445"/>
              </a:spcBef>
              <a:buFont typeface="Arial"/>
              <a:buChar char="•"/>
              <a:tabLst>
                <a:tab pos="357505" algn="l"/>
              </a:tabLst>
            </a:pPr>
            <a:r>
              <a:rPr sz="2600" spc="-10" dirty="0">
                <a:latin typeface="Arial"/>
                <a:cs typeface="Arial"/>
              </a:rPr>
              <a:t>Differences between Levi-Strauss and Althusser: can  certainly be </a:t>
            </a:r>
            <a:r>
              <a:rPr sz="2600" spc="-5" dirty="0">
                <a:latin typeface="Arial"/>
                <a:cs typeface="Arial"/>
              </a:rPr>
              <a:t>said to </a:t>
            </a:r>
            <a:r>
              <a:rPr sz="2600" spc="-10" dirty="0">
                <a:latin typeface="Arial"/>
                <a:cs typeface="Arial"/>
              </a:rPr>
              <a:t>be </a:t>
            </a:r>
            <a:r>
              <a:rPr sz="2600" spc="-5" dirty="0">
                <a:latin typeface="Arial"/>
                <a:cs typeface="Arial"/>
              </a:rPr>
              <a:t>critical </a:t>
            </a:r>
            <a:r>
              <a:rPr sz="2600" spc="-10" dirty="0">
                <a:latin typeface="Arial"/>
                <a:cs typeface="Arial"/>
              </a:rPr>
              <a:t>in </a:t>
            </a:r>
            <a:r>
              <a:rPr sz="2600" spc="-5" dirty="0">
                <a:latin typeface="Arial"/>
                <a:cs typeface="Arial"/>
              </a:rPr>
              <a:t>terms </a:t>
            </a:r>
            <a:r>
              <a:rPr sz="2600" spc="-10" dirty="0">
                <a:latin typeface="Arial"/>
                <a:cs typeface="Arial"/>
              </a:rPr>
              <a:t>of their political  positions and </a:t>
            </a:r>
            <a:r>
              <a:rPr sz="2600" spc="-5" dirty="0">
                <a:latin typeface="Arial"/>
                <a:cs typeface="Arial"/>
              </a:rPr>
              <a:t>the </a:t>
            </a:r>
            <a:r>
              <a:rPr sz="2600" spc="-10" dirty="0">
                <a:latin typeface="Arial"/>
                <a:cs typeface="Arial"/>
              </a:rPr>
              <a:t>implications of </a:t>
            </a:r>
            <a:r>
              <a:rPr sz="2600" spc="-5" dirty="0">
                <a:latin typeface="Arial"/>
                <a:cs typeface="Arial"/>
              </a:rPr>
              <a:t>some </a:t>
            </a:r>
            <a:r>
              <a:rPr sz="2600" spc="-10" dirty="0">
                <a:latin typeface="Arial"/>
                <a:cs typeface="Arial"/>
              </a:rPr>
              <a:t>of their work, if  not always in </a:t>
            </a:r>
            <a:r>
              <a:rPr sz="2600" spc="-5" dirty="0">
                <a:latin typeface="Arial"/>
                <a:cs typeface="Arial"/>
              </a:rPr>
              <a:t>terms </a:t>
            </a:r>
            <a:r>
              <a:rPr sz="2600" spc="-10" dirty="0">
                <a:latin typeface="Arial"/>
                <a:cs typeface="Arial"/>
              </a:rPr>
              <a:t>of</a:t>
            </a:r>
            <a:r>
              <a:rPr sz="2600" spc="100" dirty="0">
                <a:latin typeface="Arial"/>
                <a:cs typeface="Arial"/>
              </a:rPr>
              <a:t> </a:t>
            </a:r>
            <a:r>
              <a:rPr sz="2600" spc="-10" dirty="0">
                <a:latin typeface="Arial"/>
                <a:cs typeface="Arial"/>
              </a:rPr>
              <a:t>reflexivity.</a:t>
            </a:r>
            <a:endParaRPr sz="2600">
              <a:latin typeface="Arial"/>
              <a:cs typeface="Arial"/>
            </a:endParaRPr>
          </a:p>
          <a:p>
            <a:pPr>
              <a:lnSpc>
                <a:spcPct val="100000"/>
              </a:lnSpc>
              <a:spcBef>
                <a:spcPts val="25"/>
              </a:spcBef>
              <a:buFont typeface="Arial"/>
              <a:buChar char="•"/>
            </a:pPr>
            <a:endParaRPr sz="3500">
              <a:latin typeface="Times New Roman"/>
              <a:cs typeface="Times New Roman"/>
            </a:endParaRPr>
          </a:p>
          <a:p>
            <a:pPr marL="356870" marR="1043305" indent="-344170">
              <a:lnSpc>
                <a:spcPts val="2810"/>
              </a:lnSpc>
              <a:spcBef>
                <a:spcPts val="5"/>
              </a:spcBef>
              <a:buChar char="•"/>
              <a:tabLst>
                <a:tab pos="356870" algn="l"/>
                <a:tab pos="357505" algn="l"/>
              </a:tabLst>
            </a:pPr>
            <a:r>
              <a:rPr sz="2600" spc="-5" dirty="0">
                <a:latin typeface="Arial"/>
                <a:cs typeface="Arial"/>
              </a:rPr>
              <a:t>Structuralism </a:t>
            </a:r>
            <a:r>
              <a:rPr sz="2600" spc="-10" dirty="0">
                <a:latin typeface="Arial"/>
                <a:cs typeface="Arial"/>
              </a:rPr>
              <a:t>intersects with </a:t>
            </a:r>
            <a:r>
              <a:rPr sz="2600" spc="-5" dirty="0">
                <a:latin typeface="Arial"/>
                <a:cs typeface="Arial"/>
              </a:rPr>
              <a:t>the </a:t>
            </a:r>
            <a:r>
              <a:rPr sz="2600" spc="-10" dirty="0">
                <a:latin typeface="Arial"/>
                <a:cs typeface="Arial"/>
              </a:rPr>
              <a:t>positivist and  functionalist school deriving from Comte and  Durkheim, which leads </a:t>
            </a:r>
            <a:r>
              <a:rPr sz="2600" spc="-5" dirty="0">
                <a:latin typeface="Arial"/>
                <a:cs typeface="Arial"/>
              </a:rPr>
              <a:t>to </a:t>
            </a:r>
            <a:r>
              <a:rPr sz="2600" spc="-10" dirty="0">
                <a:latin typeface="Arial"/>
                <a:cs typeface="Arial"/>
              </a:rPr>
              <a:t>Parsons’ “Structural-  Functionalism”.</a:t>
            </a:r>
            <a:endParaRPr sz="2600">
              <a:latin typeface="Arial"/>
              <a:cs typeface="Arial"/>
            </a:endParaRPr>
          </a:p>
          <a:p>
            <a:pPr>
              <a:lnSpc>
                <a:spcPct val="100000"/>
              </a:lnSpc>
              <a:spcBef>
                <a:spcPts val="30"/>
              </a:spcBef>
              <a:buFont typeface="Arial"/>
              <a:buChar char="•"/>
            </a:pPr>
            <a:endParaRPr sz="3500">
              <a:latin typeface="Times New Roman"/>
              <a:cs typeface="Times New Roman"/>
            </a:endParaRPr>
          </a:p>
          <a:p>
            <a:pPr marL="356870" marR="60325" indent="-344170">
              <a:lnSpc>
                <a:spcPts val="2810"/>
              </a:lnSpc>
              <a:spcBef>
                <a:spcPts val="5"/>
              </a:spcBef>
              <a:buChar char="•"/>
              <a:tabLst>
                <a:tab pos="356870" algn="l"/>
                <a:tab pos="357505" algn="l"/>
                <a:tab pos="6971030" algn="l"/>
              </a:tabLst>
            </a:pPr>
            <a:r>
              <a:rPr sz="2600" spc="-10" dirty="0">
                <a:latin typeface="Arial"/>
                <a:cs typeface="Arial"/>
              </a:rPr>
              <a:t>Critique of Althusser: </a:t>
            </a:r>
            <a:r>
              <a:rPr sz="2700" b="1" i="1" spc="-105" dirty="0">
                <a:latin typeface="Arial"/>
                <a:cs typeface="Arial"/>
              </a:rPr>
              <a:t>The </a:t>
            </a:r>
            <a:r>
              <a:rPr sz="2700" b="1" i="1" spc="-150" dirty="0">
                <a:latin typeface="Arial"/>
                <a:cs typeface="Arial"/>
              </a:rPr>
              <a:t>Poverty</a:t>
            </a:r>
            <a:r>
              <a:rPr sz="2700" b="1" i="1" spc="175" dirty="0">
                <a:latin typeface="Arial"/>
                <a:cs typeface="Arial"/>
              </a:rPr>
              <a:t> </a:t>
            </a:r>
            <a:r>
              <a:rPr sz="2700" b="1" i="1" spc="-190" dirty="0">
                <a:latin typeface="Arial"/>
                <a:cs typeface="Arial"/>
              </a:rPr>
              <a:t>of</a:t>
            </a:r>
            <a:r>
              <a:rPr sz="2700" b="1" i="1" spc="-10" dirty="0">
                <a:latin typeface="Arial"/>
                <a:cs typeface="Arial"/>
              </a:rPr>
              <a:t> </a:t>
            </a:r>
            <a:r>
              <a:rPr sz="2700" b="1" i="1" spc="-145" dirty="0">
                <a:latin typeface="Arial"/>
                <a:cs typeface="Arial"/>
              </a:rPr>
              <a:t>Theory	</a:t>
            </a:r>
            <a:r>
              <a:rPr sz="2600" spc="-10" dirty="0">
                <a:latin typeface="Arial"/>
                <a:cs typeface="Arial"/>
              </a:rPr>
              <a:t>by </a:t>
            </a:r>
            <a:r>
              <a:rPr sz="2600" spc="-5" dirty="0">
                <a:latin typeface="Arial"/>
                <a:cs typeface="Arial"/>
              </a:rPr>
              <a:t>E.</a:t>
            </a:r>
            <a:r>
              <a:rPr sz="2600" spc="-65" dirty="0">
                <a:latin typeface="Arial"/>
                <a:cs typeface="Arial"/>
              </a:rPr>
              <a:t> </a:t>
            </a:r>
            <a:r>
              <a:rPr sz="2600" spc="-5" dirty="0">
                <a:latin typeface="Arial"/>
                <a:cs typeface="Arial"/>
              </a:rPr>
              <a:t>P.  </a:t>
            </a:r>
            <a:r>
              <a:rPr sz="2600" spc="-10" dirty="0">
                <a:latin typeface="Arial"/>
                <a:cs typeface="Arial"/>
              </a:rPr>
              <a:t>Thomson</a:t>
            </a:r>
            <a:endParaRPr sz="2600">
              <a:latin typeface="Arial"/>
              <a:cs typeface="Arial"/>
            </a:endParaRPr>
          </a:p>
        </p:txBody>
      </p:sp>
      <p:sp>
        <p:nvSpPr>
          <p:cNvPr id="5" name="object 5"/>
          <p:cNvSpPr/>
          <p:nvPr/>
        </p:nvSpPr>
        <p:spPr>
          <a:xfrm>
            <a:off x="7321295" y="6541007"/>
            <a:ext cx="1536191" cy="31699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39703" y="4648200"/>
            <a:ext cx="1499870" cy="1905000"/>
          </a:xfrm>
          <a:custGeom>
            <a:avLst/>
            <a:gdLst/>
            <a:ahLst/>
            <a:cxnLst/>
            <a:rect l="l" t="t" r="r" b="b"/>
            <a:pathLst>
              <a:path w="1499870" h="1905000">
                <a:moveTo>
                  <a:pt x="1370634" y="0"/>
                </a:moveTo>
                <a:lnTo>
                  <a:pt x="128866" y="0"/>
                </a:lnTo>
                <a:lnTo>
                  <a:pt x="78706" y="10127"/>
                </a:lnTo>
                <a:lnTo>
                  <a:pt x="37744" y="37744"/>
                </a:lnTo>
                <a:lnTo>
                  <a:pt x="10127" y="78706"/>
                </a:lnTo>
                <a:lnTo>
                  <a:pt x="0" y="128866"/>
                </a:lnTo>
                <a:lnTo>
                  <a:pt x="0" y="1776133"/>
                </a:lnTo>
                <a:lnTo>
                  <a:pt x="10127" y="1826293"/>
                </a:lnTo>
                <a:lnTo>
                  <a:pt x="37744" y="1867255"/>
                </a:lnTo>
                <a:lnTo>
                  <a:pt x="78706" y="1894872"/>
                </a:lnTo>
                <a:lnTo>
                  <a:pt x="128866" y="1905000"/>
                </a:lnTo>
                <a:lnTo>
                  <a:pt x="1370634" y="1905000"/>
                </a:lnTo>
                <a:lnTo>
                  <a:pt x="1420795" y="1894872"/>
                </a:lnTo>
                <a:lnTo>
                  <a:pt x="1461757" y="1867255"/>
                </a:lnTo>
                <a:lnTo>
                  <a:pt x="1489374" y="1826293"/>
                </a:lnTo>
                <a:lnTo>
                  <a:pt x="1499501" y="1776133"/>
                </a:lnTo>
                <a:lnTo>
                  <a:pt x="1499501" y="128866"/>
                </a:lnTo>
                <a:lnTo>
                  <a:pt x="1489374" y="78706"/>
                </a:lnTo>
                <a:lnTo>
                  <a:pt x="1461757" y="37744"/>
                </a:lnTo>
                <a:lnTo>
                  <a:pt x="1420795" y="10127"/>
                </a:lnTo>
                <a:lnTo>
                  <a:pt x="1370634" y="0"/>
                </a:lnTo>
                <a:close/>
              </a:path>
            </a:pathLst>
          </a:custGeom>
          <a:solidFill>
            <a:srgbClr val="EDEDED"/>
          </a:solidFill>
        </p:spPr>
        <p:txBody>
          <a:bodyPr wrap="square" lIns="0" tIns="0" rIns="0" bIns="0" rtlCol="0"/>
          <a:lstStyle/>
          <a:p>
            <a:endParaRPr/>
          </a:p>
        </p:txBody>
      </p:sp>
      <p:sp>
        <p:nvSpPr>
          <p:cNvPr id="7" name="object 7"/>
          <p:cNvSpPr/>
          <p:nvPr/>
        </p:nvSpPr>
        <p:spPr>
          <a:xfrm>
            <a:off x="7339703" y="4648200"/>
            <a:ext cx="1499501" cy="1905000"/>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8534400" cy="6400800"/>
          </a:xfrm>
          <a:custGeom>
            <a:avLst/>
            <a:gdLst/>
            <a:ahLst/>
            <a:cxnLst/>
            <a:rect l="l" t="t" r="r" b="b"/>
            <a:pathLst>
              <a:path w="8534400" h="6400800">
                <a:moveTo>
                  <a:pt x="0" y="0"/>
                </a:moveTo>
                <a:lnTo>
                  <a:pt x="8534400" y="0"/>
                </a:lnTo>
                <a:lnTo>
                  <a:pt x="85344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28600"/>
            <a:ext cx="8534400" cy="6400800"/>
          </a:xfrm>
          <a:custGeom>
            <a:avLst/>
            <a:gdLst/>
            <a:ahLst/>
            <a:cxnLst/>
            <a:rect l="l" t="t" r="r" b="b"/>
            <a:pathLst>
              <a:path w="8534400" h="6400800">
                <a:moveTo>
                  <a:pt x="0" y="0"/>
                </a:moveTo>
                <a:lnTo>
                  <a:pt x="8534400" y="0"/>
                </a:lnTo>
                <a:lnTo>
                  <a:pt x="8534400" y="6400800"/>
                </a:lnTo>
                <a:lnTo>
                  <a:pt x="0" y="6400800"/>
                </a:lnTo>
                <a:lnTo>
                  <a:pt x="0" y="0"/>
                </a:lnTo>
                <a:close/>
              </a:path>
            </a:pathLst>
          </a:custGeom>
          <a:ln w="25400">
            <a:solidFill>
              <a:srgbClr val="9BBB59"/>
            </a:solidFill>
          </a:ln>
        </p:spPr>
        <p:txBody>
          <a:bodyPr wrap="square" lIns="0" tIns="0" rIns="0" bIns="0" rtlCol="0"/>
          <a:lstStyle/>
          <a:p>
            <a:endParaRPr/>
          </a:p>
        </p:txBody>
      </p:sp>
      <p:sp>
        <p:nvSpPr>
          <p:cNvPr id="4" name="object 4"/>
          <p:cNvSpPr/>
          <p:nvPr/>
        </p:nvSpPr>
        <p:spPr>
          <a:xfrm>
            <a:off x="481583" y="134112"/>
            <a:ext cx="1795271" cy="6614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1583" y="719327"/>
            <a:ext cx="2996183" cy="66141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35807" y="719327"/>
            <a:ext cx="5583935" cy="66141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72488" y="372031"/>
            <a:ext cx="1196975" cy="297815"/>
          </a:xfrm>
          <a:custGeom>
            <a:avLst/>
            <a:gdLst/>
            <a:ahLst/>
            <a:cxnLst/>
            <a:rect l="l" t="t" r="r" b="b"/>
            <a:pathLst>
              <a:path w="1196975" h="297815">
                <a:moveTo>
                  <a:pt x="378218" y="73939"/>
                </a:moveTo>
                <a:lnTo>
                  <a:pt x="339059" y="80892"/>
                </a:lnTo>
                <a:lnTo>
                  <a:pt x="306730" y="101752"/>
                </a:lnTo>
                <a:lnTo>
                  <a:pt x="285030" y="136613"/>
                </a:lnTo>
                <a:lnTo>
                  <a:pt x="277799" y="185610"/>
                </a:lnTo>
                <a:lnTo>
                  <a:pt x="279671" y="212618"/>
                </a:lnTo>
                <a:lnTo>
                  <a:pt x="294634" y="255010"/>
                </a:lnTo>
                <a:lnTo>
                  <a:pt x="323349" y="282156"/>
                </a:lnTo>
                <a:lnTo>
                  <a:pt x="378218" y="297281"/>
                </a:lnTo>
                <a:lnTo>
                  <a:pt x="397142" y="295643"/>
                </a:lnTo>
                <a:lnTo>
                  <a:pt x="415086" y="290726"/>
                </a:lnTo>
                <a:lnTo>
                  <a:pt x="432050" y="282531"/>
                </a:lnTo>
                <a:lnTo>
                  <a:pt x="448030" y="271056"/>
                </a:lnTo>
                <a:lnTo>
                  <a:pt x="457209" y="260642"/>
                </a:lnTo>
                <a:lnTo>
                  <a:pt x="378218" y="260642"/>
                </a:lnTo>
                <a:lnTo>
                  <a:pt x="366667" y="259479"/>
                </a:lnTo>
                <a:lnTo>
                  <a:pt x="330773" y="231518"/>
                </a:lnTo>
                <a:lnTo>
                  <a:pt x="321627" y="185610"/>
                </a:lnTo>
                <a:lnTo>
                  <a:pt x="322625" y="167820"/>
                </a:lnTo>
                <a:lnTo>
                  <a:pt x="337604" y="128993"/>
                </a:lnTo>
                <a:lnTo>
                  <a:pt x="378218" y="110388"/>
                </a:lnTo>
                <a:lnTo>
                  <a:pt x="456833" y="110388"/>
                </a:lnTo>
                <a:lnTo>
                  <a:pt x="450354" y="102311"/>
                </a:lnTo>
                <a:lnTo>
                  <a:pt x="435093" y="89900"/>
                </a:lnTo>
                <a:lnTo>
                  <a:pt x="417982" y="81033"/>
                </a:lnTo>
                <a:lnTo>
                  <a:pt x="399023" y="75713"/>
                </a:lnTo>
                <a:lnTo>
                  <a:pt x="378218" y="73939"/>
                </a:lnTo>
                <a:close/>
              </a:path>
              <a:path w="1196975" h="297815">
                <a:moveTo>
                  <a:pt x="456833" y="110388"/>
                </a:moveTo>
                <a:lnTo>
                  <a:pt x="378218" y="110388"/>
                </a:lnTo>
                <a:lnTo>
                  <a:pt x="389788" y="111550"/>
                </a:lnTo>
                <a:lnTo>
                  <a:pt x="400343" y="114988"/>
                </a:lnTo>
                <a:lnTo>
                  <a:pt x="431079" y="151858"/>
                </a:lnTo>
                <a:lnTo>
                  <a:pt x="435128" y="185610"/>
                </a:lnTo>
                <a:lnTo>
                  <a:pt x="434291" y="200794"/>
                </a:lnTo>
                <a:lnTo>
                  <a:pt x="420623" y="239877"/>
                </a:lnTo>
                <a:lnTo>
                  <a:pt x="378218" y="260642"/>
                </a:lnTo>
                <a:lnTo>
                  <a:pt x="457209" y="260642"/>
                </a:lnTo>
                <a:lnTo>
                  <a:pt x="461589" y="255673"/>
                </a:lnTo>
                <a:lnTo>
                  <a:pt x="471274" y="235751"/>
                </a:lnTo>
                <a:lnTo>
                  <a:pt x="477082" y="211305"/>
                </a:lnTo>
                <a:lnTo>
                  <a:pt x="479018" y="182321"/>
                </a:lnTo>
                <a:lnTo>
                  <a:pt x="477227" y="157953"/>
                </a:lnTo>
                <a:lnTo>
                  <a:pt x="471854" y="136496"/>
                </a:lnTo>
                <a:lnTo>
                  <a:pt x="462896" y="117948"/>
                </a:lnTo>
                <a:lnTo>
                  <a:pt x="456833" y="110388"/>
                </a:lnTo>
                <a:close/>
              </a:path>
              <a:path w="1196975" h="297815">
                <a:moveTo>
                  <a:pt x="656564" y="78600"/>
                </a:moveTo>
                <a:lnTo>
                  <a:pt x="613511" y="78600"/>
                </a:lnTo>
                <a:lnTo>
                  <a:pt x="613511" y="292430"/>
                </a:lnTo>
                <a:lnTo>
                  <a:pt x="656564" y="292430"/>
                </a:lnTo>
                <a:lnTo>
                  <a:pt x="656564" y="78600"/>
                </a:lnTo>
                <a:close/>
              </a:path>
              <a:path w="1196975" h="297815">
                <a:moveTo>
                  <a:pt x="947940" y="78600"/>
                </a:moveTo>
                <a:lnTo>
                  <a:pt x="908392" y="78600"/>
                </a:lnTo>
                <a:lnTo>
                  <a:pt x="908392" y="292430"/>
                </a:lnTo>
                <a:lnTo>
                  <a:pt x="951433" y="292430"/>
                </a:lnTo>
                <a:lnTo>
                  <a:pt x="951433" y="181533"/>
                </a:lnTo>
                <a:lnTo>
                  <a:pt x="952264" y="162688"/>
                </a:lnTo>
                <a:lnTo>
                  <a:pt x="964730" y="126225"/>
                </a:lnTo>
                <a:lnTo>
                  <a:pt x="998715" y="111937"/>
                </a:lnTo>
                <a:lnTo>
                  <a:pt x="1190573" y="111937"/>
                </a:lnTo>
                <a:lnTo>
                  <a:pt x="1189762" y="110045"/>
                </a:lnTo>
                <a:lnTo>
                  <a:pt x="1065733" y="110045"/>
                </a:lnTo>
                <a:lnTo>
                  <a:pt x="1062911" y="102161"/>
                </a:lnTo>
                <a:lnTo>
                  <a:pt x="1061271" y="99466"/>
                </a:lnTo>
                <a:lnTo>
                  <a:pt x="947940" y="99466"/>
                </a:lnTo>
                <a:lnTo>
                  <a:pt x="947940" y="78600"/>
                </a:lnTo>
                <a:close/>
              </a:path>
              <a:path w="1196975" h="297815">
                <a:moveTo>
                  <a:pt x="1120203" y="111937"/>
                </a:moveTo>
                <a:lnTo>
                  <a:pt x="1009027" y="111937"/>
                </a:lnTo>
                <a:lnTo>
                  <a:pt x="1016965" y="114858"/>
                </a:lnTo>
                <a:lnTo>
                  <a:pt x="1022515" y="120700"/>
                </a:lnTo>
                <a:lnTo>
                  <a:pt x="1026163" y="126101"/>
                </a:lnTo>
                <a:lnTo>
                  <a:pt x="1028766" y="133543"/>
                </a:lnTo>
                <a:lnTo>
                  <a:pt x="1030326" y="143028"/>
                </a:lnTo>
                <a:lnTo>
                  <a:pt x="1030846" y="154559"/>
                </a:lnTo>
                <a:lnTo>
                  <a:pt x="1030846" y="292430"/>
                </a:lnTo>
                <a:lnTo>
                  <a:pt x="1073899" y="292430"/>
                </a:lnTo>
                <a:lnTo>
                  <a:pt x="1073899" y="168922"/>
                </a:lnTo>
                <a:lnTo>
                  <a:pt x="1074758" y="154728"/>
                </a:lnTo>
                <a:lnTo>
                  <a:pt x="1094832" y="119374"/>
                </a:lnTo>
                <a:lnTo>
                  <a:pt x="1111111" y="112764"/>
                </a:lnTo>
                <a:lnTo>
                  <a:pt x="1120203" y="111937"/>
                </a:lnTo>
                <a:close/>
              </a:path>
              <a:path w="1196975" h="297815">
                <a:moveTo>
                  <a:pt x="1190573" y="111937"/>
                </a:moveTo>
                <a:lnTo>
                  <a:pt x="1130490" y="111937"/>
                </a:lnTo>
                <a:lnTo>
                  <a:pt x="1137983" y="114236"/>
                </a:lnTo>
                <a:lnTo>
                  <a:pt x="1147381" y="123405"/>
                </a:lnTo>
                <a:lnTo>
                  <a:pt x="1150327" y="128828"/>
                </a:lnTo>
                <a:lnTo>
                  <a:pt x="1152715" y="141363"/>
                </a:lnTo>
                <a:lnTo>
                  <a:pt x="1153312" y="149148"/>
                </a:lnTo>
                <a:lnTo>
                  <a:pt x="1153312" y="292430"/>
                </a:lnTo>
                <a:lnTo>
                  <a:pt x="1196352" y="292430"/>
                </a:lnTo>
                <a:lnTo>
                  <a:pt x="1196352" y="146989"/>
                </a:lnTo>
                <a:lnTo>
                  <a:pt x="1195278" y="130104"/>
                </a:lnTo>
                <a:lnTo>
                  <a:pt x="1192080" y="115509"/>
                </a:lnTo>
                <a:lnTo>
                  <a:pt x="1191990" y="115242"/>
                </a:lnTo>
                <a:lnTo>
                  <a:pt x="1190573" y="111937"/>
                </a:lnTo>
                <a:close/>
              </a:path>
              <a:path w="1196975" h="297815">
                <a:moveTo>
                  <a:pt x="1128153" y="73939"/>
                </a:moveTo>
                <a:lnTo>
                  <a:pt x="1108208" y="76196"/>
                </a:lnTo>
                <a:lnTo>
                  <a:pt x="1091157" y="82967"/>
                </a:lnTo>
                <a:lnTo>
                  <a:pt x="1076999" y="94250"/>
                </a:lnTo>
                <a:lnTo>
                  <a:pt x="1065733" y="110045"/>
                </a:lnTo>
                <a:lnTo>
                  <a:pt x="1189762" y="110045"/>
                </a:lnTo>
                <a:lnTo>
                  <a:pt x="1157812" y="78578"/>
                </a:lnTo>
                <a:lnTo>
                  <a:pt x="1128153" y="73939"/>
                </a:lnTo>
                <a:close/>
              </a:path>
              <a:path w="1196975" h="297815">
                <a:moveTo>
                  <a:pt x="1006081" y="73939"/>
                </a:moveTo>
                <a:lnTo>
                  <a:pt x="988417" y="75534"/>
                </a:lnTo>
                <a:lnTo>
                  <a:pt x="972839" y="80321"/>
                </a:lnTo>
                <a:lnTo>
                  <a:pt x="959346" y="88298"/>
                </a:lnTo>
                <a:lnTo>
                  <a:pt x="947940" y="99466"/>
                </a:lnTo>
                <a:lnTo>
                  <a:pt x="1061271" y="99466"/>
                </a:lnTo>
                <a:lnTo>
                  <a:pt x="1027920" y="76376"/>
                </a:lnTo>
                <a:lnTo>
                  <a:pt x="1006081" y="73939"/>
                </a:lnTo>
                <a:close/>
              </a:path>
              <a:path w="1196975" h="297815">
                <a:moveTo>
                  <a:pt x="732866" y="217754"/>
                </a:moveTo>
                <a:lnTo>
                  <a:pt x="690587" y="223647"/>
                </a:lnTo>
                <a:lnTo>
                  <a:pt x="694352" y="241680"/>
                </a:lnTo>
                <a:lnTo>
                  <a:pt x="700351" y="257054"/>
                </a:lnTo>
                <a:lnTo>
                  <a:pt x="731723" y="287466"/>
                </a:lnTo>
                <a:lnTo>
                  <a:pt x="782853" y="297281"/>
                </a:lnTo>
                <a:lnTo>
                  <a:pt x="801517" y="296038"/>
                </a:lnTo>
                <a:lnTo>
                  <a:pt x="845908" y="277406"/>
                </a:lnTo>
                <a:lnTo>
                  <a:pt x="860253" y="260642"/>
                </a:lnTo>
                <a:lnTo>
                  <a:pt x="782459" y="260642"/>
                </a:lnTo>
                <a:lnTo>
                  <a:pt x="771894" y="260037"/>
                </a:lnTo>
                <a:lnTo>
                  <a:pt x="738163" y="237810"/>
                </a:lnTo>
                <a:lnTo>
                  <a:pt x="734952" y="228645"/>
                </a:lnTo>
                <a:lnTo>
                  <a:pt x="732866" y="217754"/>
                </a:lnTo>
                <a:close/>
              </a:path>
              <a:path w="1196975" h="297815">
                <a:moveTo>
                  <a:pt x="776058" y="73939"/>
                </a:moveTo>
                <a:lnTo>
                  <a:pt x="729888" y="83915"/>
                </a:lnTo>
                <a:lnTo>
                  <a:pt x="701679" y="111891"/>
                </a:lnTo>
                <a:lnTo>
                  <a:pt x="696214" y="137096"/>
                </a:lnTo>
                <a:lnTo>
                  <a:pt x="697152" y="147878"/>
                </a:lnTo>
                <a:lnTo>
                  <a:pt x="720434" y="183023"/>
                </a:lnTo>
                <a:lnTo>
                  <a:pt x="768210" y="201307"/>
                </a:lnTo>
                <a:lnTo>
                  <a:pt x="794670" y="207994"/>
                </a:lnTo>
                <a:lnTo>
                  <a:pt x="803214" y="210308"/>
                </a:lnTo>
                <a:lnTo>
                  <a:pt x="825855" y="226555"/>
                </a:lnTo>
                <a:lnTo>
                  <a:pt x="825855" y="239509"/>
                </a:lnTo>
                <a:lnTo>
                  <a:pt x="792560" y="260106"/>
                </a:lnTo>
                <a:lnTo>
                  <a:pt x="782459" y="260642"/>
                </a:lnTo>
                <a:lnTo>
                  <a:pt x="860253" y="260642"/>
                </a:lnTo>
                <a:lnTo>
                  <a:pt x="863739" y="255138"/>
                </a:lnTo>
                <a:lnTo>
                  <a:pt x="868197" y="242221"/>
                </a:lnTo>
                <a:lnTo>
                  <a:pt x="869627" y="228645"/>
                </a:lnTo>
                <a:lnTo>
                  <a:pt x="869590" y="226555"/>
                </a:lnTo>
                <a:lnTo>
                  <a:pt x="854548" y="187875"/>
                </a:lnTo>
                <a:lnTo>
                  <a:pt x="810998" y="167393"/>
                </a:lnTo>
                <a:lnTo>
                  <a:pt x="778497" y="159334"/>
                </a:lnTo>
                <a:lnTo>
                  <a:pt x="767784" y="155890"/>
                </a:lnTo>
                <a:lnTo>
                  <a:pt x="738098" y="139649"/>
                </a:lnTo>
                <a:lnTo>
                  <a:pt x="738098" y="125882"/>
                </a:lnTo>
                <a:lnTo>
                  <a:pt x="778573" y="110388"/>
                </a:lnTo>
                <a:lnTo>
                  <a:pt x="853786" y="110388"/>
                </a:lnTo>
                <a:lnTo>
                  <a:pt x="853389" y="109397"/>
                </a:lnTo>
                <a:lnTo>
                  <a:pt x="824073" y="82586"/>
                </a:lnTo>
                <a:lnTo>
                  <a:pt x="794113" y="74901"/>
                </a:lnTo>
                <a:lnTo>
                  <a:pt x="776058" y="73939"/>
                </a:lnTo>
                <a:close/>
              </a:path>
              <a:path w="1196975" h="297815">
                <a:moveTo>
                  <a:pt x="853786" y="110388"/>
                </a:moveTo>
                <a:lnTo>
                  <a:pt x="778573" y="110388"/>
                </a:lnTo>
                <a:lnTo>
                  <a:pt x="787427" y="110862"/>
                </a:lnTo>
                <a:lnTo>
                  <a:pt x="795205" y="112283"/>
                </a:lnTo>
                <a:lnTo>
                  <a:pt x="820381" y="144157"/>
                </a:lnTo>
                <a:lnTo>
                  <a:pt x="862114" y="138938"/>
                </a:lnTo>
                <a:lnTo>
                  <a:pt x="858837" y="122985"/>
                </a:lnTo>
                <a:lnTo>
                  <a:pt x="853786" y="110388"/>
                </a:lnTo>
                <a:close/>
              </a:path>
              <a:path w="1196975" h="297815">
                <a:moveTo>
                  <a:pt x="656564" y="0"/>
                </a:moveTo>
                <a:lnTo>
                  <a:pt x="613511" y="0"/>
                </a:lnTo>
                <a:lnTo>
                  <a:pt x="613511" y="47510"/>
                </a:lnTo>
                <a:lnTo>
                  <a:pt x="656564" y="47510"/>
                </a:lnTo>
                <a:lnTo>
                  <a:pt x="656564" y="0"/>
                </a:lnTo>
                <a:close/>
              </a:path>
              <a:path w="1196975" h="297815">
                <a:moveTo>
                  <a:pt x="562076" y="0"/>
                </a:moveTo>
                <a:lnTo>
                  <a:pt x="519023" y="0"/>
                </a:lnTo>
                <a:lnTo>
                  <a:pt x="519023" y="292430"/>
                </a:lnTo>
                <a:lnTo>
                  <a:pt x="562076" y="292430"/>
                </a:lnTo>
                <a:lnTo>
                  <a:pt x="562076" y="0"/>
                </a:lnTo>
                <a:close/>
              </a:path>
              <a:path w="1196975" h="297815">
                <a:moveTo>
                  <a:pt x="45770" y="0"/>
                </a:moveTo>
                <a:lnTo>
                  <a:pt x="0" y="0"/>
                </a:lnTo>
                <a:lnTo>
                  <a:pt x="0" y="292430"/>
                </a:lnTo>
                <a:lnTo>
                  <a:pt x="45770" y="292430"/>
                </a:lnTo>
                <a:lnTo>
                  <a:pt x="45770" y="158521"/>
                </a:lnTo>
                <a:lnTo>
                  <a:pt x="231495" y="158521"/>
                </a:lnTo>
                <a:lnTo>
                  <a:pt x="231495" y="116840"/>
                </a:lnTo>
                <a:lnTo>
                  <a:pt x="45770" y="116840"/>
                </a:lnTo>
                <a:lnTo>
                  <a:pt x="45770" y="0"/>
                </a:lnTo>
                <a:close/>
              </a:path>
              <a:path w="1196975" h="297815">
                <a:moveTo>
                  <a:pt x="231495" y="158521"/>
                </a:moveTo>
                <a:lnTo>
                  <a:pt x="185534" y="158521"/>
                </a:lnTo>
                <a:lnTo>
                  <a:pt x="185534" y="292430"/>
                </a:lnTo>
                <a:lnTo>
                  <a:pt x="231495" y="292430"/>
                </a:lnTo>
                <a:lnTo>
                  <a:pt x="231495" y="158521"/>
                </a:lnTo>
                <a:close/>
              </a:path>
              <a:path w="1196975" h="297815">
                <a:moveTo>
                  <a:pt x="231495" y="0"/>
                </a:moveTo>
                <a:lnTo>
                  <a:pt x="185534" y="0"/>
                </a:lnTo>
                <a:lnTo>
                  <a:pt x="185534" y="116840"/>
                </a:lnTo>
                <a:lnTo>
                  <a:pt x="231495" y="116840"/>
                </a:lnTo>
                <a:lnTo>
                  <a:pt x="231495" y="0"/>
                </a:lnTo>
                <a:close/>
              </a:path>
            </a:pathLst>
          </a:custGeom>
          <a:solidFill>
            <a:srgbClr val="F4F1E3"/>
          </a:solidFill>
        </p:spPr>
        <p:txBody>
          <a:bodyPr wrap="square" lIns="0" tIns="0" rIns="0" bIns="0" rtlCol="0"/>
          <a:lstStyle/>
          <a:p>
            <a:endParaRPr/>
          </a:p>
        </p:txBody>
      </p:sp>
      <p:sp>
        <p:nvSpPr>
          <p:cNvPr id="8" name="object 8"/>
          <p:cNvSpPr/>
          <p:nvPr/>
        </p:nvSpPr>
        <p:spPr>
          <a:xfrm>
            <a:off x="1088020" y="476323"/>
            <a:ext cx="125768" cy="16244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386000" y="450631"/>
            <a:ext cx="43180" cy="213995"/>
          </a:xfrm>
          <a:custGeom>
            <a:avLst/>
            <a:gdLst/>
            <a:ahLst/>
            <a:cxnLst/>
            <a:rect l="l" t="t" r="r" b="b"/>
            <a:pathLst>
              <a:path w="43180" h="213995">
                <a:moveTo>
                  <a:pt x="0" y="0"/>
                </a:moveTo>
                <a:lnTo>
                  <a:pt x="43053" y="0"/>
                </a:lnTo>
                <a:lnTo>
                  <a:pt x="43053" y="213829"/>
                </a:lnTo>
                <a:lnTo>
                  <a:pt x="0" y="213829"/>
                </a:lnTo>
                <a:lnTo>
                  <a:pt x="0" y="0"/>
                </a:lnTo>
                <a:close/>
              </a:path>
            </a:pathLst>
          </a:custGeom>
          <a:ln w="12192">
            <a:solidFill>
              <a:srgbClr val="054697"/>
            </a:solidFill>
          </a:ln>
        </p:spPr>
        <p:txBody>
          <a:bodyPr wrap="square" lIns="0" tIns="0" rIns="0" bIns="0" rtlCol="0"/>
          <a:lstStyle/>
          <a:p>
            <a:endParaRPr/>
          </a:p>
        </p:txBody>
      </p:sp>
      <p:sp>
        <p:nvSpPr>
          <p:cNvPr id="10" name="object 10"/>
          <p:cNvSpPr/>
          <p:nvPr/>
        </p:nvSpPr>
        <p:spPr>
          <a:xfrm>
            <a:off x="1680881" y="445970"/>
            <a:ext cx="288290" cy="219075"/>
          </a:xfrm>
          <a:custGeom>
            <a:avLst/>
            <a:gdLst/>
            <a:ahLst/>
            <a:cxnLst/>
            <a:rect l="l" t="t" r="r" b="b"/>
            <a:pathLst>
              <a:path w="288289" h="219075">
                <a:moveTo>
                  <a:pt x="97688" y="0"/>
                </a:moveTo>
                <a:lnTo>
                  <a:pt x="137337" y="9740"/>
                </a:lnTo>
                <a:lnTo>
                  <a:pt x="157340" y="36106"/>
                </a:lnTo>
                <a:lnTo>
                  <a:pt x="168606" y="20311"/>
                </a:lnTo>
                <a:lnTo>
                  <a:pt x="182764" y="9028"/>
                </a:lnTo>
                <a:lnTo>
                  <a:pt x="199815" y="2257"/>
                </a:lnTo>
                <a:lnTo>
                  <a:pt x="219760" y="0"/>
                </a:lnTo>
                <a:lnTo>
                  <a:pt x="235629" y="1159"/>
                </a:lnTo>
                <a:lnTo>
                  <a:pt x="270763" y="18554"/>
                </a:lnTo>
                <a:lnTo>
                  <a:pt x="286885" y="56164"/>
                </a:lnTo>
                <a:lnTo>
                  <a:pt x="287959" y="73050"/>
                </a:lnTo>
                <a:lnTo>
                  <a:pt x="287959" y="218490"/>
                </a:lnTo>
                <a:lnTo>
                  <a:pt x="244919" y="218490"/>
                </a:lnTo>
                <a:lnTo>
                  <a:pt x="244919" y="84505"/>
                </a:lnTo>
                <a:lnTo>
                  <a:pt x="244919" y="75209"/>
                </a:lnTo>
                <a:lnTo>
                  <a:pt x="244322" y="67424"/>
                </a:lnTo>
                <a:lnTo>
                  <a:pt x="243128" y="61163"/>
                </a:lnTo>
                <a:lnTo>
                  <a:pt x="241934" y="54889"/>
                </a:lnTo>
                <a:lnTo>
                  <a:pt x="238988" y="49466"/>
                </a:lnTo>
                <a:lnTo>
                  <a:pt x="234289" y="44881"/>
                </a:lnTo>
                <a:lnTo>
                  <a:pt x="229590" y="40297"/>
                </a:lnTo>
                <a:lnTo>
                  <a:pt x="222097" y="37998"/>
                </a:lnTo>
                <a:lnTo>
                  <a:pt x="211810" y="37998"/>
                </a:lnTo>
                <a:lnTo>
                  <a:pt x="173237" y="58905"/>
                </a:lnTo>
                <a:lnTo>
                  <a:pt x="165506" y="94983"/>
                </a:lnTo>
                <a:lnTo>
                  <a:pt x="165506" y="218490"/>
                </a:lnTo>
                <a:lnTo>
                  <a:pt x="122453" y="218490"/>
                </a:lnTo>
                <a:lnTo>
                  <a:pt x="122453" y="80619"/>
                </a:lnTo>
                <a:lnTo>
                  <a:pt x="121933" y="69089"/>
                </a:lnTo>
                <a:lnTo>
                  <a:pt x="100634" y="37998"/>
                </a:lnTo>
                <a:lnTo>
                  <a:pt x="90322" y="37998"/>
                </a:lnTo>
                <a:lnTo>
                  <a:pt x="50519" y="61093"/>
                </a:lnTo>
                <a:lnTo>
                  <a:pt x="43040" y="107594"/>
                </a:lnTo>
                <a:lnTo>
                  <a:pt x="43040" y="218490"/>
                </a:lnTo>
                <a:lnTo>
                  <a:pt x="0" y="218490"/>
                </a:lnTo>
                <a:lnTo>
                  <a:pt x="0" y="4660"/>
                </a:lnTo>
                <a:lnTo>
                  <a:pt x="39547" y="4660"/>
                </a:lnTo>
                <a:lnTo>
                  <a:pt x="39547" y="25527"/>
                </a:lnTo>
                <a:lnTo>
                  <a:pt x="50953" y="14358"/>
                </a:lnTo>
                <a:lnTo>
                  <a:pt x="64446" y="6381"/>
                </a:lnTo>
                <a:lnTo>
                  <a:pt x="80024" y="1595"/>
                </a:lnTo>
                <a:lnTo>
                  <a:pt x="97688" y="0"/>
                </a:lnTo>
                <a:close/>
              </a:path>
            </a:pathLst>
          </a:custGeom>
          <a:ln w="12192">
            <a:solidFill>
              <a:srgbClr val="054697"/>
            </a:solidFill>
          </a:ln>
        </p:spPr>
        <p:txBody>
          <a:bodyPr wrap="square" lIns="0" tIns="0" rIns="0" bIns="0" rtlCol="0"/>
          <a:lstStyle/>
          <a:p>
            <a:endParaRPr/>
          </a:p>
        </p:txBody>
      </p:sp>
      <p:sp>
        <p:nvSpPr>
          <p:cNvPr id="11" name="object 11"/>
          <p:cNvSpPr/>
          <p:nvPr/>
        </p:nvSpPr>
        <p:spPr>
          <a:xfrm>
            <a:off x="1456980" y="439874"/>
            <a:ext cx="191287" cy="23553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044192" y="439874"/>
            <a:ext cx="213410" cy="235534"/>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386000" y="372031"/>
            <a:ext cx="43180" cy="47625"/>
          </a:xfrm>
          <a:custGeom>
            <a:avLst/>
            <a:gdLst/>
            <a:ahLst/>
            <a:cxnLst/>
            <a:rect l="l" t="t" r="r" b="b"/>
            <a:pathLst>
              <a:path w="43180" h="47625">
                <a:moveTo>
                  <a:pt x="0" y="0"/>
                </a:moveTo>
                <a:lnTo>
                  <a:pt x="43053" y="0"/>
                </a:lnTo>
                <a:lnTo>
                  <a:pt x="43053" y="47510"/>
                </a:lnTo>
                <a:lnTo>
                  <a:pt x="0" y="47510"/>
                </a:lnTo>
                <a:lnTo>
                  <a:pt x="0" y="0"/>
                </a:lnTo>
                <a:close/>
              </a:path>
            </a:pathLst>
          </a:custGeom>
          <a:ln w="12192">
            <a:solidFill>
              <a:srgbClr val="054697"/>
            </a:solidFill>
          </a:ln>
        </p:spPr>
        <p:txBody>
          <a:bodyPr wrap="square" lIns="0" tIns="0" rIns="0" bIns="0" rtlCol="0"/>
          <a:lstStyle/>
          <a:p>
            <a:endParaRPr/>
          </a:p>
        </p:txBody>
      </p:sp>
      <p:sp>
        <p:nvSpPr>
          <p:cNvPr id="14" name="object 14"/>
          <p:cNvSpPr/>
          <p:nvPr/>
        </p:nvSpPr>
        <p:spPr>
          <a:xfrm>
            <a:off x="1291512" y="372031"/>
            <a:ext cx="43180" cy="292735"/>
          </a:xfrm>
          <a:custGeom>
            <a:avLst/>
            <a:gdLst/>
            <a:ahLst/>
            <a:cxnLst/>
            <a:rect l="l" t="t" r="r" b="b"/>
            <a:pathLst>
              <a:path w="43180" h="292734">
                <a:moveTo>
                  <a:pt x="0" y="0"/>
                </a:moveTo>
                <a:lnTo>
                  <a:pt x="43052" y="0"/>
                </a:lnTo>
                <a:lnTo>
                  <a:pt x="43052" y="292430"/>
                </a:lnTo>
                <a:lnTo>
                  <a:pt x="0" y="292430"/>
                </a:lnTo>
                <a:lnTo>
                  <a:pt x="0" y="0"/>
                </a:lnTo>
                <a:close/>
              </a:path>
            </a:pathLst>
          </a:custGeom>
          <a:ln w="12191">
            <a:solidFill>
              <a:srgbClr val="054697"/>
            </a:solidFill>
          </a:ln>
        </p:spPr>
        <p:txBody>
          <a:bodyPr wrap="square" lIns="0" tIns="0" rIns="0" bIns="0" rtlCol="0"/>
          <a:lstStyle/>
          <a:p>
            <a:endParaRPr/>
          </a:p>
        </p:txBody>
      </p:sp>
      <p:sp>
        <p:nvSpPr>
          <p:cNvPr id="15" name="object 15"/>
          <p:cNvSpPr/>
          <p:nvPr/>
        </p:nvSpPr>
        <p:spPr>
          <a:xfrm>
            <a:off x="772488" y="372031"/>
            <a:ext cx="231775" cy="292735"/>
          </a:xfrm>
          <a:custGeom>
            <a:avLst/>
            <a:gdLst/>
            <a:ahLst/>
            <a:cxnLst/>
            <a:rect l="l" t="t" r="r" b="b"/>
            <a:pathLst>
              <a:path w="231775" h="292734">
                <a:moveTo>
                  <a:pt x="0" y="0"/>
                </a:moveTo>
                <a:lnTo>
                  <a:pt x="45770" y="0"/>
                </a:lnTo>
                <a:lnTo>
                  <a:pt x="45770" y="116840"/>
                </a:lnTo>
                <a:lnTo>
                  <a:pt x="185534" y="116840"/>
                </a:lnTo>
                <a:lnTo>
                  <a:pt x="185534" y="0"/>
                </a:lnTo>
                <a:lnTo>
                  <a:pt x="231495" y="0"/>
                </a:lnTo>
                <a:lnTo>
                  <a:pt x="231495" y="292430"/>
                </a:lnTo>
                <a:lnTo>
                  <a:pt x="185534" y="292430"/>
                </a:lnTo>
                <a:lnTo>
                  <a:pt x="185534" y="158521"/>
                </a:lnTo>
                <a:lnTo>
                  <a:pt x="45770" y="158521"/>
                </a:lnTo>
                <a:lnTo>
                  <a:pt x="45770" y="292430"/>
                </a:lnTo>
                <a:lnTo>
                  <a:pt x="0" y="292430"/>
                </a:lnTo>
                <a:lnTo>
                  <a:pt x="0" y="0"/>
                </a:lnTo>
                <a:close/>
              </a:path>
            </a:pathLst>
          </a:custGeom>
          <a:ln w="12192">
            <a:solidFill>
              <a:srgbClr val="054697"/>
            </a:solidFill>
          </a:ln>
        </p:spPr>
        <p:txBody>
          <a:bodyPr wrap="square" lIns="0" tIns="0" rIns="0" bIns="0" rtlCol="0"/>
          <a:lstStyle/>
          <a:p>
            <a:endParaRPr/>
          </a:p>
        </p:txBody>
      </p:sp>
      <p:sp>
        <p:nvSpPr>
          <p:cNvPr id="16" name="object 16"/>
          <p:cNvSpPr/>
          <p:nvPr/>
        </p:nvSpPr>
        <p:spPr>
          <a:xfrm>
            <a:off x="766399" y="951143"/>
            <a:ext cx="2409456" cy="3094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303935" y="946304"/>
            <a:ext cx="5040718" cy="392531"/>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383538" y="1980692"/>
            <a:ext cx="8267065" cy="4271645"/>
          </a:xfrm>
          <a:prstGeom prst="rect">
            <a:avLst/>
          </a:prstGeom>
        </p:spPr>
        <p:txBody>
          <a:bodyPr vert="horz" wrap="square" lIns="0" tIns="12700" rIns="0" bIns="0" rtlCol="0">
            <a:spAutoFit/>
          </a:bodyPr>
          <a:lstStyle/>
          <a:p>
            <a:pPr marL="356870" marR="172720" indent="-344170">
              <a:lnSpc>
                <a:spcPct val="100000"/>
              </a:lnSpc>
              <a:spcBef>
                <a:spcPts val="100"/>
              </a:spcBef>
              <a:buFont typeface="Arial"/>
              <a:buChar char="•"/>
              <a:tabLst>
                <a:tab pos="356870" algn="l"/>
                <a:tab pos="357505" algn="l"/>
              </a:tabLst>
            </a:pPr>
            <a:r>
              <a:rPr sz="2400" spc="-5" dirty="0">
                <a:latin typeface="Arial"/>
                <a:cs typeface="Arial"/>
              </a:rPr>
              <a:t>Distinction between “methodological individualist”  approaches </a:t>
            </a:r>
            <a:r>
              <a:rPr sz="2400" spc="-135" dirty="0">
                <a:latin typeface="Arial"/>
                <a:cs typeface="Arial"/>
              </a:rPr>
              <a:t>– </a:t>
            </a:r>
            <a:r>
              <a:rPr sz="2400" spc="-5" dirty="0">
                <a:latin typeface="Arial"/>
                <a:cs typeface="Arial"/>
              </a:rPr>
              <a:t>individual </a:t>
            </a:r>
            <a:r>
              <a:rPr sz="2400" dirty="0">
                <a:latin typeface="Arial"/>
                <a:cs typeface="Arial"/>
              </a:rPr>
              <a:t>as the </a:t>
            </a:r>
            <a:r>
              <a:rPr sz="2400" spc="-5" dirty="0">
                <a:latin typeface="Arial"/>
                <a:cs typeface="Arial"/>
              </a:rPr>
              <a:t>starting-point </a:t>
            </a:r>
            <a:r>
              <a:rPr sz="2400" dirty="0">
                <a:latin typeface="Arial"/>
                <a:cs typeface="Arial"/>
              </a:rPr>
              <a:t>for </a:t>
            </a:r>
            <a:r>
              <a:rPr sz="2400" spc="-5" dirty="0">
                <a:latin typeface="Arial"/>
                <a:cs typeface="Arial"/>
              </a:rPr>
              <a:t>social  theory </a:t>
            </a:r>
            <a:r>
              <a:rPr sz="2400" spc="-135" dirty="0">
                <a:latin typeface="Arial"/>
                <a:cs typeface="Arial"/>
              </a:rPr>
              <a:t>– </a:t>
            </a:r>
            <a:r>
              <a:rPr sz="2400" dirty="0">
                <a:latin typeface="Arial"/>
                <a:cs typeface="Arial"/>
              </a:rPr>
              <a:t>and </a:t>
            </a:r>
            <a:r>
              <a:rPr sz="2400" spc="-5" dirty="0">
                <a:latin typeface="Arial"/>
                <a:cs typeface="Arial"/>
              </a:rPr>
              <a:t>“relational” approaches </a:t>
            </a:r>
            <a:r>
              <a:rPr sz="2400" spc="-135" dirty="0">
                <a:latin typeface="Arial"/>
                <a:cs typeface="Arial"/>
              </a:rPr>
              <a:t>– </a:t>
            </a:r>
            <a:r>
              <a:rPr sz="2400" spc="-5" dirty="0">
                <a:latin typeface="Arial"/>
                <a:cs typeface="Arial"/>
              </a:rPr>
              <a:t>which focus </a:t>
            </a:r>
            <a:r>
              <a:rPr sz="2400" dirty="0">
                <a:latin typeface="Arial"/>
                <a:cs typeface="Arial"/>
              </a:rPr>
              <a:t>on the  </a:t>
            </a:r>
            <a:r>
              <a:rPr sz="2400" spc="-5" dirty="0">
                <a:latin typeface="Arial"/>
                <a:cs typeface="Arial"/>
              </a:rPr>
              <a:t>relations between</a:t>
            </a:r>
            <a:r>
              <a:rPr sz="2400" spc="-50" dirty="0">
                <a:latin typeface="Arial"/>
                <a:cs typeface="Arial"/>
              </a:rPr>
              <a:t> </a:t>
            </a:r>
            <a:r>
              <a:rPr sz="2400" spc="-5" dirty="0">
                <a:latin typeface="Arial"/>
                <a:cs typeface="Arial"/>
              </a:rPr>
              <a:t>individuals.</a:t>
            </a:r>
            <a:endParaRPr sz="2400">
              <a:latin typeface="Arial"/>
              <a:cs typeface="Arial"/>
            </a:endParaRPr>
          </a:p>
          <a:p>
            <a:pPr marL="356870" marR="5080" indent="-344170">
              <a:lnSpc>
                <a:spcPts val="2880"/>
              </a:lnSpc>
              <a:spcBef>
                <a:spcPts val="670"/>
              </a:spcBef>
              <a:buChar char="•"/>
              <a:tabLst>
                <a:tab pos="356870" algn="l"/>
                <a:tab pos="357505" algn="l"/>
              </a:tabLst>
            </a:pPr>
            <a:r>
              <a:rPr sz="2400" spc="-5" dirty="0">
                <a:latin typeface="Arial"/>
                <a:cs typeface="Arial"/>
              </a:rPr>
              <a:t>Marx: </a:t>
            </a:r>
            <a:r>
              <a:rPr sz="2400" dirty="0">
                <a:latin typeface="Arial"/>
                <a:cs typeface="Arial"/>
              </a:rPr>
              <a:t>the </a:t>
            </a:r>
            <a:r>
              <a:rPr sz="2400" spc="-5" dirty="0">
                <a:latin typeface="Arial"/>
                <a:cs typeface="Arial"/>
              </a:rPr>
              <a:t>relational emphasis derives from </a:t>
            </a:r>
            <a:r>
              <a:rPr sz="2400" dirty="0">
                <a:latin typeface="Arial"/>
                <a:cs typeface="Arial"/>
              </a:rPr>
              <a:t>a </a:t>
            </a:r>
            <a:r>
              <a:rPr sz="2400" spc="-5" dirty="0">
                <a:latin typeface="Arial"/>
                <a:cs typeface="Arial"/>
              </a:rPr>
              <a:t>conception </a:t>
            </a:r>
            <a:r>
              <a:rPr sz="2400" dirty="0">
                <a:latin typeface="Arial"/>
                <a:cs typeface="Arial"/>
              </a:rPr>
              <a:t>of  the </a:t>
            </a:r>
            <a:r>
              <a:rPr sz="2400" spc="-5" dirty="0">
                <a:latin typeface="Arial"/>
                <a:cs typeface="Arial"/>
              </a:rPr>
              <a:t>individual </a:t>
            </a:r>
            <a:r>
              <a:rPr sz="2400" dirty="0">
                <a:latin typeface="Arial"/>
                <a:cs typeface="Arial"/>
              </a:rPr>
              <a:t>as </a:t>
            </a:r>
            <a:r>
              <a:rPr sz="2400" spc="-5" dirty="0">
                <a:latin typeface="Arial"/>
                <a:cs typeface="Arial"/>
              </a:rPr>
              <a:t>essentially </a:t>
            </a:r>
            <a:r>
              <a:rPr sz="2500" b="1" i="1" u="heavy" spc="-150" dirty="0">
                <a:latin typeface="Arial"/>
                <a:cs typeface="Arial"/>
              </a:rPr>
              <a:t>social</a:t>
            </a:r>
            <a:r>
              <a:rPr sz="2500" b="1" i="1" spc="-150" dirty="0">
                <a:latin typeface="Arial"/>
                <a:cs typeface="Arial"/>
              </a:rPr>
              <a:t> </a:t>
            </a:r>
            <a:r>
              <a:rPr sz="2400" spc="-5" dirty="0">
                <a:latin typeface="Arial"/>
                <a:cs typeface="Arial"/>
              </a:rPr>
              <a:t>in</a:t>
            </a:r>
            <a:r>
              <a:rPr sz="2400" spc="-15" dirty="0">
                <a:latin typeface="Arial"/>
                <a:cs typeface="Arial"/>
              </a:rPr>
              <a:t> </a:t>
            </a:r>
            <a:r>
              <a:rPr sz="2400" spc="-5" dirty="0">
                <a:latin typeface="Arial"/>
                <a:cs typeface="Arial"/>
              </a:rPr>
              <a:t>nature.</a:t>
            </a:r>
            <a:endParaRPr sz="2400">
              <a:latin typeface="Arial"/>
              <a:cs typeface="Arial"/>
            </a:endParaRPr>
          </a:p>
          <a:p>
            <a:pPr marL="356870" marR="263525" indent="-344170">
              <a:lnSpc>
                <a:spcPts val="2880"/>
              </a:lnSpc>
              <a:spcBef>
                <a:spcPts val="570"/>
              </a:spcBef>
              <a:buChar char="•"/>
              <a:tabLst>
                <a:tab pos="356870" algn="l"/>
                <a:tab pos="357505" algn="l"/>
              </a:tabLst>
            </a:pPr>
            <a:r>
              <a:rPr sz="2400" spc="-5" dirty="0">
                <a:latin typeface="Arial"/>
                <a:cs typeface="Arial"/>
              </a:rPr>
              <a:t>Weber: what is relevant </a:t>
            </a:r>
            <a:r>
              <a:rPr sz="2400" dirty="0">
                <a:latin typeface="Arial"/>
                <a:cs typeface="Arial"/>
              </a:rPr>
              <a:t>to the </a:t>
            </a:r>
            <a:r>
              <a:rPr sz="2400" spc="-5" dirty="0">
                <a:latin typeface="Arial"/>
                <a:cs typeface="Arial"/>
              </a:rPr>
              <a:t>sociologist is </a:t>
            </a:r>
            <a:r>
              <a:rPr sz="2500" b="1" i="1" u="heavy" spc="-155" dirty="0">
                <a:latin typeface="Arial"/>
                <a:cs typeface="Arial"/>
              </a:rPr>
              <a:t>action</a:t>
            </a:r>
            <a:r>
              <a:rPr sz="2500" b="1" i="1" spc="-155" dirty="0">
                <a:latin typeface="Arial"/>
                <a:cs typeface="Arial"/>
              </a:rPr>
              <a:t> </a:t>
            </a:r>
            <a:r>
              <a:rPr sz="2400" dirty="0">
                <a:latin typeface="Arial"/>
                <a:cs typeface="Arial"/>
              </a:rPr>
              <a:t>that </a:t>
            </a:r>
            <a:r>
              <a:rPr sz="2400" spc="-5" dirty="0">
                <a:latin typeface="Arial"/>
                <a:cs typeface="Arial"/>
              </a:rPr>
              <a:t>is  oriented towards </a:t>
            </a:r>
            <a:r>
              <a:rPr sz="2400" dirty="0">
                <a:latin typeface="Arial"/>
                <a:cs typeface="Arial"/>
              </a:rPr>
              <a:t>the </a:t>
            </a:r>
            <a:r>
              <a:rPr sz="2400" spc="-5" dirty="0">
                <a:latin typeface="Arial"/>
                <a:cs typeface="Arial"/>
              </a:rPr>
              <a:t>behaviour </a:t>
            </a:r>
            <a:r>
              <a:rPr sz="2400" dirty="0">
                <a:latin typeface="Arial"/>
                <a:cs typeface="Arial"/>
              </a:rPr>
              <a:t>of</a:t>
            </a:r>
            <a:r>
              <a:rPr sz="2400" spc="-100" dirty="0">
                <a:latin typeface="Arial"/>
                <a:cs typeface="Arial"/>
              </a:rPr>
              <a:t> </a:t>
            </a:r>
            <a:r>
              <a:rPr sz="2400" spc="-5" dirty="0">
                <a:latin typeface="Arial"/>
                <a:cs typeface="Arial"/>
              </a:rPr>
              <a:t>others.</a:t>
            </a:r>
            <a:endParaRPr sz="2400">
              <a:latin typeface="Arial"/>
              <a:cs typeface="Arial"/>
            </a:endParaRPr>
          </a:p>
          <a:p>
            <a:pPr marL="356870" marR="448945" indent="-344170">
              <a:lnSpc>
                <a:spcPts val="2880"/>
              </a:lnSpc>
              <a:spcBef>
                <a:spcPts val="570"/>
              </a:spcBef>
              <a:buChar char="•"/>
              <a:tabLst>
                <a:tab pos="356870" algn="l"/>
                <a:tab pos="357505" algn="l"/>
              </a:tabLst>
            </a:pPr>
            <a:r>
              <a:rPr sz="2400" dirty="0">
                <a:latin typeface="Arial"/>
                <a:cs typeface="Arial"/>
              </a:rPr>
              <a:t>In both cases </a:t>
            </a:r>
            <a:r>
              <a:rPr sz="2400" spc="-10" dirty="0">
                <a:latin typeface="Arial"/>
                <a:cs typeface="Arial"/>
              </a:rPr>
              <a:t>(Marx </a:t>
            </a:r>
            <a:r>
              <a:rPr sz="2400" dirty="0">
                <a:latin typeface="Arial"/>
                <a:cs typeface="Arial"/>
              </a:rPr>
              <a:t>and </a:t>
            </a:r>
            <a:r>
              <a:rPr sz="2400" spc="-5" dirty="0">
                <a:latin typeface="Arial"/>
                <a:cs typeface="Arial"/>
              </a:rPr>
              <a:t>Weber), </a:t>
            </a:r>
            <a:r>
              <a:rPr sz="2500" b="1" i="1" u="heavy" spc="-165" dirty="0">
                <a:latin typeface="Arial"/>
                <a:cs typeface="Arial"/>
              </a:rPr>
              <a:t>structure</a:t>
            </a:r>
            <a:r>
              <a:rPr sz="2500" b="1" i="1" spc="-165" dirty="0">
                <a:latin typeface="Arial"/>
                <a:cs typeface="Arial"/>
              </a:rPr>
              <a:t> </a:t>
            </a:r>
            <a:r>
              <a:rPr sz="2400" spc="-5" dirty="0">
                <a:latin typeface="Arial"/>
                <a:cs typeface="Arial"/>
              </a:rPr>
              <a:t>arises </a:t>
            </a:r>
            <a:r>
              <a:rPr sz="2400" dirty="0">
                <a:latin typeface="Arial"/>
                <a:cs typeface="Arial"/>
              </a:rPr>
              <a:t>out of </a:t>
            </a:r>
            <a:r>
              <a:rPr sz="2400" u="heavy" dirty="0">
                <a:latin typeface="Arial"/>
                <a:cs typeface="Arial"/>
              </a:rPr>
              <a:t> </a:t>
            </a:r>
            <a:r>
              <a:rPr sz="2500" b="1" i="1" u="heavy" spc="-155" dirty="0">
                <a:latin typeface="Arial"/>
                <a:cs typeface="Arial"/>
              </a:rPr>
              <a:t>social </a:t>
            </a:r>
            <a:r>
              <a:rPr sz="2500" b="1" i="1" u="heavy" spc="-140" dirty="0">
                <a:latin typeface="Arial"/>
                <a:cs typeface="Arial"/>
              </a:rPr>
              <a:t>interaction</a:t>
            </a:r>
            <a:r>
              <a:rPr sz="2400" spc="-140" dirty="0">
                <a:latin typeface="Arial"/>
                <a:cs typeface="Arial"/>
              </a:rPr>
              <a:t>, </a:t>
            </a:r>
            <a:r>
              <a:rPr sz="2400" spc="-5" dirty="0">
                <a:latin typeface="Arial"/>
                <a:cs typeface="Arial"/>
              </a:rPr>
              <a:t>geared particularly towards </a:t>
            </a:r>
            <a:r>
              <a:rPr sz="2500" b="1" i="1" u="heavy" spc="-155" dirty="0">
                <a:latin typeface="Arial"/>
                <a:cs typeface="Arial"/>
              </a:rPr>
              <a:t>labour</a:t>
            </a:r>
            <a:r>
              <a:rPr sz="2500" b="1" i="1" spc="-155" dirty="0">
                <a:latin typeface="Arial"/>
                <a:cs typeface="Arial"/>
              </a:rPr>
              <a:t> </a:t>
            </a:r>
            <a:r>
              <a:rPr sz="2400" spc="-10" dirty="0">
                <a:latin typeface="Arial"/>
                <a:cs typeface="Arial"/>
              </a:rPr>
              <a:t>in </a:t>
            </a:r>
            <a:r>
              <a:rPr sz="2400" u="heavy" spc="-10" dirty="0">
                <a:latin typeface="Arial"/>
                <a:cs typeface="Arial"/>
              </a:rPr>
              <a:t> </a:t>
            </a:r>
            <a:r>
              <a:rPr sz="2500" b="1" i="1" u="heavy" spc="-114" dirty="0">
                <a:latin typeface="Arial"/>
                <a:cs typeface="Arial"/>
              </a:rPr>
              <a:t>Marx</a:t>
            </a:r>
            <a:r>
              <a:rPr sz="2500" b="1" i="1" spc="-114" dirty="0">
                <a:latin typeface="Arial"/>
                <a:cs typeface="Arial"/>
              </a:rPr>
              <a:t> </a:t>
            </a:r>
            <a:r>
              <a:rPr sz="2400" dirty="0">
                <a:latin typeface="Arial"/>
                <a:cs typeface="Arial"/>
              </a:rPr>
              <a:t>and </a:t>
            </a:r>
            <a:r>
              <a:rPr sz="2400" spc="-5" dirty="0">
                <a:latin typeface="Arial"/>
                <a:cs typeface="Arial"/>
              </a:rPr>
              <a:t>towards </a:t>
            </a:r>
            <a:r>
              <a:rPr sz="2500" b="1" i="1" u="heavy" spc="-145" dirty="0">
                <a:latin typeface="Arial"/>
                <a:cs typeface="Arial"/>
              </a:rPr>
              <a:t>meaning</a:t>
            </a:r>
            <a:r>
              <a:rPr sz="2500" b="1" i="1" spc="-145" dirty="0">
                <a:latin typeface="Arial"/>
                <a:cs typeface="Arial"/>
              </a:rPr>
              <a:t> </a:t>
            </a:r>
            <a:r>
              <a:rPr sz="2400" spc="-5" dirty="0">
                <a:latin typeface="Arial"/>
                <a:cs typeface="Arial"/>
              </a:rPr>
              <a:t>in</a:t>
            </a:r>
            <a:r>
              <a:rPr sz="2400" spc="-35" dirty="0">
                <a:latin typeface="Arial"/>
                <a:cs typeface="Arial"/>
              </a:rPr>
              <a:t> </a:t>
            </a:r>
            <a:r>
              <a:rPr sz="2500" b="1" i="1" u="heavy" spc="-90" dirty="0">
                <a:latin typeface="Arial"/>
                <a:cs typeface="Arial"/>
              </a:rPr>
              <a:t>Weber</a:t>
            </a:r>
            <a:r>
              <a:rPr sz="2400" spc="-90" dirty="0">
                <a:latin typeface="Arial"/>
                <a:cs typeface="Arial"/>
              </a:rPr>
              <a:t>.</a:t>
            </a:r>
            <a:endParaRPr sz="24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101</a:t>
            </a:fld>
            <a:endParaRPr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535940" y="621283"/>
            <a:ext cx="8001634" cy="4718685"/>
          </a:xfrm>
          <a:prstGeom prst="rect">
            <a:avLst/>
          </a:prstGeom>
        </p:spPr>
        <p:txBody>
          <a:bodyPr vert="horz" wrap="square" lIns="0" tIns="93980" rIns="0" bIns="0" rtlCol="0">
            <a:spAutoFit/>
          </a:bodyPr>
          <a:lstStyle/>
          <a:p>
            <a:pPr marL="356870" marR="188595" indent="-344170">
              <a:lnSpc>
                <a:spcPts val="2590"/>
              </a:lnSpc>
              <a:spcBef>
                <a:spcPts val="740"/>
              </a:spcBef>
              <a:buFont typeface="Arial"/>
              <a:buChar char="•"/>
              <a:tabLst>
                <a:tab pos="356870" algn="l"/>
                <a:tab pos="357505" algn="l"/>
              </a:tabLst>
            </a:pPr>
            <a:r>
              <a:rPr sz="2700" spc="-5" dirty="0">
                <a:latin typeface="Arial"/>
                <a:cs typeface="Arial"/>
              </a:rPr>
              <a:t>In </a:t>
            </a:r>
            <a:r>
              <a:rPr sz="2700" dirty="0">
                <a:latin typeface="Arial"/>
                <a:cs typeface="Arial"/>
              </a:rPr>
              <a:t>structuralism, relationship takes </a:t>
            </a:r>
            <a:r>
              <a:rPr sz="2700" spc="-5" dirty="0">
                <a:latin typeface="Arial"/>
                <a:cs typeface="Arial"/>
              </a:rPr>
              <a:t>off </a:t>
            </a:r>
            <a:r>
              <a:rPr sz="2700" spc="0" dirty="0">
                <a:latin typeface="Arial"/>
                <a:cs typeface="Arial"/>
              </a:rPr>
              <a:t>and  becomes </a:t>
            </a:r>
            <a:r>
              <a:rPr sz="2700" spc="-5" dirty="0">
                <a:latin typeface="Arial"/>
                <a:cs typeface="Arial"/>
              </a:rPr>
              <a:t>fully </a:t>
            </a:r>
            <a:r>
              <a:rPr sz="2700" dirty="0">
                <a:latin typeface="Arial"/>
                <a:cs typeface="Arial"/>
              </a:rPr>
              <a:t>independent: it is </a:t>
            </a:r>
            <a:r>
              <a:rPr sz="2700" spc="0" dirty="0">
                <a:latin typeface="Arial"/>
                <a:cs typeface="Arial"/>
              </a:rPr>
              <a:t>no </a:t>
            </a:r>
            <a:r>
              <a:rPr sz="2700" dirty="0">
                <a:latin typeface="Arial"/>
                <a:cs typeface="Arial"/>
              </a:rPr>
              <a:t>longer</a:t>
            </a:r>
            <a:r>
              <a:rPr sz="2700" spc="-285" dirty="0">
                <a:latin typeface="Arial"/>
                <a:cs typeface="Arial"/>
              </a:rPr>
              <a:t> </a:t>
            </a:r>
            <a:r>
              <a:rPr sz="2700" spc="0" dirty="0">
                <a:latin typeface="Arial"/>
                <a:cs typeface="Arial"/>
              </a:rPr>
              <a:t>human  beings who </a:t>
            </a:r>
            <a:r>
              <a:rPr sz="2700" dirty="0">
                <a:latin typeface="Arial"/>
                <a:cs typeface="Arial"/>
              </a:rPr>
              <a:t>relate with </a:t>
            </a:r>
            <a:r>
              <a:rPr sz="2700" spc="0" dirty="0">
                <a:latin typeface="Arial"/>
                <a:cs typeface="Arial"/>
              </a:rPr>
              <a:t>each </a:t>
            </a:r>
            <a:r>
              <a:rPr sz="2700" dirty="0">
                <a:latin typeface="Arial"/>
                <a:cs typeface="Arial"/>
              </a:rPr>
              <a:t>other, </a:t>
            </a:r>
            <a:r>
              <a:rPr sz="2700" spc="0" dirty="0">
                <a:latin typeface="Arial"/>
                <a:cs typeface="Arial"/>
              </a:rPr>
              <a:t>but </a:t>
            </a:r>
            <a:r>
              <a:rPr sz="2700" dirty="0">
                <a:latin typeface="Arial"/>
                <a:cs typeface="Arial"/>
              </a:rPr>
              <a:t>the fact </a:t>
            </a:r>
            <a:r>
              <a:rPr sz="2700" spc="0" dirty="0">
                <a:latin typeface="Arial"/>
                <a:cs typeface="Arial"/>
              </a:rPr>
              <a:t>of  </a:t>
            </a:r>
            <a:r>
              <a:rPr sz="2700" dirty="0">
                <a:latin typeface="Arial"/>
                <a:cs typeface="Arial"/>
              </a:rPr>
              <a:t>relationship </a:t>
            </a:r>
            <a:r>
              <a:rPr sz="2700" spc="0" dirty="0">
                <a:latin typeface="Arial"/>
                <a:cs typeface="Arial"/>
              </a:rPr>
              <a:t>which </a:t>
            </a:r>
            <a:r>
              <a:rPr sz="2700" dirty="0">
                <a:latin typeface="Arial"/>
                <a:cs typeface="Arial"/>
              </a:rPr>
              <a:t>first creates the </a:t>
            </a:r>
            <a:r>
              <a:rPr sz="2700" spc="0" dirty="0">
                <a:latin typeface="Arial"/>
                <a:cs typeface="Arial"/>
              </a:rPr>
              <a:t>social and  </a:t>
            </a:r>
            <a:r>
              <a:rPr sz="2700" dirty="0">
                <a:latin typeface="Arial"/>
                <a:cs typeface="Arial"/>
              </a:rPr>
              <a:t>cultural individual </a:t>
            </a:r>
            <a:r>
              <a:rPr sz="2700" spc="0" dirty="0">
                <a:latin typeface="Arial"/>
                <a:cs typeface="Arial"/>
              </a:rPr>
              <a:t>out of an amorphous </a:t>
            </a:r>
            <a:r>
              <a:rPr sz="2700" dirty="0">
                <a:latin typeface="Arial"/>
                <a:cs typeface="Arial"/>
              </a:rPr>
              <a:t>biological  </a:t>
            </a:r>
            <a:r>
              <a:rPr sz="2700" spc="0" dirty="0">
                <a:latin typeface="Arial"/>
                <a:cs typeface="Arial"/>
              </a:rPr>
              <a:t>mass.</a:t>
            </a:r>
            <a:endParaRPr sz="2700">
              <a:latin typeface="Arial"/>
              <a:cs typeface="Arial"/>
            </a:endParaRPr>
          </a:p>
          <a:p>
            <a:pPr>
              <a:lnSpc>
                <a:spcPct val="100000"/>
              </a:lnSpc>
              <a:spcBef>
                <a:spcPts val="40"/>
              </a:spcBef>
              <a:buFont typeface="Arial"/>
              <a:buChar char="•"/>
            </a:pPr>
            <a:endParaRPr sz="2800">
              <a:latin typeface="Times New Roman"/>
              <a:cs typeface="Times New Roman"/>
            </a:endParaRPr>
          </a:p>
          <a:p>
            <a:pPr marL="356870" indent="-344170">
              <a:lnSpc>
                <a:spcPct val="100000"/>
              </a:lnSpc>
              <a:buChar char="•"/>
              <a:tabLst>
                <a:tab pos="356870" algn="l"/>
                <a:tab pos="357505" algn="l"/>
              </a:tabLst>
            </a:pPr>
            <a:r>
              <a:rPr sz="2700" spc="0" dirty="0">
                <a:latin typeface="Arial"/>
                <a:cs typeface="Arial"/>
              </a:rPr>
              <a:t>What does </a:t>
            </a:r>
            <a:r>
              <a:rPr sz="2700" dirty="0">
                <a:latin typeface="Arial"/>
                <a:cs typeface="Arial"/>
              </a:rPr>
              <a:t>it</a:t>
            </a:r>
            <a:r>
              <a:rPr sz="2700" spc="-145" dirty="0">
                <a:latin typeface="Arial"/>
                <a:cs typeface="Arial"/>
              </a:rPr>
              <a:t> </a:t>
            </a:r>
            <a:r>
              <a:rPr sz="2700" dirty="0">
                <a:latin typeface="Arial"/>
                <a:cs typeface="Arial"/>
              </a:rPr>
              <a:t>imply?</a:t>
            </a:r>
            <a:endParaRPr sz="2700">
              <a:latin typeface="Arial"/>
              <a:cs typeface="Arial"/>
            </a:endParaRPr>
          </a:p>
          <a:p>
            <a:pPr>
              <a:lnSpc>
                <a:spcPct val="100000"/>
              </a:lnSpc>
              <a:spcBef>
                <a:spcPts val="10"/>
              </a:spcBef>
              <a:buFont typeface="Arial"/>
              <a:buChar char="•"/>
            </a:pPr>
            <a:endParaRPr sz="3350">
              <a:latin typeface="Times New Roman"/>
              <a:cs typeface="Times New Roman"/>
            </a:endParaRPr>
          </a:p>
          <a:p>
            <a:pPr marL="356870" marR="5080" indent="-344170">
              <a:lnSpc>
                <a:spcPts val="2590"/>
              </a:lnSpc>
              <a:buChar char="•"/>
              <a:tabLst>
                <a:tab pos="356870" algn="l"/>
                <a:tab pos="357505" algn="l"/>
              </a:tabLst>
            </a:pPr>
            <a:r>
              <a:rPr sz="2700" spc="0" dirty="0">
                <a:latin typeface="Arial"/>
                <a:cs typeface="Arial"/>
              </a:rPr>
              <a:t>We can </a:t>
            </a:r>
            <a:r>
              <a:rPr sz="2700" dirty="0">
                <a:latin typeface="Arial"/>
                <a:cs typeface="Arial"/>
              </a:rPr>
              <a:t>only </a:t>
            </a:r>
            <a:r>
              <a:rPr sz="2700" spc="0" dirty="0">
                <a:latin typeface="Arial"/>
                <a:cs typeface="Arial"/>
              </a:rPr>
              <a:t>know </a:t>
            </a:r>
            <a:r>
              <a:rPr sz="2700" dirty="0">
                <a:latin typeface="Arial"/>
                <a:cs typeface="Arial"/>
              </a:rPr>
              <a:t>the social, in other </a:t>
            </a:r>
            <a:r>
              <a:rPr sz="2700" spc="0" dirty="0">
                <a:latin typeface="Arial"/>
                <a:cs typeface="Arial"/>
              </a:rPr>
              <a:t>words </a:t>
            </a:r>
            <a:r>
              <a:rPr sz="2700" dirty="0">
                <a:latin typeface="Arial"/>
                <a:cs typeface="Arial"/>
              </a:rPr>
              <a:t>the  relational, </a:t>
            </a:r>
            <a:r>
              <a:rPr sz="2700" spc="0" dirty="0">
                <a:latin typeface="Arial"/>
                <a:cs typeface="Arial"/>
              </a:rPr>
              <a:t>and </a:t>
            </a:r>
            <a:r>
              <a:rPr sz="2700" dirty="0">
                <a:latin typeface="Arial"/>
                <a:cs typeface="Arial"/>
              </a:rPr>
              <a:t>that “the individual” </a:t>
            </a:r>
            <a:r>
              <a:rPr sz="2700" spc="0" dirty="0">
                <a:latin typeface="Arial"/>
                <a:cs typeface="Arial"/>
              </a:rPr>
              <a:t>or “human  </a:t>
            </a:r>
            <a:r>
              <a:rPr sz="2700" dirty="0">
                <a:latin typeface="Arial"/>
                <a:cs typeface="Arial"/>
              </a:rPr>
              <a:t>nature” </a:t>
            </a:r>
            <a:r>
              <a:rPr sz="2700" spc="0" dirty="0">
                <a:latin typeface="Arial"/>
                <a:cs typeface="Arial"/>
              </a:rPr>
              <a:t>are </a:t>
            </a:r>
            <a:r>
              <a:rPr sz="2700" dirty="0">
                <a:latin typeface="Arial"/>
                <a:cs typeface="Arial"/>
              </a:rPr>
              <a:t>therefore metaphysical </a:t>
            </a:r>
            <a:r>
              <a:rPr sz="2700" spc="0" dirty="0">
                <a:latin typeface="Arial"/>
                <a:cs typeface="Arial"/>
              </a:rPr>
              <a:t>concepts </a:t>
            </a:r>
            <a:r>
              <a:rPr sz="2700" dirty="0">
                <a:latin typeface="Arial"/>
                <a:cs typeface="Arial"/>
              </a:rPr>
              <a:t>in</a:t>
            </a:r>
            <a:r>
              <a:rPr sz="2700" spc="-370" dirty="0">
                <a:latin typeface="Arial"/>
                <a:cs typeface="Arial"/>
              </a:rPr>
              <a:t> </a:t>
            </a:r>
            <a:r>
              <a:rPr sz="2700" dirty="0">
                <a:latin typeface="Arial"/>
                <a:cs typeface="Arial"/>
              </a:rPr>
              <a:t>the  strict </a:t>
            </a:r>
            <a:r>
              <a:rPr sz="2700" spc="0" dirty="0">
                <a:latin typeface="Arial"/>
                <a:cs typeface="Arial"/>
              </a:rPr>
              <a:t>sense </a:t>
            </a:r>
            <a:r>
              <a:rPr sz="2700" dirty="0">
                <a:latin typeface="Arial"/>
                <a:cs typeface="Arial"/>
              </a:rPr>
              <a:t>that </a:t>
            </a:r>
            <a:r>
              <a:rPr sz="2700" spc="5" dirty="0">
                <a:latin typeface="Arial"/>
                <a:cs typeface="Arial"/>
              </a:rPr>
              <a:t>we </a:t>
            </a:r>
            <a:r>
              <a:rPr sz="2700" spc="0" dirty="0">
                <a:latin typeface="Arial"/>
                <a:cs typeface="Arial"/>
              </a:rPr>
              <a:t>cannot know</a:t>
            </a:r>
            <a:r>
              <a:rPr sz="2700" spc="-345" dirty="0">
                <a:latin typeface="Arial"/>
                <a:cs typeface="Arial"/>
              </a:rPr>
              <a:t> </a:t>
            </a:r>
            <a:r>
              <a:rPr sz="2700" dirty="0">
                <a:latin typeface="Arial"/>
                <a:cs typeface="Arial"/>
              </a:rPr>
              <a:t>them.</a:t>
            </a:r>
            <a:endParaRPr sz="27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102</a:t>
            </a:fld>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81000"/>
            <a:ext cx="8458200" cy="6096000"/>
          </a:xfrm>
          <a:custGeom>
            <a:avLst/>
            <a:gdLst/>
            <a:ahLst/>
            <a:cxnLst/>
            <a:rect l="l" t="t" r="r" b="b"/>
            <a:pathLst>
              <a:path w="8458200" h="6096000">
                <a:moveTo>
                  <a:pt x="0" y="0"/>
                </a:moveTo>
                <a:lnTo>
                  <a:pt x="8458200" y="0"/>
                </a:lnTo>
                <a:lnTo>
                  <a:pt x="8458200" y="6096000"/>
                </a:lnTo>
                <a:lnTo>
                  <a:pt x="0" y="6096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81000"/>
            <a:ext cx="8458200" cy="6096000"/>
          </a:xfrm>
          <a:custGeom>
            <a:avLst/>
            <a:gdLst/>
            <a:ahLst/>
            <a:cxnLst/>
            <a:rect l="l" t="t" r="r" b="b"/>
            <a:pathLst>
              <a:path w="8458200" h="6096000">
                <a:moveTo>
                  <a:pt x="0" y="0"/>
                </a:moveTo>
                <a:lnTo>
                  <a:pt x="8458200" y="0"/>
                </a:lnTo>
                <a:lnTo>
                  <a:pt x="8458200" y="6096000"/>
                </a:lnTo>
                <a:lnTo>
                  <a:pt x="0" y="60960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459740" y="313436"/>
            <a:ext cx="8291830" cy="5061585"/>
          </a:xfrm>
          <a:prstGeom prst="rect">
            <a:avLst/>
          </a:prstGeom>
        </p:spPr>
        <p:txBody>
          <a:bodyPr vert="horz" wrap="square" lIns="0" tIns="13335" rIns="0" bIns="0" rtlCol="0">
            <a:spAutoFit/>
          </a:bodyPr>
          <a:lstStyle/>
          <a:p>
            <a:pPr marL="356870" indent="-344170">
              <a:lnSpc>
                <a:spcPts val="3025"/>
              </a:lnSpc>
              <a:spcBef>
                <a:spcPts val="105"/>
              </a:spcBef>
              <a:buFont typeface="Arial"/>
              <a:buChar char="•"/>
              <a:tabLst>
                <a:tab pos="356870" algn="l"/>
                <a:tab pos="357505" algn="l"/>
              </a:tabLst>
            </a:pPr>
            <a:r>
              <a:rPr sz="2800" spc="-5" dirty="0">
                <a:latin typeface="Arial"/>
                <a:cs typeface="Arial"/>
              </a:rPr>
              <a:t>For example, we </a:t>
            </a:r>
            <a:r>
              <a:rPr sz="2800" dirty="0">
                <a:latin typeface="Arial"/>
                <a:cs typeface="Arial"/>
              </a:rPr>
              <a:t>cannot know </a:t>
            </a:r>
            <a:r>
              <a:rPr sz="2800" spc="0" dirty="0">
                <a:latin typeface="Arial"/>
                <a:cs typeface="Arial"/>
              </a:rPr>
              <a:t>X </a:t>
            </a:r>
            <a:r>
              <a:rPr sz="2800" dirty="0">
                <a:latin typeface="Arial"/>
                <a:cs typeface="Arial"/>
              </a:rPr>
              <a:t>in her</a:t>
            </a:r>
            <a:r>
              <a:rPr sz="2800" spc="-55" dirty="0">
                <a:latin typeface="Arial"/>
                <a:cs typeface="Arial"/>
              </a:rPr>
              <a:t> </a:t>
            </a:r>
            <a:r>
              <a:rPr sz="2800" spc="-5" dirty="0">
                <a:latin typeface="Arial"/>
                <a:cs typeface="Arial"/>
              </a:rPr>
              <a:t>unique,</a:t>
            </a:r>
            <a:endParaRPr sz="2800">
              <a:latin typeface="Arial"/>
              <a:cs typeface="Arial"/>
            </a:endParaRPr>
          </a:p>
          <a:p>
            <a:pPr marL="356870">
              <a:lnSpc>
                <a:spcPts val="2685"/>
              </a:lnSpc>
            </a:pPr>
            <a:r>
              <a:rPr sz="2800" spc="-5" dirty="0">
                <a:latin typeface="Arial"/>
                <a:cs typeface="Arial"/>
              </a:rPr>
              <a:t>individual </a:t>
            </a:r>
            <a:r>
              <a:rPr sz="2800" dirty="0">
                <a:latin typeface="Arial"/>
                <a:cs typeface="Arial"/>
              </a:rPr>
              <a:t>internal experience (even </a:t>
            </a:r>
            <a:r>
              <a:rPr sz="2800" spc="-5" dirty="0">
                <a:latin typeface="Arial"/>
                <a:cs typeface="Arial"/>
              </a:rPr>
              <a:t>if we </a:t>
            </a:r>
            <a:r>
              <a:rPr sz="2800" dirty="0">
                <a:latin typeface="Arial"/>
                <a:cs typeface="Arial"/>
              </a:rPr>
              <a:t>believe</a:t>
            </a:r>
            <a:r>
              <a:rPr sz="2800" spc="-40" dirty="0">
                <a:latin typeface="Arial"/>
                <a:cs typeface="Arial"/>
              </a:rPr>
              <a:t> </a:t>
            </a:r>
            <a:r>
              <a:rPr sz="2800" spc="-5" dirty="0">
                <a:latin typeface="Arial"/>
                <a:cs typeface="Arial"/>
              </a:rPr>
              <a:t>it</a:t>
            </a:r>
            <a:endParaRPr sz="2800">
              <a:latin typeface="Arial"/>
              <a:cs typeface="Arial"/>
            </a:endParaRPr>
          </a:p>
          <a:p>
            <a:pPr marL="356870">
              <a:lnSpc>
                <a:spcPts val="2685"/>
              </a:lnSpc>
            </a:pPr>
            <a:r>
              <a:rPr sz="2800" spc="0" dirty="0">
                <a:latin typeface="Arial"/>
                <a:cs typeface="Arial"/>
              </a:rPr>
              <a:t>exists) </a:t>
            </a:r>
            <a:r>
              <a:rPr sz="2800" spc="-155" dirty="0">
                <a:latin typeface="Arial"/>
                <a:cs typeface="Arial"/>
              </a:rPr>
              <a:t>– </a:t>
            </a:r>
            <a:r>
              <a:rPr sz="2800" dirty="0">
                <a:latin typeface="Arial"/>
                <a:cs typeface="Arial"/>
              </a:rPr>
              <a:t>why? Because </a:t>
            </a:r>
            <a:r>
              <a:rPr sz="2800" spc="-5" dirty="0">
                <a:latin typeface="Arial"/>
                <a:cs typeface="Arial"/>
              </a:rPr>
              <a:t>all we </a:t>
            </a:r>
            <a:r>
              <a:rPr sz="2800" dirty="0">
                <a:latin typeface="Arial"/>
                <a:cs typeface="Arial"/>
              </a:rPr>
              <a:t>have available</a:t>
            </a:r>
            <a:r>
              <a:rPr sz="2800" spc="0" dirty="0">
                <a:latin typeface="Arial"/>
                <a:cs typeface="Arial"/>
              </a:rPr>
              <a:t> to</a:t>
            </a:r>
            <a:endParaRPr sz="2800">
              <a:latin typeface="Arial"/>
              <a:cs typeface="Arial"/>
            </a:endParaRPr>
          </a:p>
          <a:p>
            <a:pPr marL="356870">
              <a:lnSpc>
                <a:spcPts val="2685"/>
              </a:lnSpc>
            </a:pPr>
            <a:r>
              <a:rPr sz="2800" dirty="0">
                <a:latin typeface="Arial"/>
                <a:cs typeface="Arial"/>
              </a:rPr>
              <a:t>us is our social interaction </a:t>
            </a:r>
            <a:r>
              <a:rPr sz="2800" spc="-5" dirty="0">
                <a:latin typeface="Arial"/>
                <a:cs typeface="Arial"/>
              </a:rPr>
              <a:t>with </a:t>
            </a:r>
            <a:r>
              <a:rPr sz="2800" dirty="0">
                <a:latin typeface="Arial"/>
                <a:cs typeface="Arial"/>
              </a:rPr>
              <a:t>her </a:t>
            </a:r>
            <a:r>
              <a:rPr sz="2800" spc="-155" dirty="0">
                <a:latin typeface="Arial"/>
                <a:cs typeface="Arial"/>
              </a:rPr>
              <a:t>– </a:t>
            </a:r>
            <a:r>
              <a:rPr sz="2800" spc="-5" dirty="0">
                <a:latin typeface="Arial"/>
                <a:cs typeface="Arial"/>
              </a:rPr>
              <a:t>what</a:t>
            </a:r>
            <a:r>
              <a:rPr sz="2800" spc="50" dirty="0">
                <a:latin typeface="Arial"/>
                <a:cs typeface="Arial"/>
              </a:rPr>
              <a:t> </a:t>
            </a:r>
            <a:r>
              <a:rPr sz="2800" dirty="0">
                <a:latin typeface="Arial"/>
                <a:cs typeface="Arial"/>
              </a:rPr>
              <a:t>she</a:t>
            </a:r>
            <a:endParaRPr sz="2800">
              <a:latin typeface="Arial"/>
              <a:cs typeface="Arial"/>
            </a:endParaRPr>
          </a:p>
          <a:p>
            <a:pPr marL="356235">
              <a:lnSpc>
                <a:spcPts val="2685"/>
              </a:lnSpc>
            </a:pPr>
            <a:r>
              <a:rPr sz="2800" spc="0" dirty="0">
                <a:latin typeface="Arial"/>
                <a:cs typeface="Arial"/>
              </a:rPr>
              <a:t>says </a:t>
            </a:r>
            <a:r>
              <a:rPr sz="2800" dirty="0">
                <a:latin typeface="Arial"/>
                <a:cs typeface="Arial"/>
              </a:rPr>
              <a:t>and </a:t>
            </a:r>
            <a:r>
              <a:rPr sz="2800" spc="-5" dirty="0">
                <a:latin typeface="Arial"/>
                <a:cs typeface="Arial"/>
              </a:rPr>
              <a:t>what </a:t>
            </a:r>
            <a:r>
              <a:rPr sz="2800" dirty="0">
                <a:latin typeface="Arial"/>
                <a:cs typeface="Arial"/>
              </a:rPr>
              <a:t>she does </a:t>
            </a:r>
            <a:r>
              <a:rPr sz="2800" spc="-155" dirty="0">
                <a:latin typeface="Arial"/>
                <a:cs typeface="Arial"/>
              </a:rPr>
              <a:t>– </a:t>
            </a:r>
            <a:r>
              <a:rPr sz="2800" dirty="0">
                <a:latin typeface="Arial"/>
                <a:cs typeface="Arial"/>
              </a:rPr>
              <a:t>this</a:t>
            </a:r>
            <a:r>
              <a:rPr sz="2800" spc="30" dirty="0">
                <a:latin typeface="Arial"/>
                <a:cs typeface="Arial"/>
              </a:rPr>
              <a:t> </a:t>
            </a:r>
            <a:r>
              <a:rPr sz="2800" dirty="0">
                <a:latin typeface="Arial"/>
                <a:cs typeface="Arial"/>
              </a:rPr>
              <a:t>ultra-relationalism,</a:t>
            </a:r>
            <a:endParaRPr sz="2800">
              <a:latin typeface="Arial"/>
              <a:cs typeface="Arial"/>
            </a:endParaRPr>
          </a:p>
          <a:p>
            <a:pPr marL="356870" marR="840105">
              <a:lnSpc>
                <a:spcPct val="80000"/>
              </a:lnSpc>
              <a:spcBef>
                <a:spcPts val="330"/>
              </a:spcBef>
            </a:pPr>
            <a:r>
              <a:rPr sz="2800" dirty="0">
                <a:latin typeface="Arial"/>
                <a:cs typeface="Arial"/>
              </a:rPr>
              <a:t>in other </a:t>
            </a:r>
            <a:r>
              <a:rPr sz="2800" spc="-5" dirty="0">
                <a:latin typeface="Arial"/>
                <a:cs typeface="Arial"/>
              </a:rPr>
              <a:t>words, leads </a:t>
            </a:r>
            <a:r>
              <a:rPr sz="2800" spc="0" dirty="0">
                <a:latin typeface="Arial"/>
                <a:cs typeface="Arial"/>
              </a:rPr>
              <a:t>to </a:t>
            </a:r>
            <a:r>
              <a:rPr sz="2800" spc="-5" dirty="0">
                <a:latin typeface="Arial"/>
                <a:cs typeface="Arial"/>
              </a:rPr>
              <a:t>what </a:t>
            </a:r>
            <a:r>
              <a:rPr sz="2800" dirty="0">
                <a:latin typeface="Arial"/>
                <a:cs typeface="Arial"/>
              </a:rPr>
              <a:t>is known by the  slogan of “the death of the</a:t>
            </a:r>
            <a:r>
              <a:rPr sz="2800" spc="-105" dirty="0">
                <a:latin typeface="Arial"/>
                <a:cs typeface="Arial"/>
              </a:rPr>
              <a:t> </a:t>
            </a:r>
            <a:r>
              <a:rPr sz="2800" dirty="0">
                <a:latin typeface="Arial"/>
                <a:cs typeface="Arial"/>
              </a:rPr>
              <a:t>subject”</a:t>
            </a:r>
            <a:endParaRPr sz="2800">
              <a:latin typeface="Arial"/>
              <a:cs typeface="Arial"/>
            </a:endParaRPr>
          </a:p>
          <a:p>
            <a:pPr>
              <a:lnSpc>
                <a:spcPct val="100000"/>
              </a:lnSpc>
              <a:spcBef>
                <a:spcPts val="25"/>
              </a:spcBef>
            </a:pPr>
            <a:endParaRPr sz="2900">
              <a:latin typeface="Times New Roman"/>
              <a:cs typeface="Times New Roman"/>
            </a:endParaRPr>
          </a:p>
          <a:p>
            <a:pPr marL="356870" indent="-344170">
              <a:lnSpc>
                <a:spcPts val="3025"/>
              </a:lnSpc>
              <a:buChar char="•"/>
              <a:tabLst>
                <a:tab pos="356870" algn="l"/>
                <a:tab pos="357505" algn="l"/>
              </a:tabLst>
            </a:pPr>
            <a:r>
              <a:rPr sz="2800" spc="-5" dirty="0">
                <a:latin typeface="Arial"/>
                <a:cs typeface="Arial"/>
              </a:rPr>
              <a:t>Meaning, </a:t>
            </a:r>
            <a:r>
              <a:rPr sz="2800" dirty="0">
                <a:latin typeface="Arial"/>
                <a:cs typeface="Arial"/>
              </a:rPr>
              <a:t>either the </a:t>
            </a:r>
            <a:r>
              <a:rPr sz="2800" spc="-5" dirty="0">
                <a:latin typeface="Arial"/>
                <a:cs typeface="Arial"/>
              </a:rPr>
              <a:t>individual literally </a:t>
            </a:r>
            <a:r>
              <a:rPr sz="2800" dirty="0">
                <a:latin typeface="Arial"/>
                <a:cs typeface="Arial"/>
              </a:rPr>
              <a:t>does</a:t>
            </a:r>
            <a:r>
              <a:rPr sz="2800" spc="-35" dirty="0">
                <a:latin typeface="Arial"/>
                <a:cs typeface="Arial"/>
              </a:rPr>
              <a:t> </a:t>
            </a:r>
            <a:r>
              <a:rPr sz="2800" dirty="0">
                <a:latin typeface="Arial"/>
                <a:cs typeface="Arial"/>
              </a:rPr>
              <a:t>not</a:t>
            </a:r>
            <a:endParaRPr sz="2800">
              <a:latin typeface="Arial"/>
              <a:cs typeface="Arial"/>
            </a:endParaRPr>
          </a:p>
          <a:p>
            <a:pPr marL="356870">
              <a:lnSpc>
                <a:spcPts val="2685"/>
              </a:lnSpc>
            </a:pPr>
            <a:r>
              <a:rPr sz="2800" dirty="0">
                <a:latin typeface="Arial"/>
                <a:cs typeface="Arial"/>
              </a:rPr>
              <a:t>exist because they are </a:t>
            </a:r>
            <a:r>
              <a:rPr sz="2800" spc="-5" dirty="0">
                <a:latin typeface="Arial"/>
                <a:cs typeface="Arial"/>
              </a:rPr>
              <a:t>only </a:t>
            </a:r>
            <a:r>
              <a:rPr sz="2800" dirty="0">
                <a:latin typeface="Arial"/>
                <a:cs typeface="Arial"/>
              </a:rPr>
              <a:t>created by</a:t>
            </a:r>
            <a:r>
              <a:rPr sz="2800" spc="-114" dirty="0">
                <a:latin typeface="Arial"/>
                <a:cs typeface="Arial"/>
              </a:rPr>
              <a:t> </a:t>
            </a:r>
            <a:r>
              <a:rPr sz="2800" dirty="0">
                <a:latin typeface="Arial"/>
                <a:cs typeface="Arial"/>
              </a:rPr>
              <a:t>social</a:t>
            </a:r>
            <a:endParaRPr sz="2800">
              <a:latin typeface="Arial"/>
              <a:cs typeface="Arial"/>
            </a:endParaRPr>
          </a:p>
          <a:p>
            <a:pPr marL="356870">
              <a:lnSpc>
                <a:spcPts val="2685"/>
              </a:lnSpc>
            </a:pPr>
            <a:r>
              <a:rPr sz="2800" dirty="0">
                <a:latin typeface="Arial"/>
                <a:cs typeface="Arial"/>
              </a:rPr>
              <a:t>interaction, and form </a:t>
            </a:r>
            <a:r>
              <a:rPr sz="2800" spc="-5" dirty="0">
                <a:latin typeface="Arial"/>
                <a:cs typeface="Arial"/>
              </a:rPr>
              <a:t>simply </a:t>
            </a:r>
            <a:r>
              <a:rPr sz="2800" dirty="0">
                <a:latin typeface="Arial"/>
                <a:cs typeface="Arial"/>
              </a:rPr>
              <a:t>an</a:t>
            </a:r>
            <a:r>
              <a:rPr sz="2800" spc="-95" dirty="0">
                <a:latin typeface="Arial"/>
                <a:cs typeface="Arial"/>
              </a:rPr>
              <a:t> </a:t>
            </a:r>
            <a:r>
              <a:rPr sz="2800" dirty="0">
                <a:latin typeface="Arial"/>
                <a:cs typeface="Arial"/>
              </a:rPr>
              <a:t>intersection</a:t>
            </a:r>
            <a:endParaRPr sz="2800">
              <a:latin typeface="Arial"/>
              <a:cs typeface="Arial"/>
            </a:endParaRPr>
          </a:p>
          <a:p>
            <a:pPr marL="356870">
              <a:lnSpc>
                <a:spcPts val="2685"/>
              </a:lnSpc>
            </a:pPr>
            <a:r>
              <a:rPr sz="2800" dirty="0">
                <a:latin typeface="Arial"/>
                <a:cs typeface="Arial"/>
              </a:rPr>
              <a:t>between different social relations; or the</a:t>
            </a:r>
            <a:r>
              <a:rPr sz="2800" spc="-125" dirty="0">
                <a:latin typeface="Arial"/>
                <a:cs typeface="Arial"/>
              </a:rPr>
              <a:t> </a:t>
            </a:r>
            <a:r>
              <a:rPr sz="2800" spc="-5" dirty="0">
                <a:latin typeface="Arial"/>
                <a:cs typeface="Arial"/>
              </a:rPr>
              <a:t>individual</a:t>
            </a:r>
            <a:endParaRPr sz="2800">
              <a:latin typeface="Arial"/>
              <a:cs typeface="Arial"/>
            </a:endParaRPr>
          </a:p>
          <a:p>
            <a:pPr marL="356870" marR="243204">
              <a:lnSpc>
                <a:spcPct val="80000"/>
              </a:lnSpc>
              <a:spcBef>
                <a:spcPts val="335"/>
              </a:spcBef>
            </a:pPr>
            <a:r>
              <a:rPr sz="2800" dirty="0">
                <a:latin typeface="Arial"/>
                <a:cs typeface="Arial"/>
              </a:rPr>
              <a:t>is </a:t>
            </a:r>
            <a:r>
              <a:rPr sz="2800" spc="-5" dirty="0">
                <a:latin typeface="Arial"/>
                <a:cs typeface="Arial"/>
              </a:rPr>
              <a:t>methodologically unknowable </a:t>
            </a:r>
            <a:r>
              <a:rPr sz="2800" dirty="0">
                <a:latin typeface="Arial"/>
                <a:cs typeface="Arial"/>
              </a:rPr>
              <a:t>because </a:t>
            </a:r>
            <a:r>
              <a:rPr sz="2800" spc="-5" dirty="0">
                <a:latin typeface="Arial"/>
                <a:cs typeface="Arial"/>
              </a:rPr>
              <a:t>we </a:t>
            </a:r>
            <a:r>
              <a:rPr sz="2800" dirty="0">
                <a:latin typeface="Arial"/>
                <a:cs typeface="Arial"/>
              </a:rPr>
              <a:t>can  </a:t>
            </a:r>
            <a:r>
              <a:rPr sz="2800" spc="-5" dirty="0">
                <a:latin typeface="Arial"/>
                <a:cs typeface="Arial"/>
              </a:rPr>
              <a:t>only </a:t>
            </a:r>
            <a:r>
              <a:rPr sz="2800" dirty="0">
                <a:latin typeface="Arial"/>
                <a:cs typeface="Arial"/>
              </a:rPr>
              <a:t>know the</a:t>
            </a:r>
            <a:r>
              <a:rPr sz="2800" spc="-65" dirty="0">
                <a:latin typeface="Arial"/>
                <a:cs typeface="Arial"/>
              </a:rPr>
              <a:t> </a:t>
            </a:r>
            <a:r>
              <a:rPr sz="2800" dirty="0">
                <a:latin typeface="Arial"/>
                <a:cs typeface="Arial"/>
              </a:rPr>
              <a:t>social.</a:t>
            </a:r>
            <a:endParaRPr sz="2800">
              <a:latin typeface="Arial"/>
              <a:cs typeface="Arial"/>
            </a:endParaRPr>
          </a:p>
        </p:txBody>
      </p:sp>
      <p:sp>
        <p:nvSpPr>
          <p:cNvPr id="5" name="object 5"/>
          <p:cNvSpPr/>
          <p:nvPr/>
        </p:nvSpPr>
        <p:spPr>
          <a:xfrm>
            <a:off x="7693152" y="5013959"/>
            <a:ext cx="1149095" cy="146608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103</a:t>
            </a:fld>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535940" y="551180"/>
            <a:ext cx="7694295" cy="4541520"/>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10" dirty="0">
                <a:latin typeface="Arial"/>
                <a:cs typeface="Arial"/>
              </a:rPr>
              <a:t>The argument that the individual literally does not  </a:t>
            </a:r>
            <a:r>
              <a:rPr sz="2600" spc="-5" dirty="0">
                <a:latin typeface="Arial"/>
                <a:cs typeface="Arial"/>
              </a:rPr>
              <a:t>exist, </a:t>
            </a:r>
            <a:r>
              <a:rPr sz="2600" spc="-10" dirty="0">
                <a:latin typeface="Arial"/>
                <a:cs typeface="Arial"/>
              </a:rPr>
              <a:t>that </a:t>
            </a:r>
            <a:r>
              <a:rPr sz="2600" spc="-5" dirty="0">
                <a:latin typeface="Arial"/>
                <a:cs typeface="Arial"/>
              </a:rPr>
              <a:t>they </a:t>
            </a:r>
            <a:r>
              <a:rPr sz="2600" spc="-10" dirty="0">
                <a:latin typeface="Arial"/>
                <a:cs typeface="Arial"/>
              </a:rPr>
              <a:t>are only </a:t>
            </a:r>
            <a:r>
              <a:rPr sz="2600" spc="-5" dirty="0">
                <a:latin typeface="Arial"/>
                <a:cs typeface="Arial"/>
              </a:rPr>
              <a:t>the </a:t>
            </a:r>
            <a:r>
              <a:rPr sz="2600" spc="-10" dirty="0">
                <a:latin typeface="Arial"/>
                <a:cs typeface="Arial"/>
              </a:rPr>
              <a:t>intersection of </a:t>
            </a:r>
            <a:r>
              <a:rPr sz="2600" spc="-5" dirty="0">
                <a:latin typeface="Arial"/>
                <a:cs typeface="Arial"/>
              </a:rPr>
              <a:t>social  </a:t>
            </a:r>
            <a:r>
              <a:rPr sz="2600" spc="-10" dirty="0">
                <a:latin typeface="Arial"/>
                <a:cs typeface="Arial"/>
              </a:rPr>
              <a:t>relations or </a:t>
            </a:r>
            <a:r>
              <a:rPr sz="2600" spc="-5" dirty="0">
                <a:latin typeface="Arial"/>
                <a:cs typeface="Arial"/>
              </a:rPr>
              <a:t>the </a:t>
            </a:r>
            <a:r>
              <a:rPr sz="2600" spc="-10" dirty="0">
                <a:latin typeface="Arial"/>
                <a:cs typeface="Arial"/>
              </a:rPr>
              <a:t>“bearers” of </a:t>
            </a:r>
            <a:r>
              <a:rPr sz="2600" spc="-5" dirty="0">
                <a:latin typeface="Arial"/>
                <a:cs typeface="Arial"/>
              </a:rPr>
              <a:t>social structure, </a:t>
            </a:r>
            <a:r>
              <a:rPr sz="2600" spc="-10" dirty="0">
                <a:latin typeface="Arial"/>
                <a:cs typeface="Arial"/>
              </a:rPr>
              <a:t>is  argued very strongly by Althusser, who sees our  belief that we are individuals </a:t>
            </a:r>
            <a:r>
              <a:rPr sz="2600" spc="-5" dirty="0">
                <a:latin typeface="Arial"/>
                <a:cs typeface="Arial"/>
              </a:rPr>
              <a:t>to </a:t>
            </a:r>
            <a:r>
              <a:rPr sz="2600" spc="-10" dirty="0">
                <a:latin typeface="Arial"/>
                <a:cs typeface="Arial"/>
              </a:rPr>
              <a:t>be </a:t>
            </a:r>
            <a:r>
              <a:rPr sz="2600" spc="-5" dirty="0">
                <a:latin typeface="Arial"/>
                <a:cs typeface="Arial"/>
              </a:rPr>
              <a:t>a </a:t>
            </a:r>
            <a:r>
              <a:rPr sz="2600" spc="-10" dirty="0">
                <a:latin typeface="Arial"/>
                <a:cs typeface="Arial"/>
              </a:rPr>
              <a:t>psychological  illusion.</a:t>
            </a:r>
            <a:endParaRPr sz="2600">
              <a:latin typeface="Arial"/>
              <a:cs typeface="Arial"/>
            </a:endParaRPr>
          </a:p>
          <a:p>
            <a:pPr>
              <a:lnSpc>
                <a:spcPct val="100000"/>
              </a:lnSpc>
              <a:spcBef>
                <a:spcPts val="55"/>
              </a:spcBef>
              <a:buFont typeface="Arial"/>
              <a:buChar char="•"/>
            </a:pPr>
            <a:endParaRPr sz="3200">
              <a:latin typeface="Times New Roman"/>
              <a:cs typeface="Times New Roman"/>
            </a:endParaRPr>
          </a:p>
          <a:p>
            <a:pPr marL="356870" marR="546735" indent="-344170">
              <a:lnSpc>
                <a:spcPts val="2500"/>
              </a:lnSpc>
              <a:buChar char="•"/>
              <a:tabLst>
                <a:tab pos="356870" algn="l"/>
                <a:tab pos="357505" algn="l"/>
              </a:tabLst>
            </a:pPr>
            <a:r>
              <a:rPr sz="2600" spc="-10" dirty="0">
                <a:latin typeface="Arial"/>
                <a:cs typeface="Arial"/>
              </a:rPr>
              <a:t>Instead, Althusser argues, “the category of the  subject … is </a:t>
            </a:r>
            <a:r>
              <a:rPr sz="2600" spc="-5" dirty="0">
                <a:latin typeface="Arial"/>
                <a:cs typeface="Arial"/>
              </a:rPr>
              <a:t>the constitutive </a:t>
            </a:r>
            <a:r>
              <a:rPr sz="2600" spc="-10" dirty="0">
                <a:latin typeface="Arial"/>
                <a:cs typeface="Arial"/>
              </a:rPr>
              <a:t>category of all  ideology”.</a:t>
            </a:r>
            <a:endParaRPr sz="2600">
              <a:latin typeface="Arial"/>
              <a:cs typeface="Arial"/>
            </a:endParaRPr>
          </a:p>
          <a:p>
            <a:pPr>
              <a:lnSpc>
                <a:spcPct val="100000"/>
              </a:lnSpc>
              <a:spcBef>
                <a:spcPts val="55"/>
              </a:spcBef>
              <a:buFont typeface="Arial"/>
              <a:buChar char="•"/>
            </a:pPr>
            <a:endParaRPr sz="3200">
              <a:latin typeface="Times New Roman"/>
              <a:cs typeface="Times New Roman"/>
            </a:endParaRPr>
          </a:p>
          <a:p>
            <a:pPr marL="356870" marR="335915" indent="-344170">
              <a:lnSpc>
                <a:spcPts val="2500"/>
              </a:lnSpc>
              <a:buChar char="•"/>
              <a:tabLst>
                <a:tab pos="356870" algn="l"/>
                <a:tab pos="357505" algn="l"/>
              </a:tabLst>
            </a:pPr>
            <a:r>
              <a:rPr sz="2600" spc="-10" dirty="0">
                <a:latin typeface="Arial"/>
                <a:cs typeface="Arial"/>
              </a:rPr>
              <a:t>Our illusory subjectivity generates ideology, and  ideology reproduces our illusions of</a:t>
            </a:r>
            <a:r>
              <a:rPr sz="2600" spc="215" dirty="0">
                <a:latin typeface="Arial"/>
                <a:cs typeface="Arial"/>
              </a:rPr>
              <a:t> </a:t>
            </a:r>
            <a:r>
              <a:rPr sz="2600" spc="-10" dirty="0">
                <a:latin typeface="Arial"/>
                <a:cs typeface="Arial"/>
              </a:rPr>
              <a:t>subjectivity.</a:t>
            </a:r>
            <a:endParaRPr sz="2600">
              <a:latin typeface="Arial"/>
              <a:cs typeface="Arial"/>
            </a:endParaRPr>
          </a:p>
        </p:txBody>
      </p:sp>
      <p:sp>
        <p:nvSpPr>
          <p:cNvPr id="5" name="object 5"/>
          <p:cNvSpPr txBox="1"/>
          <p:nvPr/>
        </p:nvSpPr>
        <p:spPr>
          <a:xfrm>
            <a:off x="7241540" y="6403980"/>
            <a:ext cx="1366520" cy="365125"/>
          </a:xfrm>
          <a:prstGeom prst="rect">
            <a:avLst/>
          </a:prstGeom>
        </p:spPr>
        <p:txBody>
          <a:bodyPr vert="horz" wrap="square" lIns="0" tIns="34290" rIns="0" bIns="0" rtlCol="0">
            <a:spAutoFit/>
          </a:bodyPr>
          <a:lstStyle/>
          <a:p>
            <a:pPr marR="5080" algn="r">
              <a:lnSpc>
                <a:spcPct val="100000"/>
              </a:lnSpc>
              <a:spcBef>
                <a:spcPts val="270"/>
              </a:spcBef>
            </a:pPr>
            <a:r>
              <a:rPr sz="1200" spc="-10" dirty="0">
                <a:solidFill>
                  <a:srgbClr val="8A8A8A"/>
                </a:solidFill>
                <a:latin typeface="Calibri"/>
                <a:cs typeface="Calibri"/>
              </a:rPr>
              <a:t>104</a:t>
            </a:r>
            <a:endParaRPr sz="1200">
              <a:latin typeface="Calibri"/>
              <a:cs typeface="Calibri"/>
            </a:endParaRPr>
          </a:p>
          <a:p>
            <a:pPr marR="32384" algn="r">
              <a:lnSpc>
                <a:spcPct val="100000"/>
              </a:lnSpc>
              <a:spcBef>
                <a:spcPts val="105"/>
              </a:spcBef>
            </a:pPr>
            <a:r>
              <a:rPr sz="800" spc="-10" dirty="0">
                <a:latin typeface="Calibri"/>
                <a:cs typeface="Calibri"/>
              </a:rPr>
              <a:t>Image courtesy: marx2mao.com</a:t>
            </a:r>
            <a:endParaRPr sz="8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26555"/>
            <a:ext cx="8458200" cy="6226810"/>
          </a:xfrm>
          <a:custGeom>
            <a:avLst/>
            <a:gdLst/>
            <a:ahLst/>
            <a:cxnLst/>
            <a:rect l="l" t="t" r="r" b="b"/>
            <a:pathLst>
              <a:path w="8458200" h="6226809">
                <a:moveTo>
                  <a:pt x="0" y="0"/>
                </a:moveTo>
                <a:lnTo>
                  <a:pt x="8458200" y="0"/>
                </a:lnTo>
                <a:lnTo>
                  <a:pt x="8458200" y="6226644"/>
                </a:lnTo>
                <a:lnTo>
                  <a:pt x="0" y="6226644"/>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26555"/>
            <a:ext cx="8458200" cy="6226810"/>
          </a:xfrm>
          <a:custGeom>
            <a:avLst/>
            <a:gdLst/>
            <a:ahLst/>
            <a:cxnLst/>
            <a:rect l="l" t="t" r="r" b="b"/>
            <a:pathLst>
              <a:path w="8458200" h="6226809">
                <a:moveTo>
                  <a:pt x="0" y="0"/>
                </a:moveTo>
                <a:lnTo>
                  <a:pt x="8458200" y="0"/>
                </a:lnTo>
                <a:lnTo>
                  <a:pt x="8458200" y="6226644"/>
                </a:lnTo>
                <a:lnTo>
                  <a:pt x="0" y="6226644"/>
                </a:lnTo>
                <a:lnTo>
                  <a:pt x="0" y="0"/>
                </a:lnTo>
                <a:close/>
              </a:path>
            </a:pathLst>
          </a:custGeom>
          <a:ln w="25400">
            <a:solidFill>
              <a:srgbClr val="9BBB59"/>
            </a:solidFill>
          </a:ln>
        </p:spPr>
        <p:txBody>
          <a:bodyPr wrap="square" lIns="0" tIns="0" rIns="0" bIns="0" rtlCol="0"/>
          <a:lstStyle/>
          <a:p>
            <a:endParaRPr/>
          </a:p>
        </p:txBody>
      </p:sp>
      <p:sp>
        <p:nvSpPr>
          <p:cNvPr id="4" name="object 4"/>
          <p:cNvSpPr/>
          <p:nvPr/>
        </p:nvSpPr>
        <p:spPr>
          <a:xfrm>
            <a:off x="493775" y="603503"/>
            <a:ext cx="2261615" cy="6248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4481" y="818304"/>
            <a:ext cx="1719262" cy="29615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83538" y="1627548"/>
            <a:ext cx="8280400" cy="4462780"/>
          </a:xfrm>
          <a:prstGeom prst="rect">
            <a:avLst/>
          </a:prstGeom>
        </p:spPr>
        <p:txBody>
          <a:bodyPr vert="horz" wrap="square" lIns="0" tIns="87630" rIns="0" bIns="0" rtlCol="0">
            <a:spAutoFit/>
          </a:bodyPr>
          <a:lstStyle/>
          <a:p>
            <a:pPr marL="356870" marR="1449705" indent="-344170">
              <a:lnSpc>
                <a:spcPts val="2500"/>
              </a:lnSpc>
              <a:spcBef>
                <a:spcPts val="690"/>
              </a:spcBef>
              <a:buFont typeface="Arial"/>
              <a:buChar char="•"/>
              <a:tabLst>
                <a:tab pos="356870" algn="l"/>
                <a:tab pos="357505" algn="l"/>
              </a:tabLst>
            </a:pPr>
            <a:r>
              <a:rPr sz="2600" spc="-5" dirty="0">
                <a:latin typeface="Arial"/>
                <a:cs typeface="Arial"/>
              </a:rPr>
              <a:t>All </a:t>
            </a:r>
            <a:r>
              <a:rPr sz="2600" spc="-10" dirty="0">
                <a:latin typeface="Arial"/>
                <a:cs typeface="Arial"/>
              </a:rPr>
              <a:t>that we </a:t>
            </a:r>
            <a:r>
              <a:rPr sz="2600" spc="-5" dirty="0">
                <a:latin typeface="Arial"/>
                <a:cs typeface="Arial"/>
              </a:rPr>
              <a:t>can know, </a:t>
            </a:r>
            <a:r>
              <a:rPr sz="2600" spc="-10" dirty="0">
                <a:latin typeface="Arial"/>
                <a:cs typeface="Arial"/>
              </a:rPr>
              <a:t>or all </a:t>
            </a:r>
            <a:r>
              <a:rPr sz="2600" spc="-5" dirty="0">
                <a:latin typeface="Arial"/>
                <a:cs typeface="Arial"/>
              </a:rPr>
              <a:t>that </a:t>
            </a:r>
            <a:r>
              <a:rPr sz="2600" spc="-10" dirty="0">
                <a:latin typeface="Arial"/>
                <a:cs typeface="Arial"/>
              </a:rPr>
              <a:t>exists, is </a:t>
            </a:r>
            <a:r>
              <a:rPr sz="2600" spc="-5" dirty="0">
                <a:latin typeface="Arial"/>
                <a:cs typeface="Arial"/>
              </a:rPr>
              <a:t>the  </a:t>
            </a:r>
            <a:r>
              <a:rPr sz="2600" spc="-10" dirty="0">
                <a:latin typeface="Arial"/>
                <a:cs typeface="Arial"/>
              </a:rPr>
              <a:t>relational.</a:t>
            </a:r>
            <a:endParaRPr sz="2600">
              <a:latin typeface="Arial"/>
              <a:cs typeface="Arial"/>
            </a:endParaRPr>
          </a:p>
          <a:p>
            <a:pPr marL="356870" marR="104139" indent="-344170">
              <a:lnSpc>
                <a:spcPts val="2500"/>
              </a:lnSpc>
              <a:spcBef>
                <a:spcPts val="615"/>
              </a:spcBef>
              <a:buChar char="•"/>
              <a:tabLst>
                <a:tab pos="356870" algn="l"/>
                <a:tab pos="357505" algn="l"/>
              </a:tabLst>
            </a:pPr>
            <a:r>
              <a:rPr sz="2600" spc="-5" dirty="0">
                <a:latin typeface="Arial"/>
                <a:cs typeface="Arial"/>
              </a:rPr>
              <a:t>If </a:t>
            </a:r>
            <a:r>
              <a:rPr sz="2600" spc="-10" dirty="0">
                <a:latin typeface="Arial"/>
                <a:cs typeface="Arial"/>
              </a:rPr>
              <a:t>all that we can know about is relations, then we can  think about the way in which those relations </a:t>
            </a:r>
            <a:r>
              <a:rPr sz="2600" spc="-5" dirty="0">
                <a:latin typeface="Arial"/>
                <a:cs typeface="Arial"/>
              </a:rPr>
              <a:t>interact  </a:t>
            </a:r>
            <a:r>
              <a:rPr sz="2600" spc="-10" dirty="0">
                <a:latin typeface="Arial"/>
                <a:cs typeface="Arial"/>
              </a:rPr>
              <a:t>with one another in </a:t>
            </a:r>
            <a:r>
              <a:rPr sz="2600" spc="-5" dirty="0">
                <a:latin typeface="Arial"/>
                <a:cs typeface="Arial"/>
              </a:rPr>
              <a:t>a </a:t>
            </a:r>
            <a:r>
              <a:rPr sz="2600" spc="-10" dirty="0">
                <a:latin typeface="Arial"/>
                <a:cs typeface="Arial"/>
              </a:rPr>
              <a:t>very detached, and often very  formalistic</a:t>
            </a:r>
            <a:r>
              <a:rPr sz="2600" spc="10" dirty="0">
                <a:latin typeface="Arial"/>
                <a:cs typeface="Arial"/>
              </a:rPr>
              <a:t> </a:t>
            </a:r>
            <a:r>
              <a:rPr sz="2600" spc="-10" dirty="0">
                <a:latin typeface="Arial"/>
                <a:cs typeface="Arial"/>
              </a:rPr>
              <a:t>approach.</a:t>
            </a:r>
            <a:endParaRPr sz="2600">
              <a:latin typeface="Arial"/>
              <a:cs typeface="Arial"/>
            </a:endParaRPr>
          </a:p>
          <a:p>
            <a:pPr marL="356870" marR="288290" indent="-344170">
              <a:lnSpc>
                <a:spcPts val="2500"/>
              </a:lnSpc>
              <a:spcBef>
                <a:spcPts val="615"/>
              </a:spcBef>
              <a:buChar char="•"/>
              <a:tabLst>
                <a:tab pos="356870" algn="l"/>
                <a:tab pos="357505" algn="l"/>
              </a:tabLst>
            </a:pPr>
            <a:r>
              <a:rPr sz="2600" spc="-10" dirty="0">
                <a:latin typeface="Arial"/>
                <a:cs typeface="Arial"/>
              </a:rPr>
              <a:t>We can also </a:t>
            </a:r>
            <a:r>
              <a:rPr sz="2600" spc="-5" dirty="0">
                <a:latin typeface="Arial"/>
                <a:cs typeface="Arial"/>
              </a:rPr>
              <a:t>try </a:t>
            </a:r>
            <a:r>
              <a:rPr sz="2600" spc="-10" dirty="0">
                <a:latin typeface="Arial"/>
                <a:cs typeface="Arial"/>
              </a:rPr>
              <a:t>and categorise the different </a:t>
            </a:r>
            <a:r>
              <a:rPr sz="2600" spc="-5" dirty="0">
                <a:latin typeface="Arial"/>
                <a:cs typeface="Arial"/>
              </a:rPr>
              <a:t>types </a:t>
            </a:r>
            <a:r>
              <a:rPr sz="2600" spc="-10" dirty="0">
                <a:latin typeface="Arial"/>
                <a:cs typeface="Arial"/>
              </a:rPr>
              <a:t>of  relation which are possible; Weber’s four </a:t>
            </a:r>
            <a:r>
              <a:rPr sz="2600" spc="-5" dirty="0">
                <a:latin typeface="Arial"/>
                <a:cs typeface="Arial"/>
              </a:rPr>
              <a:t>types </a:t>
            </a:r>
            <a:r>
              <a:rPr sz="2600" spc="-10" dirty="0">
                <a:latin typeface="Arial"/>
                <a:cs typeface="Arial"/>
              </a:rPr>
              <a:t>of  social action are </a:t>
            </a:r>
            <a:r>
              <a:rPr sz="2600" spc="-5" dirty="0">
                <a:latin typeface="Arial"/>
                <a:cs typeface="Arial"/>
              </a:rPr>
              <a:t>a </a:t>
            </a:r>
            <a:r>
              <a:rPr sz="2600" spc="-10" dirty="0">
                <a:latin typeface="Arial"/>
                <a:cs typeface="Arial"/>
              </a:rPr>
              <a:t>move in </a:t>
            </a:r>
            <a:r>
              <a:rPr sz="2600" spc="-5" dirty="0">
                <a:latin typeface="Arial"/>
                <a:cs typeface="Arial"/>
              </a:rPr>
              <a:t>this</a:t>
            </a:r>
            <a:r>
              <a:rPr sz="2600" spc="175" dirty="0">
                <a:latin typeface="Arial"/>
                <a:cs typeface="Arial"/>
              </a:rPr>
              <a:t> </a:t>
            </a:r>
            <a:r>
              <a:rPr sz="2600" spc="-10" dirty="0">
                <a:latin typeface="Arial"/>
                <a:cs typeface="Arial"/>
              </a:rPr>
              <a:t>direction.</a:t>
            </a:r>
            <a:endParaRPr sz="2600">
              <a:latin typeface="Arial"/>
              <a:cs typeface="Arial"/>
            </a:endParaRPr>
          </a:p>
          <a:p>
            <a:pPr marL="356870" marR="5080" indent="-344170">
              <a:lnSpc>
                <a:spcPts val="2500"/>
              </a:lnSpc>
              <a:spcBef>
                <a:spcPts val="615"/>
              </a:spcBef>
              <a:buChar char="•"/>
              <a:tabLst>
                <a:tab pos="356870" algn="l"/>
                <a:tab pos="357505" algn="l"/>
              </a:tabLst>
            </a:pPr>
            <a:r>
              <a:rPr sz="2600" spc="-10" dirty="0">
                <a:latin typeface="Arial"/>
                <a:cs typeface="Arial"/>
              </a:rPr>
              <a:t>Further, we have seen that despite his methodological  individualism </a:t>
            </a:r>
            <a:r>
              <a:rPr sz="2600" spc="-5" dirty="0">
                <a:latin typeface="Arial"/>
                <a:cs typeface="Arial"/>
              </a:rPr>
              <a:t>the </a:t>
            </a:r>
            <a:r>
              <a:rPr sz="2600" spc="-10" dirty="0">
                <a:latin typeface="Arial"/>
                <a:cs typeface="Arial"/>
              </a:rPr>
              <a:t>concept of instrumental rationality in  particular has </a:t>
            </a:r>
            <a:r>
              <a:rPr sz="2600" spc="-5" dirty="0">
                <a:latin typeface="Arial"/>
                <a:cs typeface="Arial"/>
              </a:rPr>
              <a:t>a </a:t>
            </a:r>
            <a:r>
              <a:rPr sz="2600" spc="-10" dirty="0">
                <a:latin typeface="Arial"/>
                <a:cs typeface="Arial"/>
              </a:rPr>
              <a:t>tendency </a:t>
            </a:r>
            <a:r>
              <a:rPr sz="2600" spc="-5" dirty="0">
                <a:latin typeface="Arial"/>
                <a:cs typeface="Arial"/>
              </a:rPr>
              <a:t>to </a:t>
            </a:r>
            <a:r>
              <a:rPr sz="2600" spc="-10" dirty="0">
                <a:latin typeface="Arial"/>
                <a:cs typeface="Arial"/>
              </a:rPr>
              <a:t>become dominant in his  thinking.</a:t>
            </a:r>
            <a:endParaRPr sz="26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105</a:t>
            </a:fld>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535940" y="1130300"/>
            <a:ext cx="7968615" cy="4080510"/>
          </a:xfrm>
          <a:prstGeom prst="rect">
            <a:avLst/>
          </a:prstGeom>
        </p:spPr>
        <p:txBody>
          <a:bodyPr vert="horz" wrap="square" lIns="0" tIns="62230" rIns="0" bIns="0" rtlCol="0">
            <a:spAutoFit/>
          </a:bodyPr>
          <a:lstStyle/>
          <a:p>
            <a:pPr marL="356870" marR="5080" indent="-344170">
              <a:lnSpc>
                <a:spcPts val="3020"/>
              </a:lnSpc>
              <a:spcBef>
                <a:spcPts val="490"/>
              </a:spcBef>
              <a:buFont typeface="Arial"/>
              <a:buChar char="•"/>
              <a:tabLst>
                <a:tab pos="356870" algn="l"/>
                <a:tab pos="357505" algn="l"/>
              </a:tabLst>
            </a:pPr>
            <a:r>
              <a:rPr sz="2800" spc="-5" dirty="0">
                <a:latin typeface="Arial"/>
                <a:cs typeface="Arial"/>
              </a:rPr>
              <a:t>What </a:t>
            </a:r>
            <a:r>
              <a:rPr sz="2800" dirty="0">
                <a:latin typeface="Arial"/>
                <a:cs typeface="Arial"/>
              </a:rPr>
              <a:t>relationalism is likely </a:t>
            </a:r>
            <a:r>
              <a:rPr sz="2800" spc="0" dirty="0">
                <a:latin typeface="Arial"/>
                <a:cs typeface="Arial"/>
              </a:rPr>
              <a:t>to </a:t>
            </a:r>
            <a:r>
              <a:rPr sz="2800" dirty="0">
                <a:latin typeface="Arial"/>
                <a:cs typeface="Arial"/>
              </a:rPr>
              <a:t>lead us to, in</a:t>
            </a:r>
            <a:r>
              <a:rPr sz="2800" spc="-170" dirty="0">
                <a:latin typeface="Arial"/>
                <a:cs typeface="Arial"/>
              </a:rPr>
              <a:t> </a:t>
            </a:r>
            <a:r>
              <a:rPr sz="2800" dirty="0">
                <a:latin typeface="Arial"/>
                <a:cs typeface="Arial"/>
              </a:rPr>
              <a:t>other  </a:t>
            </a:r>
            <a:r>
              <a:rPr sz="2800" spc="-5" dirty="0">
                <a:latin typeface="Arial"/>
                <a:cs typeface="Arial"/>
              </a:rPr>
              <a:t>words, </a:t>
            </a:r>
            <a:r>
              <a:rPr sz="2800" dirty="0">
                <a:latin typeface="Arial"/>
                <a:cs typeface="Arial"/>
              </a:rPr>
              <a:t>is a categorisation of different </a:t>
            </a:r>
            <a:r>
              <a:rPr sz="2950" b="1" i="1" u="heavy" spc="-185" dirty="0">
                <a:latin typeface="Arial"/>
                <a:cs typeface="Arial"/>
              </a:rPr>
              <a:t>types</a:t>
            </a:r>
            <a:r>
              <a:rPr sz="2950" b="1" i="1" spc="-185" dirty="0">
                <a:latin typeface="Arial"/>
                <a:cs typeface="Arial"/>
              </a:rPr>
              <a:t> </a:t>
            </a:r>
            <a:r>
              <a:rPr sz="2800" dirty="0">
                <a:latin typeface="Arial"/>
                <a:cs typeface="Arial"/>
              </a:rPr>
              <a:t>of  relation and different </a:t>
            </a:r>
            <a:r>
              <a:rPr sz="2950" b="1" i="1" u="heavy" spc="-160" dirty="0">
                <a:latin typeface="Arial"/>
                <a:cs typeface="Arial"/>
              </a:rPr>
              <a:t>levels</a:t>
            </a:r>
            <a:r>
              <a:rPr sz="2950" b="1" i="1" spc="-160" dirty="0">
                <a:latin typeface="Arial"/>
                <a:cs typeface="Arial"/>
              </a:rPr>
              <a:t> </a:t>
            </a:r>
            <a:r>
              <a:rPr sz="2800" dirty="0">
                <a:latin typeface="Arial"/>
                <a:cs typeface="Arial"/>
              </a:rPr>
              <a:t>of </a:t>
            </a:r>
            <a:r>
              <a:rPr sz="2800" spc="-5" dirty="0">
                <a:latin typeface="Arial"/>
                <a:cs typeface="Arial"/>
              </a:rPr>
              <a:t>relation, </a:t>
            </a:r>
            <a:r>
              <a:rPr sz="2800" dirty="0">
                <a:latin typeface="Arial"/>
                <a:cs typeface="Arial"/>
              </a:rPr>
              <a:t>and an  account of society in terms of the </a:t>
            </a:r>
            <a:r>
              <a:rPr sz="2950" b="1" i="1" u="heavy" spc="-185" dirty="0">
                <a:latin typeface="Arial"/>
                <a:cs typeface="Arial"/>
              </a:rPr>
              <a:t>interrelation</a:t>
            </a:r>
            <a:r>
              <a:rPr sz="2950" b="1" i="1" spc="-185" dirty="0">
                <a:latin typeface="Arial"/>
                <a:cs typeface="Arial"/>
              </a:rPr>
              <a:t> </a:t>
            </a:r>
            <a:r>
              <a:rPr sz="2800" dirty="0">
                <a:latin typeface="Arial"/>
                <a:cs typeface="Arial"/>
              </a:rPr>
              <a:t>of  these different</a:t>
            </a:r>
            <a:r>
              <a:rPr sz="2800" spc="-95" dirty="0">
                <a:latin typeface="Arial"/>
                <a:cs typeface="Arial"/>
              </a:rPr>
              <a:t> </a:t>
            </a:r>
            <a:r>
              <a:rPr sz="2800" dirty="0">
                <a:latin typeface="Arial"/>
                <a:cs typeface="Arial"/>
              </a:rPr>
              <a:t>relations.</a:t>
            </a:r>
            <a:endParaRPr sz="2800">
              <a:latin typeface="Arial"/>
              <a:cs typeface="Arial"/>
            </a:endParaRPr>
          </a:p>
          <a:p>
            <a:pPr>
              <a:lnSpc>
                <a:spcPct val="100000"/>
              </a:lnSpc>
              <a:buFont typeface="Arial"/>
              <a:buChar char="•"/>
            </a:pPr>
            <a:endParaRPr sz="3800">
              <a:latin typeface="Times New Roman"/>
              <a:cs typeface="Times New Roman"/>
            </a:endParaRPr>
          </a:p>
          <a:p>
            <a:pPr marL="356870" marR="21590" indent="-344170">
              <a:lnSpc>
                <a:spcPts val="3020"/>
              </a:lnSpc>
              <a:buChar char="•"/>
              <a:tabLst>
                <a:tab pos="356870" algn="l"/>
                <a:tab pos="357505" algn="l"/>
              </a:tabLst>
            </a:pPr>
            <a:r>
              <a:rPr sz="2800" dirty="0">
                <a:latin typeface="Arial"/>
                <a:cs typeface="Arial"/>
              </a:rPr>
              <a:t>So, </a:t>
            </a:r>
            <a:r>
              <a:rPr sz="2800" spc="-5" dirty="0">
                <a:latin typeface="Arial"/>
                <a:cs typeface="Arial"/>
              </a:rPr>
              <a:t>relational </a:t>
            </a:r>
            <a:r>
              <a:rPr sz="2800" dirty="0">
                <a:latin typeface="Arial"/>
                <a:cs typeface="Arial"/>
              </a:rPr>
              <a:t>approaches tend </a:t>
            </a:r>
            <a:r>
              <a:rPr sz="2800" spc="-5" dirty="0">
                <a:latin typeface="Arial"/>
                <a:cs typeface="Arial"/>
              </a:rPr>
              <a:t>towards </a:t>
            </a:r>
            <a:r>
              <a:rPr sz="2800" dirty="0">
                <a:latin typeface="Arial"/>
                <a:cs typeface="Arial"/>
              </a:rPr>
              <a:t>this kind  of categorisation, but they also tend </a:t>
            </a:r>
            <a:r>
              <a:rPr sz="2800" spc="0" dirty="0">
                <a:latin typeface="Arial"/>
                <a:cs typeface="Arial"/>
              </a:rPr>
              <a:t>to </a:t>
            </a:r>
            <a:r>
              <a:rPr sz="2800" spc="-5" dirty="0">
                <a:latin typeface="Arial"/>
                <a:cs typeface="Arial"/>
              </a:rPr>
              <a:t>privilege  </a:t>
            </a:r>
            <a:r>
              <a:rPr sz="2800" dirty="0">
                <a:latin typeface="Arial"/>
                <a:cs typeface="Arial"/>
              </a:rPr>
              <a:t>intellectual </a:t>
            </a:r>
            <a:r>
              <a:rPr sz="2950" b="1" i="1" u="heavy" spc="-215" dirty="0">
                <a:latin typeface="Arial"/>
                <a:cs typeface="Arial"/>
              </a:rPr>
              <a:t>consistency</a:t>
            </a:r>
            <a:r>
              <a:rPr sz="2950" b="1" i="1" spc="-215" dirty="0">
                <a:latin typeface="Arial"/>
                <a:cs typeface="Arial"/>
              </a:rPr>
              <a:t> </a:t>
            </a:r>
            <a:r>
              <a:rPr sz="2800" dirty="0">
                <a:latin typeface="Arial"/>
                <a:cs typeface="Arial"/>
              </a:rPr>
              <a:t>over </a:t>
            </a:r>
            <a:r>
              <a:rPr sz="2800" spc="-5" dirty="0">
                <a:latin typeface="Arial"/>
                <a:cs typeface="Arial"/>
              </a:rPr>
              <a:t>empirical  </a:t>
            </a:r>
            <a:r>
              <a:rPr sz="2800" dirty="0">
                <a:latin typeface="Arial"/>
                <a:cs typeface="Arial"/>
              </a:rPr>
              <a:t>usefulness.</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106</a:t>
            </a:fld>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04800"/>
            <a:ext cx="8305800" cy="6324600"/>
          </a:xfrm>
          <a:custGeom>
            <a:avLst/>
            <a:gdLst/>
            <a:ahLst/>
            <a:cxnLst/>
            <a:rect l="l" t="t" r="r" b="b"/>
            <a:pathLst>
              <a:path w="8305800" h="6324600">
                <a:moveTo>
                  <a:pt x="0" y="0"/>
                </a:moveTo>
                <a:lnTo>
                  <a:pt x="8305800" y="0"/>
                </a:lnTo>
                <a:lnTo>
                  <a:pt x="83058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04800"/>
            <a:ext cx="8305800" cy="6324600"/>
          </a:xfrm>
          <a:custGeom>
            <a:avLst/>
            <a:gdLst/>
            <a:ahLst/>
            <a:cxnLst/>
            <a:rect l="l" t="t" r="r" b="b"/>
            <a:pathLst>
              <a:path w="8305800" h="6324600">
                <a:moveTo>
                  <a:pt x="0" y="0"/>
                </a:moveTo>
                <a:lnTo>
                  <a:pt x="8305800" y="0"/>
                </a:lnTo>
                <a:lnTo>
                  <a:pt x="8305800" y="6324600"/>
                </a:lnTo>
                <a:lnTo>
                  <a:pt x="0" y="63246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459740" y="235988"/>
            <a:ext cx="8098155" cy="5092700"/>
          </a:xfrm>
          <a:prstGeom prst="rect">
            <a:avLst/>
          </a:prstGeom>
        </p:spPr>
        <p:txBody>
          <a:bodyPr vert="horz" wrap="square" lIns="0" tIns="16510" rIns="0" bIns="0" rtlCol="0">
            <a:spAutoFit/>
          </a:bodyPr>
          <a:lstStyle/>
          <a:p>
            <a:pPr marL="356870" indent="-344170">
              <a:lnSpc>
                <a:spcPts val="2650"/>
              </a:lnSpc>
              <a:spcBef>
                <a:spcPts val="130"/>
              </a:spcBef>
              <a:buFont typeface="Arial"/>
              <a:buChar char="•"/>
              <a:tabLst>
                <a:tab pos="356870" algn="l"/>
                <a:tab pos="357505" algn="l"/>
              </a:tabLst>
            </a:pPr>
            <a:r>
              <a:rPr sz="2400" dirty="0">
                <a:latin typeface="Arial"/>
                <a:cs typeface="Arial"/>
              </a:rPr>
              <a:t>As </a:t>
            </a:r>
            <a:r>
              <a:rPr sz="2400" spc="-5" dirty="0">
                <a:latin typeface="Arial"/>
                <a:cs typeface="Arial"/>
              </a:rPr>
              <a:t>we generate more </a:t>
            </a:r>
            <a:r>
              <a:rPr sz="2400" dirty="0">
                <a:latin typeface="Arial"/>
                <a:cs typeface="Arial"/>
              </a:rPr>
              <a:t>of these </a:t>
            </a:r>
            <a:r>
              <a:rPr sz="2400" spc="-5" dirty="0">
                <a:latin typeface="Arial"/>
                <a:cs typeface="Arial"/>
              </a:rPr>
              <a:t>concepts describing</a:t>
            </a:r>
            <a:r>
              <a:rPr sz="2400" spc="-50" dirty="0">
                <a:latin typeface="Arial"/>
                <a:cs typeface="Arial"/>
              </a:rPr>
              <a:t> </a:t>
            </a:r>
            <a:r>
              <a:rPr sz="2500" b="1" i="1" spc="-140" dirty="0">
                <a:latin typeface="Arial"/>
                <a:cs typeface="Arial"/>
              </a:rPr>
              <a:t>types</a:t>
            </a:r>
            <a:endParaRPr sz="2500">
              <a:latin typeface="Arial"/>
              <a:cs typeface="Arial"/>
            </a:endParaRPr>
          </a:p>
          <a:p>
            <a:pPr marL="356870">
              <a:lnSpc>
                <a:spcPts val="2305"/>
              </a:lnSpc>
            </a:pPr>
            <a:r>
              <a:rPr sz="2400" dirty="0">
                <a:latin typeface="Arial"/>
                <a:cs typeface="Arial"/>
              </a:rPr>
              <a:t>and </a:t>
            </a:r>
            <a:r>
              <a:rPr sz="2500" b="1" i="1" spc="-125" dirty="0">
                <a:latin typeface="Arial"/>
                <a:cs typeface="Arial"/>
              </a:rPr>
              <a:t>levels </a:t>
            </a:r>
            <a:r>
              <a:rPr sz="2400" dirty="0">
                <a:latin typeface="Arial"/>
                <a:cs typeface="Arial"/>
              </a:rPr>
              <a:t>of </a:t>
            </a:r>
            <a:r>
              <a:rPr sz="2400" spc="-5" dirty="0">
                <a:latin typeface="Arial"/>
                <a:cs typeface="Arial"/>
              </a:rPr>
              <a:t>relations, we are going </a:t>
            </a:r>
            <a:r>
              <a:rPr sz="2400" dirty="0">
                <a:latin typeface="Arial"/>
                <a:cs typeface="Arial"/>
              </a:rPr>
              <a:t>to </a:t>
            </a:r>
            <a:r>
              <a:rPr sz="2400" spc="-5" dirty="0">
                <a:latin typeface="Arial"/>
                <a:cs typeface="Arial"/>
              </a:rPr>
              <a:t>want </a:t>
            </a:r>
            <a:r>
              <a:rPr sz="2400" dirty="0">
                <a:latin typeface="Arial"/>
                <a:cs typeface="Arial"/>
              </a:rPr>
              <a:t>to</a:t>
            </a:r>
            <a:r>
              <a:rPr sz="2400" spc="-80" dirty="0">
                <a:latin typeface="Arial"/>
                <a:cs typeface="Arial"/>
              </a:rPr>
              <a:t> </a:t>
            </a:r>
            <a:r>
              <a:rPr sz="2400" spc="-5" dirty="0">
                <a:latin typeface="Arial"/>
                <a:cs typeface="Arial"/>
              </a:rPr>
              <a:t>make</a:t>
            </a:r>
            <a:endParaRPr sz="2400">
              <a:latin typeface="Arial"/>
              <a:cs typeface="Arial"/>
            </a:endParaRPr>
          </a:p>
          <a:p>
            <a:pPr marL="356870" marR="248285">
              <a:lnSpc>
                <a:spcPct val="79400"/>
              </a:lnSpc>
              <a:spcBef>
                <a:spcPts val="270"/>
              </a:spcBef>
            </a:pPr>
            <a:r>
              <a:rPr sz="2400" dirty="0">
                <a:latin typeface="Arial"/>
                <a:cs typeface="Arial"/>
              </a:rPr>
              <a:t>them as </a:t>
            </a:r>
            <a:r>
              <a:rPr sz="2500" b="1" i="1" spc="-165" dirty="0">
                <a:latin typeface="Arial"/>
                <a:cs typeface="Arial"/>
              </a:rPr>
              <a:t>consistent </a:t>
            </a:r>
            <a:r>
              <a:rPr sz="2400" dirty="0">
                <a:latin typeface="Arial"/>
                <a:cs typeface="Arial"/>
              </a:rPr>
              <a:t>as </a:t>
            </a:r>
            <a:r>
              <a:rPr sz="2400" spc="-5" dirty="0">
                <a:latin typeface="Arial"/>
                <a:cs typeface="Arial"/>
              </a:rPr>
              <a:t>possible with </a:t>
            </a:r>
            <a:r>
              <a:rPr sz="2400" dirty="0">
                <a:latin typeface="Arial"/>
                <a:cs typeface="Arial"/>
              </a:rPr>
              <a:t>each </a:t>
            </a:r>
            <a:r>
              <a:rPr sz="2400" spc="-5" dirty="0">
                <a:latin typeface="Arial"/>
                <a:cs typeface="Arial"/>
              </a:rPr>
              <a:t>other, </a:t>
            </a:r>
            <a:r>
              <a:rPr sz="2400" dirty="0">
                <a:latin typeface="Arial"/>
                <a:cs typeface="Arial"/>
              </a:rPr>
              <a:t>for </a:t>
            </a:r>
            <a:r>
              <a:rPr sz="2400" spc="-5" dirty="0">
                <a:latin typeface="Arial"/>
                <a:cs typeface="Arial"/>
              </a:rPr>
              <a:t>very  valid intellectual</a:t>
            </a:r>
            <a:r>
              <a:rPr sz="2400" spc="-30" dirty="0">
                <a:latin typeface="Arial"/>
                <a:cs typeface="Arial"/>
              </a:rPr>
              <a:t> </a:t>
            </a:r>
            <a:r>
              <a:rPr sz="2400" spc="-5" dirty="0">
                <a:latin typeface="Arial"/>
                <a:cs typeface="Arial"/>
              </a:rPr>
              <a:t>reasons.</a:t>
            </a:r>
            <a:endParaRPr sz="2400">
              <a:latin typeface="Arial"/>
              <a:cs typeface="Arial"/>
            </a:endParaRPr>
          </a:p>
          <a:p>
            <a:pPr>
              <a:lnSpc>
                <a:spcPct val="100000"/>
              </a:lnSpc>
              <a:spcBef>
                <a:spcPts val="45"/>
              </a:spcBef>
            </a:pPr>
            <a:endParaRPr sz="2950">
              <a:latin typeface="Times New Roman"/>
              <a:cs typeface="Times New Roman"/>
            </a:endParaRPr>
          </a:p>
          <a:p>
            <a:pPr marL="356870" marR="5080" indent="-344170">
              <a:lnSpc>
                <a:spcPts val="2300"/>
              </a:lnSpc>
              <a:buChar char="•"/>
              <a:tabLst>
                <a:tab pos="356870" algn="l"/>
                <a:tab pos="357505" algn="l"/>
              </a:tabLst>
            </a:pPr>
            <a:r>
              <a:rPr sz="2400" spc="-5" dirty="0">
                <a:latin typeface="Arial"/>
                <a:cs typeface="Arial"/>
              </a:rPr>
              <a:t>For equally valid reasons, we are likely </a:t>
            </a:r>
            <a:r>
              <a:rPr sz="2400" dirty="0">
                <a:latin typeface="Arial"/>
                <a:cs typeface="Arial"/>
              </a:rPr>
              <a:t>to </a:t>
            </a:r>
            <a:r>
              <a:rPr sz="2400" spc="-5" dirty="0">
                <a:latin typeface="Arial"/>
                <a:cs typeface="Arial"/>
              </a:rPr>
              <a:t>want </a:t>
            </a:r>
            <a:r>
              <a:rPr sz="2400" dirty="0">
                <a:latin typeface="Arial"/>
                <a:cs typeface="Arial"/>
              </a:rPr>
              <a:t>to be </a:t>
            </a:r>
            <a:r>
              <a:rPr sz="2400" spc="-5" dirty="0">
                <a:latin typeface="Arial"/>
                <a:cs typeface="Arial"/>
              </a:rPr>
              <a:t>able  </a:t>
            </a:r>
            <a:r>
              <a:rPr sz="2400" dirty="0">
                <a:latin typeface="Arial"/>
                <a:cs typeface="Arial"/>
              </a:rPr>
              <a:t>to </a:t>
            </a:r>
            <a:r>
              <a:rPr sz="2400" spc="-5" dirty="0">
                <a:latin typeface="Arial"/>
                <a:cs typeface="Arial"/>
              </a:rPr>
              <a:t>generate all </a:t>
            </a:r>
            <a:r>
              <a:rPr sz="2400" dirty="0">
                <a:latin typeface="Arial"/>
                <a:cs typeface="Arial"/>
              </a:rPr>
              <a:t>of them </a:t>
            </a:r>
            <a:r>
              <a:rPr sz="2400" spc="-5" dirty="0">
                <a:latin typeface="Arial"/>
                <a:cs typeface="Arial"/>
              </a:rPr>
              <a:t>from </a:t>
            </a:r>
            <a:r>
              <a:rPr sz="2400" dirty="0">
                <a:latin typeface="Arial"/>
                <a:cs typeface="Arial"/>
              </a:rPr>
              <a:t>as </a:t>
            </a:r>
            <a:r>
              <a:rPr sz="2400" spc="-5" dirty="0">
                <a:latin typeface="Arial"/>
                <a:cs typeface="Arial"/>
              </a:rPr>
              <a:t>restricted </a:t>
            </a:r>
            <a:r>
              <a:rPr sz="2400" dirty="0">
                <a:latin typeface="Arial"/>
                <a:cs typeface="Arial"/>
              </a:rPr>
              <a:t>a </a:t>
            </a:r>
            <a:r>
              <a:rPr sz="2400" spc="-5" dirty="0">
                <a:latin typeface="Arial"/>
                <a:cs typeface="Arial"/>
              </a:rPr>
              <a:t>number</a:t>
            </a:r>
            <a:r>
              <a:rPr sz="2400" spc="-120" dirty="0">
                <a:latin typeface="Arial"/>
                <a:cs typeface="Arial"/>
              </a:rPr>
              <a:t> </a:t>
            </a:r>
            <a:r>
              <a:rPr sz="2400" dirty="0">
                <a:latin typeface="Arial"/>
                <a:cs typeface="Arial"/>
              </a:rPr>
              <a:t>of</a:t>
            </a:r>
            <a:endParaRPr sz="2400">
              <a:latin typeface="Arial"/>
              <a:cs typeface="Arial"/>
            </a:endParaRPr>
          </a:p>
          <a:p>
            <a:pPr marL="356870">
              <a:lnSpc>
                <a:spcPts val="1985"/>
              </a:lnSpc>
            </a:pPr>
            <a:r>
              <a:rPr sz="2400" spc="-5" dirty="0">
                <a:latin typeface="Arial"/>
                <a:cs typeface="Arial"/>
              </a:rPr>
              <a:t>basic concepts </a:t>
            </a:r>
            <a:r>
              <a:rPr sz="2400" dirty="0">
                <a:latin typeface="Arial"/>
                <a:cs typeface="Arial"/>
              </a:rPr>
              <a:t>as </a:t>
            </a:r>
            <a:r>
              <a:rPr sz="2400" spc="-5" dirty="0">
                <a:latin typeface="Arial"/>
                <a:cs typeface="Arial"/>
              </a:rPr>
              <a:t>possible; in </a:t>
            </a:r>
            <a:r>
              <a:rPr sz="2400" dirty="0">
                <a:latin typeface="Arial"/>
                <a:cs typeface="Arial"/>
              </a:rPr>
              <a:t>other </a:t>
            </a:r>
            <a:r>
              <a:rPr sz="2400" spc="-5" dirty="0">
                <a:latin typeface="Arial"/>
                <a:cs typeface="Arial"/>
              </a:rPr>
              <a:t>words, </a:t>
            </a:r>
            <a:r>
              <a:rPr sz="2400" dirty="0">
                <a:latin typeface="Arial"/>
                <a:cs typeface="Arial"/>
              </a:rPr>
              <a:t>to</a:t>
            </a:r>
            <a:r>
              <a:rPr sz="2400" spc="-50" dirty="0">
                <a:latin typeface="Arial"/>
                <a:cs typeface="Arial"/>
              </a:rPr>
              <a:t> </a:t>
            </a:r>
            <a:r>
              <a:rPr sz="2400" spc="-5" dirty="0">
                <a:latin typeface="Arial"/>
                <a:cs typeface="Arial"/>
              </a:rPr>
              <a:t>generate</a:t>
            </a:r>
            <a:endParaRPr sz="2400">
              <a:latin typeface="Arial"/>
              <a:cs typeface="Arial"/>
            </a:endParaRPr>
          </a:p>
          <a:p>
            <a:pPr marL="356870" marR="659130">
              <a:lnSpc>
                <a:spcPct val="76800"/>
              </a:lnSpc>
              <a:spcBef>
                <a:spcPts val="360"/>
              </a:spcBef>
            </a:pPr>
            <a:r>
              <a:rPr sz="2500" b="1" i="1" spc="-170" dirty="0">
                <a:latin typeface="Arial"/>
                <a:cs typeface="Arial"/>
              </a:rPr>
              <a:t>typologies of </a:t>
            </a:r>
            <a:r>
              <a:rPr sz="2500" b="1" i="1" spc="-165" dirty="0">
                <a:latin typeface="Arial"/>
                <a:cs typeface="Arial"/>
              </a:rPr>
              <a:t>possible </a:t>
            </a:r>
            <a:r>
              <a:rPr sz="2500" b="1" i="1" spc="-150" dirty="0">
                <a:latin typeface="Arial"/>
                <a:cs typeface="Arial"/>
              </a:rPr>
              <a:t>variations </a:t>
            </a:r>
            <a:r>
              <a:rPr sz="2500" b="1" i="1" spc="-135" dirty="0">
                <a:latin typeface="Arial"/>
                <a:cs typeface="Arial"/>
              </a:rPr>
              <a:t>and </a:t>
            </a:r>
            <a:r>
              <a:rPr sz="2500" b="1" i="1" spc="-150" dirty="0">
                <a:latin typeface="Arial"/>
                <a:cs typeface="Arial"/>
              </a:rPr>
              <a:t>interrelations </a:t>
            </a:r>
            <a:r>
              <a:rPr sz="2500" b="1" i="1" spc="-170" dirty="0">
                <a:latin typeface="Arial"/>
                <a:cs typeface="Arial"/>
              </a:rPr>
              <a:t>of  </a:t>
            </a:r>
            <a:r>
              <a:rPr sz="2500" b="1" i="1" spc="-150" dirty="0">
                <a:latin typeface="Arial"/>
                <a:cs typeface="Arial"/>
              </a:rPr>
              <a:t>particular types </a:t>
            </a:r>
            <a:r>
              <a:rPr sz="2500" b="1" i="1" spc="-170" dirty="0">
                <a:latin typeface="Arial"/>
                <a:cs typeface="Arial"/>
              </a:rPr>
              <a:t>of</a:t>
            </a:r>
            <a:r>
              <a:rPr sz="2500" b="1" i="1" spc="-45" dirty="0">
                <a:latin typeface="Arial"/>
                <a:cs typeface="Arial"/>
              </a:rPr>
              <a:t> </a:t>
            </a:r>
            <a:r>
              <a:rPr sz="2500" b="1" i="1" spc="-130" dirty="0">
                <a:latin typeface="Arial"/>
                <a:cs typeface="Arial"/>
              </a:rPr>
              <a:t>relations</a:t>
            </a:r>
            <a:r>
              <a:rPr sz="2400" spc="-130" dirty="0">
                <a:latin typeface="Arial"/>
                <a:cs typeface="Arial"/>
              </a:rPr>
              <a:t>.</a:t>
            </a:r>
            <a:endParaRPr sz="2400">
              <a:latin typeface="Arial"/>
              <a:cs typeface="Arial"/>
            </a:endParaRPr>
          </a:p>
          <a:p>
            <a:pPr marL="356870" indent="-344170">
              <a:lnSpc>
                <a:spcPts val="2590"/>
              </a:lnSpc>
              <a:spcBef>
                <a:spcPts val="2860"/>
              </a:spcBef>
              <a:buChar char="•"/>
              <a:tabLst>
                <a:tab pos="356870" algn="l"/>
                <a:tab pos="357505" algn="l"/>
              </a:tabLst>
            </a:pPr>
            <a:r>
              <a:rPr sz="2400" spc="-5" dirty="0">
                <a:latin typeface="Arial"/>
                <a:cs typeface="Arial"/>
              </a:rPr>
              <a:t>The </a:t>
            </a:r>
            <a:r>
              <a:rPr sz="2400" dirty="0">
                <a:latin typeface="Arial"/>
                <a:cs typeface="Arial"/>
              </a:rPr>
              <a:t>net effect of </a:t>
            </a:r>
            <a:r>
              <a:rPr sz="2400" spc="-5" dirty="0">
                <a:latin typeface="Arial"/>
                <a:cs typeface="Arial"/>
              </a:rPr>
              <a:t>all </a:t>
            </a:r>
            <a:r>
              <a:rPr sz="2400" dirty="0">
                <a:latin typeface="Arial"/>
                <a:cs typeface="Arial"/>
              </a:rPr>
              <a:t>of </a:t>
            </a:r>
            <a:r>
              <a:rPr sz="2400" spc="-5" dirty="0">
                <a:latin typeface="Arial"/>
                <a:cs typeface="Arial"/>
              </a:rPr>
              <a:t>this is </a:t>
            </a:r>
            <a:r>
              <a:rPr sz="2400" dirty="0">
                <a:latin typeface="Arial"/>
                <a:cs typeface="Arial"/>
              </a:rPr>
              <a:t>that </a:t>
            </a:r>
            <a:r>
              <a:rPr sz="2400" spc="-5" dirty="0">
                <a:latin typeface="Arial"/>
                <a:cs typeface="Arial"/>
              </a:rPr>
              <a:t>relational</a:t>
            </a:r>
            <a:r>
              <a:rPr sz="2400" spc="-90" dirty="0">
                <a:latin typeface="Arial"/>
                <a:cs typeface="Arial"/>
              </a:rPr>
              <a:t> </a:t>
            </a:r>
            <a:r>
              <a:rPr sz="2400" spc="-5" dirty="0">
                <a:latin typeface="Arial"/>
                <a:cs typeface="Arial"/>
              </a:rPr>
              <a:t>approaches</a:t>
            </a:r>
            <a:endParaRPr sz="2400">
              <a:latin typeface="Arial"/>
              <a:cs typeface="Arial"/>
            </a:endParaRPr>
          </a:p>
          <a:p>
            <a:pPr marL="356870">
              <a:lnSpc>
                <a:spcPts val="2255"/>
              </a:lnSpc>
            </a:pPr>
            <a:r>
              <a:rPr sz="2400" dirty="0">
                <a:latin typeface="Arial"/>
                <a:cs typeface="Arial"/>
              </a:rPr>
              <a:t>have a tendency </a:t>
            </a:r>
            <a:r>
              <a:rPr sz="2400" spc="-5" dirty="0">
                <a:latin typeface="Arial"/>
                <a:cs typeface="Arial"/>
              </a:rPr>
              <a:t>towards what we </a:t>
            </a:r>
            <a:r>
              <a:rPr sz="2400" dirty="0">
                <a:latin typeface="Arial"/>
                <a:cs typeface="Arial"/>
              </a:rPr>
              <a:t>can </a:t>
            </a:r>
            <a:r>
              <a:rPr sz="2400" spc="-5" dirty="0">
                <a:latin typeface="Arial"/>
                <a:cs typeface="Arial"/>
              </a:rPr>
              <a:t>properly</a:t>
            </a:r>
            <a:r>
              <a:rPr sz="2400" spc="-70" dirty="0">
                <a:latin typeface="Arial"/>
                <a:cs typeface="Arial"/>
              </a:rPr>
              <a:t> </a:t>
            </a:r>
            <a:r>
              <a:rPr sz="2400" spc="-5" dirty="0">
                <a:latin typeface="Arial"/>
                <a:cs typeface="Arial"/>
              </a:rPr>
              <a:t>describe</a:t>
            </a:r>
            <a:endParaRPr sz="2400">
              <a:latin typeface="Arial"/>
              <a:cs typeface="Arial"/>
            </a:endParaRPr>
          </a:p>
          <a:p>
            <a:pPr marL="356870">
              <a:lnSpc>
                <a:spcPts val="2315"/>
              </a:lnSpc>
            </a:pPr>
            <a:r>
              <a:rPr sz="2400" dirty="0">
                <a:latin typeface="Arial"/>
                <a:cs typeface="Arial"/>
              </a:rPr>
              <a:t>as </a:t>
            </a:r>
            <a:r>
              <a:rPr sz="2500" b="1" i="1" spc="-165" dirty="0">
                <a:latin typeface="Arial"/>
                <a:cs typeface="Arial"/>
              </a:rPr>
              <a:t>structuralist </a:t>
            </a:r>
            <a:r>
              <a:rPr sz="2500" b="1" i="1" spc="-150" dirty="0">
                <a:latin typeface="Arial"/>
                <a:cs typeface="Arial"/>
              </a:rPr>
              <a:t>accounts</a:t>
            </a:r>
            <a:r>
              <a:rPr sz="2400" spc="-150" dirty="0">
                <a:latin typeface="Arial"/>
                <a:cs typeface="Arial"/>
              </a:rPr>
              <a:t>, </a:t>
            </a:r>
            <a:r>
              <a:rPr sz="2400" dirty="0">
                <a:latin typeface="Arial"/>
                <a:cs typeface="Arial"/>
              </a:rPr>
              <a:t>that </a:t>
            </a:r>
            <a:r>
              <a:rPr sz="2400" spc="-5" dirty="0">
                <a:latin typeface="Arial"/>
                <a:cs typeface="Arial"/>
              </a:rPr>
              <a:t>is, </a:t>
            </a:r>
            <a:r>
              <a:rPr sz="2500" b="1" i="1" spc="-165" dirty="0">
                <a:latin typeface="Arial"/>
                <a:cs typeface="Arial"/>
              </a:rPr>
              <a:t>accounts </a:t>
            </a:r>
            <a:r>
              <a:rPr sz="2500" b="1" i="1" spc="-180" dirty="0">
                <a:latin typeface="Arial"/>
                <a:cs typeface="Arial"/>
              </a:rPr>
              <a:t>which</a:t>
            </a:r>
            <a:r>
              <a:rPr sz="2500" b="1" i="1" spc="-15" dirty="0">
                <a:latin typeface="Arial"/>
                <a:cs typeface="Arial"/>
              </a:rPr>
              <a:t> </a:t>
            </a:r>
            <a:r>
              <a:rPr sz="2500" b="1" i="1" spc="-130" dirty="0">
                <a:latin typeface="Arial"/>
                <a:cs typeface="Arial"/>
              </a:rPr>
              <a:t>derive</a:t>
            </a:r>
            <a:endParaRPr sz="2500">
              <a:latin typeface="Arial"/>
              <a:cs typeface="Arial"/>
            </a:endParaRPr>
          </a:p>
          <a:p>
            <a:pPr marL="356870" marR="133985">
              <a:lnSpc>
                <a:spcPct val="76800"/>
              </a:lnSpc>
              <a:spcBef>
                <a:spcPts val="345"/>
              </a:spcBef>
            </a:pPr>
            <a:r>
              <a:rPr sz="2500" b="1" i="1" spc="-114" dirty="0">
                <a:latin typeface="Arial"/>
                <a:cs typeface="Arial"/>
              </a:rPr>
              <a:t>all </a:t>
            </a:r>
            <a:r>
              <a:rPr sz="2500" b="1" i="1" spc="-170" dirty="0">
                <a:latin typeface="Arial"/>
                <a:cs typeface="Arial"/>
              </a:rPr>
              <a:t>of </a:t>
            </a:r>
            <a:r>
              <a:rPr sz="2500" b="1" i="1" spc="-150" dirty="0">
                <a:latin typeface="Arial"/>
                <a:cs typeface="Arial"/>
              </a:rPr>
              <a:t>social </a:t>
            </a:r>
            <a:r>
              <a:rPr sz="2500" b="1" i="1" spc="-130" dirty="0">
                <a:latin typeface="Arial"/>
                <a:cs typeface="Arial"/>
              </a:rPr>
              <a:t>reality </a:t>
            </a:r>
            <a:r>
              <a:rPr sz="2500" b="1" i="1" spc="-175" dirty="0">
                <a:latin typeface="Arial"/>
                <a:cs typeface="Arial"/>
              </a:rPr>
              <a:t>from </a:t>
            </a:r>
            <a:r>
              <a:rPr sz="2500" b="1" i="1" spc="-125" dirty="0">
                <a:latin typeface="Arial"/>
                <a:cs typeface="Arial"/>
              </a:rPr>
              <a:t>the </a:t>
            </a:r>
            <a:r>
              <a:rPr sz="2500" b="1" i="1" spc="-150" dirty="0">
                <a:latin typeface="Arial"/>
                <a:cs typeface="Arial"/>
              </a:rPr>
              <a:t>operation </a:t>
            </a:r>
            <a:r>
              <a:rPr sz="2500" b="1" i="1" spc="-135" dirty="0">
                <a:latin typeface="Arial"/>
                <a:cs typeface="Arial"/>
              </a:rPr>
              <a:t>and </a:t>
            </a:r>
            <a:r>
              <a:rPr sz="2500" b="1" i="1" spc="-160" dirty="0">
                <a:latin typeface="Arial"/>
                <a:cs typeface="Arial"/>
              </a:rPr>
              <a:t>permutation </a:t>
            </a:r>
            <a:r>
              <a:rPr sz="2500" b="1" i="1" spc="-155" dirty="0">
                <a:latin typeface="Arial"/>
                <a:cs typeface="Arial"/>
              </a:rPr>
              <a:t>of  </a:t>
            </a:r>
            <a:r>
              <a:rPr sz="2500" b="1" i="1" spc="-60" dirty="0">
                <a:latin typeface="Arial"/>
                <a:cs typeface="Arial"/>
              </a:rPr>
              <a:t>a </a:t>
            </a:r>
            <a:r>
              <a:rPr sz="2500" b="1" i="1" spc="-155" dirty="0">
                <a:latin typeface="Arial"/>
                <a:cs typeface="Arial"/>
              </a:rPr>
              <a:t>limited </a:t>
            </a:r>
            <a:r>
              <a:rPr sz="2500" b="1" i="1" spc="-165" dirty="0">
                <a:latin typeface="Arial"/>
                <a:cs typeface="Arial"/>
              </a:rPr>
              <a:t>number </a:t>
            </a:r>
            <a:r>
              <a:rPr sz="2500" b="1" i="1" spc="-170" dirty="0">
                <a:latin typeface="Arial"/>
                <a:cs typeface="Arial"/>
              </a:rPr>
              <a:t>of </a:t>
            </a:r>
            <a:r>
              <a:rPr sz="2500" b="1" i="1" spc="-145" dirty="0">
                <a:latin typeface="Arial"/>
                <a:cs typeface="Arial"/>
              </a:rPr>
              <a:t>basic</a:t>
            </a:r>
            <a:r>
              <a:rPr sz="2500" b="1" i="1" spc="35" dirty="0">
                <a:latin typeface="Arial"/>
                <a:cs typeface="Arial"/>
              </a:rPr>
              <a:t> </a:t>
            </a:r>
            <a:r>
              <a:rPr sz="2500" b="1" i="1" spc="-150" dirty="0">
                <a:latin typeface="Arial"/>
                <a:cs typeface="Arial"/>
              </a:rPr>
              <a:t>concepts</a:t>
            </a:r>
            <a:r>
              <a:rPr sz="2400" spc="-150" dirty="0">
                <a:latin typeface="Arial"/>
                <a:cs typeface="Arial"/>
              </a:rPr>
              <a:t>.</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107</a:t>
            </a:fld>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8686800" cy="6400800"/>
          </a:xfrm>
          <a:custGeom>
            <a:avLst/>
            <a:gdLst/>
            <a:ahLst/>
            <a:cxnLst/>
            <a:rect l="l" t="t" r="r" b="b"/>
            <a:pathLst>
              <a:path w="8686800" h="6400800">
                <a:moveTo>
                  <a:pt x="0" y="0"/>
                </a:moveTo>
                <a:lnTo>
                  <a:pt x="8686800" y="0"/>
                </a:lnTo>
                <a:lnTo>
                  <a:pt x="86868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28600"/>
            <a:ext cx="8686800" cy="6400800"/>
          </a:xfrm>
          <a:custGeom>
            <a:avLst/>
            <a:gdLst/>
            <a:ahLst/>
            <a:cxnLst/>
            <a:rect l="l" t="t" r="r" b="b"/>
            <a:pathLst>
              <a:path w="8686800" h="6400800">
                <a:moveTo>
                  <a:pt x="0" y="0"/>
                </a:moveTo>
                <a:lnTo>
                  <a:pt x="8686800" y="0"/>
                </a:lnTo>
                <a:lnTo>
                  <a:pt x="8686800" y="6400800"/>
                </a:lnTo>
                <a:lnTo>
                  <a:pt x="0" y="64008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307340" y="554227"/>
            <a:ext cx="8528050" cy="4216400"/>
          </a:xfrm>
          <a:prstGeom prst="rect">
            <a:avLst/>
          </a:prstGeom>
        </p:spPr>
        <p:txBody>
          <a:bodyPr vert="horz" wrap="square" lIns="0" tIns="85725" rIns="0" bIns="0" rtlCol="0">
            <a:spAutoFit/>
          </a:bodyPr>
          <a:lstStyle/>
          <a:p>
            <a:pPr marL="356870" marR="206375" indent="-344170">
              <a:lnSpc>
                <a:spcPts val="2400"/>
              </a:lnSpc>
              <a:spcBef>
                <a:spcPts val="675"/>
              </a:spcBef>
              <a:buFont typeface="Arial"/>
              <a:buChar char="•"/>
              <a:tabLst>
                <a:tab pos="356870" algn="l"/>
                <a:tab pos="357505" algn="l"/>
              </a:tabLst>
            </a:pPr>
            <a:r>
              <a:rPr sz="2500" spc="-5" dirty="0">
                <a:latin typeface="Arial"/>
                <a:cs typeface="Arial"/>
              </a:rPr>
              <a:t>Because this core concept, from which our description of  society is generated, is a highly intellectual one, this</a:t>
            </a:r>
            <a:r>
              <a:rPr sz="2500" spc="-30" dirty="0">
                <a:latin typeface="Arial"/>
                <a:cs typeface="Arial"/>
              </a:rPr>
              <a:t> </a:t>
            </a:r>
            <a:r>
              <a:rPr sz="2500" spc="-5" dirty="0">
                <a:latin typeface="Arial"/>
                <a:cs typeface="Arial"/>
              </a:rPr>
              <a:t>is</a:t>
            </a:r>
            <a:endParaRPr sz="2500">
              <a:latin typeface="Arial"/>
              <a:cs typeface="Arial"/>
            </a:endParaRPr>
          </a:p>
          <a:p>
            <a:pPr marL="356870">
              <a:lnSpc>
                <a:spcPts val="2080"/>
              </a:lnSpc>
            </a:pPr>
            <a:r>
              <a:rPr sz="2500" spc="-5" dirty="0">
                <a:latin typeface="Arial"/>
                <a:cs typeface="Arial"/>
              </a:rPr>
              <a:t>very likely to produce </a:t>
            </a:r>
            <a:r>
              <a:rPr sz="2600" b="1" i="1" spc="-60" dirty="0">
                <a:latin typeface="Arial"/>
                <a:cs typeface="Arial"/>
              </a:rPr>
              <a:t>a </a:t>
            </a:r>
            <a:r>
              <a:rPr sz="2600" b="1" i="1" spc="-180" dirty="0">
                <a:latin typeface="Arial"/>
                <a:cs typeface="Arial"/>
              </a:rPr>
              <a:t>form </a:t>
            </a:r>
            <a:r>
              <a:rPr sz="2600" b="1" i="1" spc="-175" dirty="0">
                <a:latin typeface="Arial"/>
                <a:cs typeface="Arial"/>
              </a:rPr>
              <a:t>of philosophical </a:t>
            </a:r>
            <a:r>
              <a:rPr sz="2600" b="1" i="1" spc="-130" dirty="0">
                <a:latin typeface="Arial"/>
                <a:cs typeface="Arial"/>
              </a:rPr>
              <a:t>idealism</a:t>
            </a:r>
            <a:r>
              <a:rPr sz="2500" spc="-130" dirty="0">
                <a:latin typeface="Arial"/>
                <a:cs typeface="Arial"/>
              </a:rPr>
              <a:t>:</a:t>
            </a:r>
            <a:r>
              <a:rPr sz="2500" spc="215" dirty="0">
                <a:latin typeface="Arial"/>
                <a:cs typeface="Arial"/>
              </a:rPr>
              <a:t> </a:t>
            </a:r>
            <a:r>
              <a:rPr sz="2600" b="1" i="1" spc="-60" dirty="0">
                <a:latin typeface="Arial"/>
                <a:cs typeface="Arial"/>
              </a:rPr>
              <a:t>a</a:t>
            </a:r>
            <a:endParaRPr sz="2600">
              <a:latin typeface="Arial"/>
              <a:cs typeface="Arial"/>
            </a:endParaRPr>
          </a:p>
          <a:p>
            <a:pPr marL="356870" marR="325755">
              <a:lnSpc>
                <a:spcPct val="76900"/>
              </a:lnSpc>
              <a:spcBef>
                <a:spcPts val="360"/>
              </a:spcBef>
            </a:pPr>
            <a:r>
              <a:rPr sz="2600" b="1" i="1" spc="-160" dirty="0">
                <a:latin typeface="Arial"/>
                <a:cs typeface="Arial"/>
              </a:rPr>
              <a:t>theory </a:t>
            </a:r>
            <a:r>
              <a:rPr sz="2600" b="1" i="1" spc="-185" dirty="0">
                <a:latin typeface="Arial"/>
                <a:cs typeface="Arial"/>
              </a:rPr>
              <a:t>which </a:t>
            </a:r>
            <a:r>
              <a:rPr sz="2600" b="1" i="1" spc="-130" dirty="0">
                <a:latin typeface="Arial"/>
                <a:cs typeface="Arial"/>
              </a:rPr>
              <a:t>treats the </a:t>
            </a:r>
            <a:r>
              <a:rPr sz="2600" b="1" i="1" spc="-125" dirty="0">
                <a:latin typeface="Arial"/>
                <a:cs typeface="Arial"/>
              </a:rPr>
              <a:t>(social) </a:t>
            </a:r>
            <a:r>
              <a:rPr sz="2600" b="1" i="1" spc="-180" dirty="0">
                <a:latin typeface="Arial"/>
                <a:cs typeface="Arial"/>
              </a:rPr>
              <a:t>world </a:t>
            </a:r>
            <a:r>
              <a:rPr sz="2600" b="1" i="1" spc="-120" dirty="0">
                <a:latin typeface="Arial"/>
                <a:cs typeface="Arial"/>
              </a:rPr>
              <a:t>as </a:t>
            </a:r>
            <a:r>
              <a:rPr sz="2600" b="1" i="1" spc="-125" dirty="0">
                <a:latin typeface="Arial"/>
                <a:cs typeface="Arial"/>
              </a:rPr>
              <a:t>generated </a:t>
            </a:r>
            <a:r>
              <a:rPr sz="2600" b="1" i="1" spc="-175" dirty="0">
                <a:latin typeface="Arial"/>
                <a:cs typeface="Arial"/>
              </a:rPr>
              <a:t>from  </a:t>
            </a:r>
            <a:r>
              <a:rPr sz="2600" b="1" i="1" spc="-110" dirty="0">
                <a:latin typeface="Arial"/>
                <a:cs typeface="Arial"/>
              </a:rPr>
              <a:t>ideas, </a:t>
            </a:r>
            <a:r>
              <a:rPr sz="2600" b="1" i="1" spc="-140" dirty="0">
                <a:latin typeface="Arial"/>
                <a:cs typeface="Arial"/>
              </a:rPr>
              <a:t>and </a:t>
            </a:r>
            <a:r>
              <a:rPr sz="2600" b="1" i="1" spc="-180" dirty="0">
                <a:latin typeface="Arial"/>
                <a:cs typeface="Arial"/>
              </a:rPr>
              <a:t>in </a:t>
            </a:r>
            <a:r>
              <a:rPr sz="2600" b="1" i="1" spc="-170" dirty="0">
                <a:latin typeface="Arial"/>
                <a:cs typeface="Arial"/>
              </a:rPr>
              <a:t>this </a:t>
            </a:r>
            <a:r>
              <a:rPr sz="2600" b="1" i="1" spc="-114" dirty="0">
                <a:latin typeface="Arial"/>
                <a:cs typeface="Arial"/>
              </a:rPr>
              <a:t>case </a:t>
            </a:r>
            <a:r>
              <a:rPr sz="2600" b="1" i="1" spc="-180" dirty="0">
                <a:latin typeface="Arial"/>
                <a:cs typeface="Arial"/>
              </a:rPr>
              <a:t>from </a:t>
            </a:r>
            <a:r>
              <a:rPr sz="2600" b="1" i="1" spc="-60" dirty="0">
                <a:latin typeface="Arial"/>
                <a:cs typeface="Arial"/>
              </a:rPr>
              <a:t>a </a:t>
            </a:r>
            <a:r>
              <a:rPr sz="2600" b="1" i="1" spc="-155" dirty="0">
                <a:latin typeface="Arial"/>
                <a:cs typeface="Arial"/>
              </a:rPr>
              <a:t>single</a:t>
            </a:r>
            <a:r>
              <a:rPr sz="2600" b="1" i="1" spc="315" dirty="0">
                <a:latin typeface="Arial"/>
                <a:cs typeface="Arial"/>
              </a:rPr>
              <a:t> </a:t>
            </a:r>
            <a:r>
              <a:rPr sz="2600" b="1" i="1" spc="-85" dirty="0">
                <a:latin typeface="Arial"/>
                <a:cs typeface="Arial"/>
              </a:rPr>
              <a:t>idea</a:t>
            </a:r>
            <a:r>
              <a:rPr sz="2500" spc="-85" dirty="0">
                <a:latin typeface="Arial"/>
                <a:cs typeface="Arial"/>
              </a:rPr>
              <a:t>.</a:t>
            </a:r>
            <a:endParaRPr sz="2500">
              <a:latin typeface="Arial"/>
              <a:cs typeface="Arial"/>
            </a:endParaRPr>
          </a:p>
          <a:p>
            <a:pPr marL="356870" indent="-344170">
              <a:lnSpc>
                <a:spcPts val="2650"/>
              </a:lnSpc>
              <a:spcBef>
                <a:spcPts val="2980"/>
              </a:spcBef>
              <a:buChar char="•"/>
              <a:tabLst>
                <a:tab pos="356870" algn="l"/>
                <a:tab pos="357505" algn="l"/>
              </a:tabLst>
            </a:pPr>
            <a:r>
              <a:rPr sz="2500" spc="-5" dirty="0">
                <a:latin typeface="Arial"/>
                <a:cs typeface="Arial"/>
              </a:rPr>
              <a:t>While there are dramatic differences in the content,</a:t>
            </a:r>
            <a:r>
              <a:rPr sz="2500" spc="5" dirty="0">
                <a:latin typeface="Arial"/>
                <a:cs typeface="Arial"/>
              </a:rPr>
              <a:t> </a:t>
            </a:r>
            <a:r>
              <a:rPr sz="2500" spc="-5" dirty="0">
                <a:latin typeface="Arial"/>
                <a:cs typeface="Arial"/>
              </a:rPr>
              <a:t>the</a:t>
            </a:r>
            <a:endParaRPr sz="2500">
              <a:latin typeface="Arial"/>
              <a:cs typeface="Arial"/>
            </a:endParaRPr>
          </a:p>
          <a:p>
            <a:pPr marL="356870">
              <a:lnSpc>
                <a:spcPts val="2460"/>
              </a:lnSpc>
            </a:pPr>
            <a:r>
              <a:rPr sz="2600" b="1" i="1" spc="-170" dirty="0">
                <a:latin typeface="Arial"/>
                <a:cs typeface="Arial"/>
              </a:rPr>
              <a:t>structure </a:t>
            </a:r>
            <a:r>
              <a:rPr sz="2500" spc="-5" dirty="0">
                <a:latin typeface="Arial"/>
                <a:cs typeface="Arial"/>
              </a:rPr>
              <a:t>of our account of society is likely to be</a:t>
            </a:r>
            <a:r>
              <a:rPr sz="2500" spc="125" dirty="0">
                <a:latin typeface="Arial"/>
                <a:cs typeface="Arial"/>
              </a:rPr>
              <a:t> </a:t>
            </a:r>
            <a:r>
              <a:rPr sz="2500" spc="-5" dirty="0">
                <a:latin typeface="Arial"/>
                <a:cs typeface="Arial"/>
              </a:rPr>
              <a:t>very</a:t>
            </a:r>
            <a:endParaRPr sz="2500">
              <a:latin typeface="Arial"/>
              <a:cs typeface="Arial"/>
            </a:endParaRPr>
          </a:p>
          <a:p>
            <a:pPr marL="356870">
              <a:lnSpc>
                <a:spcPts val="2340"/>
              </a:lnSpc>
            </a:pPr>
            <a:r>
              <a:rPr sz="2500" spc="-5" dirty="0">
                <a:latin typeface="Arial"/>
                <a:cs typeface="Arial"/>
              </a:rPr>
              <a:t>similar whatever idea </a:t>
            </a:r>
            <a:r>
              <a:rPr sz="2500" spc="-10" dirty="0">
                <a:latin typeface="Arial"/>
                <a:cs typeface="Arial"/>
              </a:rPr>
              <a:t>we </a:t>
            </a:r>
            <a:r>
              <a:rPr sz="2500" spc="-5" dirty="0">
                <a:latin typeface="Arial"/>
                <a:cs typeface="Arial"/>
              </a:rPr>
              <a:t>start from; in some</a:t>
            </a:r>
            <a:r>
              <a:rPr sz="2500" spc="25" dirty="0">
                <a:latin typeface="Arial"/>
                <a:cs typeface="Arial"/>
              </a:rPr>
              <a:t> </a:t>
            </a:r>
            <a:r>
              <a:rPr sz="2500" spc="-5" dirty="0">
                <a:latin typeface="Arial"/>
                <a:cs typeface="Arial"/>
              </a:rPr>
              <a:t>ways</a:t>
            </a:r>
            <a:endParaRPr sz="2500">
              <a:latin typeface="Arial"/>
              <a:cs typeface="Arial"/>
            </a:endParaRPr>
          </a:p>
          <a:p>
            <a:pPr marL="356870">
              <a:lnSpc>
                <a:spcPts val="2410"/>
              </a:lnSpc>
            </a:pPr>
            <a:r>
              <a:rPr sz="2600" b="1" i="1" spc="-175" dirty="0">
                <a:latin typeface="Arial"/>
                <a:cs typeface="Arial"/>
              </a:rPr>
              <a:t>Althusser’s </a:t>
            </a:r>
            <a:r>
              <a:rPr sz="2500" spc="-5" dirty="0">
                <a:latin typeface="Arial"/>
                <a:cs typeface="Arial"/>
              </a:rPr>
              <a:t>account, not of actual modes of production</a:t>
            </a:r>
            <a:r>
              <a:rPr sz="2500" spc="110" dirty="0">
                <a:latin typeface="Arial"/>
                <a:cs typeface="Arial"/>
              </a:rPr>
              <a:t> </a:t>
            </a:r>
            <a:r>
              <a:rPr sz="2500" spc="-5" dirty="0">
                <a:latin typeface="Arial"/>
                <a:cs typeface="Arial"/>
              </a:rPr>
              <a:t>but</a:t>
            </a:r>
            <a:endParaRPr sz="2500">
              <a:latin typeface="Arial"/>
              <a:cs typeface="Arial"/>
            </a:endParaRPr>
          </a:p>
          <a:p>
            <a:pPr marL="356870">
              <a:lnSpc>
                <a:spcPts val="2400"/>
              </a:lnSpc>
            </a:pPr>
            <a:r>
              <a:rPr sz="2500" spc="-5" dirty="0">
                <a:latin typeface="Arial"/>
                <a:cs typeface="Arial"/>
              </a:rPr>
              <a:t>of the </a:t>
            </a:r>
            <a:r>
              <a:rPr sz="2600" b="1" i="1" spc="-105" dirty="0">
                <a:latin typeface="Arial"/>
                <a:cs typeface="Arial"/>
              </a:rPr>
              <a:t>idea </a:t>
            </a:r>
            <a:r>
              <a:rPr sz="2500" spc="-5" dirty="0">
                <a:latin typeface="Arial"/>
                <a:cs typeface="Arial"/>
              </a:rPr>
              <a:t>of modes of production, and</a:t>
            </a:r>
            <a:r>
              <a:rPr sz="2500" spc="0" dirty="0">
                <a:latin typeface="Arial"/>
                <a:cs typeface="Arial"/>
              </a:rPr>
              <a:t> </a:t>
            </a:r>
            <a:r>
              <a:rPr sz="2600" b="1" i="1" spc="-130" dirty="0">
                <a:latin typeface="Arial"/>
                <a:cs typeface="Arial"/>
              </a:rPr>
              <a:t>Levi-Strauss</a:t>
            </a:r>
            <a:r>
              <a:rPr sz="2500" spc="-130" dirty="0">
                <a:latin typeface="Arial"/>
                <a:cs typeface="Arial"/>
              </a:rPr>
              <a:t>’</a:t>
            </a:r>
            <a:endParaRPr sz="2500">
              <a:latin typeface="Arial"/>
              <a:cs typeface="Arial"/>
            </a:endParaRPr>
          </a:p>
          <a:p>
            <a:pPr marL="356870" marR="535940" indent="-635">
              <a:lnSpc>
                <a:spcPct val="79500"/>
              </a:lnSpc>
              <a:spcBef>
                <a:spcPts val="280"/>
              </a:spcBef>
            </a:pPr>
            <a:r>
              <a:rPr sz="2500" spc="-5" dirty="0">
                <a:latin typeface="Arial"/>
                <a:cs typeface="Arial"/>
              </a:rPr>
              <a:t>account of culture oriented around </a:t>
            </a:r>
            <a:r>
              <a:rPr sz="2600" b="1" i="1" spc="-130" dirty="0">
                <a:latin typeface="Arial"/>
                <a:cs typeface="Arial"/>
              </a:rPr>
              <a:t>difference</a:t>
            </a:r>
            <a:r>
              <a:rPr sz="2500" spc="-130" dirty="0">
                <a:latin typeface="Arial"/>
                <a:cs typeface="Arial"/>
              </a:rPr>
              <a:t>, </a:t>
            </a:r>
            <a:r>
              <a:rPr sz="2500" spc="-5" dirty="0">
                <a:latin typeface="Arial"/>
                <a:cs typeface="Arial"/>
              </a:rPr>
              <a:t>produce  quite similar ways of</a:t>
            </a:r>
            <a:r>
              <a:rPr sz="2500" spc="-10" dirty="0">
                <a:latin typeface="Arial"/>
                <a:cs typeface="Arial"/>
              </a:rPr>
              <a:t> </a:t>
            </a:r>
            <a:r>
              <a:rPr sz="2500" spc="-5" dirty="0">
                <a:latin typeface="Arial"/>
                <a:cs typeface="Arial"/>
              </a:rPr>
              <a:t>thinking.</a:t>
            </a:r>
            <a:endParaRPr sz="2500">
              <a:latin typeface="Arial"/>
              <a:cs typeface="Arial"/>
            </a:endParaRPr>
          </a:p>
        </p:txBody>
      </p:sp>
      <p:sp>
        <p:nvSpPr>
          <p:cNvPr id="5" name="object 5"/>
          <p:cNvSpPr/>
          <p:nvPr/>
        </p:nvSpPr>
        <p:spPr>
          <a:xfrm>
            <a:off x="301751" y="5026151"/>
            <a:ext cx="1834895" cy="16245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101840" y="4971288"/>
            <a:ext cx="1816607" cy="1737359"/>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108</a:t>
            </a:fld>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164810"/>
            <a:ext cx="7324090" cy="975994"/>
          </a:xfrm>
          <a:prstGeom prst="rect">
            <a:avLst/>
          </a:prstGeom>
        </p:spPr>
        <p:txBody>
          <a:bodyPr vert="horz" wrap="square" lIns="0" tIns="2540" rIns="0" bIns="0" rtlCol="0">
            <a:spAutoFit/>
          </a:bodyPr>
          <a:lstStyle/>
          <a:p>
            <a:pPr marL="12700" marR="5080">
              <a:lnSpc>
                <a:spcPct val="102400"/>
              </a:lnSpc>
              <a:spcBef>
                <a:spcPts val="20"/>
              </a:spcBef>
            </a:pPr>
            <a:r>
              <a:rPr sz="3000" spc="-5" dirty="0">
                <a:latin typeface="Arial"/>
                <a:cs typeface="Arial"/>
              </a:rPr>
              <a:t>Levi-Strauss </a:t>
            </a:r>
            <a:r>
              <a:rPr sz="3000" dirty="0">
                <a:latin typeface="Arial"/>
                <a:cs typeface="Arial"/>
              </a:rPr>
              <a:t>performs </a:t>
            </a:r>
            <a:r>
              <a:rPr sz="3150" b="1" i="1" spc="-240" dirty="0">
                <a:latin typeface="Arial"/>
                <a:cs typeface="Arial"/>
              </a:rPr>
              <a:t>two </a:t>
            </a:r>
            <a:r>
              <a:rPr sz="3000" dirty="0">
                <a:latin typeface="Arial"/>
                <a:cs typeface="Arial"/>
              </a:rPr>
              <a:t>operations in his  account of human</a:t>
            </a:r>
            <a:r>
              <a:rPr sz="3000" spc="-155" dirty="0">
                <a:latin typeface="Arial"/>
                <a:cs typeface="Arial"/>
              </a:rPr>
              <a:t> </a:t>
            </a:r>
            <a:r>
              <a:rPr sz="3000" dirty="0">
                <a:latin typeface="Arial"/>
                <a:cs typeface="Arial"/>
              </a:rPr>
              <a:t>culture:</a:t>
            </a:r>
            <a:endParaRPr sz="3000">
              <a:latin typeface="Arial"/>
              <a:cs typeface="Arial"/>
            </a:endParaRPr>
          </a:p>
        </p:txBody>
      </p:sp>
      <p:sp>
        <p:nvSpPr>
          <p:cNvPr id="3" name="object 3"/>
          <p:cNvSpPr/>
          <p:nvPr/>
        </p:nvSpPr>
        <p:spPr>
          <a:xfrm>
            <a:off x="2660903" y="1258824"/>
            <a:ext cx="1353311" cy="10546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39681" y="1295400"/>
            <a:ext cx="1123315" cy="823594"/>
          </a:xfrm>
          <a:custGeom>
            <a:avLst/>
            <a:gdLst/>
            <a:ahLst/>
            <a:cxnLst/>
            <a:rect l="l" t="t" r="r" b="b"/>
            <a:pathLst>
              <a:path w="1123314" h="823594">
                <a:moveTo>
                  <a:pt x="1122718" y="0"/>
                </a:moveTo>
                <a:lnTo>
                  <a:pt x="0" y="823328"/>
                </a:lnTo>
              </a:path>
            </a:pathLst>
          </a:custGeom>
          <a:ln w="25400">
            <a:solidFill>
              <a:srgbClr val="000000"/>
            </a:solidFill>
          </a:ln>
        </p:spPr>
        <p:txBody>
          <a:bodyPr wrap="square" lIns="0" tIns="0" rIns="0" bIns="0" rtlCol="0"/>
          <a:lstStyle/>
          <a:p>
            <a:endParaRPr/>
          </a:p>
        </p:txBody>
      </p:sp>
      <p:sp>
        <p:nvSpPr>
          <p:cNvPr id="5" name="object 5"/>
          <p:cNvSpPr/>
          <p:nvPr/>
        </p:nvSpPr>
        <p:spPr>
          <a:xfrm>
            <a:off x="2839679" y="2037815"/>
            <a:ext cx="88265" cy="81280"/>
          </a:xfrm>
          <a:custGeom>
            <a:avLst/>
            <a:gdLst/>
            <a:ahLst/>
            <a:cxnLst/>
            <a:rect l="l" t="t" r="r" b="b"/>
            <a:pathLst>
              <a:path w="88264" h="81280">
                <a:moveTo>
                  <a:pt x="87731" y="71691"/>
                </a:moveTo>
                <a:lnTo>
                  <a:pt x="0" y="80911"/>
                </a:lnTo>
                <a:lnTo>
                  <a:pt x="35153" y="0"/>
                </a:lnTo>
              </a:path>
            </a:pathLst>
          </a:custGeom>
          <a:ln w="25400">
            <a:solidFill>
              <a:srgbClr val="000000"/>
            </a:solidFill>
          </a:ln>
        </p:spPr>
        <p:txBody>
          <a:bodyPr wrap="square" lIns="0" tIns="0" rIns="0" bIns="0" rtlCol="0"/>
          <a:lstStyle/>
          <a:p>
            <a:endParaRPr/>
          </a:p>
        </p:txBody>
      </p:sp>
      <p:sp>
        <p:nvSpPr>
          <p:cNvPr id="6" name="object 6"/>
          <p:cNvSpPr/>
          <p:nvPr/>
        </p:nvSpPr>
        <p:spPr>
          <a:xfrm>
            <a:off x="3907535" y="1258824"/>
            <a:ext cx="1280159" cy="11308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962400" y="1295400"/>
            <a:ext cx="1047750" cy="898525"/>
          </a:xfrm>
          <a:custGeom>
            <a:avLst/>
            <a:gdLst/>
            <a:ahLst/>
            <a:cxnLst/>
            <a:rect l="l" t="t" r="r" b="b"/>
            <a:pathLst>
              <a:path w="1047750" h="898525">
                <a:moveTo>
                  <a:pt x="0" y="0"/>
                </a:moveTo>
                <a:lnTo>
                  <a:pt x="1047711" y="898029"/>
                </a:lnTo>
              </a:path>
            </a:pathLst>
          </a:custGeom>
          <a:ln w="25400">
            <a:solidFill>
              <a:srgbClr val="C0504D"/>
            </a:solidFill>
          </a:ln>
        </p:spPr>
        <p:txBody>
          <a:bodyPr wrap="square" lIns="0" tIns="0" rIns="0" bIns="0" rtlCol="0"/>
          <a:lstStyle/>
          <a:p>
            <a:endParaRPr/>
          </a:p>
        </p:txBody>
      </p:sp>
      <p:sp>
        <p:nvSpPr>
          <p:cNvPr id="8" name="object 8"/>
          <p:cNvSpPr/>
          <p:nvPr/>
        </p:nvSpPr>
        <p:spPr>
          <a:xfrm>
            <a:off x="4923323" y="2110093"/>
            <a:ext cx="86995" cy="83820"/>
          </a:xfrm>
          <a:custGeom>
            <a:avLst/>
            <a:gdLst/>
            <a:ahLst/>
            <a:cxnLst/>
            <a:rect l="l" t="t" r="r" b="b"/>
            <a:pathLst>
              <a:path w="86995" h="83819">
                <a:moveTo>
                  <a:pt x="57861" y="0"/>
                </a:moveTo>
                <a:lnTo>
                  <a:pt x="86779" y="83337"/>
                </a:lnTo>
                <a:lnTo>
                  <a:pt x="0" y="67500"/>
                </a:lnTo>
              </a:path>
            </a:pathLst>
          </a:custGeom>
          <a:ln w="25400">
            <a:solidFill>
              <a:srgbClr val="C0504D"/>
            </a:solidFill>
          </a:ln>
        </p:spPr>
        <p:txBody>
          <a:bodyPr wrap="square" lIns="0" tIns="0" rIns="0" bIns="0" rtlCol="0"/>
          <a:lstStyle/>
          <a:p>
            <a:endParaRPr/>
          </a:p>
        </p:txBody>
      </p:sp>
      <p:sp>
        <p:nvSpPr>
          <p:cNvPr id="9" name="object 9"/>
          <p:cNvSpPr/>
          <p:nvPr/>
        </p:nvSpPr>
        <p:spPr>
          <a:xfrm>
            <a:off x="405383" y="2328671"/>
            <a:ext cx="3380231" cy="17830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02335" y="2237231"/>
            <a:ext cx="3453383" cy="1898903"/>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57200" y="2362200"/>
            <a:ext cx="3276600" cy="16764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57200" y="2362200"/>
            <a:ext cx="3276600" cy="1676400"/>
          </a:xfrm>
          <a:custGeom>
            <a:avLst/>
            <a:gdLst/>
            <a:ahLst/>
            <a:cxnLst/>
            <a:rect l="l" t="t" r="r" b="b"/>
            <a:pathLst>
              <a:path w="3276600" h="1676400">
                <a:moveTo>
                  <a:pt x="0" y="0"/>
                </a:moveTo>
                <a:lnTo>
                  <a:pt x="3276600" y="0"/>
                </a:lnTo>
                <a:lnTo>
                  <a:pt x="3276600" y="1676400"/>
                </a:lnTo>
                <a:lnTo>
                  <a:pt x="0" y="1676400"/>
                </a:lnTo>
                <a:lnTo>
                  <a:pt x="0" y="0"/>
                </a:lnTo>
                <a:close/>
              </a:path>
            </a:pathLst>
          </a:custGeom>
          <a:ln w="12700">
            <a:solidFill>
              <a:srgbClr val="000000"/>
            </a:solidFill>
          </a:ln>
        </p:spPr>
        <p:txBody>
          <a:bodyPr wrap="square" lIns="0" tIns="0" rIns="0" bIns="0" rtlCol="0"/>
          <a:lstStyle/>
          <a:p>
            <a:endParaRPr/>
          </a:p>
        </p:txBody>
      </p:sp>
      <p:sp>
        <p:nvSpPr>
          <p:cNvPr id="13" name="object 13"/>
          <p:cNvSpPr txBox="1"/>
          <p:nvPr/>
        </p:nvSpPr>
        <p:spPr>
          <a:xfrm>
            <a:off x="579323" y="2309876"/>
            <a:ext cx="3032125" cy="1762760"/>
          </a:xfrm>
          <a:prstGeom prst="rect">
            <a:avLst/>
          </a:prstGeom>
        </p:spPr>
        <p:txBody>
          <a:bodyPr vert="horz" wrap="square" lIns="0" tIns="12065" rIns="0" bIns="0" rtlCol="0">
            <a:spAutoFit/>
          </a:bodyPr>
          <a:lstStyle/>
          <a:p>
            <a:pPr marL="12065" marR="5080" indent="-2540" algn="ctr">
              <a:lnSpc>
                <a:spcPct val="100000"/>
              </a:lnSpc>
              <a:spcBef>
                <a:spcPts val="95"/>
              </a:spcBef>
            </a:pPr>
            <a:r>
              <a:rPr sz="1900" spc="-5" dirty="0">
                <a:latin typeface="Arial"/>
                <a:cs typeface="Arial"/>
              </a:rPr>
              <a:t>Levi-Strauss employs a  </a:t>
            </a:r>
            <a:r>
              <a:rPr sz="1900" dirty="0">
                <a:latin typeface="Arial"/>
                <a:cs typeface="Arial"/>
              </a:rPr>
              <a:t>linguistic </a:t>
            </a:r>
            <a:r>
              <a:rPr sz="1900" spc="-5" dirty="0">
                <a:latin typeface="Arial"/>
                <a:cs typeface="Arial"/>
              </a:rPr>
              <a:t>analogy to treat  culture, not </a:t>
            </a:r>
            <a:r>
              <a:rPr sz="1900" dirty="0">
                <a:latin typeface="Arial"/>
                <a:cs typeface="Arial"/>
              </a:rPr>
              <a:t>just </a:t>
            </a:r>
            <a:r>
              <a:rPr sz="1900" spc="-5" dirty="0">
                <a:latin typeface="Arial"/>
                <a:cs typeface="Arial"/>
              </a:rPr>
              <a:t>as a </a:t>
            </a:r>
            <a:r>
              <a:rPr sz="1900" dirty="0">
                <a:latin typeface="Arial"/>
                <a:cs typeface="Arial"/>
              </a:rPr>
              <a:t>system  </a:t>
            </a:r>
            <a:r>
              <a:rPr sz="1900" spc="-5" dirty="0">
                <a:latin typeface="Arial"/>
                <a:cs typeface="Arial"/>
              </a:rPr>
              <a:t>of relations, but as a </a:t>
            </a:r>
            <a:r>
              <a:rPr sz="1900" dirty="0">
                <a:latin typeface="Arial"/>
                <a:cs typeface="Arial"/>
              </a:rPr>
              <a:t>system  </a:t>
            </a:r>
            <a:r>
              <a:rPr sz="1900" spc="-5" dirty="0">
                <a:latin typeface="Arial"/>
                <a:cs typeface="Arial"/>
              </a:rPr>
              <a:t>of </a:t>
            </a:r>
            <a:r>
              <a:rPr sz="1900" dirty="0">
                <a:latin typeface="Arial"/>
                <a:cs typeface="Arial"/>
              </a:rPr>
              <a:t>symbolic </a:t>
            </a:r>
            <a:r>
              <a:rPr sz="1900" spc="-5" dirty="0">
                <a:latin typeface="Arial"/>
                <a:cs typeface="Arial"/>
              </a:rPr>
              <a:t>relations, </a:t>
            </a:r>
            <a:r>
              <a:rPr sz="1900" dirty="0">
                <a:latin typeface="Arial"/>
                <a:cs typeface="Arial"/>
              </a:rPr>
              <a:t>such  </a:t>
            </a:r>
            <a:r>
              <a:rPr sz="1900" spc="-5" dirty="0">
                <a:latin typeface="Arial"/>
                <a:cs typeface="Arial"/>
              </a:rPr>
              <a:t>as</a:t>
            </a:r>
            <a:r>
              <a:rPr sz="1900" spc="-20" dirty="0">
                <a:latin typeface="Arial"/>
                <a:cs typeface="Arial"/>
              </a:rPr>
              <a:t> </a:t>
            </a:r>
            <a:r>
              <a:rPr sz="1900" spc="-5" dirty="0">
                <a:latin typeface="Arial"/>
                <a:cs typeface="Arial"/>
              </a:rPr>
              <a:t>myths.</a:t>
            </a:r>
            <a:endParaRPr sz="1900">
              <a:latin typeface="Arial"/>
              <a:cs typeface="Arial"/>
            </a:endParaRPr>
          </a:p>
        </p:txBody>
      </p:sp>
      <p:sp>
        <p:nvSpPr>
          <p:cNvPr id="14" name="object 14"/>
          <p:cNvSpPr txBox="1"/>
          <p:nvPr/>
        </p:nvSpPr>
        <p:spPr>
          <a:xfrm>
            <a:off x="4724400" y="2362200"/>
            <a:ext cx="4038600" cy="1676400"/>
          </a:xfrm>
          <a:prstGeom prst="rect">
            <a:avLst/>
          </a:prstGeom>
          <a:solidFill>
            <a:srgbClr val="C0504D"/>
          </a:solidFill>
          <a:ln w="25400">
            <a:solidFill>
              <a:srgbClr val="8C3836"/>
            </a:solidFill>
          </a:ln>
        </p:spPr>
        <p:txBody>
          <a:bodyPr vert="horz" wrap="square" lIns="0" tIns="6350" rIns="0" bIns="0" rtlCol="0">
            <a:spAutoFit/>
          </a:bodyPr>
          <a:lstStyle/>
          <a:p>
            <a:pPr marL="100965" marR="92075" indent="-635" algn="ctr">
              <a:lnSpc>
                <a:spcPct val="99800"/>
              </a:lnSpc>
              <a:spcBef>
                <a:spcPts val="50"/>
              </a:spcBef>
            </a:pPr>
            <a:r>
              <a:rPr sz="1800" dirty="0">
                <a:solidFill>
                  <a:srgbClr val="FFFFFF"/>
                </a:solidFill>
                <a:latin typeface="Arial"/>
                <a:cs typeface="Arial"/>
              </a:rPr>
              <a:t>Using the </a:t>
            </a:r>
            <a:r>
              <a:rPr sz="1800" spc="-5" dirty="0">
                <a:solidFill>
                  <a:srgbClr val="FFFFFF"/>
                </a:solidFill>
                <a:latin typeface="Arial"/>
                <a:cs typeface="Arial"/>
              </a:rPr>
              <a:t>same </a:t>
            </a:r>
            <a:r>
              <a:rPr sz="1800" dirty="0">
                <a:solidFill>
                  <a:srgbClr val="FFFFFF"/>
                </a:solidFill>
                <a:latin typeface="Arial"/>
                <a:cs typeface="Arial"/>
              </a:rPr>
              <a:t>linguistic analogy,  Levi-Strauss </a:t>
            </a:r>
            <a:r>
              <a:rPr sz="1800" spc="-5" dirty="0">
                <a:solidFill>
                  <a:srgbClr val="FFFFFF"/>
                </a:solidFill>
                <a:latin typeface="Arial"/>
                <a:cs typeface="Arial"/>
              </a:rPr>
              <a:t>aims </a:t>
            </a:r>
            <a:r>
              <a:rPr sz="1800" dirty="0">
                <a:solidFill>
                  <a:srgbClr val="FFFFFF"/>
                </a:solidFill>
                <a:latin typeface="Arial"/>
                <a:cs typeface="Arial"/>
              </a:rPr>
              <a:t>at a </a:t>
            </a:r>
            <a:r>
              <a:rPr sz="1800" spc="-5" dirty="0">
                <a:solidFill>
                  <a:srgbClr val="FFFFFF"/>
                </a:solidFill>
                <a:latin typeface="Arial"/>
                <a:cs typeface="Arial"/>
              </a:rPr>
              <a:t>purely formal  </a:t>
            </a:r>
            <a:r>
              <a:rPr sz="1800" dirty="0">
                <a:solidFill>
                  <a:srgbClr val="FFFFFF"/>
                </a:solidFill>
                <a:latin typeface="Arial"/>
                <a:cs typeface="Arial"/>
              </a:rPr>
              <a:t>description of the various </a:t>
            </a:r>
            <a:r>
              <a:rPr sz="1800" spc="-5" dirty="0">
                <a:solidFill>
                  <a:srgbClr val="FFFFFF"/>
                </a:solidFill>
                <a:latin typeface="Arial"/>
                <a:cs typeface="Arial"/>
              </a:rPr>
              <a:t>elements  </a:t>
            </a:r>
            <a:r>
              <a:rPr sz="1800" dirty="0">
                <a:solidFill>
                  <a:srgbClr val="FFFFFF"/>
                </a:solidFill>
                <a:latin typeface="Arial"/>
                <a:cs typeface="Arial"/>
              </a:rPr>
              <a:t>involved in particular </a:t>
            </a:r>
            <a:r>
              <a:rPr sz="1800" spc="-5" dirty="0">
                <a:solidFill>
                  <a:srgbClr val="FFFFFF"/>
                </a:solidFill>
                <a:latin typeface="Arial"/>
                <a:cs typeface="Arial"/>
              </a:rPr>
              <a:t>myths; </a:t>
            </a:r>
            <a:r>
              <a:rPr sz="1800" dirty="0">
                <a:solidFill>
                  <a:srgbClr val="FFFFFF"/>
                </a:solidFill>
                <a:latin typeface="Arial"/>
                <a:cs typeface="Arial"/>
              </a:rPr>
              <a:t>in other  </a:t>
            </a:r>
            <a:r>
              <a:rPr sz="1800" spc="-5" dirty="0">
                <a:solidFill>
                  <a:srgbClr val="FFFFFF"/>
                </a:solidFill>
                <a:latin typeface="Arial"/>
                <a:cs typeface="Arial"/>
              </a:rPr>
              <a:t>words, </a:t>
            </a:r>
            <a:r>
              <a:rPr sz="1800" dirty="0">
                <a:solidFill>
                  <a:srgbClr val="FFFFFF"/>
                </a:solidFill>
                <a:latin typeface="Arial"/>
                <a:cs typeface="Arial"/>
              </a:rPr>
              <a:t>Levi-Strauss sets out to  describe structure but not the</a:t>
            </a:r>
            <a:r>
              <a:rPr sz="1800" spc="-175" dirty="0">
                <a:solidFill>
                  <a:srgbClr val="FFFFFF"/>
                </a:solidFill>
                <a:latin typeface="Arial"/>
                <a:cs typeface="Arial"/>
              </a:rPr>
              <a:t> </a:t>
            </a:r>
            <a:r>
              <a:rPr sz="1800" dirty="0">
                <a:solidFill>
                  <a:srgbClr val="FFFFFF"/>
                </a:solidFill>
                <a:latin typeface="Arial"/>
                <a:cs typeface="Arial"/>
              </a:rPr>
              <a:t>content</a:t>
            </a:r>
            <a:r>
              <a:rPr sz="1800" b="1" dirty="0">
                <a:solidFill>
                  <a:srgbClr val="FFFFFF"/>
                </a:solidFill>
                <a:latin typeface="Calibri"/>
                <a:cs typeface="Calibri"/>
              </a:rPr>
              <a:t>.</a:t>
            </a:r>
            <a:endParaRPr sz="1800">
              <a:latin typeface="Calibri"/>
              <a:cs typeface="Calibri"/>
            </a:endParaRPr>
          </a:p>
        </p:txBody>
      </p:sp>
      <p:sp>
        <p:nvSpPr>
          <p:cNvPr id="15" name="object 15"/>
          <p:cNvSpPr/>
          <p:nvPr/>
        </p:nvSpPr>
        <p:spPr>
          <a:xfrm>
            <a:off x="73151" y="4864608"/>
            <a:ext cx="1459991" cy="1920239"/>
          </a:xfrm>
          <a:prstGeom prst="rect">
            <a:avLst/>
          </a:prstGeom>
          <a:blipFill>
            <a:blip r:embed="rId7" cstate="print"/>
            <a:stretch>
              <a:fillRect/>
            </a:stretch>
          </a:blip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109</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43077" rIns="0" bIns="0" rtlCol="0">
            <a:spAutoFit/>
          </a:bodyPr>
          <a:lstStyle/>
          <a:p>
            <a:pPr marL="442595" marR="5080" indent="-9525">
              <a:lnSpc>
                <a:spcPct val="100000"/>
              </a:lnSpc>
              <a:spcBef>
                <a:spcPts val="90"/>
              </a:spcBef>
            </a:pPr>
            <a:r>
              <a:rPr sz="3200" spc="-10" dirty="0">
                <a:latin typeface="Arial"/>
                <a:cs typeface="Arial"/>
              </a:rPr>
              <a:t>Concept </a:t>
            </a:r>
            <a:r>
              <a:rPr sz="3200" spc="-5" dirty="0">
                <a:latin typeface="Arial"/>
                <a:cs typeface="Arial"/>
              </a:rPr>
              <a:t>Application: Working </a:t>
            </a:r>
            <a:r>
              <a:rPr sz="3200" spc="-10" dirty="0">
                <a:latin typeface="Arial"/>
                <a:cs typeface="Arial"/>
              </a:rPr>
              <a:t>Relationship  </a:t>
            </a:r>
            <a:r>
              <a:rPr sz="3200" spc="-5" dirty="0">
                <a:latin typeface="Arial"/>
                <a:cs typeface="Arial"/>
              </a:rPr>
              <a:t>with</a:t>
            </a:r>
            <a:r>
              <a:rPr sz="3200" spc="-30" dirty="0">
                <a:latin typeface="Arial"/>
                <a:cs typeface="Arial"/>
              </a:rPr>
              <a:t> </a:t>
            </a:r>
            <a:r>
              <a:rPr sz="3200" spc="-10" dirty="0">
                <a:latin typeface="Arial"/>
                <a:cs typeface="Arial"/>
              </a:rPr>
              <a:t>Theory</a:t>
            </a:r>
            <a:endParaRPr sz="3200">
              <a:latin typeface="Arial"/>
              <a:cs typeface="Arial"/>
            </a:endParaRPr>
          </a:p>
        </p:txBody>
      </p:sp>
      <p:sp>
        <p:nvSpPr>
          <p:cNvPr id="3" name="object 3"/>
          <p:cNvSpPr/>
          <p:nvPr/>
        </p:nvSpPr>
        <p:spPr>
          <a:xfrm>
            <a:off x="329183" y="2633471"/>
            <a:ext cx="4142231" cy="17830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9560" y="2727959"/>
            <a:ext cx="4270247" cy="15300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1000" y="2667000"/>
            <a:ext cx="4038600" cy="1676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1000" y="2667000"/>
            <a:ext cx="4038600" cy="1676400"/>
          </a:xfrm>
          <a:custGeom>
            <a:avLst/>
            <a:gdLst/>
            <a:ahLst/>
            <a:cxnLst/>
            <a:rect l="l" t="t" r="r" b="b"/>
            <a:pathLst>
              <a:path w="4038600" h="1676400">
                <a:moveTo>
                  <a:pt x="0" y="0"/>
                </a:moveTo>
                <a:lnTo>
                  <a:pt x="4038600" y="0"/>
                </a:lnTo>
                <a:lnTo>
                  <a:pt x="4038600" y="1676400"/>
                </a:lnTo>
                <a:lnTo>
                  <a:pt x="0" y="1676400"/>
                </a:lnTo>
                <a:lnTo>
                  <a:pt x="0" y="0"/>
                </a:lnTo>
                <a:close/>
              </a:path>
            </a:pathLst>
          </a:custGeom>
          <a:ln w="12700">
            <a:solidFill>
              <a:srgbClr val="BE4B48"/>
            </a:solidFill>
          </a:ln>
        </p:spPr>
        <p:txBody>
          <a:bodyPr wrap="square" lIns="0" tIns="0" rIns="0" bIns="0" rtlCol="0"/>
          <a:lstStyle/>
          <a:p>
            <a:endParaRPr/>
          </a:p>
        </p:txBody>
      </p:sp>
      <p:sp>
        <p:nvSpPr>
          <p:cNvPr id="7" name="object 7"/>
          <p:cNvSpPr txBox="1"/>
          <p:nvPr/>
        </p:nvSpPr>
        <p:spPr>
          <a:xfrm>
            <a:off x="460375" y="2785190"/>
            <a:ext cx="3881754" cy="1409700"/>
          </a:xfrm>
          <a:prstGeom prst="rect">
            <a:avLst/>
          </a:prstGeom>
        </p:spPr>
        <p:txBody>
          <a:bodyPr vert="horz" wrap="square" lIns="0" tIns="34290" rIns="0" bIns="0" rtlCol="0">
            <a:spAutoFit/>
          </a:bodyPr>
          <a:lstStyle/>
          <a:p>
            <a:pPr marL="12700" marR="5080" algn="ctr">
              <a:lnSpc>
                <a:spcPts val="2160"/>
              </a:lnSpc>
              <a:spcBef>
                <a:spcPts val="270"/>
              </a:spcBef>
            </a:pPr>
            <a:r>
              <a:rPr sz="1800" b="1" spc="-60" dirty="0">
                <a:latin typeface="Arial"/>
                <a:cs typeface="Arial"/>
              </a:rPr>
              <a:t>Theory </a:t>
            </a:r>
            <a:r>
              <a:rPr sz="1900" b="1" i="1" spc="-120" dirty="0">
                <a:latin typeface="Arial"/>
                <a:cs typeface="Arial"/>
              </a:rPr>
              <a:t>about </a:t>
            </a:r>
            <a:r>
              <a:rPr sz="1800" b="1" spc="-80" dirty="0">
                <a:latin typeface="Arial"/>
                <a:cs typeface="Arial"/>
              </a:rPr>
              <a:t>something, </a:t>
            </a:r>
            <a:r>
              <a:rPr sz="1800" b="1" spc="-65" dirty="0">
                <a:latin typeface="Arial"/>
                <a:cs typeface="Arial"/>
              </a:rPr>
              <a:t>whether that  </a:t>
            </a:r>
            <a:r>
              <a:rPr sz="1800" b="1" spc="-90" dirty="0">
                <a:latin typeface="Arial"/>
                <a:cs typeface="Arial"/>
              </a:rPr>
              <a:t>something is </a:t>
            </a:r>
            <a:r>
              <a:rPr sz="1800" b="1" spc="-40" dirty="0">
                <a:latin typeface="Arial"/>
                <a:cs typeface="Arial"/>
              </a:rPr>
              <a:t>as </a:t>
            </a:r>
            <a:r>
              <a:rPr sz="1800" b="1" spc="-85" dirty="0">
                <a:latin typeface="Arial"/>
                <a:cs typeface="Arial"/>
              </a:rPr>
              <a:t>specific </a:t>
            </a:r>
            <a:r>
              <a:rPr sz="1800" b="1" spc="-40" dirty="0">
                <a:latin typeface="Arial"/>
                <a:cs typeface="Arial"/>
              </a:rPr>
              <a:t>as</a:t>
            </a:r>
            <a:r>
              <a:rPr sz="1800" b="1" spc="50" dirty="0">
                <a:latin typeface="Arial"/>
                <a:cs typeface="Arial"/>
              </a:rPr>
              <a:t> </a:t>
            </a:r>
            <a:r>
              <a:rPr sz="1800" b="1" spc="-45" dirty="0">
                <a:latin typeface="Arial"/>
                <a:cs typeface="Arial"/>
              </a:rPr>
              <a:t>the</a:t>
            </a:r>
            <a:endParaRPr sz="1800">
              <a:latin typeface="Arial"/>
              <a:cs typeface="Arial"/>
            </a:endParaRPr>
          </a:p>
          <a:p>
            <a:pPr marL="234950">
              <a:lnSpc>
                <a:spcPts val="2090"/>
              </a:lnSpc>
            </a:pPr>
            <a:r>
              <a:rPr sz="1800" b="1" spc="-70" dirty="0">
                <a:latin typeface="Arial"/>
                <a:cs typeface="Arial"/>
              </a:rPr>
              <a:t>reasons </a:t>
            </a:r>
            <a:r>
              <a:rPr sz="1800" b="1" spc="-85" dirty="0">
                <a:latin typeface="Arial"/>
                <a:cs typeface="Arial"/>
              </a:rPr>
              <a:t>for </a:t>
            </a:r>
            <a:r>
              <a:rPr sz="1800" b="1" spc="-60" dirty="0">
                <a:latin typeface="Arial"/>
                <a:cs typeface="Arial"/>
              </a:rPr>
              <a:t>gender </a:t>
            </a:r>
            <a:r>
              <a:rPr sz="1800" b="1" spc="-85" dirty="0">
                <a:latin typeface="Arial"/>
                <a:cs typeface="Arial"/>
              </a:rPr>
              <a:t>disparity </a:t>
            </a:r>
            <a:r>
              <a:rPr sz="1800" b="1" spc="-90" dirty="0">
                <a:latin typeface="Arial"/>
                <a:cs typeface="Arial"/>
              </a:rPr>
              <a:t>or</a:t>
            </a:r>
            <a:r>
              <a:rPr sz="1800" b="1" spc="-35" dirty="0">
                <a:latin typeface="Arial"/>
                <a:cs typeface="Arial"/>
              </a:rPr>
              <a:t> </a:t>
            </a:r>
            <a:r>
              <a:rPr sz="1800" b="1" spc="-30" dirty="0">
                <a:latin typeface="Arial"/>
                <a:cs typeface="Arial"/>
              </a:rPr>
              <a:t>as</a:t>
            </a:r>
            <a:endParaRPr sz="1800">
              <a:latin typeface="Arial"/>
              <a:cs typeface="Arial"/>
            </a:endParaRPr>
          </a:p>
          <a:p>
            <a:pPr marL="30480" marR="24130" algn="ctr">
              <a:lnSpc>
                <a:spcPct val="100000"/>
              </a:lnSpc>
            </a:pPr>
            <a:r>
              <a:rPr sz="1800" b="1" spc="-55" dirty="0">
                <a:latin typeface="Arial"/>
                <a:cs typeface="Arial"/>
              </a:rPr>
              <a:t>general </a:t>
            </a:r>
            <a:r>
              <a:rPr sz="1800" b="1" spc="-40" dirty="0">
                <a:latin typeface="Arial"/>
                <a:cs typeface="Arial"/>
              </a:rPr>
              <a:t>as </a:t>
            </a:r>
            <a:r>
              <a:rPr sz="1800" b="1" spc="-50" dirty="0">
                <a:latin typeface="Arial"/>
                <a:cs typeface="Arial"/>
              </a:rPr>
              <a:t>the </a:t>
            </a:r>
            <a:r>
              <a:rPr sz="1800" b="1" spc="-55" dirty="0">
                <a:latin typeface="Arial"/>
                <a:cs typeface="Arial"/>
              </a:rPr>
              <a:t>nature </a:t>
            </a:r>
            <a:r>
              <a:rPr sz="1800" b="1" spc="-90" dirty="0">
                <a:latin typeface="Arial"/>
                <a:cs typeface="Arial"/>
              </a:rPr>
              <a:t>of </a:t>
            </a:r>
            <a:r>
              <a:rPr sz="1800" b="1" spc="-85" dirty="0">
                <a:latin typeface="Arial"/>
                <a:cs typeface="Arial"/>
              </a:rPr>
              <a:t>society </a:t>
            </a:r>
            <a:r>
              <a:rPr sz="1800" b="1" spc="-90" dirty="0">
                <a:latin typeface="Arial"/>
                <a:cs typeface="Arial"/>
              </a:rPr>
              <a:t>in </a:t>
            </a:r>
            <a:r>
              <a:rPr sz="1800" b="1" spc="-45" dirty="0">
                <a:latin typeface="Arial"/>
                <a:cs typeface="Arial"/>
              </a:rPr>
              <a:t>the  </a:t>
            </a:r>
            <a:r>
              <a:rPr sz="1800" b="1" spc="-75" dirty="0">
                <a:latin typeface="Arial"/>
                <a:cs typeface="Arial"/>
              </a:rPr>
              <a:t>abstract</a:t>
            </a:r>
            <a:endParaRPr sz="1800">
              <a:latin typeface="Arial"/>
              <a:cs typeface="Arial"/>
            </a:endParaRPr>
          </a:p>
        </p:txBody>
      </p:sp>
      <p:sp>
        <p:nvSpPr>
          <p:cNvPr id="8" name="object 8"/>
          <p:cNvSpPr/>
          <p:nvPr/>
        </p:nvSpPr>
        <p:spPr>
          <a:xfrm>
            <a:off x="1237487" y="1487424"/>
            <a:ext cx="1645919" cy="134111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295400" y="1524000"/>
            <a:ext cx="1342390" cy="1043940"/>
          </a:xfrm>
          <a:custGeom>
            <a:avLst/>
            <a:gdLst/>
            <a:ahLst/>
            <a:cxnLst/>
            <a:rect l="l" t="t" r="r" b="b"/>
            <a:pathLst>
              <a:path w="1342389" h="1043939">
                <a:moveTo>
                  <a:pt x="0" y="0"/>
                </a:moveTo>
                <a:lnTo>
                  <a:pt x="1341831" y="1043647"/>
                </a:lnTo>
              </a:path>
            </a:pathLst>
          </a:custGeom>
          <a:ln w="38100">
            <a:solidFill>
              <a:srgbClr val="C0504D"/>
            </a:solidFill>
          </a:ln>
        </p:spPr>
        <p:txBody>
          <a:bodyPr wrap="square" lIns="0" tIns="0" rIns="0" bIns="0" rtlCol="0"/>
          <a:lstStyle/>
          <a:p>
            <a:endParaRPr/>
          </a:p>
        </p:txBody>
      </p:sp>
      <p:sp>
        <p:nvSpPr>
          <p:cNvPr id="10" name="object 10"/>
          <p:cNvSpPr/>
          <p:nvPr/>
        </p:nvSpPr>
        <p:spPr>
          <a:xfrm>
            <a:off x="2506068" y="2444836"/>
            <a:ext cx="131445" cy="123189"/>
          </a:xfrm>
          <a:custGeom>
            <a:avLst/>
            <a:gdLst/>
            <a:ahLst/>
            <a:cxnLst/>
            <a:rect l="l" t="t" r="r" b="b"/>
            <a:pathLst>
              <a:path w="131444" h="123189">
                <a:moveTo>
                  <a:pt x="81876" y="0"/>
                </a:moveTo>
                <a:lnTo>
                  <a:pt x="131165" y="122809"/>
                </a:lnTo>
                <a:lnTo>
                  <a:pt x="0" y="105257"/>
                </a:lnTo>
              </a:path>
            </a:pathLst>
          </a:custGeom>
          <a:ln w="38100">
            <a:solidFill>
              <a:srgbClr val="C0504D"/>
            </a:solidFill>
          </a:ln>
        </p:spPr>
        <p:txBody>
          <a:bodyPr wrap="square" lIns="0" tIns="0" rIns="0" bIns="0" rtlCol="0"/>
          <a:lstStyle/>
          <a:p>
            <a:endParaRPr/>
          </a:p>
        </p:txBody>
      </p:sp>
      <p:sp>
        <p:nvSpPr>
          <p:cNvPr id="11" name="object 11"/>
          <p:cNvSpPr/>
          <p:nvPr/>
        </p:nvSpPr>
        <p:spPr>
          <a:xfrm>
            <a:off x="5358383" y="2633471"/>
            <a:ext cx="3532631" cy="1783079"/>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593079" y="2727959"/>
            <a:ext cx="3118103" cy="1530095"/>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410200" y="2667000"/>
            <a:ext cx="3429000" cy="1676400"/>
          </a:xfrm>
          <a:prstGeom prst="rect">
            <a:avLst/>
          </a:prstGeom>
          <a:blipFill>
            <a:blip r:embed="rId8" cstate="print"/>
            <a:stretch>
              <a:fillRect/>
            </a:stretch>
          </a:blipFill>
        </p:spPr>
        <p:txBody>
          <a:bodyPr wrap="square" lIns="0" tIns="0" rIns="0" bIns="0" rtlCol="0"/>
          <a:lstStyle/>
          <a:p>
            <a:endParaRPr/>
          </a:p>
        </p:txBody>
      </p:sp>
      <p:sp>
        <p:nvSpPr>
          <p:cNvPr id="14" name="object 14"/>
          <p:cNvSpPr txBox="1"/>
          <p:nvPr/>
        </p:nvSpPr>
        <p:spPr>
          <a:xfrm>
            <a:off x="5410200" y="2667000"/>
            <a:ext cx="3429000" cy="1676400"/>
          </a:xfrm>
          <a:prstGeom prst="rect">
            <a:avLst/>
          </a:prstGeom>
          <a:ln w="12700">
            <a:solidFill>
              <a:srgbClr val="46AAC5"/>
            </a:solidFill>
          </a:ln>
        </p:spPr>
        <p:txBody>
          <a:bodyPr vert="horz" wrap="square" lIns="0" tIns="142875" rIns="0" bIns="0" rtlCol="0">
            <a:spAutoFit/>
          </a:bodyPr>
          <a:lstStyle/>
          <a:p>
            <a:pPr marL="366395" marR="357505" indent="-7620" algn="ctr">
              <a:lnSpc>
                <a:spcPct val="100000"/>
              </a:lnSpc>
              <a:spcBef>
                <a:spcPts val="1125"/>
              </a:spcBef>
            </a:pPr>
            <a:r>
              <a:rPr sz="1800" b="1" spc="-40" dirty="0">
                <a:latin typeface="Arial"/>
                <a:cs typeface="Arial"/>
              </a:rPr>
              <a:t>In </a:t>
            </a:r>
            <a:r>
              <a:rPr sz="1800" b="1" spc="-50" dirty="0">
                <a:latin typeface="Arial"/>
                <a:cs typeface="Arial"/>
              </a:rPr>
              <a:t>every </a:t>
            </a:r>
            <a:r>
              <a:rPr sz="1800" b="1" spc="-40" dirty="0">
                <a:latin typeface="Arial"/>
                <a:cs typeface="Arial"/>
              </a:rPr>
              <a:t>case </a:t>
            </a:r>
            <a:r>
              <a:rPr sz="1800" b="1" spc="-90" dirty="0">
                <a:latin typeface="Arial"/>
                <a:cs typeface="Arial"/>
              </a:rPr>
              <a:t>it </a:t>
            </a:r>
            <a:r>
              <a:rPr sz="1800" b="1" spc="-50" dirty="0">
                <a:latin typeface="Arial"/>
                <a:cs typeface="Arial"/>
              </a:rPr>
              <a:t>refers, </a:t>
            </a:r>
            <a:r>
              <a:rPr sz="1800" b="1" spc="-40" dirty="0">
                <a:latin typeface="Arial"/>
                <a:cs typeface="Arial"/>
              </a:rPr>
              <a:t>at </a:t>
            </a:r>
            <a:r>
              <a:rPr sz="1800" b="1" dirty="0">
                <a:latin typeface="Arial"/>
                <a:cs typeface="Arial"/>
              </a:rPr>
              <a:t>a  </a:t>
            </a:r>
            <a:r>
              <a:rPr sz="1800" b="1" spc="-55" dirty="0">
                <a:latin typeface="Arial"/>
                <a:cs typeface="Arial"/>
              </a:rPr>
              <a:t>greater </a:t>
            </a:r>
            <a:r>
              <a:rPr sz="1800" b="1" spc="-90" dirty="0">
                <a:latin typeface="Arial"/>
                <a:cs typeface="Arial"/>
              </a:rPr>
              <a:t>or </a:t>
            </a:r>
            <a:r>
              <a:rPr sz="1800" b="1" spc="-60" dirty="0">
                <a:latin typeface="Arial"/>
                <a:cs typeface="Arial"/>
              </a:rPr>
              <a:t>lesser </a:t>
            </a:r>
            <a:r>
              <a:rPr sz="1800" b="1" spc="-45" dirty="0">
                <a:latin typeface="Arial"/>
                <a:cs typeface="Arial"/>
              </a:rPr>
              <a:t>degree</a:t>
            </a:r>
            <a:r>
              <a:rPr sz="1800" b="1" spc="-65" dirty="0">
                <a:latin typeface="Arial"/>
                <a:cs typeface="Arial"/>
              </a:rPr>
              <a:t> </a:t>
            </a:r>
            <a:r>
              <a:rPr sz="1800" b="1" spc="-75" dirty="0">
                <a:latin typeface="Arial"/>
                <a:cs typeface="Arial"/>
              </a:rPr>
              <a:t>of  abstraction, </a:t>
            </a:r>
            <a:r>
              <a:rPr sz="1800" b="1" spc="-90" dirty="0">
                <a:latin typeface="Arial"/>
                <a:cs typeface="Arial"/>
              </a:rPr>
              <a:t>to </a:t>
            </a:r>
            <a:r>
              <a:rPr sz="1800" b="1" spc="-70" dirty="0">
                <a:latin typeface="Arial"/>
                <a:cs typeface="Arial"/>
              </a:rPr>
              <a:t>human  </a:t>
            </a:r>
            <a:r>
              <a:rPr sz="1800" b="1" spc="-60" dirty="0">
                <a:latin typeface="Arial"/>
                <a:cs typeface="Arial"/>
              </a:rPr>
              <a:t>experience </a:t>
            </a:r>
            <a:r>
              <a:rPr sz="1800" b="1" spc="-105" dirty="0">
                <a:latin typeface="Arial"/>
                <a:cs typeface="Arial"/>
              </a:rPr>
              <a:t>– </a:t>
            </a:r>
            <a:r>
              <a:rPr sz="1800" b="1" spc="-85" dirty="0">
                <a:latin typeface="Arial"/>
                <a:cs typeface="Arial"/>
              </a:rPr>
              <a:t>our</a:t>
            </a:r>
            <a:r>
              <a:rPr sz="1800" b="1" spc="-10" dirty="0">
                <a:latin typeface="Arial"/>
                <a:cs typeface="Arial"/>
              </a:rPr>
              <a:t> </a:t>
            </a:r>
            <a:r>
              <a:rPr sz="1800" b="1" spc="-90" dirty="0">
                <a:latin typeface="Arial"/>
                <a:cs typeface="Arial"/>
              </a:rPr>
              <a:t>own</a:t>
            </a:r>
            <a:endParaRPr sz="1800">
              <a:latin typeface="Arial"/>
              <a:cs typeface="Arial"/>
            </a:endParaRPr>
          </a:p>
          <a:p>
            <a:pPr algn="ctr">
              <a:lnSpc>
                <a:spcPct val="100000"/>
              </a:lnSpc>
            </a:pPr>
            <a:r>
              <a:rPr sz="1800" b="1" spc="-60" dirty="0">
                <a:latin typeface="Arial"/>
                <a:cs typeface="Arial"/>
              </a:rPr>
              <a:t>experience </a:t>
            </a:r>
            <a:r>
              <a:rPr sz="1800" b="1" spc="-50" dirty="0">
                <a:latin typeface="Arial"/>
                <a:cs typeface="Arial"/>
              </a:rPr>
              <a:t>and</a:t>
            </a:r>
            <a:r>
              <a:rPr sz="1800" b="1" spc="-120" dirty="0">
                <a:latin typeface="Arial"/>
                <a:cs typeface="Arial"/>
              </a:rPr>
              <a:t> </a:t>
            </a:r>
            <a:r>
              <a:rPr sz="1800" b="1" spc="-60" dirty="0">
                <a:latin typeface="Arial"/>
                <a:cs typeface="Arial"/>
              </a:rPr>
              <a:t>people’s.</a:t>
            </a:r>
            <a:endParaRPr sz="1800">
              <a:latin typeface="Arial"/>
              <a:cs typeface="Arial"/>
            </a:endParaRPr>
          </a:p>
        </p:txBody>
      </p:sp>
      <p:sp>
        <p:nvSpPr>
          <p:cNvPr id="15" name="object 15"/>
          <p:cNvSpPr/>
          <p:nvPr/>
        </p:nvSpPr>
        <p:spPr>
          <a:xfrm>
            <a:off x="4602480" y="3084575"/>
            <a:ext cx="795527" cy="432816"/>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648200" y="3276600"/>
            <a:ext cx="495934" cy="1905"/>
          </a:xfrm>
          <a:custGeom>
            <a:avLst/>
            <a:gdLst/>
            <a:ahLst/>
            <a:cxnLst/>
            <a:rect l="l" t="t" r="r" b="b"/>
            <a:pathLst>
              <a:path w="495935" h="1904">
                <a:moveTo>
                  <a:pt x="0" y="0"/>
                </a:moveTo>
                <a:lnTo>
                  <a:pt x="495681" y="1473"/>
                </a:lnTo>
              </a:path>
            </a:pathLst>
          </a:custGeom>
          <a:ln w="38100">
            <a:solidFill>
              <a:srgbClr val="4BACC6"/>
            </a:solidFill>
          </a:ln>
        </p:spPr>
        <p:txBody>
          <a:bodyPr wrap="square" lIns="0" tIns="0" rIns="0" bIns="0" rtlCol="0"/>
          <a:lstStyle/>
          <a:p>
            <a:endParaRPr/>
          </a:p>
        </p:txBody>
      </p:sp>
      <p:sp>
        <p:nvSpPr>
          <p:cNvPr id="17" name="object 17"/>
          <p:cNvSpPr/>
          <p:nvPr/>
        </p:nvSpPr>
        <p:spPr>
          <a:xfrm>
            <a:off x="5029377" y="3211054"/>
            <a:ext cx="114935" cy="133350"/>
          </a:xfrm>
          <a:custGeom>
            <a:avLst/>
            <a:gdLst/>
            <a:ahLst/>
            <a:cxnLst/>
            <a:rect l="l" t="t" r="r" b="b"/>
            <a:pathLst>
              <a:path w="114935" h="133350">
                <a:moveTo>
                  <a:pt x="406" y="0"/>
                </a:moveTo>
                <a:lnTo>
                  <a:pt x="114503" y="67017"/>
                </a:lnTo>
                <a:lnTo>
                  <a:pt x="0" y="133350"/>
                </a:lnTo>
              </a:path>
            </a:pathLst>
          </a:custGeom>
          <a:ln w="38100">
            <a:solidFill>
              <a:srgbClr val="4BACC6"/>
            </a:solidFill>
          </a:ln>
        </p:spPr>
        <p:txBody>
          <a:bodyPr wrap="square" lIns="0" tIns="0" rIns="0" bIns="0" rtlCol="0"/>
          <a:lstStyle/>
          <a:p>
            <a:endParaRPr/>
          </a:p>
        </p:txBody>
      </p:sp>
      <p:sp>
        <p:nvSpPr>
          <p:cNvPr id="18" name="object 18"/>
          <p:cNvSpPr/>
          <p:nvPr/>
        </p:nvSpPr>
        <p:spPr>
          <a:xfrm>
            <a:off x="76200" y="4572000"/>
            <a:ext cx="2286000" cy="22098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7012940" y="6425628"/>
            <a:ext cx="1595120" cy="300990"/>
          </a:xfrm>
          <a:prstGeom prst="rect">
            <a:avLst/>
          </a:prstGeom>
        </p:spPr>
        <p:txBody>
          <a:bodyPr vert="horz" wrap="square" lIns="0" tIns="12700" rIns="0" bIns="0" rtlCol="0">
            <a:spAutoFit/>
          </a:bodyPr>
          <a:lstStyle/>
          <a:p>
            <a:pPr marR="5080" algn="r">
              <a:lnSpc>
                <a:spcPts val="1325"/>
              </a:lnSpc>
              <a:spcBef>
                <a:spcPts val="100"/>
              </a:spcBef>
            </a:pPr>
            <a:r>
              <a:rPr sz="1200" spc="-10" dirty="0">
                <a:solidFill>
                  <a:srgbClr val="8A8A8A"/>
                </a:solidFill>
                <a:latin typeface="Calibri"/>
                <a:cs typeface="Calibri"/>
              </a:rPr>
              <a:t>11</a:t>
            </a:r>
            <a:endParaRPr sz="1200">
              <a:latin typeface="Calibri"/>
              <a:cs typeface="Calibri"/>
            </a:endParaRPr>
          </a:p>
          <a:p>
            <a:pPr marR="52069" algn="r">
              <a:lnSpc>
                <a:spcPts val="844"/>
              </a:lnSpc>
            </a:pPr>
            <a:r>
              <a:rPr sz="800" spc="-10" dirty="0">
                <a:latin typeface="Calibri"/>
                <a:cs typeface="Calibri"/>
              </a:rPr>
              <a:t>Image Courtesy:</a:t>
            </a:r>
            <a:r>
              <a:rPr sz="800" spc="50" dirty="0">
                <a:latin typeface="Calibri"/>
                <a:cs typeface="Calibri"/>
              </a:rPr>
              <a:t> </a:t>
            </a:r>
            <a:r>
              <a:rPr sz="800" spc="-10" dirty="0">
                <a:latin typeface="Calibri"/>
                <a:cs typeface="Calibri"/>
              </a:rPr>
              <a:t>engageonline.org.uk</a:t>
            </a:r>
            <a:endParaRPr sz="800">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8610600" cy="6400800"/>
          </a:xfrm>
          <a:custGeom>
            <a:avLst/>
            <a:gdLst/>
            <a:ahLst/>
            <a:cxnLst/>
            <a:rect l="l" t="t" r="r" b="b"/>
            <a:pathLst>
              <a:path w="8610600" h="6400800">
                <a:moveTo>
                  <a:pt x="0" y="0"/>
                </a:moveTo>
                <a:lnTo>
                  <a:pt x="8610600" y="0"/>
                </a:lnTo>
                <a:lnTo>
                  <a:pt x="86106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28600"/>
            <a:ext cx="8610600" cy="6400800"/>
          </a:xfrm>
          <a:custGeom>
            <a:avLst/>
            <a:gdLst/>
            <a:ahLst/>
            <a:cxnLst/>
            <a:rect l="l" t="t" r="r" b="b"/>
            <a:pathLst>
              <a:path w="8610600" h="6400800">
                <a:moveTo>
                  <a:pt x="0" y="0"/>
                </a:moveTo>
                <a:lnTo>
                  <a:pt x="8610600" y="0"/>
                </a:lnTo>
                <a:lnTo>
                  <a:pt x="8610600" y="6400800"/>
                </a:lnTo>
                <a:lnTo>
                  <a:pt x="0" y="64008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383540" y="238791"/>
            <a:ext cx="8408035" cy="6073140"/>
          </a:xfrm>
          <a:prstGeom prst="rect">
            <a:avLst/>
          </a:prstGeom>
        </p:spPr>
        <p:txBody>
          <a:bodyPr vert="horz" wrap="square" lIns="0" tIns="35560" rIns="0" bIns="0" rtlCol="0">
            <a:spAutoFit/>
          </a:bodyPr>
          <a:lstStyle/>
          <a:p>
            <a:pPr marL="356870" marR="5080" indent="-344170" algn="just">
              <a:lnSpc>
                <a:spcPts val="2400"/>
              </a:lnSpc>
              <a:spcBef>
                <a:spcPts val="280"/>
              </a:spcBef>
              <a:buFont typeface="Arial"/>
              <a:buChar char="•"/>
              <a:tabLst>
                <a:tab pos="357505" algn="l"/>
              </a:tabLst>
            </a:pPr>
            <a:r>
              <a:rPr sz="2000" spc="-10" dirty="0">
                <a:latin typeface="Arial"/>
                <a:cs typeface="Arial"/>
              </a:rPr>
              <a:t>What this leads to </a:t>
            </a:r>
            <a:r>
              <a:rPr sz="2000" spc="-15" dirty="0">
                <a:latin typeface="Arial"/>
                <a:cs typeface="Arial"/>
              </a:rPr>
              <a:t>is </a:t>
            </a:r>
            <a:r>
              <a:rPr sz="2000" spc="-10" dirty="0">
                <a:latin typeface="Arial"/>
                <a:cs typeface="Arial"/>
              </a:rPr>
              <a:t>an argument that there </a:t>
            </a:r>
            <a:r>
              <a:rPr sz="2000" spc="-15" dirty="0">
                <a:latin typeface="Arial"/>
                <a:cs typeface="Arial"/>
              </a:rPr>
              <a:t>is </a:t>
            </a:r>
            <a:r>
              <a:rPr sz="2000" spc="-10" dirty="0">
                <a:latin typeface="Arial"/>
                <a:cs typeface="Arial"/>
              </a:rPr>
              <a:t>an </a:t>
            </a:r>
            <a:r>
              <a:rPr sz="2100" b="1" i="1" spc="-135" dirty="0">
                <a:latin typeface="Arial"/>
                <a:cs typeface="Arial"/>
              </a:rPr>
              <a:t>objective meaning </a:t>
            </a:r>
            <a:r>
              <a:rPr sz="2000" spc="-20" dirty="0">
                <a:latin typeface="Arial"/>
                <a:cs typeface="Arial"/>
              </a:rPr>
              <a:t>in  </a:t>
            </a:r>
            <a:r>
              <a:rPr sz="2000" spc="-10" dirty="0">
                <a:latin typeface="Arial"/>
                <a:cs typeface="Arial"/>
              </a:rPr>
              <a:t>human culture (revealed by </a:t>
            </a:r>
            <a:r>
              <a:rPr sz="2100" b="1" i="1" spc="-130" dirty="0">
                <a:latin typeface="Arial"/>
                <a:cs typeface="Arial"/>
              </a:rPr>
              <a:t>structure</a:t>
            </a:r>
            <a:r>
              <a:rPr sz="2000" spc="-130" dirty="0">
                <a:latin typeface="Arial"/>
                <a:cs typeface="Arial"/>
              </a:rPr>
              <a:t>) </a:t>
            </a:r>
            <a:r>
              <a:rPr sz="2000" spc="-10" dirty="0">
                <a:latin typeface="Arial"/>
                <a:cs typeface="Arial"/>
              </a:rPr>
              <a:t>which </a:t>
            </a:r>
            <a:r>
              <a:rPr sz="2000" spc="-15" dirty="0">
                <a:latin typeface="Arial"/>
                <a:cs typeface="Arial"/>
              </a:rPr>
              <a:t>is </a:t>
            </a:r>
            <a:r>
              <a:rPr sz="2000" spc="-10" dirty="0">
                <a:latin typeface="Arial"/>
                <a:cs typeface="Arial"/>
              </a:rPr>
              <a:t>other than the </a:t>
            </a:r>
            <a:r>
              <a:rPr sz="2100" b="1" i="1" spc="-135" dirty="0">
                <a:latin typeface="Arial"/>
                <a:cs typeface="Arial"/>
              </a:rPr>
              <a:t>subjective  </a:t>
            </a:r>
            <a:r>
              <a:rPr sz="2100" b="1" i="1" spc="-140" dirty="0">
                <a:latin typeface="Arial"/>
                <a:cs typeface="Arial"/>
              </a:rPr>
              <a:t>meaning </a:t>
            </a:r>
            <a:r>
              <a:rPr sz="2000" spc="-10" dirty="0">
                <a:latin typeface="Arial"/>
                <a:cs typeface="Arial"/>
              </a:rPr>
              <a:t>(revealed by</a:t>
            </a:r>
            <a:r>
              <a:rPr sz="2000" spc="60" dirty="0">
                <a:latin typeface="Arial"/>
                <a:cs typeface="Arial"/>
              </a:rPr>
              <a:t> </a:t>
            </a:r>
            <a:r>
              <a:rPr sz="2100" b="1" i="1" spc="-110" dirty="0">
                <a:latin typeface="Arial"/>
                <a:cs typeface="Arial"/>
              </a:rPr>
              <a:t>content</a:t>
            </a:r>
            <a:r>
              <a:rPr sz="2000" spc="-110" dirty="0">
                <a:latin typeface="Arial"/>
                <a:cs typeface="Arial"/>
              </a:rPr>
              <a:t>).</a:t>
            </a:r>
            <a:endParaRPr sz="2000">
              <a:latin typeface="Arial"/>
              <a:cs typeface="Arial"/>
            </a:endParaRPr>
          </a:p>
          <a:p>
            <a:pPr>
              <a:lnSpc>
                <a:spcPct val="100000"/>
              </a:lnSpc>
              <a:spcBef>
                <a:spcPts val="10"/>
              </a:spcBef>
              <a:buFont typeface="Arial"/>
              <a:buChar char="•"/>
            </a:pPr>
            <a:endParaRPr sz="2900">
              <a:latin typeface="Times New Roman"/>
              <a:cs typeface="Times New Roman"/>
            </a:endParaRPr>
          </a:p>
          <a:p>
            <a:pPr marL="356870" marR="102235" indent="-344170">
              <a:lnSpc>
                <a:spcPct val="97200"/>
              </a:lnSpc>
              <a:buChar char="•"/>
              <a:tabLst>
                <a:tab pos="356870" algn="l"/>
                <a:tab pos="357505" algn="l"/>
              </a:tabLst>
            </a:pPr>
            <a:r>
              <a:rPr sz="2000" spc="-10" dirty="0">
                <a:latin typeface="Arial"/>
                <a:cs typeface="Arial"/>
              </a:rPr>
              <a:t>Since, however, this objective meaning cannot be straightforwardly  shown to be present </a:t>
            </a:r>
            <a:r>
              <a:rPr sz="2000" spc="-15" dirty="0">
                <a:latin typeface="Arial"/>
                <a:cs typeface="Arial"/>
              </a:rPr>
              <a:t>in </a:t>
            </a:r>
            <a:r>
              <a:rPr sz="2000" spc="-5" dirty="0">
                <a:latin typeface="Arial"/>
                <a:cs typeface="Arial"/>
              </a:rPr>
              <a:t>a </a:t>
            </a:r>
            <a:r>
              <a:rPr sz="2000" spc="-10" dirty="0">
                <a:latin typeface="Arial"/>
                <a:cs typeface="Arial"/>
              </a:rPr>
              <a:t>particular myth once we </a:t>
            </a:r>
            <a:r>
              <a:rPr sz="2000" spc="-5" dirty="0">
                <a:latin typeface="Arial"/>
                <a:cs typeface="Arial"/>
              </a:rPr>
              <a:t>bracket </a:t>
            </a:r>
            <a:r>
              <a:rPr sz="2000" spc="-10" dirty="0">
                <a:latin typeface="Arial"/>
                <a:cs typeface="Arial"/>
              </a:rPr>
              <a:t>any question  of the way people </a:t>
            </a:r>
            <a:r>
              <a:rPr sz="2000" spc="-5" dirty="0">
                <a:latin typeface="Arial"/>
                <a:cs typeface="Arial"/>
              </a:rPr>
              <a:t>say </a:t>
            </a:r>
            <a:r>
              <a:rPr sz="2000" spc="-10" dirty="0">
                <a:latin typeface="Arial"/>
                <a:cs typeface="Arial"/>
              </a:rPr>
              <a:t>they understand it or the contexts they tell it in, it  has to be located </a:t>
            </a:r>
            <a:r>
              <a:rPr sz="2000" spc="-15" dirty="0">
                <a:latin typeface="Arial"/>
                <a:cs typeface="Arial"/>
              </a:rPr>
              <a:t>within </a:t>
            </a:r>
            <a:r>
              <a:rPr sz="2000" spc="-10" dirty="0">
                <a:latin typeface="Arial"/>
                <a:cs typeface="Arial"/>
              </a:rPr>
              <a:t>the unconscious. In other </a:t>
            </a:r>
            <a:r>
              <a:rPr sz="2000" spc="-5" dirty="0">
                <a:latin typeface="Arial"/>
                <a:cs typeface="Arial"/>
              </a:rPr>
              <a:t>words, </a:t>
            </a:r>
            <a:r>
              <a:rPr sz="2100" b="1" i="1" spc="-160" dirty="0">
                <a:latin typeface="Arial"/>
                <a:cs typeface="Arial"/>
              </a:rPr>
              <a:t>from </a:t>
            </a:r>
            <a:r>
              <a:rPr sz="2100" b="1" i="1" spc="-60" dirty="0">
                <a:latin typeface="Arial"/>
                <a:cs typeface="Arial"/>
              </a:rPr>
              <a:t>a  </a:t>
            </a:r>
            <a:r>
              <a:rPr sz="2100" b="1" i="1" spc="-150" dirty="0">
                <a:latin typeface="Arial"/>
                <a:cs typeface="Arial"/>
              </a:rPr>
              <a:t>description </a:t>
            </a:r>
            <a:r>
              <a:rPr sz="2100" b="1" i="1" spc="-160" dirty="0">
                <a:latin typeface="Arial"/>
                <a:cs typeface="Arial"/>
              </a:rPr>
              <a:t>of </a:t>
            </a:r>
            <a:r>
              <a:rPr sz="2100" b="1" i="1" spc="-130" dirty="0">
                <a:latin typeface="Arial"/>
                <a:cs typeface="Arial"/>
              </a:rPr>
              <a:t>social relations </a:t>
            </a:r>
            <a:r>
              <a:rPr sz="2100" b="1" i="1" spc="-114" dirty="0">
                <a:latin typeface="Arial"/>
                <a:cs typeface="Arial"/>
              </a:rPr>
              <a:t>we </a:t>
            </a:r>
            <a:r>
              <a:rPr sz="2100" b="1" i="1" spc="-145" dirty="0">
                <a:latin typeface="Arial"/>
                <a:cs typeface="Arial"/>
              </a:rPr>
              <a:t>move </a:t>
            </a:r>
            <a:r>
              <a:rPr sz="2100" b="1" i="1" spc="-155" dirty="0">
                <a:latin typeface="Arial"/>
                <a:cs typeface="Arial"/>
              </a:rPr>
              <a:t>to </a:t>
            </a:r>
            <a:r>
              <a:rPr sz="2100" b="1" i="1" spc="-60" dirty="0">
                <a:latin typeface="Arial"/>
                <a:cs typeface="Arial"/>
              </a:rPr>
              <a:t>a </a:t>
            </a:r>
            <a:r>
              <a:rPr sz="2100" b="1" i="1" spc="-150" dirty="0">
                <a:latin typeface="Arial"/>
                <a:cs typeface="Arial"/>
              </a:rPr>
              <a:t>description </a:t>
            </a:r>
            <a:r>
              <a:rPr sz="2100" b="1" i="1" spc="-160" dirty="0">
                <a:latin typeface="Arial"/>
                <a:cs typeface="Arial"/>
              </a:rPr>
              <a:t>of </a:t>
            </a:r>
            <a:r>
              <a:rPr sz="2100" b="1" i="1" spc="-120" dirty="0">
                <a:latin typeface="Arial"/>
                <a:cs typeface="Arial"/>
              </a:rPr>
              <a:t>the nature </a:t>
            </a:r>
            <a:r>
              <a:rPr sz="2100" b="1" i="1" spc="-155" dirty="0">
                <a:latin typeface="Arial"/>
                <a:cs typeface="Arial"/>
              </a:rPr>
              <a:t>of  </a:t>
            </a:r>
            <a:r>
              <a:rPr sz="2100" b="1" i="1" spc="-120" dirty="0">
                <a:latin typeface="Arial"/>
                <a:cs typeface="Arial"/>
              </a:rPr>
              <a:t>the </a:t>
            </a:r>
            <a:r>
              <a:rPr sz="2100" b="1" i="1" spc="-155" dirty="0">
                <a:latin typeface="Arial"/>
                <a:cs typeface="Arial"/>
              </a:rPr>
              <a:t>human</a:t>
            </a:r>
            <a:r>
              <a:rPr sz="2100" b="1" i="1" spc="-30" dirty="0">
                <a:latin typeface="Arial"/>
                <a:cs typeface="Arial"/>
              </a:rPr>
              <a:t> </a:t>
            </a:r>
            <a:r>
              <a:rPr sz="2100" b="1" i="1" spc="-125" dirty="0">
                <a:latin typeface="Arial"/>
                <a:cs typeface="Arial"/>
              </a:rPr>
              <a:t>psyche.</a:t>
            </a:r>
            <a:endParaRPr sz="2100">
              <a:latin typeface="Arial"/>
              <a:cs typeface="Arial"/>
            </a:endParaRPr>
          </a:p>
          <a:p>
            <a:pPr>
              <a:lnSpc>
                <a:spcPct val="100000"/>
              </a:lnSpc>
              <a:spcBef>
                <a:spcPts val="15"/>
              </a:spcBef>
              <a:buFont typeface="Arial"/>
              <a:buChar char="•"/>
            </a:pPr>
            <a:endParaRPr sz="2900">
              <a:latin typeface="Times New Roman"/>
              <a:cs typeface="Times New Roman"/>
            </a:endParaRPr>
          </a:p>
          <a:p>
            <a:pPr marL="356235" marR="62230" indent="-343535">
              <a:lnSpc>
                <a:spcPct val="99300"/>
              </a:lnSpc>
              <a:spcBef>
                <a:spcPts val="5"/>
              </a:spcBef>
              <a:buChar char="•"/>
              <a:tabLst>
                <a:tab pos="356870" algn="l"/>
                <a:tab pos="357505" algn="l"/>
              </a:tabLst>
            </a:pPr>
            <a:r>
              <a:rPr sz="2000" spc="-5" dirty="0">
                <a:latin typeface="Arial"/>
                <a:cs typeface="Arial"/>
              </a:rPr>
              <a:t>To </a:t>
            </a:r>
            <a:r>
              <a:rPr sz="2000" spc="-10" dirty="0">
                <a:latin typeface="Arial"/>
                <a:cs typeface="Arial"/>
              </a:rPr>
              <a:t>complete this account, what Levi-Strauss claims to be the central  feature of the human unconscious </a:t>
            </a:r>
            <a:r>
              <a:rPr sz="2000" spc="-120" dirty="0">
                <a:latin typeface="Arial"/>
                <a:cs typeface="Arial"/>
              </a:rPr>
              <a:t>– </a:t>
            </a:r>
            <a:r>
              <a:rPr sz="2000" spc="-5" dirty="0">
                <a:latin typeface="Arial"/>
                <a:cs typeface="Arial"/>
              </a:rPr>
              <a:t>a </a:t>
            </a:r>
            <a:r>
              <a:rPr sz="2000" spc="-10" dirty="0">
                <a:latin typeface="Arial"/>
                <a:cs typeface="Arial"/>
              </a:rPr>
              <a:t>claim which he believes to be  backed up by linguistics </a:t>
            </a:r>
            <a:r>
              <a:rPr sz="2000" spc="-120" dirty="0">
                <a:latin typeface="Arial"/>
                <a:cs typeface="Arial"/>
              </a:rPr>
              <a:t>– </a:t>
            </a:r>
            <a:r>
              <a:rPr sz="2000" spc="-15" dirty="0">
                <a:latin typeface="Arial"/>
                <a:cs typeface="Arial"/>
              </a:rPr>
              <a:t>is </a:t>
            </a:r>
            <a:r>
              <a:rPr sz="2000" spc="-10" dirty="0">
                <a:latin typeface="Arial"/>
                <a:cs typeface="Arial"/>
              </a:rPr>
              <a:t>naturally enough identical with the concept  he uses to analyse the objective meaning of the form of </a:t>
            </a:r>
            <a:r>
              <a:rPr sz="2000" spc="-5" dirty="0">
                <a:latin typeface="Arial"/>
                <a:cs typeface="Arial"/>
              </a:rPr>
              <a:t>myths; </a:t>
            </a:r>
            <a:r>
              <a:rPr sz="2000" spc="-10" dirty="0">
                <a:latin typeface="Arial"/>
                <a:cs typeface="Arial"/>
              </a:rPr>
              <a:t>this  concept </a:t>
            </a:r>
            <a:r>
              <a:rPr sz="2000" spc="-15" dirty="0">
                <a:latin typeface="Arial"/>
                <a:cs typeface="Arial"/>
              </a:rPr>
              <a:t>is </a:t>
            </a:r>
            <a:r>
              <a:rPr sz="2000" spc="-10" dirty="0">
                <a:latin typeface="Arial"/>
                <a:cs typeface="Arial"/>
              </a:rPr>
              <a:t>that of </a:t>
            </a:r>
            <a:r>
              <a:rPr sz="2100" b="1" i="1" spc="-125" dirty="0">
                <a:latin typeface="Arial"/>
                <a:cs typeface="Arial"/>
              </a:rPr>
              <a:t>difference </a:t>
            </a:r>
            <a:r>
              <a:rPr sz="2000" spc="-10" dirty="0">
                <a:latin typeface="Arial"/>
                <a:cs typeface="Arial"/>
              </a:rPr>
              <a:t>or </a:t>
            </a:r>
            <a:r>
              <a:rPr sz="2100" b="1" i="1" spc="-140" dirty="0">
                <a:latin typeface="Arial"/>
                <a:cs typeface="Arial"/>
              </a:rPr>
              <a:t>distinction</a:t>
            </a:r>
            <a:r>
              <a:rPr sz="2000" spc="-140" dirty="0">
                <a:latin typeface="Arial"/>
                <a:cs typeface="Arial"/>
              </a:rPr>
              <a:t>. </a:t>
            </a:r>
            <a:r>
              <a:rPr sz="2000" spc="-10" dirty="0">
                <a:latin typeface="Arial"/>
                <a:cs typeface="Arial"/>
              </a:rPr>
              <a:t>For Levi-Strauss, then, the  end of the intellectual journey </a:t>
            </a:r>
            <a:r>
              <a:rPr sz="2000" spc="-15" dirty="0">
                <a:latin typeface="Arial"/>
                <a:cs typeface="Arial"/>
              </a:rPr>
              <a:t>is </a:t>
            </a:r>
            <a:r>
              <a:rPr sz="2000" spc="-5" dirty="0">
                <a:latin typeface="Arial"/>
                <a:cs typeface="Arial"/>
              </a:rPr>
              <a:t>a </a:t>
            </a:r>
            <a:r>
              <a:rPr sz="2000" spc="-10" dirty="0">
                <a:latin typeface="Arial"/>
                <a:cs typeface="Arial"/>
              </a:rPr>
              <a:t>description of the social and </a:t>
            </a:r>
            <a:r>
              <a:rPr sz="2000" spc="-15" dirty="0">
                <a:latin typeface="Arial"/>
                <a:cs typeface="Arial"/>
              </a:rPr>
              <a:t>in  </a:t>
            </a:r>
            <a:r>
              <a:rPr sz="2000" spc="-10" dirty="0">
                <a:latin typeface="Arial"/>
                <a:cs typeface="Arial"/>
              </a:rPr>
              <a:t>particular cultural world as </a:t>
            </a:r>
            <a:r>
              <a:rPr sz="2000" spc="-5" dirty="0">
                <a:latin typeface="Arial"/>
                <a:cs typeface="Arial"/>
              </a:rPr>
              <a:t>a </a:t>
            </a:r>
            <a:r>
              <a:rPr sz="2000" spc="-10" dirty="0">
                <a:latin typeface="Arial"/>
                <a:cs typeface="Arial"/>
              </a:rPr>
              <a:t>reflection of the supposed tendency of the  human brain to divide things</a:t>
            </a:r>
            <a:r>
              <a:rPr sz="2000" spc="140" dirty="0">
                <a:latin typeface="Arial"/>
                <a:cs typeface="Arial"/>
              </a:rPr>
              <a:t> </a:t>
            </a:r>
            <a:r>
              <a:rPr sz="2000" spc="-10" dirty="0">
                <a:latin typeface="Arial"/>
                <a:cs typeface="Arial"/>
              </a:rPr>
              <a:t>up.</a:t>
            </a:r>
            <a:endParaRPr sz="2000">
              <a:latin typeface="Arial"/>
              <a:cs typeface="Arial"/>
            </a:endParaRPr>
          </a:p>
        </p:txBody>
      </p:sp>
      <p:sp>
        <p:nvSpPr>
          <p:cNvPr id="5" name="object 5"/>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110</a:t>
            </a:r>
            <a:endParaRPr sz="120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3187" y="180301"/>
            <a:ext cx="8962390" cy="6507480"/>
          </a:xfrm>
          <a:custGeom>
            <a:avLst/>
            <a:gdLst/>
            <a:ahLst/>
            <a:cxnLst/>
            <a:rect l="l" t="t" r="r" b="b"/>
            <a:pathLst>
              <a:path w="8962390" h="6507480">
                <a:moveTo>
                  <a:pt x="0" y="0"/>
                </a:moveTo>
                <a:lnTo>
                  <a:pt x="8962199" y="0"/>
                </a:lnTo>
                <a:lnTo>
                  <a:pt x="8962199" y="6507035"/>
                </a:lnTo>
                <a:lnTo>
                  <a:pt x="0" y="6507035"/>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03187" y="180301"/>
            <a:ext cx="8962390" cy="6507480"/>
          </a:xfrm>
          <a:custGeom>
            <a:avLst/>
            <a:gdLst/>
            <a:ahLst/>
            <a:cxnLst/>
            <a:rect l="l" t="t" r="r" b="b"/>
            <a:pathLst>
              <a:path w="8962390" h="6507480">
                <a:moveTo>
                  <a:pt x="0" y="0"/>
                </a:moveTo>
                <a:lnTo>
                  <a:pt x="8962199" y="0"/>
                </a:lnTo>
                <a:lnTo>
                  <a:pt x="8962199" y="6507035"/>
                </a:lnTo>
                <a:lnTo>
                  <a:pt x="0" y="6507035"/>
                </a:lnTo>
                <a:lnTo>
                  <a:pt x="0" y="0"/>
                </a:lnTo>
                <a:close/>
              </a:path>
            </a:pathLst>
          </a:custGeom>
          <a:ln w="25400">
            <a:solidFill>
              <a:srgbClr val="9BBB59"/>
            </a:solidFill>
          </a:ln>
        </p:spPr>
        <p:txBody>
          <a:bodyPr wrap="square" lIns="0" tIns="0" rIns="0" bIns="0" rtlCol="0"/>
          <a:lstStyle/>
          <a:p>
            <a:endParaRPr/>
          </a:p>
        </p:txBody>
      </p:sp>
      <p:sp>
        <p:nvSpPr>
          <p:cNvPr id="4" name="object 4"/>
          <p:cNvSpPr/>
          <p:nvPr/>
        </p:nvSpPr>
        <p:spPr>
          <a:xfrm>
            <a:off x="280416" y="36576"/>
            <a:ext cx="3063239" cy="6644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4784" y="268865"/>
            <a:ext cx="2479560" cy="30948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81922" y="679669"/>
            <a:ext cx="8785860" cy="5617210"/>
          </a:xfrm>
          <a:prstGeom prst="rect">
            <a:avLst/>
          </a:prstGeom>
        </p:spPr>
        <p:txBody>
          <a:bodyPr vert="horz" wrap="square" lIns="0" tIns="62230" rIns="0" bIns="0" rtlCol="0">
            <a:spAutoFit/>
          </a:bodyPr>
          <a:lstStyle/>
          <a:p>
            <a:pPr marL="356870" marR="5080" indent="-344170">
              <a:lnSpc>
                <a:spcPts val="3020"/>
              </a:lnSpc>
              <a:spcBef>
                <a:spcPts val="490"/>
              </a:spcBef>
              <a:buFont typeface="Arial"/>
              <a:buChar char="•"/>
              <a:tabLst>
                <a:tab pos="356870" algn="l"/>
                <a:tab pos="357505" algn="l"/>
              </a:tabLst>
            </a:pPr>
            <a:r>
              <a:rPr sz="2800" dirty="0">
                <a:latin typeface="Arial"/>
                <a:cs typeface="Arial"/>
              </a:rPr>
              <a:t>If </a:t>
            </a:r>
            <a:r>
              <a:rPr sz="2800" spc="-5" dirty="0">
                <a:latin typeface="Arial"/>
                <a:cs typeface="Arial"/>
              </a:rPr>
              <a:t>we </a:t>
            </a:r>
            <a:r>
              <a:rPr sz="2800" dirty="0">
                <a:latin typeface="Arial"/>
                <a:cs typeface="Arial"/>
              </a:rPr>
              <a:t>assume that the social </a:t>
            </a:r>
            <a:r>
              <a:rPr sz="2800" spc="-5" dirty="0">
                <a:latin typeface="Arial"/>
                <a:cs typeface="Arial"/>
              </a:rPr>
              <a:t>world </a:t>
            </a:r>
            <a:r>
              <a:rPr sz="2800" dirty="0">
                <a:latin typeface="Arial"/>
                <a:cs typeface="Arial"/>
              </a:rPr>
              <a:t>can be derived  from an idea </a:t>
            </a:r>
            <a:r>
              <a:rPr sz="2800" spc="-155" dirty="0">
                <a:latin typeface="Arial"/>
                <a:cs typeface="Arial"/>
              </a:rPr>
              <a:t>– </a:t>
            </a:r>
            <a:r>
              <a:rPr sz="2800" dirty="0">
                <a:latin typeface="Arial"/>
                <a:cs typeface="Arial"/>
              </a:rPr>
              <a:t>the idea of the capitalist </a:t>
            </a:r>
            <a:r>
              <a:rPr sz="2800" spc="-5" dirty="0">
                <a:latin typeface="Arial"/>
                <a:cs typeface="Arial"/>
              </a:rPr>
              <a:t>mode of  </a:t>
            </a:r>
            <a:r>
              <a:rPr sz="2800" dirty="0">
                <a:latin typeface="Arial"/>
                <a:cs typeface="Arial"/>
              </a:rPr>
              <a:t>production, the idea of difference </a:t>
            </a:r>
            <a:r>
              <a:rPr sz="2800" spc="-155" dirty="0">
                <a:latin typeface="Arial"/>
                <a:cs typeface="Arial"/>
              </a:rPr>
              <a:t>– </a:t>
            </a:r>
            <a:r>
              <a:rPr sz="2800" dirty="0">
                <a:latin typeface="Arial"/>
                <a:cs typeface="Arial"/>
              </a:rPr>
              <a:t>then in </a:t>
            </a:r>
            <a:r>
              <a:rPr sz="2800" spc="-5" dirty="0">
                <a:latin typeface="Arial"/>
                <a:cs typeface="Arial"/>
              </a:rPr>
              <a:t>principle  </a:t>
            </a:r>
            <a:r>
              <a:rPr sz="2800" dirty="0">
                <a:latin typeface="Arial"/>
                <a:cs typeface="Arial"/>
              </a:rPr>
              <a:t>there is no possible explanation of how social change  arises.</a:t>
            </a:r>
            <a:endParaRPr sz="2800">
              <a:latin typeface="Arial"/>
              <a:cs typeface="Arial"/>
            </a:endParaRPr>
          </a:p>
          <a:p>
            <a:pPr marL="357505" marR="7620" indent="-344170" algn="just">
              <a:lnSpc>
                <a:spcPts val="3020"/>
              </a:lnSpc>
              <a:spcBef>
                <a:spcPts val="670"/>
              </a:spcBef>
              <a:buChar char="•"/>
              <a:tabLst>
                <a:tab pos="358140" algn="l"/>
              </a:tabLst>
            </a:pPr>
            <a:r>
              <a:rPr sz="2800" spc="-5" dirty="0">
                <a:latin typeface="Arial"/>
                <a:cs typeface="Arial"/>
              </a:rPr>
              <a:t>The world </a:t>
            </a:r>
            <a:r>
              <a:rPr sz="2800" dirty="0">
                <a:latin typeface="Arial"/>
                <a:cs typeface="Arial"/>
              </a:rPr>
              <a:t>is divided up like this because </a:t>
            </a:r>
            <a:r>
              <a:rPr sz="2800" spc="-5" dirty="0">
                <a:latin typeface="Arial"/>
                <a:cs typeface="Arial"/>
              </a:rPr>
              <a:t>it </a:t>
            </a:r>
            <a:r>
              <a:rPr sz="2800" dirty="0">
                <a:latin typeface="Arial"/>
                <a:cs typeface="Arial"/>
              </a:rPr>
              <a:t>is identical  </a:t>
            </a:r>
            <a:r>
              <a:rPr sz="2800" spc="-5" dirty="0">
                <a:latin typeface="Arial"/>
                <a:cs typeface="Arial"/>
              </a:rPr>
              <a:t>with </a:t>
            </a:r>
            <a:r>
              <a:rPr sz="2800" dirty="0">
                <a:latin typeface="Arial"/>
                <a:cs typeface="Arial"/>
              </a:rPr>
              <a:t>the </a:t>
            </a:r>
            <a:r>
              <a:rPr sz="2800" spc="-5" dirty="0">
                <a:latin typeface="Arial"/>
                <a:cs typeface="Arial"/>
              </a:rPr>
              <a:t>way </a:t>
            </a:r>
            <a:r>
              <a:rPr sz="2800" dirty="0">
                <a:latin typeface="Arial"/>
                <a:cs typeface="Arial"/>
              </a:rPr>
              <a:t>the idea is organised; there is no reason  </a:t>
            </a:r>
            <a:r>
              <a:rPr sz="2800" spc="-5" dirty="0">
                <a:latin typeface="Arial"/>
                <a:cs typeface="Arial"/>
              </a:rPr>
              <a:t>why it </a:t>
            </a:r>
            <a:r>
              <a:rPr sz="2800" dirty="0">
                <a:latin typeface="Arial"/>
                <a:cs typeface="Arial"/>
              </a:rPr>
              <a:t>should</a:t>
            </a:r>
            <a:r>
              <a:rPr sz="2800" spc="-35" dirty="0">
                <a:latin typeface="Arial"/>
                <a:cs typeface="Arial"/>
              </a:rPr>
              <a:t> </a:t>
            </a:r>
            <a:r>
              <a:rPr sz="2800" dirty="0">
                <a:latin typeface="Arial"/>
                <a:cs typeface="Arial"/>
              </a:rPr>
              <a:t>change.</a:t>
            </a:r>
            <a:endParaRPr sz="2800">
              <a:latin typeface="Arial"/>
              <a:cs typeface="Arial"/>
            </a:endParaRPr>
          </a:p>
          <a:p>
            <a:pPr marL="357505" marR="291465" indent="-344170">
              <a:lnSpc>
                <a:spcPts val="3020"/>
              </a:lnSpc>
              <a:spcBef>
                <a:spcPts val="670"/>
              </a:spcBef>
              <a:buChar char="•"/>
              <a:tabLst>
                <a:tab pos="357505" algn="l"/>
                <a:tab pos="358140" algn="l"/>
              </a:tabLst>
            </a:pPr>
            <a:r>
              <a:rPr sz="2800" dirty="0">
                <a:latin typeface="Arial"/>
                <a:cs typeface="Arial"/>
              </a:rPr>
              <a:t>Another possibility is </a:t>
            </a:r>
            <a:r>
              <a:rPr sz="2800" spc="0" dirty="0">
                <a:latin typeface="Arial"/>
                <a:cs typeface="Arial"/>
              </a:rPr>
              <a:t>to </a:t>
            </a:r>
            <a:r>
              <a:rPr sz="2800" dirty="0">
                <a:latin typeface="Arial"/>
                <a:cs typeface="Arial"/>
              </a:rPr>
              <a:t>develop a typology of  different possible types of society, </a:t>
            </a:r>
            <a:r>
              <a:rPr sz="2800" spc="0" dirty="0">
                <a:latin typeface="Arial"/>
                <a:cs typeface="Arial"/>
              </a:rPr>
              <a:t>so </a:t>
            </a:r>
            <a:r>
              <a:rPr sz="2800" dirty="0">
                <a:latin typeface="Arial"/>
                <a:cs typeface="Arial"/>
              </a:rPr>
              <a:t>that change</a:t>
            </a:r>
            <a:r>
              <a:rPr sz="2800" spc="-204" dirty="0">
                <a:latin typeface="Arial"/>
                <a:cs typeface="Arial"/>
              </a:rPr>
              <a:t> </a:t>
            </a:r>
            <a:r>
              <a:rPr sz="2800" dirty="0">
                <a:latin typeface="Arial"/>
                <a:cs typeface="Arial"/>
              </a:rPr>
              <a:t>is  </a:t>
            </a:r>
            <a:r>
              <a:rPr sz="2800" spc="-5" dirty="0">
                <a:latin typeface="Arial"/>
                <a:cs typeface="Arial"/>
              </a:rPr>
              <a:t>simply </a:t>
            </a:r>
            <a:r>
              <a:rPr sz="2800" dirty="0">
                <a:latin typeface="Arial"/>
                <a:cs typeface="Arial"/>
              </a:rPr>
              <a:t>change from one </a:t>
            </a:r>
            <a:r>
              <a:rPr sz="2800" spc="-5" dirty="0">
                <a:latin typeface="Arial"/>
                <a:cs typeface="Arial"/>
              </a:rPr>
              <a:t>way </a:t>
            </a:r>
            <a:r>
              <a:rPr sz="2800" dirty="0">
                <a:latin typeface="Arial"/>
                <a:cs typeface="Arial"/>
              </a:rPr>
              <a:t>of expressing the idea  </a:t>
            </a:r>
            <a:r>
              <a:rPr sz="2800" spc="0" dirty="0">
                <a:latin typeface="Arial"/>
                <a:cs typeface="Arial"/>
              </a:rPr>
              <a:t>to </a:t>
            </a:r>
            <a:r>
              <a:rPr sz="2800" dirty="0">
                <a:latin typeface="Arial"/>
                <a:cs typeface="Arial"/>
              </a:rPr>
              <a:t>another one. </a:t>
            </a:r>
            <a:r>
              <a:rPr sz="2800" spc="0" dirty="0">
                <a:latin typeface="Arial"/>
                <a:cs typeface="Arial"/>
              </a:rPr>
              <a:t>A </a:t>
            </a:r>
            <a:r>
              <a:rPr sz="2800" spc="-5" dirty="0">
                <a:latin typeface="Arial"/>
                <a:cs typeface="Arial"/>
              </a:rPr>
              <a:t>more </a:t>
            </a:r>
            <a:r>
              <a:rPr sz="2800" dirty="0">
                <a:latin typeface="Arial"/>
                <a:cs typeface="Arial"/>
              </a:rPr>
              <a:t>interesting and </a:t>
            </a:r>
            <a:r>
              <a:rPr sz="2800" spc="-5" dirty="0">
                <a:latin typeface="Arial"/>
                <a:cs typeface="Arial"/>
              </a:rPr>
              <a:t>widely-used  </a:t>
            </a:r>
            <a:r>
              <a:rPr sz="2800" dirty="0">
                <a:latin typeface="Arial"/>
                <a:cs typeface="Arial"/>
              </a:rPr>
              <a:t>approach, </a:t>
            </a:r>
            <a:r>
              <a:rPr sz="2800" spc="-5" dirty="0">
                <a:latin typeface="Arial"/>
                <a:cs typeface="Arial"/>
              </a:rPr>
              <a:t>however, </a:t>
            </a:r>
            <a:r>
              <a:rPr sz="2800" dirty="0">
                <a:latin typeface="Arial"/>
                <a:cs typeface="Arial"/>
              </a:rPr>
              <a:t>is </a:t>
            </a:r>
            <a:r>
              <a:rPr sz="2800" spc="-5" dirty="0">
                <a:latin typeface="Arial"/>
                <a:cs typeface="Arial"/>
              </a:rPr>
              <a:t>what </a:t>
            </a:r>
            <a:r>
              <a:rPr sz="2800" dirty="0">
                <a:latin typeface="Arial"/>
                <a:cs typeface="Arial"/>
              </a:rPr>
              <a:t>is known as functional  explanations.</a:t>
            </a:r>
            <a:endParaRPr sz="28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111</a:t>
            </a:fld>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458200" cy="6172200"/>
          </a:xfrm>
          <a:custGeom>
            <a:avLst/>
            <a:gdLst/>
            <a:ahLst/>
            <a:cxnLst/>
            <a:rect l="l" t="t" r="r" b="b"/>
            <a:pathLst>
              <a:path w="8458200" h="6172200">
                <a:moveTo>
                  <a:pt x="0" y="0"/>
                </a:moveTo>
                <a:lnTo>
                  <a:pt x="8458200" y="0"/>
                </a:lnTo>
                <a:lnTo>
                  <a:pt x="84582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458200" cy="6172200"/>
          </a:xfrm>
          <a:custGeom>
            <a:avLst/>
            <a:gdLst/>
            <a:ahLst/>
            <a:cxnLst/>
            <a:rect l="l" t="t" r="r" b="b"/>
            <a:pathLst>
              <a:path w="8458200" h="6172200">
                <a:moveTo>
                  <a:pt x="0" y="0"/>
                </a:moveTo>
                <a:lnTo>
                  <a:pt x="8458200" y="0"/>
                </a:lnTo>
                <a:lnTo>
                  <a:pt x="8458200" y="6172200"/>
                </a:lnTo>
                <a:lnTo>
                  <a:pt x="0" y="6172200"/>
                </a:lnTo>
                <a:lnTo>
                  <a:pt x="0" y="0"/>
                </a:lnTo>
                <a:close/>
              </a:path>
            </a:pathLst>
          </a:custGeom>
          <a:ln w="25400">
            <a:solidFill>
              <a:srgbClr val="8064A2"/>
            </a:solidFill>
          </a:ln>
        </p:spPr>
        <p:txBody>
          <a:bodyPr wrap="square" lIns="0" tIns="0" rIns="0" bIns="0" rtlCol="0"/>
          <a:lstStyle/>
          <a:p>
            <a:endParaRPr/>
          </a:p>
        </p:txBody>
      </p:sp>
      <p:sp>
        <p:nvSpPr>
          <p:cNvPr id="4" name="object 4"/>
          <p:cNvSpPr txBox="1">
            <a:spLocks noGrp="1"/>
          </p:cNvSpPr>
          <p:nvPr>
            <p:ph type="title"/>
          </p:nvPr>
        </p:nvSpPr>
        <p:spPr>
          <a:xfrm>
            <a:off x="727963" y="734059"/>
            <a:ext cx="3978275" cy="453390"/>
          </a:xfrm>
          <a:prstGeom prst="rect">
            <a:avLst/>
          </a:prstGeom>
        </p:spPr>
        <p:txBody>
          <a:bodyPr vert="horz" wrap="square" lIns="0" tIns="13335" rIns="0" bIns="0" rtlCol="0">
            <a:spAutoFit/>
          </a:bodyPr>
          <a:lstStyle/>
          <a:p>
            <a:pPr marL="12700">
              <a:lnSpc>
                <a:spcPct val="100000"/>
              </a:lnSpc>
              <a:spcBef>
                <a:spcPts val="105"/>
              </a:spcBef>
            </a:pPr>
            <a:r>
              <a:rPr b="1" spc="-120" dirty="0">
                <a:latin typeface="Arial"/>
                <a:cs typeface="Arial"/>
              </a:rPr>
              <a:t>Functional</a:t>
            </a:r>
            <a:r>
              <a:rPr b="1" spc="-105" dirty="0">
                <a:latin typeface="Arial"/>
                <a:cs typeface="Arial"/>
              </a:rPr>
              <a:t> </a:t>
            </a:r>
            <a:r>
              <a:rPr b="1" spc="-114" dirty="0">
                <a:latin typeface="Arial"/>
                <a:cs typeface="Arial"/>
              </a:rPr>
              <a:t>explanations?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112</a:t>
            </a:fld>
            <a:endParaRPr dirty="0"/>
          </a:p>
        </p:txBody>
      </p:sp>
      <p:sp>
        <p:nvSpPr>
          <p:cNvPr id="5" name="object 5"/>
          <p:cNvSpPr txBox="1"/>
          <p:nvPr/>
        </p:nvSpPr>
        <p:spPr>
          <a:xfrm>
            <a:off x="383540" y="1672844"/>
            <a:ext cx="8286115" cy="4143375"/>
          </a:xfrm>
          <a:prstGeom prst="rect">
            <a:avLst/>
          </a:prstGeom>
        </p:spPr>
        <p:txBody>
          <a:bodyPr vert="horz" wrap="square" lIns="0" tIns="55244" rIns="0" bIns="0" rtlCol="0">
            <a:spAutoFit/>
          </a:bodyPr>
          <a:lstStyle/>
          <a:p>
            <a:pPr marL="356870" marR="5080" indent="-344170">
              <a:lnSpc>
                <a:spcPct val="90000"/>
              </a:lnSpc>
              <a:spcBef>
                <a:spcPts val="434"/>
              </a:spcBef>
              <a:buChar char="•"/>
              <a:tabLst>
                <a:tab pos="356870" algn="l"/>
                <a:tab pos="357505" algn="l"/>
              </a:tabLst>
            </a:pPr>
            <a:r>
              <a:rPr sz="2700" dirty="0">
                <a:latin typeface="Arial"/>
                <a:cs typeface="Arial"/>
              </a:rPr>
              <a:t>Functional explanations </a:t>
            </a:r>
            <a:r>
              <a:rPr sz="2700" spc="0" dirty="0">
                <a:latin typeface="Arial"/>
                <a:cs typeface="Arial"/>
              </a:rPr>
              <a:t>are </a:t>
            </a:r>
            <a:r>
              <a:rPr sz="2700" dirty="0">
                <a:latin typeface="Arial"/>
                <a:cs typeface="Arial"/>
              </a:rPr>
              <a:t>explanations </a:t>
            </a:r>
            <a:r>
              <a:rPr sz="2700" spc="0" dirty="0">
                <a:latin typeface="Arial"/>
                <a:cs typeface="Arial"/>
              </a:rPr>
              <a:t>of </a:t>
            </a:r>
            <a:r>
              <a:rPr sz="2700" dirty="0">
                <a:latin typeface="Arial"/>
                <a:cs typeface="Arial"/>
              </a:rPr>
              <a:t>events  in terms, </a:t>
            </a:r>
            <a:r>
              <a:rPr sz="2700" spc="0" dirty="0">
                <a:latin typeface="Arial"/>
                <a:cs typeface="Arial"/>
              </a:rPr>
              <a:t>not of </a:t>
            </a:r>
            <a:r>
              <a:rPr sz="2700" dirty="0">
                <a:latin typeface="Arial"/>
                <a:cs typeface="Arial"/>
              </a:rPr>
              <a:t>their </a:t>
            </a:r>
            <a:r>
              <a:rPr sz="2700" spc="0" dirty="0">
                <a:latin typeface="Arial"/>
                <a:cs typeface="Arial"/>
              </a:rPr>
              <a:t>causes, but of </a:t>
            </a:r>
            <a:r>
              <a:rPr sz="2700" dirty="0">
                <a:latin typeface="Arial"/>
                <a:cs typeface="Arial"/>
              </a:rPr>
              <a:t>their effects. </a:t>
            </a:r>
            <a:r>
              <a:rPr sz="2700" spc="0" dirty="0">
                <a:latin typeface="Arial"/>
                <a:cs typeface="Arial"/>
              </a:rPr>
              <a:t>For  example, </a:t>
            </a:r>
            <a:r>
              <a:rPr sz="2700" spc="5" dirty="0">
                <a:latin typeface="Arial"/>
                <a:cs typeface="Arial"/>
              </a:rPr>
              <a:t>we </a:t>
            </a:r>
            <a:r>
              <a:rPr sz="2700" dirty="0">
                <a:latin typeface="Arial"/>
                <a:cs typeface="Arial"/>
              </a:rPr>
              <a:t>might explain the </a:t>
            </a:r>
            <a:r>
              <a:rPr sz="2700" spc="-5" dirty="0">
                <a:latin typeface="Arial"/>
                <a:cs typeface="Arial"/>
              </a:rPr>
              <a:t>fall </a:t>
            </a:r>
            <a:r>
              <a:rPr sz="2700" spc="0" dirty="0">
                <a:latin typeface="Arial"/>
                <a:cs typeface="Arial"/>
              </a:rPr>
              <a:t>of a </a:t>
            </a:r>
            <a:r>
              <a:rPr sz="2700" dirty="0">
                <a:latin typeface="Arial"/>
                <a:cs typeface="Arial"/>
              </a:rPr>
              <a:t>government,  </a:t>
            </a:r>
            <a:r>
              <a:rPr sz="2700" spc="0" dirty="0">
                <a:latin typeface="Arial"/>
                <a:cs typeface="Arial"/>
              </a:rPr>
              <a:t>not </a:t>
            </a:r>
            <a:r>
              <a:rPr sz="2700" dirty="0">
                <a:latin typeface="Arial"/>
                <a:cs typeface="Arial"/>
              </a:rPr>
              <a:t>in terms </a:t>
            </a:r>
            <a:r>
              <a:rPr sz="2700" spc="0" dirty="0">
                <a:latin typeface="Arial"/>
                <a:cs typeface="Arial"/>
              </a:rPr>
              <a:t>of </a:t>
            </a:r>
            <a:r>
              <a:rPr sz="2700" dirty="0">
                <a:latin typeface="Arial"/>
                <a:cs typeface="Arial"/>
              </a:rPr>
              <a:t>the events </a:t>
            </a:r>
            <a:r>
              <a:rPr sz="2700" spc="0" dirty="0">
                <a:latin typeface="Arial"/>
                <a:cs typeface="Arial"/>
              </a:rPr>
              <a:t>which </a:t>
            </a:r>
            <a:r>
              <a:rPr sz="2700" dirty="0">
                <a:latin typeface="Arial"/>
                <a:cs typeface="Arial"/>
              </a:rPr>
              <a:t>led </a:t>
            </a:r>
            <a:r>
              <a:rPr sz="2700" spc="0" dirty="0">
                <a:latin typeface="Arial"/>
                <a:cs typeface="Arial"/>
              </a:rPr>
              <a:t>up </a:t>
            </a:r>
            <a:r>
              <a:rPr sz="2700" spc="-5" dirty="0">
                <a:latin typeface="Arial"/>
                <a:cs typeface="Arial"/>
              </a:rPr>
              <a:t>to it, </a:t>
            </a:r>
            <a:r>
              <a:rPr sz="2700" spc="0" dirty="0">
                <a:latin typeface="Arial"/>
                <a:cs typeface="Arial"/>
              </a:rPr>
              <a:t>but </a:t>
            </a:r>
            <a:r>
              <a:rPr sz="2700" dirty="0">
                <a:latin typeface="Arial"/>
                <a:cs typeface="Arial"/>
              </a:rPr>
              <a:t>in  terms </a:t>
            </a:r>
            <a:r>
              <a:rPr sz="2700" spc="0" dirty="0">
                <a:latin typeface="Arial"/>
                <a:cs typeface="Arial"/>
              </a:rPr>
              <a:t>of what </a:t>
            </a:r>
            <a:r>
              <a:rPr sz="2700" dirty="0">
                <a:latin typeface="Arial"/>
                <a:cs typeface="Arial"/>
              </a:rPr>
              <a:t>it led </a:t>
            </a:r>
            <a:r>
              <a:rPr sz="2700" spc="-5" dirty="0">
                <a:latin typeface="Arial"/>
                <a:cs typeface="Arial"/>
              </a:rPr>
              <a:t>to. </a:t>
            </a:r>
            <a:r>
              <a:rPr sz="2700" spc="0" dirty="0">
                <a:latin typeface="Arial"/>
                <a:cs typeface="Arial"/>
              </a:rPr>
              <a:t>On </a:t>
            </a:r>
            <a:r>
              <a:rPr sz="2700" dirty="0">
                <a:latin typeface="Arial"/>
                <a:cs typeface="Arial"/>
              </a:rPr>
              <a:t>the face </a:t>
            </a:r>
            <a:r>
              <a:rPr sz="2700" spc="0" dirty="0">
                <a:latin typeface="Arial"/>
                <a:cs typeface="Arial"/>
              </a:rPr>
              <a:t>of </a:t>
            </a:r>
            <a:r>
              <a:rPr sz="2700" dirty="0">
                <a:latin typeface="Arial"/>
                <a:cs typeface="Arial"/>
              </a:rPr>
              <a:t>it </a:t>
            </a:r>
            <a:r>
              <a:rPr sz="2700" spc="-5" dirty="0">
                <a:latin typeface="Arial"/>
                <a:cs typeface="Arial"/>
              </a:rPr>
              <a:t>this </a:t>
            </a:r>
            <a:r>
              <a:rPr sz="2700" dirty="0">
                <a:latin typeface="Arial"/>
                <a:cs typeface="Arial"/>
              </a:rPr>
              <a:t>is</a:t>
            </a:r>
            <a:r>
              <a:rPr sz="2700" spc="-265" dirty="0">
                <a:latin typeface="Arial"/>
                <a:cs typeface="Arial"/>
              </a:rPr>
              <a:t> </a:t>
            </a:r>
            <a:r>
              <a:rPr sz="2700" dirty="0">
                <a:latin typeface="Arial"/>
                <a:cs typeface="Arial"/>
              </a:rPr>
              <a:t>simply  unacceptable. </a:t>
            </a:r>
            <a:r>
              <a:rPr sz="2700" spc="0" dirty="0">
                <a:latin typeface="Arial"/>
                <a:cs typeface="Arial"/>
              </a:rPr>
              <a:t>The </a:t>
            </a:r>
            <a:r>
              <a:rPr sz="2700" dirty="0">
                <a:latin typeface="Arial"/>
                <a:cs typeface="Arial"/>
              </a:rPr>
              <a:t>rules </a:t>
            </a:r>
            <a:r>
              <a:rPr sz="2700" spc="0" dirty="0">
                <a:latin typeface="Arial"/>
                <a:cs typeface="Arial"/>
              </a:rPr>
              <a:t>of </a:t>
            </a:r>
            <a:r>
              <a:rPr sz="2700" dirty="0">
                <a:latin typeface="Arial"/>
                <a:cs typeface="Arial"/>
              </a:rPr>
              <a:t>logic </a:t>
            </a:r>
            <a:r>
              <a:rPr sz="2700" spc="0" dirty="0">
                <a:latin typeface="Arial"/>
                <a:cs typeface="Arial"/>
              </a:rPr>
              <a:t>do not </a:t>
            </a:r>
            <a:r>
              <a:rPr sz="2700" dirty="0">
                <a:latin typeface="Arial"/>
                <a:cs typeface="Arial"/>
              </a:rPr>
              <a:t>allow </a:t>
            </a:r>
            <a:r>
              <a:rPr sz="2700" spc="0" dirty="0">
                <a:latin typeface="Arial"/>
                <a:cs typeface="Arial"/>
              </a:rPr>
              <a:t>us </a:t>
            </a:r>
            <a:r>
              <a:rPr sz="2700" spc="-5" dirty="0">
                <a:latin typeface="Arial"/>
                <a:cs typeface="Arial"/>
              </a:rPr>
              <a:t>to  </a:t>
            </a:r>
            <a:r>
              <a:rPr sz="2700" spc="0" dirty="0">
                <a:latin typeface="Arial"/>
                <a:cs typeface="Arial"/>
              </a:rPr>
              <a:t>reverse </a:t>
            </a:r>
            <a:r>
              <a:rPr sz="2700" dirty="0">
                <a:latin typeface="Arial"/>
                <a:cs typeface="Arial"/>
              </a:rPr>
              <a:t>the flow </a:t>
            </a:r>
            <a:r>
              <a:rPr sz="2700" spc="0" dirty="0">
                <a:latin typeface="Arial"/>
                <a:cs typeface="Arial"/>
              </a:rPr>
              <a:t>of </a:t>
            </a:r>
            <a:r>
              <a:rPr sz="2700" dirty="0">
                <a:latin typeface="Arial"/>
                <a:cs typeface="Arial"/>
              </a:rPr>
              <a:t>causality </a:t>
            </a:r>
            <a:r>
              <a:rPr sz="2700" spc="0" dirty="0">
                <a:latin typeface="Arial"/>
                <a:cs typeface="Arial"/>
              </a:rPr>
              <a:t>and say </a:t>
            </a:r>
            <a:r>
              <a:rPr sz="2700" dirty="0">
                <a:latin typeface="Arial"/>
                <a:cs typeface="Arial"/>
              </a:rPr>
              <a:t>that </a:t>
            </a:r>
            <a:r>
              <a:rPr sz="2700" spc="0" dirty="0">
                <a:latin typeface="Arial"/>
                <a:cs typeface="Arial"/>
              </a:rPr>
              <a:t>an event</a:t>
            </a:r>
            <a:r>
              <a:rPr sz="2700" spc="-440" dirty="0">
                <a:latin typeface="Arial"/>
                <a:cs typeface="Arial"/>
              </a:rPr>
              <a:t> </a:t>
            </a:r>
            <a:r>
              <a:rPr sz="2700" spc="0" dirty="0">
                <a:latin typeface="Arial"/>
                <a:cs typeface="Arial"/>
              </a:rPr>
              <a:t>A  can be caused by an event B which has not yet  </a:t>
            </a:r>
            <a:r>
              <a:rPr sz="2700" dirty="0">
                <a:latin typeface="Arial"/>
                <a:cs typeface="Arial"/>
              </a:rPr>
              <a:t>happened. This form </a:t>
            </a:r>
            <a:r>
              <a:rPr sz="2700" spc="0" dirty="0">
                <a:latin typeface="Arial"/>
                <a:cs typeface="Arial"/>
              </a:rPr>
              <a:t>of </a:t>
            </a:r>
            <a:r>
              <a:rPr sz="2700" dirty="0">
                <a:latin typeface="Arial"/>
                <a:cs typeface="Arial"/>
              </a:rPr>
              <a:t>explanation, </a:t>
            </a:r>
            <a:r>
              <a:rPr sz="2700" spc="0" dirty="0">
                <a:latin typeface="Arial"/>
                <a:cs typeface="Arial"/>
              </a:rPr>
              <a:t>which </a:t>
            </a:r>
            <a:r>
              <a:rPr sz="2700" dirty="0">
                <a:latin typeface="Arial"/>
                <a:cs typeface="Arial"/>
              </a:rPr>
              <a:t>is </a:t>
            </a:r>
            <a:r>
              <a:rPr sz="2700" spc="0" dirty="0">
                <a:latin typeface="Arial"/>
                <a:cs typeface="Arial"/>
              </a:rPr>
              <a:t>known  as </a:t>
            </a:r>
            <a:r>
              <a:rPr sz="2700" dirty="0">
                <a:latin typeface="Arial"/>
                <a:cs typeface="Arial"/>
              </a:rPr>
              <a:t>teleological, </a:t>
            </a:r>
            <a:r>
              <a:rPr sz="2700" spc="0" dirty="0">
                <a:latin typeface="Arial"/>
                <a:cs typeface="Arial"/>
              </a:rPr>
              <a:t>can </a:t>
            </a:r>
            <a:r>
              <a:rPr sz="2700" dirty="0">
                <a:latin typeface="Arial"/>
                <a:cs typeface="Arial"/>
              </a:rPr>
              <a:t>only </a:t>
            </a:r>
            <a:r>
              <a:rPr sz="2700" spc="0" dirty="0">
                <a:latin typeface="Arial"/>
                <a:cs typeface="Arial"/>
              </a:rPr>
              <a:t>make sense </a:t>
            </a:r>
            <a:r>
              <a:rPr sz="2700" dirty="0">
                <a:latin typeface="Arial"/>
                <a:cs typeface="Arial"/>
              </a:rPr>
              <a:t>in </a:t>
            </a:r>
            <a:r>
              <a:rPr sz="2700" spc="0" dirty="0">
                <a:latin typeface="Arial"/>
                <a:cs typeface="Arial"/>
              </a:rPr>
              <a:t>one of </a:t>
            </a:r>
            <a:r>
              <a:rPr sz="2700" dirty="0">
                <a:latin typeface="Arial"/>
                <a:cs typeface="Arial"/>
              </a:rPr>
              <a:t>two  contexts.</a:t>
            </a:r>
            <a:endParaRPr sz="2700">
              <a:latin typeface="Arial"/>
              <a:cs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8610600" cy="6477000"/>
          </a:xfrm>
          <a:custGeom>
            <a:avLst/>
            <a:gdLst/>
            <a:ahLst/>
            <a:cxnLst/>
            <a:rect l="l" t="t" r="r" b="b"/>
            <a:pathLst>
              <a:path w="8610600" h="6477000">
                <a:moveTo>
                  <a:pt x="0" y="0"/>
                </a:moveTo>
                <a:lnTo>
                  <a:pt x="8610600" y="0"/>
                </a:lnTo>
                <a:lnTo>
                  <a:pt x="8610600" y="6477000"/>
                </a:lnTo>
                <a:lnTo>
                  <a:pt x="0" y="6477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28600"/>
            <a:ext cx="8610600" cy="6477000"/>
          </a:xfrm>
          <a:custGeom>
            <a:avLst/>
            <a:gdLst/>
            <a:ahLst/>
            <a:cxnLst/>
            <a:rect l="l" t="t" r="r" b="b"/>
            <a:pathLst>
              <a:path w="8610600" h="6477000">
                <a:moveTo>
                  <a:pt x="0" y="0"/>
                </a:moveTo>
                <a:lnTo>
                  <a:pt x="8610600" y="0"/>
                </a:lnTo>
                <a:lnTo>
                  <a:pt x="8610600" y="6477000"/>
                </a:lnTo>
                <a:lnTo>
                  <a:pt x="0" y="6477000"/>
                </a:lnTo>
                <a:lnTo>
                  <a:pt x="0" y="0"/>
                </a:lnTo>
                <a:close/>
              </a:path>
            </a:pathLst>
          </a:custGeom>
          <a:ln w="25400">
            <a:solidFill>
              <a:srgbClr val="4BACC6"/>
            </a:solidFill>
          </a:ln>
        </p:spPr>
        <p:txBody>
          <a:bodyPr wrap="square" lIns="0" tIns="0" rIns="0" bIns="0" rtlCol="0"/>
          <a:lstStyle/>
          <a:p>
            <a:endParaRPr/>
          </a:p>
        </p:txBody>
      </p:sp>
      <p:sp>
        <p:nvSpPr>
          <p:cNvPr id="4" name="object 4"/>
          <p:cNvSpPr txBox="1"/>
          <p:nvPr/>
        </p:nvSpPr>
        <p:spPr>
          <a:xfrm>
            <a:off x="307340" y="554227"/>
            <a:ext cx="8401685" cy="5563235"/>
          </a:xfrm>
          <a:prstGeom prst="rect">
            <a:avLst/>
          </a:prstGeom>
        </p:spPr>
        <p:txBody>
          <a:bodyPr vert="horz" wrap="square" lIns="0" tIns="12700" rIns="0" bIns="0" rtlCol="0">
            <a:spAutoFit/>
          </a:bodyPr>
          <a:lstStyle/>
          <a:p>
            <a:pPr marL="356870" indent="-344170">
              <a:lnSpc>
                <a:spcPts val="2485"/>
              </a:lnSpc>
              <a:spcBef>
                <a:spcPts val="100"/>
              </a:spcBef>
              <a:buFont typeface="Arial"/>
              <a:buChar char="•"/>
              <a:tabLst>
                <a:tab pos="356870" algn="l"/>
                <a:tab pos="357505" algn="l"/>
              </a:tabLst>
            </a:pPr>
            <a:r>
              <a:rPr sz="2300" spc="-5" dirty="0">
                <a:latin typeface="Arial"/>
                <a:cs typeface="Arial"/>
              </a:rPr>
              <a:t>One </a:t>
            </a:r>
            <a:r>
              <a:rPr sz="2300" spc="-10" dirty="0">
                <a:latin typeface="Arial"/>
                <a:cs typeface="Arial"/>
              </a:rPr>
              <a:t>is, </a:t>
            </a:r>
            <a:r>
              <a:rPr sz="2300" spc="-5" dirty="0">
                <a:latin typeface="Arial"/>
                <a:cs typeface="Arial"/>
              </a:rPr>
              <a:t>if </a:t>
            </a:r>
            <a:r>
              <a:rPr sz="2300" spc="-10" dirty="0">
                <a:latin typeface="Arial"/>
                <a:cs typeface="Arial"/>
              </a:rPr>
              <a:t>event </a:t>
            </a:r>
            <a:r>
              <a:rPr sz="2300" dirty="0">
                <a:latin typeface="Arial"/>
                <a:cs typeface="Arial"/>
              </a:rPr>
              <a:t>A </a:t>
            </a:r>
            <a:r>
              <a:rPr sz="2300" spc="-5" dirty="0">
                <a:latin typeface="Arial"/>
                <a:cs typeface="Arial"/>
              </a:rPr>
              <a:t>is caused by </a:t>
            </a:r>
            <a:r>
              <a:rPr sz="2300" dirty="0">
                <a:latin typeface="Arial"/>
                <a:cs typeface="Arial"/>
              </a:rPr>
              <a:t>a </a:t>
            </a:r>
            <a:r>
              <a:rPr sz="2300" spc="-10" dirty="0">
                <a:latin typeface="Arial"/>
                <a:cs typeface="Arial"/>
              </a:rPr>
              <a:t>prior event alpha, which</a:t>
            </a:r>
            <a:r>
              <a:rPr sz="2300" spc="85" dirty="0">
                <a:latin typeface="Arial"/>
                <a:cs typeface="Arial"/>
              </a:rPr>
              <a:t> </a:t>
            </a:r>
            <a:r>
              <a:rPr sz="2300" spc="-5" dirty="0">
                <a:latin typeface="Arial"/>
                <a:cs typeface="Arial"/>
              </a:rPr>
              <a:t>is</a:t>
            </a:r>
            <a:endParaRPr sz="2300">
              <a:latin typeface="Arial"/>
              <a:cs typeface="Arial"/>
            </a:endParaRPr>
          </a:p>
          <a:p>
            <a:pPr marL="356870">
              <a:lnSpc>
                <a:spcPts val="2205"/>
              </a:lnSpc>
            </a:pPr>
            <a:r>
              <a:rPr sz="2300" spc="-5" dirty="0">
                <a:latin typeface="Arial"/>
                <a:cs typeface="Arial"/>
              </a:rPr>
              <a:t>somebody’s intention with regard </a:t>
            </a:r>
            <a:r>
              <a:rPr sz="2300" dirty="0">
                <a:latin typeface="Arial"/>
                <a:cs typeface="Arial"/>
              </a:rPr>
              <a:t>to </a:t>
            </a:r>
            <a:r>
              <a:rPr sz="2300" spc="-5" dirty="0">
                <a:latin typeface="Arial"/>
                <a:cs typeface="Arial"/>
              </a:rPr>
              <a:t>the future. </a:t>
            </a:r>
            <a:r>
              <a:rPr sz="2300" dirty="0">
                <a:latin typeface="Arial"/>
                <a:cs typeface="Arial"/>
              </a:rPr>
              <a:t>We</a:t>
            </a:r>
            <a:r>
              <a:rPr sz="2300" spc="-90" dirty="0">
                <a:latin typeface="Arial"/>
                <a:cs typeface="Arial"/>
              </a:rPr>
              <a:t> </a:t>
            </a:r>
            <a:r>
              <a:rPr sz="2300" spc="-5" dirty="0">
                <a:latin typeface="Arial"/>
                <a:cs typeface="Arial"/>
              </a:rPr>
              <a:t>can</a:t>
            </a:r>
            <a:endParaRPr sz="2300">
              <a:latin typeface="Arial"/>
              <a:cs typeface="Arial"/>
            </a:endParaRPr>
          </a:p>
          <a:p>
            <a:pPr marL="356870">
              <a:lnSpc>
                <a:spcPts val="2205"/>
              </a:lnSpc>
            </a:pPr>
            <a:r>
              <a:rPr sz="2300" spc="-5" dirty="0">
                <a:latin typeface="Arial"/>
                <a:cs typeface="Arial"/>
              </a:rPr>
              <a:t>certainly argue that </a:t>
            </a:r>
            <a:r>
              <a:rPr sz="2300" dirty="0">
                <a:latin typeface="Arial"/>
                <a:cs typeface="Arial"/>
              </a:rPr>
              <a:t>a </a:t>
            </a:r>
            <a:r>
              <a:rPr sz="2300" spc="-10" dirty="0">
                <a:latin typeface="Arial"/>
                <a:cs typeface="Arial"/>
              </a:rPr>
              <a:t>government </a:t>
            </a:r>
            <a:r>
              <a:rPr sz="2300" spc="-5" dirty="0">
                <a:latin typeface="Arial"/>
                <a:cs typeface="Arial"/>
              </a:rPr>
              <a:t>fell </a:t>
            </a:r>
            <a:r>
              <a:rPr sz="2300" spc="-10" dirty="0">
                <a:latin typeface="Arial"/>
                <a:cs typeface="Arial"/>
              </a:rPr>
              <a:t>because</a:t>
            </a:r>
            <a:r>
              <a:rPr sz="2300" spc="0" dirty="0">
                <a:latin typeface="Arial"/>
                <a:cs typeface="Arial"/>
              </a:rPr>
              <a:t> </a:t>
            </a:r>
            <a:r>
              <a:rPr sz="2300" spc="-10" dirty="0">
                <a:latin typeface="Arial"/>
                <a:cs typeface="Arial"/>
              </a:rPr>
              <a:t>someone</a:t>
            </a:r>
            <a:endParaRPr sz="2300">
              <a:latin typeface="Arial"/>
              <a:cs typeface="Arial"/>
            </a:endParaRPr>
          </a:p>
          <a:p>
            <a:pPr marL="356870" marR="544195">
              <a:lnSpc>
                <a:spcPct val="80000"/>
              </a:lnSpc>
              <a:spcBef>
                <a:spcPts val="270"/>
              </a:spcBef>
            </a:pPr>
            <a:r>
              <a:rPr sz="2300" spc="-5" dirty="0">
                <a:latin typeface="Arial"/>
                <a:cs typeface="Arial"/>
              </a:rPr>
              <a:t>wanted </a:t>
            </a:r>
            <a:r>
              <a:rPr sz="2300" dirty="0">
                <a:latin typeface="Arial"/>
                <a:cs typeface="Arial"/>
              </a:rPr>
              <a:t>to </a:t>
            </a:r>
            <a:r>
              <a:rPr sz="2300" spc="-5" dirty="0">
                <a:latin typeface="Arial"/>
                <a:cs typeface="Arial"/>
              </a:rPr>
              <a:t>form </a:t>
            </a:r>
            <a:r>
              <a:rPr sz="2300" dirty="0">
                <a:latin typeface="Arial"/>
                <a:cs typeface="Arial"/>
              </a:rPr>
              <a:t>a </a:t>
            </a:r>
            <a:r>
              <a:rPr sz="2300" spc="-5" dirty="0">
                <a:latin typeface="Arial"/>
                <a:cs typeface="Arial"/>
              </a:rPr>
              <a:t>different </a:t>
            </a:r>
            <a:r>
              <a:rPr sz="2300" spc="-10" dirty="0">
                <a:latin typeface="Arial"/>
                <a:cs typeface="Arial"/>
              </a:rPr>
              <a:t>government </a:t>
            </a:r>
            <a:r>
              <a:rPr sz="2300" spc="-5" dirty="0">
                <a:latin typeface="Arial"/>
                <a:cs typeface="Arial"/>
              </a:rPr>
              <a:t>and thus forced the  </a:t>
            </a:r>
            <a:r>
              <a:rPr sz="2300" spc="-10" dirty="0">
                <a:latin typeface="Arial"/>
                <a:cs typeface="Arial"/>
              </a:rPr>
              <a:t>collapse </a:t>
            </a:r>
            <a:r>
              <a:rPr sz="2300" spc="-5" dirty="0">
                <a:latin typeface="Arial"/>
                <a:cs typeface="Arial"/>
              </a:rPr>
              <a:t>of the current</a:t>
            </a:r>
            <a:r>
              <a:rPr sz="2300" spc="-25" dirty="0">
                <a:latin typeface="Arial"/>
                <a:cs typeface="Arial"/>
              </a:rPr>
              <a:t> </a:t>
            </a:r>
            <a:r>
              <a:rPr sz="2300" spc="-5" dirty="0">
                <a:latin typeface="Arial"/>
                <a:cs typeface="Arial"/>
              </a:rPr>
              <a:t>government.</a:t>
            </a:r>
            <a:endParaRPr sz="2300">
              <a:latin typeface="Arial"/>
              <a:cs typeface="Arial"/>
            </a:endParaRPr>
          </a:p>
          <a:p>
            <a:pPr marL="356870" indent="-344170">
              <a:lnSpc>
                <a:spcPts val="2485"/>
              </a:lnSpc>
              <a:spcBef>
                <a:spcPts val="2755"/>
              </a:spcBef>
              <a:buChar char="•"/>
              <a:tabLst>
                <a:tab pos="356870" algn="l"/>
                <a:tab pos="357505" algn="l"/>
              </a:tabLst>
            </a:pPr>
            <a:r>
              <a:rPr sz="2300" spc="-10" dirty="0">
                <a:latin typeface="Arial"/>
                <a:cs typeface="Arial"/>
              </a:rPr>
              <a:t>However, </a:t>
            </a:r>
            <a:r>
              <a:rPr sz="2300" spc="-5" dirty="0">
                <a:latin typeface="Arial"/>
                <a:cs typeface="Arial"/>
              </a:rPr>
              <a:t>intention and effect are two different </a:t>
            </a:r>
            <a:r>
              <a:rPr sz="2300" spc="-10" dirty="0">
                <a:latin typeface="Arial"/>
                <a:cs typeface="Arial"/>
              </a:rPr>
              <a:t>things:</a:t>
            </a:r>
            <a:r>
              <a:rPr sz="2300" spc="-25" dirty="0">
                <a:latin typeface="Arial"/>
                <a:cs typeface="Arial"/>
              </a:rPr>
              <a:t> </a:t>
            </a:r>
            <a:r>
              <a:rPr sz="2300" spc="-5" dirty="0">
                <a:latin typeface="Arial"/>
                <a:cs typeface="Arial"/>
              </a:rPr>
              <a:t>the</a:t>
            </a:r>
            <a:endParaRPr sz="2300">
              <a:latin typeface="Arial"/>
              <a:cs typeface="Arial"/>
            </a:endParaRPr>
          </a:p>
          <a:p>
            <a:pPr marL="356870">
              <a:lnSpc>
                <a:spcPts val="2205"/>
              </a:lnSpc>
            </a:pPr>
            <a:r>
              <a:rPr sz="2300" spc="-5" dirty="0">
                <a:latin typeface="Arial"/>
                <a:cs typeface="Arial"/>
              </a:rPr>
              <a:t>intention </a:t>
            </a:r>
            <a:r>
              <a:rPr sz="2300" dirty="0">
                <a:latin typeface="Arial"/>
                <a:cs typeface="Arial"/>
              </a:rPr>
              <a:t>to </a:t>
            </a:r>
            <a:r>
              <a:rPr sz="2300" spc="-10" dirty="0">
                <a:latin typeface="Arial"/>
                <a:cs typeface="Arial"/>
              </a:rPr>
              <a:t>bring about event </a:t>
            </a:r>
            <a:r>
              <a:rPr sz="2300" dirty="0">
                <a:latin typeface="Arial"/>
                <a:cs typeface="Arial"/>
              </a:rPr>
              <a:t>B </a:t>
            </a:r>
            <a:r>
              <a:rPr sz="2300" spc="-5" dirty="0">
                <a:latin typeface="Arial"/>
                <a:cs typeface="Arial"/>
              </a:rPr>
              <a:t>may not in fact be </a:t>
            </a:r>
            <a:r>
              <a:rPr sz="2300" spc="-10" dirty="0">
                <a:latin typeface="Arial"/>
                <a:cs typeface="Arial"/>
              </a:rPr>
              <a:t>realised,</a:t>
            </a:r>
            <a:endParaRPr sz="2300">
              <a:latin typeface="Arial"/>
              <a:cs typeface="Arial"/>
            </a:endParaRPr>
          </a:p>
          <a:p>
            <a:pPr marL="356870">
              <a:lnSpc>
                <a:spcPts val="2205"/>
              </a:lnSpc>
            </a:pPr>
            <a:r>
              <a:rPr sz="2300" spc="-5" dirty="0">
                <a:latin typeface="Arial"/>
                <a:cs typeface="Arial"/>
              </a:rPr>
              <a:t>and our action in causing </a:t>
            </a:r>
            <a:r>
              <a:rPr sz="2300" spc="-10" dirty="0">
                <a:latin typeface="Arial"/>
                <a:cs typeface="Arial"/>
              </a:rPr>
              <a:t>event </a:t>
            </a:r>
            <a:r>
              <a:rPr sz="2300" dirty="0">
                <a:latin typeface="Arial"/>
                <a:cs typeface="Arial"/>
              </a:rPr>
              <a:t>A </a:t>
            </a:r>
            <a:r>
              <a:rPr sz="2300" spc="-5" dirty="0">
                <a:latin typeface="Arial"/>
                <a:cs typeface="Arial"/>
              </a:rPr>
              <a:t>may </a:t>
            </a:r>
            <a:r>
              <a:rPr sz="2300" spc="-10" dirty="0">
                <a:latin typeface="Arial"/>
                <a:cs typeface="Arial"/>
              </a:rPr>
              <a:t>have</a:t>
            </a:r>
            <a:r>
              <a:rPr sz="2300" spc="-15" dirty="0">
                <a:latin typeface="Arial"/>
                <a:cs typeface="Arial"/>
              </a:rPr>
              <a:t> </a:t>
            </a:r>
            <a:r>
              <a:rPr sz="2300" spc="-5" dirty="0">
                <a:latin typeface="Arial"/>
                <a:cs typeface="Arial"/>
              </a:rPr>
              <a:t>completely</a:t>
            </a:r>
            <a:endParaRPr sz="2300">
              <a:latin typeface="Arial"/>
              <a:cs typeface="Arial"/>
            </a:endParaRPr>
          </a:p>
          <a:p>
            <a:pPr marL="356870">
              <a:lnSpc>
                <a:spcPts val="2205"/>
              </a:lnSpc>
            </a:pPr>
            <a:r>
              <a:rPr sz="2300" spc="-5" dirty="0">
                <a:latin typeface="Arial"/>
                <a:cs typeface="Arial"/>
              </a:rPr>
              <a:t>different results. This is </a:t>
            </a:r>
            <a:r>
              <a:rPr sz="2300" spc="-10" dirty="0">
                <a:latin typeface="Arial"/>
                <a:cs typeface="Arial"/>
              </a:rPr>
              <a:t>generally </a:t>
            </a:r>
            <a:r>
              <a:rPr sz="2300" spc="-5" dirty="0">
                <a:latin typeface="Arial"/>
                <a:cs typeface="Arial"/>
              </a:rPr>
              <a:t>characterised </a:t>
            </a:r>
            <a:r>
              <a:rPr sz="2300" spc="-10" dirty="0">
                <a:latin typeface="Arial"/>
                <a:cs typeface="Arial"/>
              </a:rPr>
              <a:t>as</a:t>
            </a:r>
            <a:endParaRPr sz="2300">
              <a:latin typeface="Arial"/>
              <a:cs typeface="Arial"/>
            </a:endParaRPr>
          </a:p>
          <a:p>
            <a:pPr marL="356870">
              <a:lnSpc>
                <a:spcPts val="2205"/>
              </a:lnSpc>
            </a:pPr>
            <a:r>
              <a:rPr sz="2300" spc="-10" dirty="0">
                <a:latin typeface="Arial"/>
                <a:cs typeface="Arial"/>
              </a:rPr>
              <a:t>“unintended consequences”, </a:t>
            </a:r>
            <a:r>
              <a:rPr sz="2300" spc="-5" dirty="0">
                <a:latin typeface="Arial"/>
                <a:cs typeface="Arial"/>
              </a:rPr>
              <a:t>and it is clear from</a:t>
            </a:r>
            <a:r>
              <a:rPr sz="2300" spc="30" dirty="0">
                <a:latin typeface="Arial"/>
                <a:cs typeface="Arial"/>
              </a:rPr>
              <a:t> </a:t>
            </a:r>
            <a:r>
              <a:rPr sz="2300" spc="-5" dirty="0">
                <a:latin typeface="Arial"/>
                <a:cs typeface="Arial"/>
              </a:rPr>
              <a:t>Weber’s</a:t>
            </a:r>
            <a:endParaRPr sz="2300">
              <a:latin typeface="Arial"/>
              <a:cs typeface="Arial"/>
            </a:endParaRPr>
          </a:p>
          <a:p>
            <a:pPr marL="356870">
              <a:lnSpc>
                <a:spcPts val="2205"/>
              </a:lnSpc>
            </a:pPr>
            <a:r>
              <a:rPr sz="2300" spc="-10" dirty="0">
                <a:latin typeface="Arial"/>
                <a:cs typeface="Arial"/>
              </a:rPr>
              <a:t>account </a:t>
            </a:r>
            <a:r>
              <a:rPr sz="2300" spc="-5" dirty="0">
                <a:latin typeface="Arial"/>
                <a:cs typeface="Arial"/>
              </a:rPr>
              <a:t>of instrumental </a:t>
            </a:r>
            <a:r>
              <a:rPr sz="2300" spc="-10" dirty="0">
                <a:latin typeface="Arial"/>
                <a:cs typeface="Arial"/>
              </a:rPr>
              <a:t>rationality </a:t>
            </a:r>
            <a:r>
              <a:rPr sz="2300" spc="-5" dirty="0">
                <a:latin typeface="Arial"/>
                <a:cs typeface="Arial"/>
              </a:rPr>
              <a:t>as </a:t>
            </a:r>
            <a:r>
              <a:rPr sz="2300" dirty="0">
                <a:latin typeface="Arial"/>
                <a:cs typeface="Arial"/>
              </a:rPr>
              <a:t>a </a:t>
            </a:r>
            <a:r>
              <a:rPr sz="2300" spc="-5" dirty="0">
                <a:latin typeface="Arial"/>
                <a:cs typeface="Arial"/>
              </a:rPr>
              <a:t>method we </a:t>
            </a:r>
            <a:r>
              <a:rPr sz="2300" spc="-10" dirty="0">
                <a:latin typeface="Arial"/>
                <a:cs typeface="Arial"/>
              </a:rPr>
              <a:t>adopt </a:t>
            </a:r>
            <a:r>
              <a:rPr sz="2300" spc="-5" dirty="0">
                <a:latin typeface="Arial"/>
                <a:cs typeface="Arial"/>
              </a:rPr>
              <a:t>as</a:t>
            </a:r>
            <a:r>
              <a:rPr sz="2300" spc="50" dirty="0">
                <a:latin typeface="Arial"/>
                <a:cs typeface="Arial"/>
              </a:rPr>
              <a:t> </a:t>
            </a:r>
            <a:r>
              <a:rPr sz="2300" dirty="0">
                <a:latin typeface="Arial"/>
                <a:cs typeface="Arial"/>
              </a:rPr>
              <a:t>a</a:t>
            </a:r>
            <a:endParaRPr sz="2300">
              <a:latin typeface="Arial"/>
              <a:cs typeface="Arial"/>
            </a:endParaRPr>
          </a:p>
          <a:p>
            <a:pPr marL="356870">
              <a:lnSpc>
                <a:spcPts val="2205"/>
              </a:lnSpc>
            </a:pPr>
            <a:r>
              <a:rPr sz="2300" spc="-5" dirty="0">
                <a:latin typeface="Arial"/>
                <a:cs typeface="Arial"/>
              </a:rPr>
              <a:t>means </a:t>
            </a:r>
            <a:r>
              <a:rPr sz="2300" dirty="0">
                <a:latin typeface="Arial"/>
                <a:cs typeface="Arial"/>
              </a:rPr>
              <a:t>to a </a:t>
            </a:r>
            <a:r>
              <a:rPr sz="2300" spc="-5" dirty="0">
                <a:latin typeface="Arial"/>
                <a:cs typeface="Arial"/>
              </a:rPr>
              <a:t>particular </a:t>
            </a:r>
            <a:r>
              <a:rPr sz="2300" spc="-10" dirty="0">
                <a:latin typeface="Arial"/>
                <a:cs typeface="Arial"/>
              </a:rPr>
              <a:t>goal, </a:t>
            </a:r>
            <a:r>
              <a:rPr sz="2300" spc="-5" dirty="0">
                <a:latin typeface="Arial"/>
                <a:cs typeface="Arial"/>
              </a:rPr>
              <a:t>but </a:t>
            </a:r>
            <a:r>
              <a:rPr sz="2300" spc="-10" dirty="0">
                <a:latin typeface="Arial"/>
                <a:cs typeface="Arial"/>
              </a:rPr>
              <a:t>which </a:t>
            </a:r>
            <a:r>
              <a:rPr sz="2300" spc="-5" dirty="0">
                <a:latin typeface="Arial"/>
                <a:cs typeface="Arial"/>
              </a:rPr>
              <a:t>then becomes an end</a:t>
            </a:r>
            <a:r>
              <a:rPr sz="2300" spc="-35" dirty="0">
                <a:latin typeface="Arial"/>
                <a:cs typeface="Arial"/>
              </a:rPr>
              <a:t> </a:t>
            </a:r>
            <a:r>
              <a:rPr sz="2300" spc="-5" dirty="0">
                <a:latin typeface="Arial"/>
                <a:cs typeface="Arial"/>
              </a:rPr>
              <a:t>in</a:t>
            </a:r>
            <a:endParaRPr sz="2300">
              <a:latin typeface="Arial"/>
              <a:cs typeface="Arial"/>
            </a:endParaRPr>
          </a:p>
          <a:p>
            <a:pPr marL="356870">
              <a:lnSpc>
                <a:spcPts val="2205"/>
              </a:lnSpc>
            </a:pPr>
            <a:r>
              <a:rPr sz="2300" spc="-5" dirty="0">
                <a:latin typeface="Arial"/>
                <a:cs typeface="Arial"/>
              </a:rPr>
              <a:t>itself. </a:t>
            </a:r>
            <a:r>
              <a:rPr sz="2300" dirty="0">
                <a:latin typeface="Arial"/>
                <a:cs typeface="Arial"/>
              </a:rPr>
              <a:t>So </a:t>
            </a:r>
            <a:r>
              <a:rPr sz="2300" spc="-5" dirty="0">
                <a:latin typeface="Arial"/>
                <a:cs typeface="Arial"/>
              </a:rPr>
              <a:t>an </a:t>
            </a:r>
            <a:r>
              <a:rPr sz="2300" spc="-10" dirty="0">
                <a:latin typeface="Arial"/>
                <a:cs typeface="Arial"/>
              </a:rPr>
              <a:t>intentional explanation </a:t>
            </a:r>
            <a:r>
              <a:rPr sz="2300" spc="-5" dirty="0">
                <a:latin typeface="Arial"/>
                <a:cs typeface="Arial"/>
              </a:rPr>
              <a:t>can </a:t>
            </a:r>
            <a:r>
              <a:rPr sz="2300" spc="-10" dirty="0">
                <a:latin typeface="Arial"/>
                <a:cs typeface="Arial"/>
              </a:rPr>
              <a:t>only </a:t>
            </a:r>
            <a:r>
              <a:rPr sz="2300" spc="-5" dirty="0">
                <a:latin typeface="Arial"/>
                <a:cs typeface="Arial"/>
              </a:rPr>
              <a:t>work where</a:t>
            </a:r>
            <a:r>
              <a:rPr sz="2300" spc="60" dirty="0">
                <a:latin typeface="Arial"/>
                <a:cs typeface="Arial"/>
              </a:rPr>
              <a:t> </a:t>
            </a:r>
            <a:r>
              <a:rPr sz="2300" spc="-5" dirty="0">
                <a:latin typeface="Arial"/>
                <a:cs typeface="Arial"/>
              </a:rPr>
              <a:t>the</a:t>
            </a:r>
            <a:endParaRPr sz="2300">
              <a:latin typeface="Arial"/>
              <a:cs typeface="Arial"/>
            </a:endParaRPr>
          </a:p>
          <a:p>
            <a:pPr marL="356870">
              <a:lnSpc>
                <a:spcPts val="2205"/>
              </a:lnSpc>
            </a:pPr>
            <a:r>
              <a:rPr sz="2300" spc="-5" dirty="0">
                <a:latin typeface="Arial"/>
                <a:cs typeface="Arial"/>
              </a:rPr>
              <a:t>person with the intention is in fact not </a:t>
            </a:r>
            <a:r>
              <a:rPr sz="2300" spc="-10" dirty="0">
                <a:latin typeface="Arial"/>
                <a:cs typeface="Arial"/>
              </a:rPr>
              <a:t>just </a:t>
            </a:r>
            <a:r>
              <a:rPr sz="2300" spc="-5" dirty="0">
                <a:latin typeface="Arial"/>
                <a:cs typeface="Arial"/>
              </a:rPr>
              <a:t>all-powerful but</a:t>
            </a:r>
            <a:r>
              <a:rPr sz="2300" spc="0" dirty="0">
                <a:latin typeface="Arial"/>
                <a:cs typeface="Arial"/>
              </a:rPr>
              <a:t> </a:t>
            </a:r>
            <a:r>
              <a:rPr sz="2300" spc="-10" dirty="0">
                <a:latin typeface="Arial"/>
                <a:cs typeface="Arial"/>
              </a:rPr>
              <a:t>has</a:t>
            </a:r>
            <a:endParaRPr sz="2300">
              <a:latin typeface="Arial"/>
              <a:cs typeface="Arial"/>
            </a:endParaRPr>
          </a:p>
          <a:p>
            <a:pPr marL="356870">
              <a:lnSpc>
                <a:spcPts val="2205"/>
              </a:lnSpc>
            </a:pPr>
            <a:r>
              <a:rPr sz="2300" spc="-5" dirty="0">
                <a:latin typeface="Arial"/>
                <a:cs typeface="Arial"/>
              </a:rPr>
              <a:t>total </a:t>
            </a:r>
            <a:r>
              <a:rPr sz="2300" spc="-10" dirty="0">
                <a:latin typeface="Arial"/>
                <a:cs typeface="Arial"/>
              </a:rPr>
              <a:t>knowledge </a:t>
            </a:r>
            <a:r>
              <a:rPr sz="2300" spc="-5" dirty="0">
                <a:latin typeface="Arial"/>
                <a:cs typeface="Arial"/>
              </a:rPr>
              <a:t>of the context of their action; in other</a:t>
            </a:r>
            <a:r>
              <a:rPr sz="2300" dirty="0">
                <a:latin typeface="Arial"/>
                <a:cs typeface="Arial"/>
              </a:rPr>
              <a:t> </a:t>
            </a:r>
            <a:r>
              <a:rPr sz="2300" spc="-10" dirty="0">
                <a:latin typeface="Arial"/>
                <a:cs typeface="Arial"/>
              </a:rPr>
              <a:t>words,</a:t>
            </a:r>
            <a:endParaRPr sz="2300">
              <a:latin typeface="Arial"/>
              <a:cs typeface="Arial"/>
            </a:endParaRPr>
          </a:p>
          <a:p>
            <a:pPr marL="356870">
              <a:lnSpc>
                <a:spcPts val="2205"/>
              </a:lnSpc>
            </a:pPr>
            <a:r>
              <a:rPr sz="2300" spc="-5" dirty="0">
                <a:latin typeface="Arial"/>
                <a:cs typeface="Arial"/>
              </a:rPr>
              <a:t>where they are God. Much </a:t>
            </a:r>
            <a:r>
              <a:rPr sz="2300" spc="-10" dirty="0">
                <a:latin typeface="Arial"/>
                <a:cs typeface="Arial"/>
              </a:rPr>
              <a:t>mediaeval thought </a:t>
            </a:r>
            <a:r>
              <a:rPr sz="2300" spc="-5" dirty="0">
                <a:latin typeface="Arial"/>
                <a:cs typeface="Arial"/>
              </a:rPr>
              <a:t>is </a:t>
            </a:r>
            <a:r>
              <a:rPr sz="2300" spc="-10" dirty="0">
                <a:latin typeface="Arial"/>
                <a:cs typeface="Arial"/>
              </a:rPr>
              <a:t>teleological</a:t>
            </a:r>
            <a:r>
              <a:rPr sz="2300" spc="85" dirty="0">
                <a:latin typeface="Arial"/>
                <a:cs typeface="Arial"/>
              </a:rPr>
              <a:t> </a:t>
            </a:r>
            <a:r>
              <a:rPr sz="2300" spc="-5" dirty="0">
                <a:latin typeface="Arial"/>
                <a:cs typeface="Arial"/>
              </a:rPr>
              <a:t>in</a:t>
            </a:r>
            <a:endParaRPr sz="2300">
              <a:latin typeface="Arial"/>
              <a:cs typeface="Arial"/>
            </a:endParaRPr>
          </a:p>
          <a:p>
            <a:pPr marL="356870" marR="394970">
              <a:lnSpc>
                <a:spcPct val="80000"/>
              </a:lnSpc>
              <a:spcBef>
                <a:spcPts val="270"/>
              </a:spcBef>
            </a:pPr>
            <a:r>
              <a:rPr sz="2300" spc="-5" dirty="0">
                <a:latin typeface="Arial"/>
                <a:cs typeface="Arial"/>
              </a:rPr>
              <a:t>this sense: events are </a:t>
            </a:r>
            <a:r>
              <a:rPr sz="2300" spc="-10" dirty="0">
                <a:latin typeface="Arial"/>
                <a:cs typeface="Arial"/>
              </a:rPr>
              <a:t>explained </a:t>
            </a:r>
            <a:r>
              <a:rPr sz="2300" spc="-5" dirty="0">
                <a:latin typeface="Arial"/>
                <a:cs typeface="Arial"/>
              </a:rPr>
              <a:t>in terms of God’s </a:t>
            </a:r>
            <a:r>
              <a:rPr sz="2300" spc="-10" dirty="0">
                <a:latin typeface="Arial"/>
                <a:cs typeface="Arial"/>
              </a:rPr>
              <a:t>plans for  </a:t>
            </a:r>
            <a:r>
              <a:rPr sz="2300" spc="-5" dirty="0">
                <a:latin typeface="Arial"/>
                <a:cs typeface="Arial"/>
              </a:rPr>
              <a:t>the future of the</a:t>
            </a:r>
            <a:r>
              <a:rPr sz="2300" spc="-80" dirty="0">
                <a:latin typeface="Arial"/>
                <a:cs typeface="Arial"/>
              </a:rPr>
              <a:t> </a:t>
            </a:r>
            <a:r>
              <a:rPr sz="2300" spc="-10" dirty="0">
                <a:latin typeface="Arial"/>
                <a:cs typeface="Arial"/>
              </a:rPr>
              <a:t>world.</a:t>
            </a:r>
            <a:endParaRPr sz="23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113</a:t>
            </a:fld>
            <a:endParaRP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81000"/>
            <a:ext cx="8458200" cy="6172200"/>
          </a:xfrm>
          <a:custGeom>
            <a:avLst/>
            <a:gdLst/>
            <a:ahLst/>
            <a:cxnLst/>
            <a:rect l="l" t="t" r="r" b="b"/>
            <a:pathLst>
              <a:path w="8458200" h="6172200">
                <a:moveTo>
                  <a:pt x="0" y="0"/>
                </a:moveTo>
                <a:lnTo>
                  <a:pt x="8458200" y="0"/>
                </a:lnTo>
                <a:lnTo>
                  <a:pt x="84582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81000"/>
            <a:ext cx="8458200" cy="6172200"/>
          </a:xfrm>
          <a:custGeom>
            <a:avLst/>
            <a:gdLst/>
            <a:ahLst/>
            <a:cxnLst/>
            <a:rect l="l" t="t" r="r" b="b"/>
            <a:pathLst>
              <a:path w="8458200" h="6172200">
                <a:moveTo>
                  <a:pt x="0" y="0"/>
                </a:moveTo>
                <a:lnTo>
                  <a:pt x="8458200" y="0"/>
                </a:lnTo>
                <a:lnTo>
                  <a:pt x="8458200" y="6172200"/>
                </a:lnTo>
                <a:lnTo>
                  <a:pt x="0" y="6172200"/>
                </a:lnTo>
                <a:lnTo>
                  <a:pt x="0" y="0"/>
                </a:lnTo>
                <a:close/>
              </a:path>
            </a:pathLst>
          </a:custGeom>
          <a:ln w="25400">
            <a:solidFill>
              <a:srgbClr val="F79646"/>
            </a:solidFill>
          </a:ln>
        </p:spPr>
        <p:txBody>
          <a:bodyPr wrap="square" lIns="0" tIns="0" rIns="0" bIns="0" rtlCol="0"/>
          <a:lstStyle/>
          <a:p>
            <a:endParaRPr/>
          </a:p>
        </p:txBody>
      </p:sp>
      <p:sp>
        <p:nvSpPr>
          <p:cNvPr id="4" name="object 4"/>
          <p:cNvSpPr txBox="1"/>
          <p:nvPr/>
        </p:nvSpPr>
        <p:spPr>
          <a:xfrm>
            <a:off x="383540" y="718819"/>
            <a:ext cx="8215630" cy="5654675"/>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10" dirty="0">
                <a:latin typeface="Arial"/>
                <a:cs typeface="Arial"/>
              </a:rPr>
              <a:t>Apart from intentional explanations, there is one other  form of potentially </a:t>
            </a:r>
            <a:r>
              <a:rPr sz="2600" spc="-5" dirty="0">
                <a:latin typeface="Arial"/>
                <a:cs typeface="Arial"/>
              </a:rPr>
              <a:t>valid </a:t>
            </a:r>
            <a:r>
              <a:rPr sz="2600" spc="-10" dirty="0">
                <a:latin typeface="Arial"/>
                <a:cs typeface="Arial"/>
              </a:rPr>
              <a:t>explanation in </a:t>
            </a:r>
            <a:r>
              <a:rPr sz="2600" spc="-5" dirty="0">
                <a:latin typeface="Arial"/>
                <a:cs typeface="Arial"/>
              </a:rPr>
              <a:t>terms </a:t>
            </a:r>
            <a:r>
              <a:rPr sz="2600" spc="-10" dirty="0">
                <a:latin typeface="Arial"/>
                <a:cs typeface="Arial"/>
              </a:rPr>
              <a:t>of  effects, which is the argument known as  </a:t>
            </a:r>
            <a:r>
              <a:rPr sz="2600" b="1" spc="-114" dirty="0">
                <a:latin typeface="Arial"/>
                <a:cs typeface="Arial"/>
              </a:rPr>
              <a:t>Functionalism</a:t>
            </a:r>
            <a:r>
              <a:rPr sz="2600" spc="-114" dirty="0">
                <a:latin typeface="Arial"/>
                <a:cs typeface="Arial"/>
              </a:rPr>
              <a:t>; </a:t>
            </a:r>
            <a:r>
              <a:rPr sz="2600" spc="-5" dirty="0">
                <a:latin typeface="Arial"/>
                <a:cs typeface="Arial"/>
              </a:rPr>
              <a:t>it </a:t>
            </a:r>
            <a:r>
              <a:rPr sz="2600" spc="-10" dirty="0">
                <a:latin typeface="Arial"/>
                <a:cs typeface="Arial"/>
              </a:rPr>
              <a:t>is represented, </a:t>
            </a:r>
            <a:r>
              <a:rPr sz="2600" spc="-5" dirty="0">
                <a:latin typeface="Arial"/>
                <a:cs typeface="Arial"/>
              </a:rPr>
              <a:t>for </a:t>
            </a:r>
            <a:r>
              <a:rPr sz="2600" spc="-10" dirty="0">
                <a:latin typeface="Arial"/>
                <a:cs typeface="Arial"/>
              </a:rPr>
              <a:t>example, by </a:t>
            </a:r>
            <a:r>
              <a:rPr sz="2600" spc="-5" dirty="0">
                <a:latin typeface="Arial"/>
                <a:cs typeface="Arial"/>
              </a:rPr>
              <a:t>the  claim </a:t>
            </a:r>
            <a:r>
              <a:rPr sz="2600" spc="-10" dirty="0">
                <a:latin typeface="Arial"/>
                <a:cs typeface="Arial"/>
              </a:rPr>
              <a:t>that such-and-such </a:t>
            </a:r>
            <a:r>
              <a:rPr sz="2600" spc="-5" dirty="0">
                <a:latin typeface="Arial"/>
                <a:cs typeface="Arial"/>
              </a:rPr>
              <a:t>a </a:t>
            </a:r>
            <a:r>
              <a:rPr sz="2600" spc="-10" dirty="0">
                <a:latin typeface="Arial"/>
                <a:cs typeface="Arial"/>
              </a:rPr>
              <a:t>thing happens “because  the economy needs </a:t>
            </a:r>
            <a:r>
              <a:rPr sz="2600" spc="-5" dirty="0">
                <a:latin typeface="Arial"/>
                <a:cs typeface="Arial"/>
              </a:rPr>
              <a:t>it” </a:t>
            </a:r>
            <a:r>
              <a:rPr sz="2600" spc="-10" dirty="0">
                <a:latin typeface="Arial"/>
                <a:cs typeface="Arial"/>
              </a:rPr>
              <a:t>or “because of the interests of  capital”</a:t>
            </a:r>
            <a:endParaRPr sz="2600">
              <a:latin typeface="Arial"/>
              <a:cs typeface="Arial"/>
            </a:endParaRPr>
          </a:p>
          <a:p>
            <a:pPr>
              <a:lnSpc>
                <a:spcPct val="100000"/>
              </a:lnSpc>
              <a:buFont typeface="Arial"/>
              <a:buChar char="•"/>
            </a:pPr>
            <a:endParaRPr sz="3250">
              <a:latin typeface="Times New Roman"/>
              <a:cs typeface="Times New Roman"/>
            </a:endParaRPr>
          </a:p>
          <a:p>
            <a:pPr marL="356870" marR="40640" indent="-344170">
              <a:lnSpc>
                <a:spcPts val="2500"/>
              </a:lnSpc>
              <a:buChar char="•"/>
              <a:tabLst>
                <a:tab pos="356870" algn="l"/>
                <a:tab pos="357505" algn="l"/>
              </a:tabLst>
            </a:pPr>
            <a:r>
              <a:rPr sz="2600" spc="-10" dirty="0">
                <a:latin typeface="Arial"/>
                <a:cs typeface="Arial"/>
              </a:rPr>
              <a:t>Note that </a:t>
            </a:r>
            <a:r>
              <a:rPr sz="2600" spc="-5" dirty="0">
                <a:latin typeface="Arial"/>
                <a:cs typeface="Arial"/>
              </a:rPr>
              <a:t>this </a:t>
            </a:r>
            <a:r>
              <a:rPr sz="2600" spc="-10" dirty="0">
                <a:latin typeface="Arial"/>
                <a:cs typeface="Arial"/>
              </a:rPr>
              <a:t>is quite different </a:t>
            </a:r>
            <a:r>
              <a:rPr sz="2600" spc="-5" dirty="0">
                <a:latin typeface="Arial"/>
                <a:cs typeface="Arial"/>
              </a:rPr>
              <a:t>from </a:t>
            </a:r>
            <a:r>
              <a:rPr sz="2600" spc="-10" dirty="0">
                <a:latin typeface="Arial"/>
                <a:cs typeface="Arial"/>
              </a:rPr>
              <a:t>an explanation in  terms of the perceived needs of the economy (as  seen by the government, by the electors or by  individual managers). </a:t>
            </a:r>
            <a:r>
              <a:rPr sz="2600" spc="-5" dirty="0">
                <a:latin typeface="Arial"/>
                <a:cs typeface="Arial"/>
              </a:rPr>
              <a:t>It </a:t>
            </a:r>
            <a:r>
              <a:rPr sz="2600" spc="-10" dirty="0">
                <a:latin typeface="Arial"/>
                <a:cs typeface="Arial"/>
              </a:rPr>
              <a:t>is also different from </a:t>
            </a:r>
            <a:r>
              <a:rPr sz="2600" spc="-5" dirty="0">
                <a:latin typeface="Arial"/>
                <a:cs typeface="Arial"/>
              </a:rPr>
              <a:t>a </a:t>
            </a:r>
            <a:r>
              <a:rPr sz="2600" spc="-10" dirty="0">
                <a:latin typeface="Arial"/>
                <a:cs typeface="Arial"/>
              </a:rPr>
              <a:t>simple  explanation in </a:t>
            </a:r>
            <a:r>
              <a:rPr sz="2600" spc="-5" dirty="0">
                <a:latin typeface="Arial"/>
                <a:cs typeface="Arial"/>
              </a:rPr>
              <a:t>terms </a:t>
            </a:r>
            <a:r>
              <a:rPr sz="2600" spc="-10" dirty="0">
                <a:latin typeface="Arial"/>
                <a:cs typeface="Arial"/>
              </a:rPr>
              <a:t>of </a:t>
            </a:r>
            <a:r>
              <a:rPr sz="2600" spc="-5" dirty="0">
                <a:latin typeface="Arial"/>
                <a:cs typeface="Arial"/>
              </a:rPr>
              <a:t>compatibility: </a:t>
            </a:r>
            <a:r>
              <a:rPr sz="2600" spc="-10" dirty="0">
                <a:latin typeface="Arial"/>
                <a:cs typeface="Arial"/>
              </a:rPr>
              <a:t>by definition, </a:t>
            </a:r>
            <a:r>
              <a:rPr sz="2600" spc="-5" dirty="0">
                <a:latin typeface="Arial"/>
                <a:cs typeface="Arial"/>
              </a:rPr>
              <a:t>if a  </a:t>
            </a:r>
            <a:r>
              <a:rPr sz="2600" spc="-10" dirty="0">
                <a:latin typeface="Arial"/>
                <a:cs typeface="Arial"/>
              </a:rPr>
              <a:t>form of </a:t>
            </a:r>
            <a:r>
              <a:rPr sz="2600" spc="-5" dirty="0">
                <a:latin typeface="Arial"/>
                <a:cs typeface="Arial"/>
              </a:rPr>
              <a:t>state </a:t>
            </a:r>
            <a:r>
              <a:rPr sz="2600" spc="-10" dirty="0">
                <a:latin typeface="Arial"/>
                <a:cs typeface="Arial"/>
              </a:rPr>
              <a:t>is incompatible with </a:t>
            </a:r>
            <a:r>
              <a:rPr sz="2600" spc="-5" dirty="0">
                <a:latin typeface="Arial"/>
                <a:cs typeface="Arial"/>
              </a:rPr>
              <a:t>a </a:t>
            </a:r>
            <a:r>
              <a:rPr sz="2600" spc="-10" dirty="0">
                <a:latin typeface="Arial"/>
                <a:cs typeface="Arial"/>
              </a:rPr>
              <a:t>form of</a:t>
            </a:r>
            <a:r>
              <a:rPr sz="2600" spc="225" dirty="0">
                <a:latin typeface="Arial"/>
                <a:cs typeface="Arial"/>
              </a:rPr>
              <a:t> </a:t>
            </a:r>
            <a:r>
              <a:rPr sz="2600" spc="-10" dirty="0">
                <a:latin typeface="Arial"/>
                <a:cs typeface="Arial"/>
              </a:rPr>
              <a:t>economic</a:t>
            </a:r>
            <a:endParaRPr sz="2600">
              <a:latin typeface="Arial"/>
              <a:cs typeface="Arial"/>
            </a:endParaRPr>
          </a:p>
          <a:p>
            <a:pPr marL="356870">
              <a:lnSpc>
                <a:spcPts val="2165"/>
              </a:lnSpc>
            </a:pPr>
            <a:r>
              <a:rPr sz="2600" spc="-10" dirty="0">
                <a:latin typeface="Arial"/>
                <a:cs typeface="Arial"/>
              </a:rPr>
              <a:t>organisation, </a:t>
            </a:r>
            <a:r>
              <a:rPr sz="2600" spc="-5" dirty="0">
                <a:latin typeface="Arial"/>
                <a:cs typeface="Arial"/>
              </a:rPr>
              <a:t>they </a:t>
            </a:r>
            <a:r>
              <a:rPr sz="2600" spc="-10" dirty="0">
                <a:latin typeface="Arial"/>
                <a:cs typeface="Arial"/>
              </a:rPr>
              <a:t>will not coexist </a:t>
            </a:r>
            <a:r>
              <a:rPr sz="2600" spc="-150" dirty="0">
                <a:latin typeface="Arial"/>
                <a:cs typeface="Arial"/>
              </a:rPr>
              <a:t>– </a:t>
            </a:r>
            <a:r>
              <a:rPr sz="2700" b="1" i="1" spc="-190" dirty="0">
                <a:latin typeface="Arial"/>
                <a:cs typeface="Arial"/>
              </a:rPr>
              <a:t>but </a:t>
            </a:r>
            <a:r>
              <a:rPr sz="2700" b="1" i="1" spc="-185" dirty="0">
                <a:latin typeface="Arial"/>
                <a:cs typeface="Arial"/>
              </a:rPr>
              <a:t>this</a:t>
            </a:r>
            <a:r>
              <a:rPr sz="2700" b="1" i="1" spc="-140" dirty="0">
                <a:latin typeface="Arial"/>
                <a:cs typeface="Arial"/>
              </a:rPr>
              <a:t> </a:t>
            </a:r>
            <a:r>
              <a:rPr sz="2700" b="1" i="1" spc="-155" dirty="0">
                <a:latin typeface="Arial"/>
                <a:cs typeface="Arial"/>
              </a:rPr>
              <a:t>says</a:t>
            </a:r>
            <a:endParaRPr sz="2700">
              <a:latin typeface="Arial"/>
              <a:cs typeface="Arial"/>
            </a:endParaRPr>
          </a:p>
          <a:p>
            <a:pPr marL="356870" marR="254635">
              <a:lnSpc>
                <a:spcPct val="77000"/>
              </a:lnSpc>
              <a:spcBef>
                <a:spcPts val="370"/>
              </a:spcBef>
            </a:pPr>
            <a:r>
              <a:rPr sz="2700" b="1" i="1" spc="-190" dirty="0">
                <a:latin typeface="Arial"/>
                <a:cs typeface="Arial"/>
              </a:rPr>
              <a:t>nothing </a:t>
            </a:r>
            <a:r>
              <a:rPr sz="2700" b="1" i="1" spc="-165" dirty="0">
                <a:latin typeface="Arial"/>
                <a:cs typeface="Arial"/>
              </a:rPr>
              <a:t>about </a:t>
            </a:r>
            <a:r>
              <a:rPr sz="2700" b="1" i="1" spc="-140" dirty="0">
                <a:latin typeface="Arial"/>
                <a:cs typeface="Arial"/>
              </a:rPr>
              <a:t>the </a:t>
            </a:r>
            <a:r>
              <a:rPr sz="2700" b="1" i="1" spc="-150" dirty="0">
                <a:latin typeface="Arial"/>
                <a:cs typeface="Arial"/>
              </a:rPr>
              <a:t>reasons </a:t>
            </a:r>
            <a:r>
              <a:rPr sz="2700" b="1" i="1" spc="-185" dirty="0">
                <a:latin typeface="Arial"/>
                <a:cs typeface="Arial"/>
              </a:rPr>
              <a:t>for </a:t>
            </a:r>
            <a:r>
              <a:rPr sz="2700" b="1" i="1" spc="-150" dirty="0">
                <a:latin typeface="Arial"/>
                <a:cs typeface="Arial"/>
              </a:rPr>
              <a:t>their </a:t>
            </a:r>
            <a:r>
              <a:rPr sz="2700" b="1" i="1" spc="-185" dirty="0">
                <a:latin typeface="Arial"/>
                <a:cs typeface="Arial"/>
              </a:rPr>
              <a:t>incompatibility or  </a:t>
            </a:r>
            <a:r>
              <a:rPr sz="2700" b="1" i="1" spc="-140" dirty="0">
                <a:latin typeface="Arial"/>
                <a:cs typeface="Arial"/>
              </a:rPr>
              <a:t>the </a:t>
            </a:r>
            <a:r>
              <a:rPr sz="2700" b="1" i="1" spc="-170" dirty="0">
                <a:latin typeface="Arial"/>
                <a:cs typeface="Arial"/>
              </a:rPr>
              <a:t>mechanism </a:t>
            </a:r>
            <a:r>
              <a:rPr sz="2700" b="1" i="1" spc="-195" dirty="0">
                <a:latin typeface="Arial"/>
                <a:cs typeface="Arial"/>
              </a:rPr>
              <a:t>which </a:t>
            </a:r>
            <a:r>
              <a:rPr sz="2700" b="1" i="1" spc="-155" dirty="0">
                <a:latin typeface="Arial"/>
                <a:cs typeface="Arial"/>
              </a:rPr>
              <a:t>prevents </a:t>
            </a:r>
            <a:r>
              <a:rPr sz="2700" b="1" i="1" spc="-150" dirty="0">
                <a:latin typeface="Arial"/>
                <a:cs typeface="Arial"/>
              </a:rPr>
              <a:t>their</a:t>
            </a:r>
            <a:r>
              <a:rPr sz="2700" b="1" i="1" spc="190" dirty="0">
                <a:latin typeface="Arial"/>
                <a:cs typeface="Arial"/>
              </a:rPr>
              <a:t> </a:t>
            </a:r>
            <a:r>
              <a:rPr sz="2700" b="1" i="1" spc="-145" dirty="0">
                <a:latin typeface="Arial"/>
                <a:cs typeface="Arial"/>
              </a:rPr>
              <a:t>coexistence.</a:t>
            </a:r>
            <a:endParaRPr sz="27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114</a:t>
            </a:fld>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81000"/>
            <a:ext cx="8458200" cy="6096000"/>
          </a:xfrm>
          <a:custGeom>
            <a:avLst/>
            <a:gdLst/>
            <a:ahLst/>
            <a:cxnLst/>
            <a:rect l="l" t="t" r="r" b="b"/>
            <a:pathLst>
              <a:path w="8458200" h="6096000">
                <a:moveTo>
                  <a:pt x="0" y="0"/>
                </a:moveTo>
                <a:lnTo>
                  <a:pt x="8458200" y="0"/>
                </a:lnTo>
                <a:lnTo>
                  <a:pt x="8458200" y="6096000"/>
                </a:lnTo>
                <a:lnTo>
                  <a:pt x="0" y="6096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81000"/>
            <a:ext cx="8458200" cy="6096000"/>
          </a:xfrm>
          <a:custGeom>
            <a:avLst/>
            <a:gdLst/>
            <a:ahLst/>
            <a:cxnLst/>
            <a:rect l="l" t="t" r="r" b="b"/>
            <a:pathLst>
              <a:path w="8458200" h="6096000">
                <a:moveTo>
                  <a:pt x="0" y="0"/>
                </a:moveTo>
                <a:lnTo>
                  <a:pt x="8458200" y="0"/>
                </a:lnTo>
                <a:lnTo>
                  <a:pt x="8458200" y="6096000"/>
                </a:lnTo>
                <a:lnTo>
                  <a:pt x="0" y="60960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383540" y="688340"/>
            <a:ext cx="8268334" cy="5595620"/>
          </a:xfrm>
          <a:prstGeom prst="rect">
            <a:avLst/>
          </a:prstGeom>
        </p:spPr>
        <p:txBody>
          <a:bodyPr vert="horz" wrap="square" lIns="0" tIns="16510" rIns="0" bIns="0" rtlCol="0">
            <a:spAutoFit/>
          </a:bodyPr>
          <a:lstStyle/>
          <a:p>
            <a:pPr marL="356870" marR="5080" indent="-344170">
              <a:lnSpc>
                <a:spcPct val="99200"/>
              </a:lnSpc>
              <a:spcBef>
                <a:spcPts val="130"/>
              </a:spcBef>
              <a:buFont typeface="Arial"/>
              <a:buChar char="•"/>
              <a:tabLst>
                <a:tab pos="356870" algn="l"/>
                <a:tab pos="357505" algn="l"/>
              </a:tabLst>
            </a:pPr>
            <a:r>
              <a:rPr sz="2100" dirty="0">
                <a:latin typeface="Arial"/>
                <a:cs typeface="Arial"/>
              </a:rPr>
              <a:t>Strict functionalist explanations are </a:t>
            </a:r>
            <a:r>
              <a:rPr sz="2100" spc="0" dirty="0">
                <a:latin typeface="Arial"/>
                <a:cs typeface="Arial"/>
              </a:rPr>
              <a:t>based on an analogy </a:t>
            </a:r>
            <a:r>
              <a:rPr sz="2100" spc="-5" dirty="0">
                <a:latin typeface="Arial"/>
                <a:cs typeface="Arial"/>
              </a:rPr>
              <a:t>to  </a:t>
            </a:r>
            <a:r>
              <a:rPr sz="2100" dirty="0">
                <a:latin typeface="Arial"/>
                <a:cs typeface="Arial"/>
              </a:rPr>
              <a:t>Darwinian evolutionary theory. </a:t>
            </a:r>
            <a:r>
              <a:rPr sz="2100" spc="0" dirty="0">
                <a:latin typeface="Arial"/>
                <a:cs typeface="Arial"/>
              </a:rPr>
              <a:t>This </a:t>
            </a:r>
            <a:r>
              <a:rPr sz="2100" dirty="0">
                <a:latin typeface="Arial"/>
                <a:cs typeface="Arial"/>
              </a:rPr>
              <a:t>argues </a:t>
            </a:r>
            <a:r>
              <a:rPr sz="2100" spc="0" dirty="0">
                <a:latin typeface="Arial"/>
                <a:cs typeface="Arial"/>
              </a:rPr>
              <a:t>in </a:t>
            </a:r>
            <a:r>
              <a:rPr sz="2100" spc="-5" dirty="0">
                <a:latin typeface="Arial"/>
                <a:cs typeface="Arial"/>
              </a:rPr>
              <a:t>terms </a:t>
            </a:r>
            <a:r>
              <a:rPr sz="2100" spc="0" dirty="0">
                <a:latin typeface="Arial"/>
                <a:cs typeface="Arial"/>
              </a:rPr>
              <a:t>of </a:t>
            </a:r>
            <a:r>
              <a:rPr sz="2100" dirty="0">
                <a:latin typeface="Arial"/>
                <a:cs typeface="Arial"/>
              </a:rPr>
              <a:t>competition  </a:t>
            </a:r>
            <a:r>
              <a:rPr sz="2100" spc="-5" dirty="0">
                <a:latin typeface="Arial"/>
                <a:cs typeface="Arial"/>
              </a:rPr>
              <a:t>for </a:t>
            </a:r>
            <a:r>
              <a:rPr sz="2100" dirty="0">
                <a:latin typeface="Arial"/>
                <a:cs typeface="Arial"/>
              </a:rPr>
              <a:t>survival </a:t>
            </a:r>
            <a:r>
              <a:rPr sz="2100" spc="0" dirty="0">
                <a:latin typeface="Arial"/>
                <a:cs typeface="Arial"/>
              </a:rPr>
              <a:t>in a </a:t>
            </a:r>
            <a:r>
              <a:rPr sz="2100" dirty="0">
                <a:latin typeface="Arial"/>
                <a:cs typeface="Arial"/>
              </a:rPr>
              <a:t>situation </a:t>
            </a:r>
            <a:r>
              <a:rPr sz="2100" spc="0" dirty="0">
                <a:latin typeface="Arial"/>
                <a:cs typeface="Arial"/>
              </a:rPr>
              <a:t>of </a:t>
            </a:r>
            <a:r>
              <a:rPr sz="2100" dirty="0">
                <a:latin typeface="Arial"/>
                <a:cs typeface="Arial"/>
              </a:rPr>
              <a:t>relative scarcity. Over immense</a:t>
            </a:r>
            <a:r>
              <a:rPr sz="2100" spc="-275" dirty="0">
                <a:latin typeface="Arial"/>
                <a:cs typeface="Arial"/>
              </a:rPr>
              <a:t> </a:t>
            </a:r>
            <a:r>
              <a:rPr sz="2100" dirty="0">
                <a:latin typeface="Arial"/>
                <a:cs typeface="Arial"/>
              </a:rPr>
              <a:t>periods  </a:t>
            </a:r>
            <a:r>
              <a:rPr sz="2100" spc="0" dirty="0">
                <a:latin typeface="Arial"/>
                <a:cs typeface="Arial"/>
              </a:rPr>
              <a:t>of </a:t>
            </a:r>
            <a:r>
              <a:rPr sz="2100" dirty="0">
                <a:latin typeface="Arial"/>
                <a:cs typeface="Arial"/>
              </a:rPr>
              <a:t>time, genetic mutations </a:t>
            </a:r>
            <a:r>
              <a:rPr sz="2100" spc="0" dirty="0">
                <a:latin typeface="Arial"/>
                <a:cs typeface="Arial"/>
              </a:rPr>
              <a:t>and </a:t>
            </a:r>
            <a:r>
              <a:rPr sz="2100" dirty="0">
                <a:latin typeface="Arial"/>
                <a:cs typeface="Arial"/>
              </a:rPr>
              <a:t>variations </a:t>
            </a:r>
            <a:r>
              <a:rPr sz="2100" spc="0" dirty="0">
                <a:latin typeface="Arial"/>
                <a:cs typeface="Arial"/>
              </a:rPr>
              <a:t>will </a:t>
            </a:r>
            <a:r>
              <a:rPr sz="2100" dirty="0">
                <a:latin typeface="Arial"/>
                <a:cs typeface="Arial"/>
              </a:rPr>
              <a:t>occur. </a:t>
            </a:r>
            <a:r>
              <a:rPr sz="2100" spc="0" dirty="0">
                <a:latin typeface="Arial"/>
                <a:cs typeface="Arial"/>
              </a:rPr>
              <a:t>Some of </a:t>
            </a:r>
            <a:r>
              <a:rPr sz="2100" dirty="0">
                <a:latin typeface="Arial"/>
                <a:cs typeface="Arial"/>
              </a:rPr>
              <a:t>these  will </a:t>
            </a:r>
            <a:r>
              <a:rPr sz="2100" spc="0" dirty="0">
                <a:latin typeface="Arial"/>
                <a:cs typeface="Arial"/>
              </a:rPr>
              <a:t>be </a:t>
            </a:r>
            <a:r>
              <a:rPr sz="2200" i="1" spc="-45" dirty="0">
                <a:latin typeface="Arial"/>
                <a:cs typeface="Arial"/>
              </a:rPr>
              <a:t>functional </a:t>
            </a:r>
            <a:r>
              <a:rPr sz="2100" spc="-5" dirty="0">
                <a:latin typeface="Arial"/>
                <a:cs typeface="Arial"/>
              </a:rPr>
              <a:t>for </a:t>
            </a:r>
            <a:r>
              <a:rPr sz="2100" dirty="0">
                <a:latin typeface="Arial"/>
                <a:cs typeface="Arial"/>
              </a:rPr>
              <a:t>survival, </a:t>
            </a:r>
            <a:r>
              <a:rPr sz="2100" spc="0" dirty="0">
                <a:latin typeface="Arial"/>
                <a:cs typeface="Arial"/>
              </a:rPr>
              <a:t>in </a:t>
            </a:r>
            <a:r>
              <a:rPr sz="2100" dirty="0">
                <a:latin typeface="Arial"/>
                <a:cs typeface="Arial"/>
              </a:rPr>
              <a:t>the </a:t>
            </a:r>
            <a:r>
              <a:rPr sz="2100" spc="0" dirty="0">
                <a:latin typeface="Arial"/>
                <a:cs typeface="Arial"/>
              </a:rPr>
              <a:t>sense </a:t>
            </a:r>
            <a:r>
              <a:rPr sz="2100" dirty="0">
                <a:latin typeface="Arial"/>
                <a:cs typeface="Arial"/>
              </a:rPr>
              <a:t>that they </a:t>
            </a:r>
            <a:r>
              <a:rPr sz="2100" spc="0" dirty="0">
                <a:latin typeface="Arial"/>
                <a:cs typeface="Arial"/>
              </a:rPr>
              <a:t>will </a:t>
            </a:r>
            <a:r>
              <a:rPr sz="2100" dirty="0">
                <a:latin typeface="Arial"/>
                <a:cs typeface="Arial"/>
              </a:rPr>
              <a:t>either  </a:t>
            </a:r>
            <a:r>
              <a:rPr sz="2100" spc="0" dirty="0">
                <a:latin typeface="Arial"/>
                <a:cs typeface="Arial"/>
              </a:rPr>
              <a:t>enable </a:t>
            </a:r>
            <a:r>
              <a:rPr sz="2100" dirty="0">
                <a:latin typeface="Arial"/>
                <a:cs typeface="Arial"/>
              </a:rPr>
              <a:t>the </a:t>
            </a:r>
            <a:r>
              <a:rPr sz="2100" spc="0" dirty="0">
                <a:latin typeface="Arial"/>
                <a:cs typeface="Arial"/>
              </a:rPr>
              <a:t>new </a:t>
            </a:r>
            <a:r>
              <a:rPr sz="2100" dirty="0">
                <a:latin typeface="Arial"/>
                <a:cs typeface="Arial"/>
              </a:rPr>
              <a:t>individual </a:t>
            </a:r>
            <a:r>
              <a:rPr sz="2100" spc="-5" dirty="0">
                <a:latin typeface="Arial"/>
                <a:cs typeface="Arial"/>
              </a:rPr>
              <a:t>to </a:t>
            </a:r>
            <a:r>
              <a:rPr sz="2100" dirty="0">
                <a:latin typeface="Arial"/>
                <a:cs typeface="Arial"/>
              </a:rPr>
              <a:t>survive more effectively </a:t>
            </a:r>
            <a:r>
              <a:rPr sz="2100" spc="0" dirty="0">
                <a:latin typeface="Arial"/>
                <a:cs typeface="Arial"/>
              </a:rPr>
              <a:t>or </a:t>
            </a:r>
            <a:r>
              <a:rPr sz="2100" spc="-5" dirty="0">
                <a:latin typeface="Arial"/>
                <a:cs typeface="Arial"/>
              </a:rPr>
              <a:t>to </a:t>
            </a:r>
            <a:r>
              <a:rPr sz="2100" dirty="0">
                <a:latin typeface="Arial"/>
                <a:cs typeface="Arial"/>
              </a:rPr>
              <a:t>breed  more</a:t>
            </a:r>
            <a:r>
              <a:rPr sz="2100" spc="-60" dirty="0">
                <a:latin typeface="Arial"/>
                <a:cs typeface="Arial"/>
              </a:rPr>
              <a:t> </a:t>
            </a:r>
            <a:r>
              <a:rPr sz="2100" dirty="0">
                <a:latin typeface="Arial"/>
                <a:cs typeface="Arial"/>
              </a:rPr>
              <a:t>effectively.</a:t>
            </a:r>
            <a:endParaRPr sz="2100">
              <a:latin typeface="Arial"/>
              <a:cs typeface="Arial"/>
            </a:endParaRPr>
          </a:p>
          <a:p>
            <a:pPr>
              <a:lnSpc>
                <a:spcPct val="100000"/>
              </a:lnSpc>
              <a:spcBef>
                <a:spcPts val="15"/>
              </a:spcBef>
              <a:buFont typeface="Arial"/>
              <a:buChar char="•"/>
            </a:pPr>
            <a:endParaRPr sz="3050">
              <a:latin typeface="Times New Roman"/>
              <a:cs typeface="Times New Roman"/>
            </a:endParaRPr>
          </a:p>
          <a:p>
            <a:pPr marL="356870" marR="12700" indent="-344170">
              <a:lnSpc>
                <a:spcPct val="100000"/>
              </a:lnSpc>
              <a:spcBef>
                <a:spcPts val="5"/>
              </a:spcBef>
              <a:buChar char="•"/>
              <a:tabLst>
                <a:tab pos="356870" algn="l"/>
                <a:tab pos="357505" algn="l"/>
              </a:tabLst>
            </a:pPr>
            <a:r>
              <a:rPr sz="2100" dirty="0">
                <a:latin typeface="Arial"/>
                <a:cs typeface="Arial"/>
              </a:rPr>
              <a:t>From the </a:t>
            </a:r>
            <a:r>
              <a:rPr sz="2100" spc="0" dirty="0">
                <a:latin typeface="Arial"/>
                <a:cs typeface="Arial"/>
              </a:rPr>
              <a:t>point of view of </a:t>
            </a:r>
            <a:r>
              <a:rPr sz="2100" dirty="0">
                <a:latin typeface="Arial"/>
                <a:cs typeface="Arial"/>
              </a:rPr>
              <a:t>genetic reproduction, </a:t>
            </a:r>
            <a:r>
              <a:rPr sz="2100" spc="0" dirty="0">
                <a:latin typeface="Arial"/>
                <a:cs typeface="Arial"/>
              </a:rPr>
              <a:t>of </a:t>
            </a:r>
            <a:r>
              <a:rPr sz="2100" dirty="0">
                <a:latin typeface="Arial"/>
                <a:cs typeface="Arial"/>
              </a:rPr>
              <a:t>course, </a:t>
            </a:r>
            <a:r>
              <a:rPr sz="2100" spc="0" dirty="0">
                <a:latin typeface="Arial"/>
                <a:cs typeface="Arial"/>
              </a:rPr>
              <a:t>what  </a:t>
            </a:r>
            <a:r>
              <a:rPr sz="2100" spc="-5" dirty="0">
                <a:latin typeface="Arial"/>
                <a:cs typeface="Arial"/>
              </a:rPr>
              <a:t>matters </a:t>
            </a:r>
            <a:r>
              <a:rPr sz="2100" spc="0" dirty="0">
                <a:latin typeface="Arial"/>
                <a:cs typeface="Arial"/>
              </a:rPr>
              <a:t>is </a:t>
            </a:r>
            <a:r>
              <a:rPr sz="2100" dirty="0">
                <a:latin typeface="Arial"/>
                <a:cs typeface="Arial"/>
              </a:rPr>
              <a:t>that </a:t>
            </a:r>
            <a:r>
              <a:rPr sz="2100" spc="0" dirty="0">
                <a:latin typeface="Arial"/>
                <a:cs typeface="Arial"/>
              </a:rPr>
              <a:t>a plant or animal </a:t>
            </a:r>
            <a:r>
              <a:rPr sz="2100" dirty="0">
                <a:latin typeface="Arial"/>
                <a:cs typeface="Arial"/>
              </a:rPr>
              <a:t>survives </a:t>
            </a:r>
            <a:r>
              <a:rPr sz="2100" spc="0" dirty="0">
                <a:latin typeface="Arial"/>
                <a:cs typeface="Arial"/>
              </a:rPr>
              <a:t>long enough </a:t>
            </a:r>
            <a:r>
              <a:rPr sz="2100" spc="-5" dirty="0">
                <a:latin typeface="Arial"/>
                <a:cs typeface="Arial"/>
              </a:rPr>
              <a:t>to</a:t>
            </a:r>
            <a:r>
              <a:rPr sz="2100" spc="-390" dirty="0">
                <a:latin typeface="Arial"/>
                <a:cs typeface="Arial"/>
              </a:rPr>
              <a:t> </a:t>
            </a:r>
            <a:r>
              <a:rPr sz="2100" dirty="0">
                <a:latin typeface="Arial"/>
                <a:cs typeface="Arial"/>
              </a:rPr>
              <a:t>reproduce  itself; the better its statistical </a:t>
            </a:r>
            <a:r>
              <a:rPr sz="2100" spc="0" dirty="0">
                <a:latin typeface="Arial"/>
                <a:cs typeface="Arial"/>
              </a:rPr>
              <a:t>chances of </a:t>
            </a:r>
            <a:r>
              <a:rPr sz="2100" dirty="0">
                <a:latin typeface="Arial"/>
                <a:cs typeface="Arial"/>
              </a:rPr>
              <a:t>survival </a:t>
            </a:r>
            <a:r>
              <a:rPr sz="2100" spc="-5" dirty="0">
                <a:latin typeface="Arial"/>
                <a:cs typeface="Arial"/>
              </a:rPr>
              <a:t>to </a:t>
            </a:r>
            <a:r>
              <a:rPr sz="2100" dirty="0">
                <a:latin typeface="Arial"/>
                <a:cs typeface="Arial"/>
              </a:rPr>
              <a:t>this point, </a:t>
            </a:r>
            <a:r>
              <a:rPr sz="2100" spc="0" dirty="0">
                <a:latin typeface="Arial"/>
                <a:cs typeface="Arial"/>
              </a:rPr>
              <a:t>or  </a:t>
            </a:r>
            <a:r>
              <a:rPr sz="2100" dirty="0">
                <a:latin typeface="Arial"/>
                <a:cs typeface="Arial"/>
              </a:rPr>
              <a:t>the more successful </a:t>
            </a:r>
            <a:r>
              <a:rPr sz="2100" spc="0" dirty="0">
                <a:latin typeface="Arial"/>
                <a:cs typeface="Arial"/>
              </a:rPr>
              <a:t>it is at </a:t>
            </a:r>
            <a:r>
              <a:rPr sz="2100" dirty="0">
                <a:latin typeface="Arial"/>
                <a:cs typeface="Arial"/>
              </a:rPr>
              <a:t>reproduction, the more individuals with  this different genetic </a:t>
            </a:r>
            <a:r>
              <a:rPr sz="2100" spc="-5" dirty="0">
                <a:latin typeface="Arial"/>
                <a:cs typeface="Arial"/>
              </a:rPr>
              <a:t>structure </a:t>
            </a:r>
            <a:r>
              <a:rPr sz="2100" dirty="0">
                <a:latin typeface="Arial"/>
                <a:cs typeface="Arial"/>
              </a:rPr>
              <a:t>there </a:t>
            </a:r>
            <a:r>
              <a:rPr sz="2100" spc="0" dirty="0">
                <a:latin typeface="Arial"/>
                <a:cs typeface="Arial"/>
              </a:rPr>
              <a:t>will be. </a:t>
            </a:r>
            <a:r>
              <a:rPr sz="2100" dirty="0">
                <a:latin typeface="Arial"/>
                <a:cs typeface="Arial"/>
              </a:rPr>
              <a:t>Over time, </a:t>
            </a:r>
            <a:r>
              <a:rPr sz="2100" spc="0" dirty="0">
                <a:latin typeface="Arial"/>
                <a:cs typeface="Arial"/>
              </a:rPr>
              <a:t>in </a:t>
            </a:r>
            <a:r>
              <a:rPr sz="2100" dirty="0">
                <a:latin typeface="Arial"/>
                <a:cs typeface="Arial"/>
              </a:rPr>
              <a:t>other  </a:t>
            </a:r>
            <a:r>
              <a:rPr sz="2100" spc="0" dirty="0">
                <a:latin typeface="Arial"/>
                <a:cs typeface="Arial"/>
              </a:rPr>
              <a:t>words, </a:t>
            </a:r>
            <a:r>
              <a:rPr sz="2100" dirty="0">
                <a:latin typeface="Arial"/>
                <a:cs typeface="Arial"/>
              </a:rPr>
              <a:t>functional mutations </a:t>
            </a:r>
            <a:r>
              <a:rPr sz="2100" spc="0" dirty="0">
                <a:latin typeface="Arial"/>
                <a:cs typeface="Arial"/>
              </a:rPr>
              <a:t>will </a:t>
            </a:r>
            <a:r>
              <a:rPr sz="2100" dirty="0">
                <a:latin typeface="Arial"/>
                <a:cs typeface="Arial"/>
              </a:rPr>
              <a:t>tend </a:t>
            </a:r>
            <a:r>
              <a:rPr sz="2100" spc="-5" dirty="0">
                <a:latin typeface="Arial"/>
                <a:cs typeface="Arial"/>
              </a:rPr>
              <a:t>to </a:t>
            </a:r>
            <a:r>
              <a:rPr sz="2100" dirty="0">
                <a:latin typeface="Arial"/>
                <a:cs typeface="Arial"/>
              </a:rPr>
              <a:t>reproduce themselves </a:t>
            </a:r>
            <a:r>
              <a:rPr sz="2100" spc="0" dirty="0">
                <a:latin typeface="Arial"/>
                <a:cs typeface="Arial"/>
              </a:rPr>
              <a:t>and  </a:t>
            </a:r>
            <a:r>
              <a:rPr sz="2100" dirty="0">
                <a:latin typeface="Arial"/>
                <a:cs typeface="Arial"/>
              </a:rPr>
              <a:t>spread; </a:t>
            </a:r>
            <a:r>
              <a:rPr sz="2100" spc="0" dirty="0">
                <a:latin typeface="Arial"/>
                <a:cs typeface="Arial"/>
              </a:rPr>
              <a:t>less </a:t>
            </a:r>
            <a:r>
              <a:rPr sz="2100" dirty="0">
                <a:latin typeface="Arial"/>
                <a:cs typeface="Arial"/>
              </a:rPr>
              <a:t>functional mutations </a:t>
            </a:r>
            <a:r>
              <a:rPr sz="2100" spc="0" dirty="0">
                <a:latin typeface="Arial"/>
                <a:cs typeface="Arial"/>
              </a:rPr>
              <a:t>will </a:t>
            </a:r>
            <a:r>
              <a:rPr sz="2100" dirty="0">
                <a:latin typeface="Arial"/>
                <a:cs typeface="Arial"/>
              </a:rPr>
              <a:t>survive </a:t>
            </a:r>
            <a:r>
              <a:rPr sz="2100" spc="0" dirty="0">
                <a:latin typeface="Arial"/>
                <a:cs typeface="Arial"/>
              </a:rPr>
              <a:t>less </a:t>
            </a:r>
            <a:r>
              <a:rPr sz="2100" dirty="0">
                <a:latin typeface="Arial"/>
                <a:cs typeface="Arial"/>
              </a:rPr>
              <a:t>frequently (given  competition </a:t>
            </a:r>
            <a:r>
              <a:rPr sz="2100" spc="-5" dirty="0">
                <a:latin typeface="Arial"/>
                <a:cs typeface="Arial"/>
              </a:rPr>
              <a:t>for </a:t>
            </a:r>
            <a:r>
              <a:rPr sz="2100" dirty="0">
                <a:latin typeface="Arial"/>
                <a:cs typeface="Arial"/>
              </a:rPr>
              <a:t>the same food </a:t>
            </a:r>
            <a:r>
              <a:rPr sz="2100" spc="-5" dirty="0">
                <a:latin typeface="Arial"/>
                <a:cs typeface="Arial"/>
              </a:rPr>
              <a:t>etc.) </a:t>
            </a:r>
            <a:r>
              <a:rPr sz="2100" spc="0" dirty="0">
                <a:latin typeface="Arial"/>
                <a:cs typeface="Arial"/>
              </a:rPr>
              <a:t>or will be </a:t>
            </a:r>
            <a:r>
              <a:rPr sz="2100" dirty="0">
                <a:latin typeface="Arial"/>
                <a:cs typeface="Arial"/>
              </a:rPr>
              <a:t>outclassed </a:t>
            </a:r>
            <a:r>
              <a:rPr sz="2100" spc="0" dirty="0">
                <a:latin typeface="Arial"/>
                <a:cs typeface="Arial"/>
              </a:rPr>
              <a:t>in </a:t>
            </a:r>
            <a:r>
              <a:rPr sz="2100" spc="-5" dirty="0">
                <a:latin typeface="Arial"/>
                <a:cs typeface="Arial"/>
              </a:rPr>
              <a:t>terms</a:t>
            </a:r>
            <a:r>
              <a:rPr sz="2100" spc="-340" dirty="0">
                <a:latin typeface="Arial"/>
                <a:cs typeface="Arial"/>
              </a:rPr>
              <a:t> </a:t>
            </a:r>
            <a:r>
              <a:rPr sz="2100" spc="0" dirty="0">
                <a:latin typeface="Arial"/>
                <a:cs typeface="Arial"/>
              </a:rPr>
              <a:t>of  </a:t>
            </a:r>
            <a:r>
              <a:rPr sz="2100" dirty="0">
                <a:latin typeface="Arial"/>
                <a:cs typeface="Arial"/>
              </a:rPr>
              <a:t>reproduction.</a:t>
            </a:r>
            <a:endParaRPr sz="21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115</a:t>
            </a:fld>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228600"/>
            <a:ext cx="8839200" cy="6477000"/>
          </a:xfrm>
          <a:custGeom>
            <a:avLst/>
            <a:gdLst/>
            <a:ahLst/>
            <a:cxnLst/>
            <a:rect l="l" t="t" r="r" b="b"/>
            <a:pathLst>
              <a:path w="8839200" h="6477000">
                <a:moveTo>
                  <a:pt x="0" y="0"/>
                </a:moveTo>
                <a:lnTo>
                  <a:pt x="8839200" y="0"/>
                </a:lnTo>
                <a:lnTo>
                  <a:pt x="8839200" y="6477000"/>
                </a:lnTo>
                <a:lnTo>
                  <a:pt x="0" y="6477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52400" y="228600"/>
            <a:ext cx="8839200" cy="6477000"/>
          </a:xfrm>
          <a:custGeom>
            <a:avLst/>
            <a:gdLst/>
            <a:ahLst/>
            <a:cxnLst/>
            <a:rect l="l" t="t" r="r" b="b"/>
            <a:pathLst>
              <a:path w="8839200" h="6477000">
                <a:moveTo>
                  <a:pt x="0" y="0"/>
                </a:moveTo>
                <a:lnTo>
                  <a:pt x="8839200" y="0"/>
                </a:lnTo>
                <a:lnTo>
                  <a:pt x="8839200" y="6477000"/>
                </a:lnTo>
                <a:lnTo>
                  <a:pt x="0" y="6477000"/>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231140" y="587755"/>
            <a:ext cx="8667750" cy="5062220"/>
          </a:xfrm>
          <a:prstGeom prst="rect">
            <a:avLst/>
          </a:prstGeom>
        </p:spPr>
        <p:txBody>
          <a:bodyPr vert="horz" wrap="square" lIns="0" tIns="113665" rIns="0" bIns="0" rtlCol="0">
            <a:spAutoFit/>
          </a:bodyPr>
          <a:lstStyle/>
          <a:p>
            <a:pPr marL="356870" marR="5080" indent="-344170">
              <a:lnSpc>
                <a:spcPct val="76600"/>
              </a:lnSpc>
              <a:spcBef>
                <a:spcPts val="895"/>
              </a:spcBef>
              <a:buFont typeface="Arial"/>
              <a:buChar char="•"/>
              <a:tabLst>
                <a:tab pos="356870" algn="l"/>
                <a:tab pos="357505" algn="l"/>
                <a:tab pos="3423285" algn="l"/>
              </a:tabLst>
            </a:pPr>
            <a:r>
              <a:rPr sz="2800" spc="-5" dirty="0">
                <a:latin typeface="Arial"/>
                <a:cs typeface="Arial"/>
              </a:rPr>
              <a:t>This argument </a:t>
            </a:r>
            <a:r>
              <a:rPr sz="2800" dirty="0">
                <a:latin typeface="Arial"/>
                <a:cs typeface="Arial"/>
              </a:rPr>
              <a:t>does </a:t>
            </a:r>
            <a:r>
              <a:rPr sz="2800" b="1" spc="-95" dirty="0">
                <a:latin typeface="Arial"/>
                <a:cs typeface="Arial"/>
              </a:rPr>
              <a:t>Not </a:t>
            </a:r>
            <a:r>
              <a:rPr sz="2800" dirty="0">
                <a:latin typeface="Arial"/>
                <a:cs typeface="Arial"/>
              </a:rPr>
              <a:t>hold for social explanations,  </a:t>
            </a:r>
            <a:r>
              <a:rPr sz="2800" spc="-5" dirty="0">
                <a:latin typeface="Arial"/>
                <a:cs typeface="Arial"/>
              </a:rPr>
              <a:t>however,</a:t>
            </a:r>
            <a:r>
              <a:rPr sz="2800" spc="-10" dirty="0">
                <a:latin typeface="Arial"/>
                <a:cs typeface="Arial"/>
              </a:rPr>
              <a:t> </a:t>
            </a:r>
            <a:r>
              <a:rPr sz="2800" dirty="0">
                <a:latin typeface="Arial"/>
                <a:cs typeface="Arial"/>
              </a:rPr>
              <a:t>for</a:t>
            </a:r>
            <a:r>
              <a:rPr sz="2800" spc="0" dirty="0">
                <a:latin typeface="Arial"/>
                <a:cs typeface="Arial"/>
              </a:rPr>
              <a:t> </a:t>
            </a:r>
            <a:r>
              <a:rPr sz="2950" b="1" i="1" spc="-150" dirty="0">
                <a:latin typeface="Arial"/>
                <a:cs typeface="Arial"/>
              </a:rPr>
              <a:t>three	</a:t>
            </a:r>
            <a:r>
              <a:rPr sz="2800" dirty="0">
                <a:latin typeface="Arial"/>
                <a:cs typeface="Arial"/>
              </a:rPr>
              <a:t>very </a:t>
            </a:r>
            <a:r>
              <a:rPr sz="2800" spc="-5" dirty="0">
                <a:latin typeface="Arial"/>
                <a:cs typeface="Arial"/>
              </a:rPr>
              <a:t>important</a:t>
            </a:r>
            <a:r>
              <a:rPr sz="2800" spc="-30" dirty="0">
                <a:latin typeface="Arial"/>
                <a:cs typeface="Arial"/>
              </a:rPr>
              <a:t> </a:t>
            </a:r>
            <a:r>
              <a:rPr sz="2800" dirty="0">
                <a:latin typeface="Arial"/>
                <a:cs typeface="Arial"/>
              </a:rPr>
              <a:t>reasons.</a:t>
            </a:r>
            <a:endParaRPr sz="2800">
              <a:latin typeface="Arial"/>
              <a:cs typeface="Arial"/>
            </a:endParaRPr>
          </a:p>
          <a:p>
            <a:pPr marL="356870" indent="-344170">
              <a:lnSpc>
                <a:spcPts val="3190"/>
              </a:lnSpc>
              <a:spcBef>
                <a:spcPts val="3180"/>
              </a:spcBef>
              <a:buSzPct val="94915"/>
              <a:buFont typeface="Arial"/>
              <a:buChar char="•"/>
              <a:tabLst>
                <a:tab pos="356870" algn="l"/>
                <a:tab pos="357505" algn="l"/>
              </a:tabLst>
            </a:pPr>
            <a:r>
              <a:rPr sz="2950" b="1" i="1" spc="-155" dirty="0">
                <a:latin typeface="Arial"/>
                <a:cs typeface="Arial"/>
              </a:rPr>
              <a:t>First</a:t>
            </a:r>
            <a:r>
              <a:rPr sz="2800" spc="-155" dirty="0">
                <a:latin typeface="Arial"/>
                <a:cs typeface="Arial"/>
              </a:rPr>
              <a:t>, </a:t>
            </a:r>
            <a:r>
              <a:rPr sz="2800" spc="-5" dirty="0">
                <a:latin typeface="Arial"/>
                <a:cs typeface="Arial"/>
              </a:rPr>
              <a:t>it </a:t>
            </a:r>
            <a:r>
              <a:rPr sz="2800" dirty="0">
                <a:latin typeface="Arial"/>
                <a:cs typeface="Arial"/>
              </a:rPr>
              <a:t>assumes fixed units </a:t>
            </a:r>
            <a:r>
              <a:rPr sz="2800" spc="0" dirty="0">
                <a:latin typeface="Arial"/>
                <a:cs typeface="Arial"/>
              </a:rPr>
              <a:t>such </a:t>
            </a:r>
            <a:r>
              <a:rPr sz="2800" dirty="0">
                <a:latin typeface="Arial"/>
                <a:cs typeface="Arial"/>
              </a:rPr>
              <a:t>as</a:t>
            </a:r>
            <a:r>
              <a:rPr sz="2800" spc="-50" dirty="0">
                <a:latin typeface="Arial"/>
                <a:cs typeface="Arial"/>
              </a:rPr>
              <a:t> </a:t>
            </a:r>
            <a:r>
              <a:rPr sz="2800" spc="-5" dirty="0">
                <a:latin typeface="Arial"/>
                <a:cs typeface="Arial"/>
              </a:rPr>
              <a:t>individual</a:t>
            </a:r>
            <a:endParaRPr sz="2800">
              <a:latin typeface="Arial"/>
              <a:cs typeface="Arial"/>
            </a:endParaRPr>
          </a:p>
          <a:p>
            <a:pPr marL="356870">
              <a:lnSpc>
                <a:spcPts val="2670"/>
              </a:lnSpc>
            </a:pPr>
            <a:r>
              <a:rPr sz="2800" spc="-5" dirty="0">
                <a:latin typeface="Arial"/>
                <a:cs typeface="Arial"/>
              </a:rPr>
              <a:t>animals; </a:t>
            </a:r>
            <a:r>
              <a:rPr sz="2800" dirty="0">
                <a:latin typeface="Arial"/>
                <a:cs typeface="Arial"/>
              </a:rPr>
              <a:t>in other </a:t>
            </a:r>
            <a:r>
              <a:rPr sz="2800" spc="-5" dirty="0">
                <a:latin typeface="Arial"/>
                <a:cs typeface="Arial"/>
              </a:rPr>
              <a:t>words, </a:t>
            </a:r>
            <a:r>
              <a:rPr sz="2800" dirty="0">
                <a:latin typeface="Arial"/>
                <a:cs typeface="Arial"/>
              </a:rPr>
              <a:t>its natural affinity is </a:t>
            </a:r>
            <a:r>
              <a:rPr sz="2800" spc="-5" dirty="0">
                <a:latin typeface="Arial"/>
                <a:cs typeface="Arial"/>
              </a:rPr>
              <a:t>with</a:t>
            </a:r>
            <a:r>
              <a:rPr sz="2800" spc="-125" dirty="0">
                <a:latin typeface="Arial"/>
                <a:cs typeface="Arial"/>
              </a:rPr>
              <a:t> </a:t>
            </a:r>
            <a:r>
              <a:rPr sz="2800" dirty="0">
                <a:latin typeface="Arial"/>
                <a:cs typeface="Arial"/>
              </a:rPr>
              <a:t>a</a:t>
            </a:r>
            <a:endParaRPr sz="2800">
              <a:latin typeface="Arial"/>
              <a:cs typeface="Arial"/>
            </a:endParaRPr>
          </a:p>
          <a:p>
            <a:pPr marL="356870">
              <a:lnSpc>
                <a:spcPts val="2685"/>
              </a:lnSpc>
            </a:pPr>
            <a:r>
              <a:rPr sz="2800" dirty="0">
                <a:latin typeface="Arial"/>
                <a:cs typeface="Arial"/>
              </a:rPr>
              <a:t>radical </a:t>
            </a:r>
            <a:r>
              <a:rPr sz="2800" spc="-5" dirty="0">
                <a:latin typeface="Arial"/>
                <a:cs typeface="Arial"/>
              </a:rPr>
              <a:t>methodological </a:t>
            </a:r>
            <a:r>
              <a:rPr sz="2800" dirty="0">
                <a:latin typeface="Arial"/>
                <a:cs typeface="Arial"/>
              </a:rPr>
              <a:t>individualism which takes</a:t>
            </a:r>
            <a:r>
              <a:rPr sz="2800" spc="-65" dirty="0">
                <a:latin typeface="Arial"/>
                <a:cs typeface="Arial"/>
              </a:rPr>
              <a:t> </a:t>
            </a:r>
            <a:r>
              <a:rPr sz="2800" dirty="0">
                <a:latin typeface="Arial"/>
                <a:cs typeface="Arial"/>
              </a:rPr>
              <a:t>the</a:t>
            </a:r>
            <a:endParaRPr sz="2800">
              <a:latin typeface="Arial"/>
              <a:cs typeface="Arial"/>
            </a:endParaRPr>
          </a:p>
          <a:p>
            <a:pPr marL="356870">
              <a:lnSpc>
                <a:spcPts val="2685"/>
              </a:lnSpc>
            </a:pPr>
            <a:r>
              <a:rPr sz="2800" spc="-5" dirty="0">
                <a:latin typeface="Arial"/>
                <a:cs typeface="Arial"/>
              </a:rPr>
              <a:t>individual (or </a:t>
            </a:r>
            <a:r>
              <a:rPr sz="2800" dirty="0">
                <a:latin typeface="Arial"/>
                <a:cs typeface="Arial"/>
              </a:rPr>
              <a:t>some other unit, </a:t>
            </a:r>
            <a:r>
              <a:rPr sz="2800" spc="-5" dirty="0">
                <a:latin typeface="Arial"/>
                <a:cs typeface="Arial"/>
              </a:rPr>
              <a:t>perhaps </a:t>
            </a:r>
            <a:r>
              <a:rPr sz="2800" dirty="0">
                <a:latin typeface="Arial"/>
                <a:cs typeface="Arial"/>
              </a:rPr>
              <a:t>the </a:t>
            </a:r>
            <a:r>
              <a:rPr sz="2800" spc="-5" dirty="0">
                <a:latin typeface="Arial"/>
                <a:cs typeface="Arial"/>
              </a:rPr>
              <a:t>family</a:t>
            </a:r>
            <a:r>
              <a:rPr sz="2800" spc="-30" dirty="0">
                <a:latin typeface="Arial"/>
                <a:cs typeface="Arial"/>
              </a:rPr>
              <a:t> </a:t>
            </a:r>
            <a:r>
              <a:rPr sz="2800" dirty="0">
                <a:latin typeface="Arial"/>
                <a:cs typeface="Arial"/>
              </a:rPr>
              <a:t>or</a:t>
            </a:r>
            <a:endParaRPr sz="2800">
              <a:latin typeface="Arial"/>
              <a:cs typeface="Arial"/>
            </a:endParaRPr>
          </a:p>
          <a:p>
            <a:pPr marL="356870">
              <a:lnSpc>
                <a:spcPts val="2685"/>
              </a:lnSpc>
            </a:pPr>
            <a:r>
              <a:rPr sz="2800" dirty="0">
                <a:latin typeface="Arial"/>
                <a:cs typeface="Arial"/>
              </a:rPr>
              <a:t>the enterprise) not just as the starting-point</a:t>
            </a:r>
            <a:r>
              <a:rPr sz="2800" spc="-170" dirty="0">
                <a:latin typeface="Arial"/>
                <a:cs typeface="Arial"/>
              </a:rPr>
              <a:t> </a:t>
            </a:r>
            <a:r>
              <a:rPr sz="2800" dirty="0">
                <a:latin typeface="Arial"/>
                <a:cs typeface="Arial"/>
              </a:rPr>
              <a:t>but</a:t>
            </a:r>
            <a:endParaRPr sz="2800">
              <a:latin typeface="Arial"/>
              <a:cs typeface="Arial"/>
            </a:endParaRPr>
          </a:p>
          <a:p>
            <a:pPr marL="356870">
              <a:lnSpc>
                <a:spcPts val="2685"/>
              </a:lnSpc>
            </a:pPr>
            <a:r>
              <a:rPr sz="2800" dirty="0">
                <a:latin typeface="Arial"/>
                <a:cs typeface="Arial"/>
              </a:rPr>
              <a:t>effectively as the </a:t>
            </a:r>
            <a:r>
              <a:rPr sz="2800" spc="-5" dirty="0">
                <a:latin typeface="Arial"/>
                <a:cs typeface="Arial"/>
              </a:rPr>
              <a:t>only </a:t>
            </a:r>
            <a:r>
              <a:rPr sz="2800" dirty="0">
                <a:latin typeface="Arial"/>
                <a:cs typeface="Arial"/>
              </a:rPr>
              <a:t>reality: which does</a:t>
            </a:r>
            <a:r>
              <a:rPr sz="2800" spc="-175" dirty="0">
                <a:latin typeface="Arial"/>
                <a:cs typeface="Arial"/>
              </a:rPr>
              <a:t> </a:t>
            </a:r>
            <a:r>
              <a:rPr sz="2800" dirty="0">
                <a:latin typeface="Arial"/>
                <a:cs typeface="Arial"/>
              </a:rPr>
              <a:t>not</a:t>
            </a:r>
            <a:endParaRPr sz="2800">
              <a:latin typeface="Arial"/>
              <a:cs typeface="Arial"/>
            </a:endParaRPr>
          </a:p>
          <a:p>
            <a:pPr marL="356870">
              <a:lnSpc>
                <a:spcPts val="2685"/>
              </a:lnSpc>
            </a:pPr>
            <a:r>
              <a:rPr sz="2800" spc="-5" dirty="0">
                <a:latin typeface="Arial"/>
                <a:cs typeface="Arial"/>
              </a:rPr>
              <a:t>examine, </a:t>
            </a:r>
            <a:r>
              <a:rPr sz="2800" dirty="0">
                <a:latin typeface="Arial"/>
                <a:cs typeface="Arial"/>
              </a:rPr>
              <a:t>for </a:t>
            </a:r>
            <a:r>
              <a:rPr sz="2800" spc="-5" dirty="0">
                <a:latin typeface="Arial"/>
                <a:cs typeface="Arial"/>
              </a:rPr>
              <a:t>example, </a:t>
            </a:r>
            <a:r>
              <a:rPr sz="2800" dirty="0">
                <a:latin typeface="Arial"/>
                <a:cs typeface="Arial"/>
              </a:rPr>
              <a:t>the social </a:t>
            </a:r>
            <a:r>
              <a:rPr sz="2800" spc="-5" dirty="0">
                <a:latin typeface="Arial"/>
                <a:cs typeface="Arial"/>
              </a:rPr>
              <a:t>origins </a:t>
            </a:r>
            <a:r>
              <a:rPr sz="2800" dirty="0">
                <a:latin typeface="Arial"/>
                <a:cs typeface="Arial"/>
              </a:rPr>
              <a:t>of</a:t>
            </a:r>
            <a:r>
              <a:rPr sz="2800" spc="-75" dirty="0">
                <a:latin typeface="Arial"/>
                <a:cs typeface="Arial"/>
              </a:rPr>
              <a:t> </a:t>
            </a:r>
            <a:r>
              <a:rPr sz="2800" dirty="0">
                <a:latin typeface="Arial"/>
                <a:cs typeface="Arial"/>
              </a:rPr>
              <a:t>the</a:t>
            </a:r>
            <a:endParaRPr sz="2800">
              <a:latin typeface="Arial"/>
              <a:cs typeface="Arial"/>
            </a:endParaRPr>
          </a:p>
          <a:p>
            <a:pPr marL="356870">
              <a:lnSpc>
                <a:spcPts val="2685"/>
              </a:lnSpc>
            </a:pPr>
            <a:r>
              <a:rPr sz="2800" spc="-5" dirty="0">
                <a:latin typeface="Arial"/>
                <a:cs typeface="Arial"/>
              </a:rPr>
              <a:t>individual's </a:t>
            </a:r>
            <a:r>
              <a:rPr sz="2800" dirty="0">
                <a:latin typeface="Arial"/>
                <a:cs typeface="Arial"/>
              </a:rPr>
              <a:t>ways of thinking and definition of</a:t>
            </a:r>
            <a:r>
              <a:rPr sz="2800" spc="-100" dirty="0">
                <a:latin typeface="Arial"/>
                <a:cs typeface="Arial"/>
              </a:rPr>
              <a:t> </a:t>
            </a:r>
            <a:r>
              <a:rPr sz="2800" dirty="0">
                <a:latin typeface="Arial"/>
                <a:cs typeface="Arial"/>
              </a:rPr>
              <a:t>needs,</a:t>
            </a:r>
            <a:endParaRPr sz="2800">
              <a:latin typeface="Arial"/>
              <a:cs typeface="Arial"/>
            </a:endParaRPr>
          </a:p>
          <a:p>
            <a:pPr marL="356870">
              <a:lnSpc>
                <a:spcPts val="2615"/>
              </a:lnSpc>
            </a:pPr>
            <a:r>
              <a:rPr sz="2800" dirty="0">
                <a:latin typeface="Arial"/>
                <a:cs typeface="Arial"/>
              </a:rPr>
              <a:t>and which does not consider the possibility</a:t>
            </a:r>
            <a:r>
              <a:rPr sz="2800" spc="-145" dirty="0">
                <a:latin typeface="Arial"/>
                <a:cs typeface="Arial"/>
              </a:rPr>
              <a:t> </a:t>
            </a:r>
            <a:r>
              <a:rPr sz="2800" spc="-5" dirty="0">
                <a:latin typeface="Arial"/>
                <a:cs typeface="Arial"/>
              </a:rPr>
              <a:t>of</a:t>
            </a:r>
            <a:endParaRPr sz="2800">
              <a:latin typeface="Arial"/>
              <a:cs typeface="Arial"/>
            </a:endParaRPr>
          </a:p>
          <a:p>
            <a:pPr marL="356870" marR="187325" indent="-635">
              <a:lnSpc>
                <a:spcPct val="79300"/>
              </a:lnSpc>
              <a:spcBef>
                <a:spcPts val="320"/>
              </a:spcBef>
            </a:pPr>
            <a:r>
              <a:rPr sz="2950" i="1" spc="-65" dirty="0">
                <a:latin typeface="Arial"/>
                <a:cs typeface="Arial"/>
              </a:rPr>
              <a:t>interaction </a:t>
            </a:r>
            <a:r>
              <a:rPr sz="2800" spc="-5" dirty="0">
                <a:latin typeface="Arial"/>
                <a:cs typeface="Arial"/>
              </a:rPr>
              <a:t>between, </a:t>
            </a:r>
            <a:r>
              <a:rPr sz="2800" dirty="0">
                <a:latin typeface="Arial"/>
                <a:cs typeface="Arial"/>
              </a:rPr>
              <a:t>for </a:t>
            </a:r>
            <a:r>
              <a:rPr sz="2800" spc="-5" dirty="0">
                <a:latin typeface="Arial"/>
                <a:cs typeface="Arial"/>
              </a:rPr>
              <a:t>example, </a:t>
            </a:r>
            <a:r>
              <a:rPr sz="2800" dirty="0">
                <a:latin typeface="Arial"/>
                <a:cs typeface="Arial"/>
              </a:rPr>
              <a:t>the </a:t>
            </a:r>
            <a:r>
              <a:rPr sz="2800" spc="-5" dirty="0">
                <a:latin typeface="Arial"/>
                <a:cs typeface="Arial"/>
              </a:rPr>
              <a:t>individual </a:t>
            </a:r>
            <a:r>
              <a:rPr sz="2800" dirty="0">
                <a:latin typeface="Arial"/>
                <a:cs typeface="Arial"/>
              </a:rPr>
              <a:t>and  the</a:t>
            </a:r>
            <a:r>
              <a:rPr sz="2800" spc="-40" dirty="0">
                <a:latin typeface="Arial"/>
                <a:cs typeface="Arial"/>
              </a:rPr>
              <a:t> </a:t>
            </a:r>
            <a:r>
              <a:rPr sz="2800" dirty="0">
                <a:latin typeface="Arial"/>
                <a:cs typeface="Arial"/>
              </a:rPr>
              <a:t>family.</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116</a:t>
            </a:fld>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8686800" cy="6324600"/>
          </a:xfrm>
          <a:custGeom>
            <a:avLst/>
            <a:gdLst/>
            <a:ahLst/>
            <a:cxnLst/>
            <a:rect l="l" t="t" r="r" b="b"/>
            <a:pathLst>
              <a:path w="8686800" h="6324600">
                <a:moveTo>
                  <a:pt x="0" y="0"/>
                </a:moveTo>
                <a:lnTo>
                  <a:pt x="8686800" y="0"/>
                </a:lnTo>
                <a:lnTo>
                  <a:pt x="86868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28600"/>
            <a:ext cx="8686800" cy="6324600"/>
          </a:xfrm>
          <a:custGeom>
            <a:avLst/>
            <a:gdLst/>
            <a:ahLst/>
            <a:cxnLst/>
            <a:rect l="l" t="t" r="r" b="b"/>
            <a:pathLst>
              <a:path w="8686800" h="6324600">
                <a:moveTo>
                  <a:pt x="0" y="0"/>
                </a:moveTo>
                <a:lnTo>
                  <a:pt x="8686800" y="0"/>
                </a:lnTo>
                <a:lnTo>
                  <a:pt x="8686800" y="6324600"/>
                </a:lnTo>
                <a:lnTo>
                  <a:pt x="0" y="6324600"/>
                </a:lnTo>
                <a:lnTo>
                  <a:pt x="0" y="0"/>
                </a:lnTo>
                <a:close/>
              </a:path>
            </a:pathLst>
          </a:custGeom>
          <a:ln w="25400">
            <a:solidFill>
              <a:srgbClr val="F79646"/>
            </a:solidFill>
          </a:ln>
        </p:spPr>
        <p:txBody>
          <a:bodyPr wrap="square" lIns="0" tIns="0" rIns="0" bIns="0" rtlCol="0"/>
          <a:lstStyle/>
          <a:p>
            <a:endParaRPr/>
          </a:p>
        </p:txBody>
      </p:sp>
      <p:sp>
        <p:nvSpPr>
          <p:cNvPr id="4" name="object 4"/>
          <p:cNvSpPr txBox="1"/>
          <p:nvPr/>
        </p:nvSpPr>
        <p:spPr>
          <a:xfrm>
            <a:off x="307340" y="618236"/>
            <a:ext cx="8434070" cy="5633085"/>
          </a:xfrm>
          <a:prstGeom prst="rect">
            <a:avLst/>
          </a:prstGeom>
        </p:spPr>
        <p:txBody>
          <a:bodyPr vert="horz" wrap="square" lIns="0" tIns="13335" rIns="0" bIns="0" rtlCol="0">
            <a:spAutoFit/>
          </a:bodyPr>
          <a:lstStyle/>
          <a:p>
            <a:pPr marL="356870" marR="5080" indent="-344170">
              <a:lnSpc>
                <a:spcPct val="99400"/>
              </a:lnSpc>
              <a:spcBef>
                <a:spcPts val="105"/>
              </a:spcBef>
              <a:buFont typeface="Arial"/>
              <a:buChar char="•"/>
              <a:tabLst>
                <a:tab pos="356870" algn="l"/>
                <a:tab pos="357505" algn="l"/>
              </a:tabLst>
            </a:pPr>
            <a:r>
              <a:rPr sz="2000" spc="-10" dirty="0">
                <a:latin typeface="Arial"/>
                <a:cs typeface="Arial"/>
              </a:rPr>
              <a:t>Secondly, it assumes that, whatever the unit is, it has </a:t>
            </a:r>
            <a:r>
              <a:rPr sz="2000" spc="-5" dirty="0">
                <a:latin typeface="Arial"/>
                <a:cs typeface="Arial"/>
              </a:rPr>
              <a:t>a </a:t>
            </a:r>
            <a:r>
              <a:rPr sz="2000" spc="-10" dirty="0">
                <a:latin typeface="Arial"/>
                <a:cs typeface="Arial"/>
              </a:rPr>
              <a:t>means of </a:t>
            </a:r>
            <a:r>
              <a:rPr sz="2000" spc="-5" dirty="0">
                <a:latin typeface="Arial"/>
                <a:cs typeface="Arial"/>
              </a:rPr>
              <a:t>self-  </a:t>
            </a:r>
            <a:r>
              <a:rPr sz="2000" spc="-10" dirty="0">
                <a:latin typeface="Arial"/>
                <a:cs typeface="Arial"/>
              </a:rPr>
              <a:t>reproduction which </a:t>
            </a:r>
            <a:r>
              <a:rPr sz="2000" spc="-15" dirty="0">
                <a:latin typeface="Arial"/>
                <a:cs typeface="Arial"/>
              </a:rPr>
              <a:t>is </a:t>
            </a:r>
            <a:r>
              <a:rPr sz="2000" spc="-10" dirty="0">
                <a:latin typeface="Arial"/>
                <a:cs typeface="Arial"/>
              </a:rPr>
              <a:t>as </a:t>
            </a:r>
            <a:r>
              <a:rPr sz="2000" spc="-5" dirty="0">
                <a:latin typeface="Arial"/>
                <a:cs typeface="Arial"/>
              </a:rPr>
              <a:t>exact </a:t>
            </a:r>
            <a:r>
              <a:rPr sz="2000" spc="-10" dirty="0">
                <a:latin typeface="Arial"/>
                <a:cs typeface="Arial"/>
              </a:rPr>
              <a:t>and as stable as genetic transmission.  Obviously enough, however, even when firms copy </a:t>
            </a:r>
            <a:r>
              <a:rPr sz="2000" spc="-5" dirty="0">
                <a:latin typeface="Arial"/>
                <a:cs typeface="Arial"/>
              </a:rPr>
              <a:t>successful </a:t>
            </a:r>
            <a:r>
              <a:rPr sz="2000" spc="-10" dirty="0">
                <a:latin typeface="Arial"/>
                <a:cs typeface="Arial"/>
              </a:rPr>
              <a:t>firms,  they do not reproduce all features of the </a:t>
            </a:r>
            <a:r>
              <a:rPr sz="2000" spc="-5" dirty="0">
                <a:latin typeface="Arial"/>
                <a:cs typeface="Arial"/>
              </a:rPr>
              <a:t>successful </a:t>
            </a:r>
            <a:r>
              <a:rPr sz="2000" spc="-10" dirty="0">
                <a:latin typeface="Arial"/>
                <a:cs typeface="Arial"/>
              </a:rPr>
              <a:t>firms, and they  cannot; all they do </a:t>
            </a:r>
            <a:r>
              <a:rPr sz="2000" spc="-15" dirty="0">
                <a:latin typeface="Arial"/>
                <a:cs typeface="Arial"/>
              </a:rPr>
              <a:t>is </a:t>
            </a:r>
            <a:r>
              <a:rPr sz="2000" spc="-10" dirty="0">
                <a:latin typeface="Arial"/>
                <a:cs typeface="Arial"/>
              </a:rPr>
              <a:t>import what they perceive to be the important  features. So we </a:t>
            </a:r>
            <a:r>
              <a:rPr sz="2000" spc="-5" dirty="0">
                <a:latin typeface="Arial"/>
                <a:cs typeface="Arial"/>
              </a:rPr>
              <a:t>can </a:t>
            </a:r>
            <a:r>
              <a:rPr sz="2000" spc="-10" dirty="0">
                <a:latin typeface="Arial"/>
                <a:cs typeface="Arial"/>
              </a:rPr>
              <a:t>think of </a:t>
            </a:r>
            <a:r>
              <a:rPr sz="2000" spc="-5" dirty="0">
                <a:latin typeface="Arial"/>
                <a:cs typeface="Arial"/>
              </a:rPr>
              <a:t>a </a:t>
            </a:r>
            <a:r>
              <a:rPr sz="2000" spc="-10" dirty="0">
                <a:latin typeface="Arial"/>
                <a:cs typeface="Arial"/>
              </a:rPr>
              <a:t>general diffusion, for example of  instrumental rationality, which </a:t>
            </a:r>
            <a:r>
              <a:rPr sz="2000" spc="-15" dirty="0">
                <a:latin typeface="Arial"/>
                <a:cs typeface="Arial"/>
              </a:rPr>
              <a:t>is </a:t>
            </a:r>
            <a:r>
              <a:rPr sz="2100" i="1" spc="-55" dirty="0">
                <a:latin typeface="Arial"/>
                <a:cs typeface="Arial"/>
              </a:rPr>
              <a:t>intentional </a:t>
            </a:r>
            <a:r>
              <a:rPr sz="2000" spc="-15" dirty="0">
                <a:latin typeface="Arial"/>
                <a:cs typeface="Arial"/>
              </a:rPr>
              <a:t>in </a:t>
            </a:r>
            <a:r>
              <a:rPr sz="2000" spc="-10" dirty="0">
                <a:latin typeface="Arial"/>
                <a:cs typeface="Arial"/>
              </a:rPr>
              <a:t>nature: people think that it  </a:t>
            </a:r>
            <a:r>
              <a:rPr sz="2000" spc="-15" dirty="0">
                <a:latin typeface="Arial"/>
                <a:cs typeface="Arial"/>
              </a:rPr>
              <a:t>is likely </a:t>
            </a:r>
            <a:r>
              <a:rPr sz="2000" spc="-10" dirty="0">
                <a:latin typeface="Arial"/>
                <a:cs typeface="Arial"/>
              </a:rPr>
              <a:t>to be effective, and it happens that they are right. But we cannot  </a:t>
            </a:r>
            <a:r>
              <a:rPr sz="2000" spc="-5" dirty="0">
                <a:latin typeface="Arial"/>
                <a:cs typeface="Arial"/>
              </a:rPr>
              <a:t>say </a:t>
            </a:r>
            <a:r>
              <a:rPr sz="2000" spc="-10" dirty="0">
                <a:latin typeface="Arial"/>
                <a:cs typeface="Arial"/>
              </a:rPr>
              <a:t>that this </a:t>
            </a:r>
            <a:r>
              <a:rPr sz="2000" spc="-15" dirty="0">
                <a:latin typeface="Arial"/>
                <a:cs typeface="Arial"/>
              </a:rPr>
              <a:t>is </a:t>
            </a:r>
            <a:r>
              <a:rPr sz="2000" spc="-5" dirty="0">
                <a:latin typeface="Arial"/>
                <a:cs typeface="Arial"/>
              </a:rPr>
              <a:t>a </a:t>
            </a:r>
            <a:r>
              <a:rPr sz="2000" spc="-10" dirty="0">
                <a:latin typeface="Arial"/>
                <a:cs typeface="Arial"/>
              </a:rPr>
              <a:t>functional</a:t>
            </a:r>
            <a:r>
              <a:rPr sz="2000" spc="85" dirty="0">
                <a:latin typeface="Arial"/>
                <a:cs typeface="Arial"/>
              </a:rPr>
              <a:t> </a:t>
            </a:r>
            <a:r>
              <a:rPr sz="2000" spc="-5" dirty="0">
                <a:latin typeface="Arial"/>
                <a:cs typeface="Arial"/>
              </a:rPr>
              <a:t>process.</a:t>
            </a:r>
            <a:endParaRPr sz="2000">
              <a:latin typeface="Arial"/>
              <a:cs typeface="Arial"/>
            </a:endParaRPr>
          </a:p>
          <a:p>
            <a:pPr>
              <a:lnSpc>
                <a:spcPct val="100000"/>
              </a:lnSpc>
              <a:spcBef>
                <a:spcPts val="15"/>
              </a:spcBef>
              <a:buFont typeface="Arial"/>
              <a:buChar char="•"/>
            </a:pPr>
            <a:endParaRPr sz="2950">
              <a:latin typeface="Times New Roman"/>
              <a:cs typeface="Times New Roman"/>
            </a:endParaRPr>
          </a:p>
          <a:p>
            <a:pPr marL="356870" marR="13335" indent="-344170">
              <a:lnSpc>
                <a:spcPct val="97900"/>
              </a:lnSpc>
              <a:buChar char="•"/>
              <a:tabLst>
                <a:tab pos="356870" algn="l"/>
                <a:tab pos="357505" algn="l"/>
              </a:tabLst>
            </a:pPr>
            <a:r>
              <a:rPr sz="2000" spc="-10" dirty="0">
                <a:latin typeface="Arial"/>
                <a:cs typeface="Arial"/>
              </a:rPr>
              <a:t>The continuing history of Anglo-American interest </a:t>
            </a:r>
            <a:r>
              <a:rPr sz="2000" spc="-15" dirty="0">
                <a:latin typeface="Arial"/>
                <a:cs typeface="Arial"/>
              </a:rPr>
              <a:t>in </a:t>
            </a:r>
            <a:r>
              <a:rPr sz="2000" spc="-10" dirty="0">
                <a:latin typeface="Arial"/>
                <a:cs typeface="Arial"/>
              </a:rPr>
              <a:t>Japanese  management methods </a:t>
            </a:r>
            <a:r>
              <a:rPr sz="2000" spc="-15" dirty="0">
                <a:latin typeface="Arial"/>
                <a:cs typeface="Arial"/>
              </a:rPr>
              <a:t>is </a:t>
            </a:r>
            <a:r>
              <a:rPr sz="2000" spc="-5" dirty="0">
                <a:latin typeface="Arial"/>
                <a:cs typeface="Arial"/>
              </a:rPr>
              <a:t>a </a:t>
            </a:r>
            <a:r>
              <a:rPr sz="2000" spc="-10" dirty="0">
                <a:latin typeface="Arial"/>
                <a:cs typeface="Arial"/>
              </a:rPr>
              <a:t>sufficient example of this: “Japanese  management” </a:t>
            </a:r>
            <a:r>
              <a:rPr sz="2000" spc="-15" dirty="0">
                <a:latin typeface="Arial"/>
                <a:cs typeface="Arial"/>
              </a:rPr>
              <a:t>is </a:t>
            </a:r>
            <a:r>
              <a:rPr sz="2000" spc="-10" dirty="0">
                <a:latin typeface="Arial"/>
                <a:cs typeface="Arial"/>
              </a:rPr>
              <a:t>not </a:t>
            </a:r>
            <a:r>
              <a:rPr sz="2000" spc="-5" dirty="0">
                <a:latin typeface="Arial"/>
                <a:cs typeface="Arial"/>
              </a:rPr>
              <a:t>a </a:t>
            </a:r>
            <a:r>
              <a:rPr sz="2000" spc="-10" dirty="0">
                <a:latin typeface="Arial"/>
                <a:cs typeface="Arial"/>
              </a:rPr>
              <a:t>single fixed entity like </a:t>
            </a:r>
            <a:r>
              <a:rPr sz="2000" spc="-5" dirty="0">
                <a:latin typeface="Arial"/>
                <a:cs typeface="Arial"/>
              </a:rPr>
              <a:t>a </a:t>
            </a:r>
            <a:r>
              <a:rPr sz="2000" spc="-10" dirty="0">
                <a:latin typeface="Arial"/>
                <a:cs typeface="Arial"/>
              </a:rPr>
              <a:t>collection of genes, but </a:t>
            </a:r>
            <a:r>
              <a:rPr sz="2000" spc="-15" dirty="0">
                <a:latin typeface="Arial"/>
                <a:cs typeface="Arial"/>
              </a:rPr>
              <a:t>is  </a:t>
            </a:r>
            <a:r>
              <a:rPr sz="2000" spc="-10" dirty="0">
                <a:latin typeface="Arial"/>
                <a:cs typeface="Arial"/>
              </a:rPr>
              <a:t>transmitted as </a:t>
            </a:r>
            <a:r>
              <a:rPr sz="2000" spc="-5" dirty="0">
                <a:latin typeface="Arial"/>
                <a:cs typeface="Arial"/>
              </a:rPr>
              <a:t>a </a:t>
            </a:r>
            <a:r>
              <a:rPr sz="2000" spc="-10" dirty="0">
                <a:latin typeface="Arial"/>
                <a:cs typeface="Arial"/>
              </a:rPr>
              <a:t>series of what may be </a:t>
            </a:r>
            <a:r>
              <a:rPr sz="2000" spc="-5" dirty="0">
                <a:latin typeface="Arial"/>
                <a:cs typeface="Arial"/>
              </a:rPr>
              <a:t>very </a:t>
            </a:r>
            <a:r>
              <a:rPr sz="2000" spc="-10" dirty="0">
                <a:latin typeface="Arial"/>
                <a:cs typeface="Arial"/>
              </a:rPr>
              <a:t>differing </a:t>
            </a:r>
            <a:r>
              <a:rPr sz="2100" i="1" spc="-60" dirty="0">
                <a:latin typeface="Arial"/>
                <a:cs typeface="Arial"/>
              </a:rPr>
              <a:t>assumptions </a:t>
            </a:r>
            <a:r>
              <a:rPr sz="2000" spc="-10" dirty="0">
                <a:latin typeface="Arial"/>
                <a:cs typeface="Arial"/>
              </a:rPr>
              <a:t>about  its </a:t>
            </a:r>
            <a:r>
              <a:rPr sz="2000" spc="-5" dirty="0">
                <a:latin typeface="Arial"/>
                <a:cs typeface="Arial"/>
              </a:rPr>
              <a:t>key </a:t>
            </a:r>
            <a:r>
              <a:rPr sz="2000" spc="-10" dirty="0">
                <a:latin typeface="Arial"/>
                <a:cs typeface="Arial"/>
              </a:rPr>
              <a:t>elements; just as importantly, Anglo-American </a:t>
            </a:r>
            <a:r>
              <a:rPr sz="2000" spc="-5" dirty="0">
                <a:latin typeface="Arial"/>
                <a:cs typeface="Arial"/>
              </a:rPr>
              <a:t>workers </a:t>
            </a:r>
            <a:r>
              <a:rPr sz="2000" spc="-10" dirty="0">
                <a:latin typeface="Arial"/>
                <a:cs typeface="Arial"/>
              </a:rPr>
              <a:t>and  managers and Japanese </a:t>
            </a:r>
            <a:r>
              <a:rPr sz="2000" spc="-5" dirty="0">
                <a:latin typeface="Arial"/>
                <a:cs typeface="Arial"/>
              </a:rPr>
              <a:t>workers </a:t>
            </a:r>
            <a:r>
              <a:rPr sz="2000" spc="-10" dirty="0">
                <a:latin typeface="Arial"/>
                <a:cs typeface="Arial"/>
              </a:rPr>
              <a:t>and managers have different </a:t>
            </a:r>
            <a:r>
              <a:rPr sz="2100" b="1" i="1" spc="-135" dirty="0">
                <a:latin typeface="Arial"/>
                <a:cs typeface="Arial"/>
              </a:rPr>
              <a:t>cultural  </a:t>
            </a:r>
            <a:r>
              <a:rPr sz="2100" b="1" i="1" spc="-145" dirty="0">
                <a:latin typeface="Arial"/>
                <a:cs typeface="Arial"/>
              </a:rPr>
              <a:t>backgrounds</a:t>
            </a:r>
            <a:r>
              <a:rPr sz="2000" spc="-145" dirty="0">
                <a:latin typeface="Arial"/>
                <a:cs typeface="Arial"/>
              </a:rPr>
              <a:t>, </a:t>
            </a:r>
            <a:r>
              <a:rPr sz="2000" spc="-5" dirty="0">
                <a:latin typeface="Arial"/>
                <a:cs typeface="Arial"/>
              </a:rPr>
              <a:t>so </a:t>
            </a:r>
            <a:r>
              <a:rPr sz="2000" spc="-10" dirty="0">
                <a:latin typeface="Arial"/>
                <a:cs typeface="Arial"/>
              </a:rPr>
              <a:t>that the assumption that the firm </a:t>
            </a:r>
            <a:r>
              <a:rPr sz="2000" spc="-15" dirty="0">
                <a:latin typeface="Arial"/>
                <a:cs typeface="Arial"/>
              </a:rPr>
              <a:t>is </a:t>
            </a:r>
            <a:r>
              <a:rPr sz="2000" spc="-5" dirty="0">
                <a:latin typeface="Arial"/>
                <a:cs typeface="Arial"/>
              </a:rPr>
              <a:t>a </a:t>
            </a:r>
            <a:r>
              <a:rPr sz="2000" spc="-10" dirty="0">
                <a:latin typeface="Arial"/>
                <a:cs typeface="Arial"/>
              </a:rPr>
              <a:t>unit which </a:t>
            </a:r>
            <a:r>
              <a:rPr sz="2000" spc="-15" dirty="0">
                <a:latin typeface="Arial"/>
                <a:cs typeface="Arial"/>
              </a:rPr>
              <a:t>is </a:t>
            </a:r>
            <a:r>
              <a:rPr sz="2000" spc="-10" dirty="0">
                <a:latin typeface="Arial"/>
                <a:cs typeface="Arial"/>
              </a:rPr>
              <a:t>not  influenced by other social </a:t>
            </a:r>
            <a:r>
              <a:rPr sz="2000" spc="-15" dirty="0">
                <a:latin typeface="Arial"/>
                <a:cs typeface="Arial"/>
              </a:rPr>
              <a:t>realities</a:t>
            </a:r>
            <a:r>
              <a:rPr sz="2000" spc="160" dirty="0">
                <a:latin typeface="Arial"/>
                <a:cs typeface="Arial"/>
              </a:rPr>
              <a:t> </a:t>
            </a:r>
            <a:r>
              <a:rPr sz="2000" spc="-10" dirty="0">
                <a:latin typeface="Arial"/>
                <a:cs typeface="Arial"/>
              </a:rPr>
              <a:t>falls.</a:t>
            </a:r>
            <a:endParaRPr sz="2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117</a:t>
            </a:fld>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459740" y="270764"/>
            <a:ext cx="8285480" cy="5874385"/>
          </a:xfrm>
          <a:prstGeom prst="rect">
            <a:avLst/>
          </a:prstGeom>
        </p:spPr>
        <p:txBody>
          <a:bodyPr vert="horz" wrap="square" lIns="0" tIns="12065" rIns="0" bIns="0" rtlCol="0">
            <a:spAutoFit/>
          </a:bodyPr>
          <a:lstStyle/>
          <a:p>
            <a:pPr marL="356870" indent="-344170">
              <a:lnSpc>
                <a:spcPts val="2050"/>
              </a:lnSpc>
              <a:spcBef>
                <a:spcPts val="95"/>
              </a:spcBef>
              <a:buFont typeface="Arial"/>
              <a:buChar char="•"/>
              <a:tabLst>
                <a:tab pos="356870" algn="l"/>
                <a:tab pos="357505" algn="l"/>
              </a:tabLst>
            </a:pPr>
            <a:r>
              <a:rPr sz="1900" spc="-5" dirty="0">
                <a:latin typeface="Arial"/>
                <a:cs typeface="Arial"/>
              </a:rPr>
              <a:t>Thirdly, and perhaps most importantly, not only do </a:t>
            </a:r>
            <a:r>
              <a:rPr sz="1900" spc="-10" dirty="0">
                <a:latin typeface="Arial"/>
                <a:cs typeface="Arial"/>
              </a:rPr>
              <a:t>we </a:t>
            </a:r>
            <a:r>
              <a:rPr sz="1900" spc="-5" dirty="0">
                <a:latin typeface="Arial"/>
                <a:cs typeface="Arial"/>
              </a:rPr>
              <a:t>not</a:t>
            </a:r>
            <a:r>
              <a:rPr sz="1900" spc="150" dirty="0">
                <a:latin typeface="Arial"/>
                <a:cs typeface="Arial"/>
              </a:rPr>
              <a:t> </a:t>
            </a:r>
            <a:r>
              <a:rPr sz="1900" spc="-5" dirty="0">
                <a:latin typeface="Arial"/>
                <a:cs typeface="Arial"/>
              </a:rPr>
              <a:t>have</a:t>
            </a:r>
            <a:endParaRPr sz="1900">
              <a:latin typeface="Arial"/>
              <a:cs typeface="Arial"/>
            </a:endParaRPr>
          </a:p>
          <a:p>
            <a:pPr marL="356870">
              <a:lnSpc>
                <a:spcPts val="1825"/>
              </a:lnSpc>
            </a:pPr>
            <a:r>
              <a:rPr sz="1900" spc="-5" dirty="0">
                <a:latin typeface="Arial"/>
                <a:cs typeface="Arial"/>
              </a:rPr>
              <a:t>straightforward </a:t>
            </a:r>
            <a:r>
              <a:rPr sz="1900" dirty="0">
                <a:latin typeface="Arial"/>
                <a:cs typeface="Arial"/>
              </a:rPr>
              <a:t>units, </a:t>
            </a:r>
            <a:r>
              <a:rPr sz="1900" spc="-5" dirty="0">
                <a:latin typeface="Arial"/>
                <a:cs typeface="Arial"/>
              </a:rPr>
              <a:t>and not only can they not reproduce themselves </a:t>
            </a:r>
            <a:r>
              <a:rPr sz="1900" dirty="0">
                <a:latin typeface="Arial"/>
                <a:cs typeface="Arial"/>
              </a:rPr>
              <a:t>in</a:t>
            </a:r>
            <a:r>
              <a:rPr sz="1900" spc="225" dirty="0">
                <a:latin typeface="Arial"/>
                <a:cs typeface="Arial"/>
              </a:rPr>
              <a:t> </a:t>
            </a:r>
            <a:r>
              <a:rPr sz="1900" spc="-5" dirty="0">
                <a:latin typeface="Arial"/>
                <a:cs typeface="Arial"/>
              </a:rPr>
              <a:t>a</a:t>
            </a:r>
            <a:endParaRPr sz="1900">
              <a:latin typeface="Arial"/>
              <a:cs typeface="Arial"/>
            </a:endParaRPr>
          </a:p>
          <a:p>
            <a:pPr marL="356870">
              <a:lnSpc>
                <a:spcPts val="1825"/>
              </a:lnSpc>
            </a:pPr>
            <a:r>
              <a:rPr sz="1900" dirty="0">
                <a:latin typeface="Arial"/>
                <a:cs typeface="Arial"/>
              </a:rPr>
              <a:t>simple </a:t>
            </a:r>
            <a:r>
              <a:rPr sz="1900" spc="-5" dirty="0">
                <a:latin typeface="Arial"/>
                <a:cs typeface="Arial"/>
              </a:rPr>
              <a:t>fashion, but </a:t>
            </a:r>
            <a:r>
              <a:rPr sz="1900" spc="-10" dirty="0">
                <a:latin typeface="Arial"/>
                <a:cs typeface="Arial"/>
              </a:rPr>
              <a:t>we </a:t>
            </a:r>
            <a:r>
              <a:rPr sz="1900" spc="-5" dirty="0">
                <a:latin typeface="Arial"/>
                <a:cs typeface="Arial"/>
              </a:rPr>
              <a:t>have to say that the Darwinian argument of</a:t>
            </a:r>
            <a:r>
              <a:rPr sz="1900" spc="175" dirty="0">
                <a:latin typeface="Arial"/>
                <a:cs typeface="Arial"/>
              </a:rPr>
              <a:t> </a:t>
            </a:r>
            <a:r>
              <a:rPr sz="1900" spc="-5" dirty="0">
                <a:latin typeface="Arial"/>
                <a:cs typeface="Arial"/>
              </a:rPr>
              <a:t>the</a:t>
            </a:r>
            <a:endParaRPr sz="1900">
              <a:latin typeface="Arial"/>
              <a:cs typeface="Arial"/>
            </a:endParaRPr>
          </a:p>
          <a:p>
            <a:pPr marL="356870" marR="193675">
              <a:lnSpc>
                <a:spcPct val="80000"/>
              </a:lnSpc>
              <a:spcBef>
                <a:spcPts val="225"/>
              </a:spcBef>
            </a:pPr>
            <a:r>
              <a:rPr sz="1900" spc="-5" dirty="0">
                <a:latin typeface="Arial"/>
                <a:cs typeface="Arial"/>
              </a:rPr>
              <a:t>“survival of the fittest” can only be a metaphoric one when </a:t>
            </a:r>
            <a:r>
              <a:rPr sz="1900" dirty="0">
                <a:latin typeface="Arial"/>
                <a:cs typeface="Arial"/>
              </a:rPr>
              <a:t>it is </a:t>
            </a:r>
            <a:r>
              <a:rPr sz="1900" spc="-5" dirty="0">
                <a:latin typeface="Arial"/>
                <a:cs typeface="Arial"/>
              </a:rPr>
              <a:t>applied to  </a:t>
            </a:r>
            <a:r>
              <a:rPr sz="1900" dirty="0">
                <a:latin typeface="Arial"/>
                <a:cs typeface="Arial"/>
              </a:rPr>
              <a:t>society. </a:t>
            </a:r>
            <a:r>
              <a:rPr sz="1900" spc="-5" dirty="0">
                <a:latin typeface="Arial"/>
                <a:cs typeface="Arial"/>
              </a:rPr>
              <a:t>We </a:t>
            </a:r>
            <a:r>
              <a:rPr sz="1900" dirty="0">
                <a:latin typeface="Arial"/>
                <a:cs typeface="Arial"/>
              </a:rPr>
              <a:t>could </a:t>
            </a:r>
            <a:r>
              <a:rPr sz="1900" spc="-5" dirty="0">
                <a:latin typeface="Arial"/>
                <a:cs typeface="Arial"/>
              </a:rPr>
              <a:t>not </a:t>
            </a:r>
            <a:r>
              <a:rPr sz="1900" dirty="0">
                <a:latin typeface="Arial"/>
                <a:cs typeface="Arial"/>
              </a:rPr>
              <a:t>live like </a:t>
            </a:r>
            <a:r>
              <a:rPr sz="1900" spc="-5" dirty="0">
                <a:latin typeface="Arial"/>
                <a:cs typeface="Arial"/>
              </a:rPr>
              <a:t>that, even </a:t>
            </a:r>
            <a:r>
              <a:rPr sz="1900" dirty="0">
                <a:latin typeface="Arial"/>
                <a:cs typeface="Arial"/>
              </a:rPr>
              <a:t>if </a:t>
            </a:r>
            <a:r>
              <a:rPr sz="1900" spc="-10" dirty="0">
                <a:latin typeface="Arial"/>
                <a:cs typeface="Arial"/>
              </a:rPr>
              <a:t>we </a:t>
            </a:r>
            <a:r>
              <a:rPr sz="1900" spc="-5" dirty="0">
                <a:latin typeface="Arial"/>
                <a:cs typeface="Arial"/>
              </a:rPr>
              <a:t>felt </a:t>
            </a:r>
            <a:r>
              <a:rPr sz="1900" dirty="0">
                <a:latin typeface="Arial"/>
                <a:cs typeface="Arial"/>
              </a:rPr>
              <a:t>it </a:t>
            </a:r>
            <a:r>
              <a:rPr sz="1900" spc="-5" dirty="0">
                <a:latin typeface="Arial"/>
                <a:cs typeface="Arial"/>
              </a:rPr>
              <a:t>was</a:t>
            </a:r>
            <a:r>
              <a:rPr sz="1900" spc="-30" dirty="0">
                <a:latin typeface="Arial"/>
                <a:cs typeface="Arial"/>
              </a:rPr>
              <a:t> </a:t>
            </a:r>
            <a:r>
              <a:rPr sz="1900" spc="-5" dirty="0">
                <a:latin typeface="Arial"/>
                <a:cs typeface="Arial"/>
              </a:rPr>
              <a:t>desirable.</a:t>
            </a:r>
            <a:endParaRPr sz="1900">
              <a:latin typeface="Arial"/>
              <a:cs typeface="Arial"/>
            </a:endParaRPr>
          </a:p>
          <a:p>
            <a:pPr>
              <a:lnSpc>
                <a:spcPct val="100000"/>
              </a:lnSpc>
              <a:spcBef>
                <a:spcPts val="15"/>
              </a:spcBef>
            </a:pPr>
            <a:endParaRPr sz="2350">
              <a:latin typeface="Times New Roman"/>
              <a:cs typeface="Times New Roman"/>
            </a:endParaRPr>
          </a:p>
          <a:p>
            <a:pPr marL="356870" marR="62230" indent="-344170">
              <a:lnSpc>
                <a:spcPts val="1820"/>
              </a:lnSpc>
              <a:spcBef>
                <a:spcPts val="5"/>
              </a:spcBef>
              <a:buChar char="•"/>
              <a:tabLst>
                <a:tab pos="356870" algn="l"/>
                <a:tab pos="357505" algn="l"/>
              </a:tabLst>
            </a:pPr>
            <a:r>
              <a:rPr sz="1900" spc="-5" dirty="0">
                <a:latin typeface="Arial"/>
                <a:cs typeface="Arial"/>
              </a:rPr>
              <a:t>This can be seen very clearly at the </a:t>
            </a:r>
            <a:r>
              <a:rPr sz="1900" dirty="0">
                <a:latin typeface="Arial"/>
                <a:cs typeface="Arial"/>
              </a:rPr>
              <a:t>level </a:t>
            </a:r>
            <a:r>
              <a:rPr sz="1900" spc="-5" dirty="0">
                <a:latin typeface="Arial"/>
                <a:cs typeface="Arial"/>
              </a:rPr>
              <a:t>of “societies”: contemporary  societies </a:t>
            </a:r>
            <a:r>
              <a:rPr sz="1900" spc="-10" dirty="0">
                <a:latin typeface="Arial"/>
                <a:cs typeface="Arial"/>
              </a:rPr>
              <a:t>are </a:t>
            </a:r>
            <a:r>
              <a:rPr sz="1900" spc="-5" dirty="0">
                <a:latin typeface="Arial"/>
                <a:cs typeface="Arial"/>
              </a:rPr>
              <a:t>not disputing a common </a:t>
            </a:r>
            <a:r>
              <a:rPr sz="1900" dirty="0">
                <a:latin typeface="Arial"/>
                <a:cs typeface="Arial"/>
              </a:rPr>
              <a:t>living </a:t>
            </a:r>
            <a:r>
              <a:rPr sz="1900" spc="-5" dirty="0">
                <a:latin typeface="Arial"/>
                <a:cs typeface="Arial"/>
              </a:rPr>
              <a:t>space; </a:t>
            </a:r>
            <a:r>
              <a:rPr sz="1900" dirty="0">
                <a:latin typeface="Arial"/>
                <a:cs typeface="Arial"/>
              </a:rPr>
              <a:t>in </a:t>
            </a:r>
            <a:r>
              <a:rPr sz="1900" spc="-5" dirty="0">
                <a:latin typeface="Arial"/>
                <a:cs typeface="Arial"/>
              </a:rPr>
              <a:t>fact the  </a:t>
            </a:r>
            <a:r>
              <a:rPr sz="1900" dirty="0">
                <a:latin typeface="Arial"/>
                <a:cs typeface="Arial"/>
              </a:rPr>
              <a:t>economically </a:t>
            </a:r>
            <a:r>
              <a:rPr sz="1900" spc="-5" dirty="0">
                <a:latin typeface="Arial"/>
                <a:cs typeface="Arial"/>
              </a:rPr>
              <a:t>dominant societies </a:t>
            </a:r>
            <a:r>
              <a:rPr sz="1900" spc="-10" dirty="0">
                <a:latin typeface="Arial"/>
                <a:cs typeface="Arial"/>
              </a:rPr>
              <a:t>are </a:t>
            </a:r>
            <a:r>
              <a:rPr sz="1900" spc="-5" dirty="0">
                <a:latin typeface="Arial"/>
                <a:cs typeface="Arial"/>
              </a:rPr>
              <a:t>experiencing a population </a:t>
            </a:r>
            <a:r>
              <a:rPr sz="1900" dirty="0">
                <a:latin typeface="Arial"/>
                <a:cs typeface="Arial"/>
              </a:rPr>
              <a:t>decline.  </a:t>
            </a:r>
            <a:r>
              <a:rPr sz="1900" spc="-5" dirty="0">
                <a:latin typeface="Arial"/>
                <a:cs typeface="Arial"/>
              </a:rPr>
              <a:t>More generally, </a:t>
            </a:r>
            <a:r>
              <a:rPr sz="1900" dirty="0">
                <a:latin typeface="Arial"/>
                <a:cs typeface="Arial"/>
              </a:rPr>
              <a:t>conflict </a:t>
            </a:r>
            <a:r>
              <a:rPr sz="1900" spc="-5" dirty="0">
                <a:latin typeface="Arial"/>
                <a:cs typeface="Arial"/>
              </a:rPr>
              <a:t>between contemporary societies </a:t>
            </a:r>
            <a:r>
              <a:rPr sz="1900" dirty="0">
                <a:latin typeface="Arial"/>
                <a:cs typeface="Arial"/>
              </a:rPr>
              <a:t>is </a:t>
            </a:r>
            <a:r>
              <a:rPr sz="1900" spc="-5" dirty="0">
                <a:latin typeface="Arial"/>
                <a:cs typeface="Arial"/>
              </a:rPr>
              <a:t>only very  rarely </a:t>
            </a:r>
            <a:r>
              <a:rPr sz="1900" dirty="0">
                <a:latin typeface="Arial"/>
                <a:cs typeface="Arial"/>
              </a:rPr>
              <a:t>expansionist; </a:t>
            </a:r>
            <a:r>
              <a:rPr sz="1900" spc="-5" dirty="0">
                <a:latin typeface="Arial"/>
                <a:cs typeface="Arial"/>
              </a:rPr>
              <a:t>even </a:t>
            </a:r>
            <a:r>
              <a:rPr sz="1900" spc="-10" dirty="0">
                <a:latin typeface="Arial"/>
                <a:cs typeface="Arial"/>
              </a:rPr>
              <a:t>where </a:t>
            </a:r>
            <a:r>
              <a:rPr sz="1900" dirty="0">
                <a:latin typeface="Arial"/>
                <a:cs typeface="Arial"/>
              </a:rPr>
              <a:t>it is, it is </a:t>
            </a:r>
            <a:r>
              <a:rPr sz="1900" spc="-5" dirty="0">
                <a:latin typeface="Arial"/>
                <a:cs typeface="Arial"/>
              </a:rPr>
              <a:t>generally a matter of the  </a:t>
            </a:r>
            <a:r>
              <a:rPr sz="1900" dirty="0">
                <a:latin typeface="Arial"/>
                <a:cs typeface="Arial"/>
              </a:rPr>
              <a:t>imposition </a:t>
            </a:r>
            <a:r>
              <a:rPr sz="1900" spc="-5" dirty="0">
                <a:latin typeface="Arial"/>
                <a:cs typeface="Arial"/>
              </a:rPr>
              <a:t>of a new form of government, but not of the obliteration of the  previously-existing </a:t>
            </a:r>
            <a:r>
              <a:rPr sz="1900" dirty="0">
                <a:latin typeface="Arial"/>
                <a:cs typeface="Arial"/>
              </a:rPr>
              <a:t>society. </a:t>
            </a:r>
            <a:r>
              <a:rPr sz="1900" spc="-5" dirty="0">
                <a:latin typeface="Arial"/>
                <a:cs typeface="Arial"/>
              </a:rPr>
              <a:t>Even </a:t>
            </a:r>
            <a:r>
              <a:rPr sz="1900" spc="-10" dirty="0">
                <a:latin typeface="Arial"/>
                <a:cs typeface="Arial"/>
              </a:rPr>
              <a:t>where </a:t>
            </a:r>
            <a:r>
              <a:rPr sz="1900" spc="-5" dirty="0">
                <a:latin typeface="Arial"/>
                <a:cs typeface="Arial"/>
              </a:rPr>
              <a:t>this </a:t>
            </a:r>
            <a:r>
              <a:rPr sz="1900" dirty="0">
                <a:latin typeface="Arial"/>
                <a:cs typeface="Arial"/>
              </a:rPr>
              <a:t>is </a:t>
            </a:r>
            <a:r>
              <a:rPr sz="1900" spc="-5" dirty="0">
                <a:latin typeface="Arial"/>
                <a:cs typeface="Arial"/>
              </a:rPr>
              <a:t>the </a:t>
            </a:r>
            <a:r>
              <a:rPr sz="1900" dirty="0">
                <a:latin typeface="Arial"/>
                <a:cs typeface="Arial"/>
              </a:rPr>
              <a:t>case, </a:t>
            </a:r>
            <a:r>
              <a:rPr sz="1900" spc="-5" dirty="0">
                <a:latin typeface="Arial"/>
                <a:cs typeface="Arial"/>
              </a:rPr>
              <a:t>as for example</a:t>
            </a:r>
            <a:r>
              <a:rPr sz="1900" spc="185" dirty="0">
                <a:latin typeface="Arial"/>
                <a:cs typeface="Arial"/>
              </a:rPr>
              <a:t> </a:t>
            </a:r>
            <a:r>
              <a:rPr sz="1900" dirty="0">
                <a:latin typeface="Arial"/>
                <a:cs typeface="Arial"/>
              </a:rPr>
              <a:t>in</a:t>
            </a:r>
            <a:endParaRPr sz="1900">
              <a:latin typeface="Arial"/>
              <a:cs typeface="Arial"/>
            </a:endParaRPr>
          </a:p>
          <a:p>
            <a:pPr marL="356870" marR="336550">
              <a:lnSpc>
                <a:spcPct val="80000"/>
              </a:lnSpc>
              <a:spcBef>
                <a:spcPts val="15"/>
              </a:spcBef>
            </a:pPr>
            <a:r>
              <a:rPr sz="1900" spc="-5" dirty="0">
                <a:latin typeface="Arial"/>
                <a:cs typeface="Arial"/>
              </a:rPr>
              <a:t>the population movements of the Migration period around the fall of the  Roman Empire, “functionality” </a:t>
            </a:r>
            <a:r>
              <a:rPr sz="1900" dirty="0">
                <a:latin typeface="Arial"/>
                <a:cs typeface="Arial"/>
              </a:rPr>
              <a:t>is </a:t>
            </a:r>
            <a:r>
              <a:rPr sz="1900" spc="-5" dirty="0">
                <a:latin typeface="Arial"/>
                <a:cs typeface="Arial"/>
              </a:rPr>
              <a:t>a fairly ambiguous</a:t>
            </a:r>
            <a:r>
              <a:rPr sz="1900" spc="100" dirty="0">
                <a:latin typeface="Arial"/>
                <a:cs typeface="Arial"/>
              </a:rPr>
              <a:t> </a:t>
            </a:r>
            <a:r>
              <a:rPr sz="1900" spc="-5" dirty="0">
                <a:latin typeface="Arial"/>
                <a:cs typeface="Arial"/>
              </a:rPr>
              <a:t>concept.</a:t>
            </a:r>
            <a:endParaRPr sz="1900">
              <a:latin typeface="Arial"/>
              <a:cs typeface="Arial"/>
            </a:endParaRPr>
          </a:p>
          <a:p>
            <a:pPr>
              <a:lnSpc>
                <a:spcPct val="100000"/>
              </a:lnSpc>
              <a:spcBef>
                <a:spcPts val="35"/>
              </a:spcBef>
            </a:pPr>
            <a:endParaRPr sz="1950">
              <a:latin typeface="Times New Roman"/>
              <a:cs typeface="Times New Roman"/>
            </a:endParaRPr>
          </a:p>
          <a:p>
            <a:pPr marL="356870" indent="-344170">
              <a:lnSpc>
                <a:spcPts val="2050"/>
              </a:lnSpc>
              <a:buChar char="•"/>
              <a:tabLst>
                <a:tab pos="356870" algn="l"/>
                <a:tab pos="357505" algn="l"/>
              </a:tabLst>
            </a:pPr>
            <a:r>
              <a:rPr sz="1900" spc="-10" dirty="0">
                <a:latin typeface="Arial"/>
                <a:cs typeface="Arial"/>
              </a:rPr>
              <a:t>The </a:t>
            </a:r>
            <a:r>
              <a:rPr sz="1900" spc="-5" dirty="0">
                <a:latin typeface="Arial"/>
                <a:cs typeface="Arial"/>
              </a:rPr>
              <a:t>societies which expanded into the </a:t>
            </a:r>
            <a:r>
              <a:rPr sz="1900" dirty="0">
                <a:latin typeface="Arial"/>
                <a:cs typeface="Arial"/>
              </a:rPr>
              <a:t>declining </a:t>
            </a:r>
            <a:r>
              <a:rPr sz="1900" spc="-5" dirty="0">
                <a:latin typeface="Arial"/>
                <a:cs typeface="Arial"/>
              </a:rPr>
              <a:t>Roman Empire </a:t>
            </a:r>
            <a:r>
              <a:rPr sz="1900" spc="-10" dirty="0">
                <a:latin typeface="Arial"/>
                <a:cs typeface="Arial"/>
              </a:rPr>
              <a:t>were</a:t>
            </a:r>
            <a:r>
              <a:rPr sz="1900" spc="250" dirty="0">
                <a:latin typeface="Arial"/>
                <a:cs typeface="Arial"/>
              </a:rPr>
              <a:t> </a:t>
            </a:r>
            <a:r>
              <a:rPr sz="1900" spc="-5" dirty="0">
                <a:latin typeface="Arial"/>
                <a:cs typeface="Arial"/>
              </a:rPr>
              <a:t>not</a:t>
            </a:r>
            <a:endParaRPr sz="1900">
              <a:latin typeface="Arial"/>
              <a:cs typeface="Arial"/>
            </a:endParaRPr>
          </a:p>
          <a:p>
            <a:pPr marL="356870">
              <a:lnSpc>
                <a:spcPts val="1825"/>
              </a:lnSpc>
            </a:pPr>
            <a:r>
              <a:rPr sz="1900" dirty="0">
                <a:latin typeface="Arial"/>
                <a:cs typeface="Arial"/>
              </a:rPr>
              <a:t>in </a:t>
            </a:r>
            <a:r>
              <a:rPr sz="1900" spc="-5" dirty="0">
                <a:latin typeface="Arial"/>
                <a:cs typeface="Arial"/>
              </a:rPr>
              <a:t>general </a:t>
            </a:r>
            <a:r>
              <a:rPr sz="1900" dirty="0">
                <a:latin typeface="Arial"/>
                <a:cs typeface="Arial"/>
              </a:rPr>
              <a:t>technologically </a:t>
            </a:r>
            <a:r>
              <a:rPr sz="1900" spc="-5" dirty="0">
                <a:latin typeface="Arial"/>
                <a:cs typeface="Arial"/>
              </a:rPr>
              <a:t>superior to the Romans, or even</a:t>
            </a:r>
            <a:r>
              <a:rPr sz="1900" spc="165" dirty="0">
                <a:latin typeface="Arial"/>
                <a:cs typeface="Arial"/>
              </a:rPr>
              <a:t> </a:t>
            </a:r>
            <a:r>
              <a:rPr sz="1900" spc="-5" dirty="0">
                <a:latin typeface="Arial"/>
                <a:cs typeface="Arial"/>
              </a:rPr>
              <a:t>necessarily</a:t>
            </a:r>
            <a:endParaRPr sz="1900">
              <a:latin typeface="Arial"/>
              <a:cs typeface="Arial"/>
            </a:endParaRPr>
          </a:p>
          <a:p>
            <a:pPr marL="356870">
              <a:lnSpc>
                <a:spcPts val="1825"/>
              </a:lnSpc>
            </a:pPr>
            <a:r>
              <a:rPr sz="1900" dirty="0">
                <a:latin typeface="Arial"/>
                <a:cs typeface="Arial"/>
              </a:rPr>
              <a:t>economically </a:t>
            </a:r>
            <a:r>
              <a:rPr sz="1900" spc="-5" dirty="0">
                <a:latin typeface="Arial"/>
                <a:cs typeface="Arial"/>
              </a:rPr>
              <a:t>superior: indeed, their need to migrate may be seen</a:t>
            </a:r>
            <a:r>
              <a:rPr sz="1900" spc="155" dirty="0">
                <a:latin typeface="Arial"/>
                <a:cs typeface="Arial"/>
              </a:rPr>
              <a:t> </a:t>
            </a:r>
            <a:r>
              <a:rPr sz="1900" spc="-5" dirty="0">
                <a:latin typeface="Arial"/>
                <a:cs typeface="Arial"/>
              </a:rPr>
              <a:t>as</a:t>
            </a:r>
            <a:endParaRPr sz="1900">
              <a:latin typeface="Arial"/>
              <a:cs typeface="Arial"/>
            </a:endParaRPr>
          </a:p>
          <a:p>
            <a:pPr marL="356870">
              <a:lnSpc>
                <a:spcPts val="1825"/>
              </a:lnSpc>
            </a:pPr>
            <a:r>
              <a:rPr sz="1900" spc="-5" dirty="0">
                <a:latin typeface="Arial"/>
                <a:cs typeface="Arial"/>
              </a:rPr>
              <a:t>evidence of the problems they experienced </a:t>
            </a:r>
            <a:r>
              <a:rPr sz="1900" dirty="0">
                <a:latin typeface="Arial"/>
                <a:cs typeface="Arial"/>
              </a:rPr>
              <a:t>in </a:t>
            </a:r>
            <a:r>
              <a:rPr sz="1900" spc="-5" dirty="0">
                <a:latin typeface="Arial"/>
                <a:cs typeface="Arial"/>
              </a:rPr>
              <a:t>maintaining their way of</a:t>
            </a:r>
            <a:r>
              <a:rPr sz="1900" spc="280" dirty="0">
                <a:latin typeface="Arial"/>
                <a:cs typeface="Arial"/>
              </a:rPr>
              <a:t> </a:t>
            </a:r>
            <a:r>
              <a:rPr sz="1900" dirty="0">
                <a:latin typeface="Arial"/>
                <a:cs typeface="Arial"/>
              </a:rPr>
              <a:t>life</a:t>
            </a:r>
            <a:endParaRPr sz="1900">
              <a:latin typeface="Arial"/>
              <a:cs typeface="Arial"/>
            </a:endParaRPr>
          </a:p>
          <a:p>
            <a:pPr marL="356870">
              <a:lnSpc>
                <a:spcPts val="1825"/>
              </a:lnSpc>
            </a:pPr>
            <a:r>
              <a:rPr sz="1900" dirty="0">
                <a:latin typeface="Arial"/>
                <a:cs typeface="Arial"/>
              </a:rPr>
              <a:t>in </a:t>
            </a:r>
            <a:r>
              <a:rPr sz="1900" spc="-5" dirty="0">
                <a:latin typeface="Arial"/>
                <a:cs typeface="Arial"/>
              </a:rPr>
              <a:t>the regions they originated from. Their superiority was</a:t>
            </a:r>
            <a:r>
              <a:rPr sz="1900" spc="150" dirty="0">
                <a:latin typeface="Arial"/>
                <a:cs typeface="Arial"/>
              </a:rPr>
              <a:t> </a:t>
            </a:r>
            <a:r>
              <a:rPr sz="1900" spc="-5" dirty="0">
                <a:latin typeface="Arial"/>
                <a:cs typeface="Arial"/>
              </a:rPr>
              <a:t>partly</a:t>
            </a:r>
            <a:endParaRPr sz="1900">
              <a:latin typeface="Arial"/>
              <a:cs typeface="Arial"/>
            </a:endParaRPr>
          </a:p>
          <a:p>
            <a:pPr marL="356870">
              <a:lnSpc>
                <a:spcPts val="1825"/>
              </a:lnSpc>
            </a:pPr>
            <a:r>
              <a:rPr sz="1900" spc="-5" dirty="0">
                <a:latin typeface="Arial"/>
                <a:cs typeface="Arial"/>
              </a:rPr>
              <a:t>demographic, and partly military. In other words, “functionality” </a:t>
            </a:r>
            <a:r>
              <a:rPr sz="1900" dirty="0">
                <a:latin typeface="Arial"/>
                <a:cs typeface="Arial"/>
              </a:rPr>
              <a:t>in</a:t>
            </a:r>
            <a:r>
              <a:rPr sz="1900" spc="200" dirty="0">
                <a:latin typeface="Arial"/>
                <a:cs typeface="Arial"/>
              </a:rPr>
              <a:t> </a:t>
            </a:r>
            <a:r>
              <a:rPr sz="1900" spc="-5" dirty="0">
                <a:latin typeface="Arial"/>
                <a:cs typeface="Arial"/>
              </a:rPr>
              <a:t>these</a:t>
            </a:r>
            <a:endParaRPr sz="1900">
              <a:latin typeface="Arial"/>
              <a:cs typeface="Arial"/>
            </a:endParaRPr>
          </a:p>
          <a:p>
            <a:pPr marL="356870" marR="228600">
              <a:lnSpc>
                <a:spcPct val="80000"/>
              </a:lnSpc>
              <a:spcBef>
                <a:spcPts val="229"/>
              </a:spcBef>
            </a:pPr>
            <a:r>
              <a:rPr sz="1900" spc="-5" dirty="0">
                <a:latin typeface="Arial"/>
                <a:cs typeface="Arial"/>
              </a:rPr>
              <a:t>terms </a:t>
            </a:r>
            <a:r>
              <a:rPr sz="1900" dirty="0">
                <a:latin typeface="Arial"/>
                <a:cs typeface="Arial"/>
              </a:rPr>
              <a:t>is </a:t>
            </a:r>
            <a:r>
              <a:rPr sz="1900" spc="-5" dirty="0">
                <a:latin typeface="Arial"/>
                <a:cs typeface="Arial"/>
              </a:rPr>
              <a:t>almost entirely destructive, and </a:t>
            </a:r>
            <a:r>
              <a:rPr sz="1900" dirty="0">
                <a:latin typeface="Arial"/>
                <a:cs typeface="Arial"/>
              </a:rPr>
              <a:t>tells </a:t>
            </a:r>
            <a:r>
              <a:rPr sz="1900" spc="-5" dirty="0">
                <a:latin typeface="Arial"/>
                <a:cs typeface="Arial"/>
              </a:rPr>
              <a:t>us very </a:t>
            </a:r>
            <a:r>
              <a:rPr sz="1900" dirty="0">
                <a:latin typeface="Arial"/>
                <a:cs typeface="Arial"/>
              </a:rPr>
              <a:t>little </a:t>
            </a:r>
            <a:r>
              <a:rPr sz="1900" spc="-5" dirty="0">
                <a:latin typeface="Arial"/>
                <a:cs typeface="Arial"/>
              </a:rPr>
              <a:t>about features  of economic or </a:t>
            </a:r>
            <a:r>
              <a:rPr sz="1900" dirty="0">
                <a:latin typeface="Arial"/>
                <a:cs typeface="Arial"/>
              </a:rPr>
              <a:t>social </a:t>
            </a:r>
            <a:r>
              <a:rPr sz="1900" spc="-5" dirty="0">
                <a:latin typeface="Arial"/>
                <a:cs typeface="Arial"/>
              </a:rPr>
              <a:t>organisation.</a:t>
            </a:r>
            <a:endParaRPr sz="19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118</a:t>
            </a:fld>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4432" y="268731"/>
            <a:ext cx="8875395" cy="4836795"/>
          </a:xfrm>
          <a:custGeom>
            <a:avLst/>
            <a:gdLst/>
            <a:ahLst/>
            <a:cxnLst/>
            <a:rect l="l" t="t" r="r" b="b"/>
            <a:pathLst>
              <a:path w="8875395" h="4836795">
                <a:moveTo>
                  <a:pt x="0" y="0"/>
                </a:moveTo>
                <a:lnTo>
                  <a:pt x="8875204" y="0"/>
                </a:lnTo>
                <a:lnTo>
                  <a:pt x="8875204" y="4836668"/>
                </a:lnTo>
                <a:lnTo>
                  <a:pt x="0" y="4836668"/>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04432" y="268731"/>
            <a:ext cx="8875395" cy="4836795"/>
          </a:xfrm>
          <a:custGeom>
            <a:avLst/>
            <a:gdLst/>
            <a:ahLst/>
            <a:cxnLst/>
            <a:rect l="l" t="t" r="r" b="b"/>
            <a:pathLst>
              <a:path w="8875395" h="4836795">
                <a:moveTo>
                  <a:pt x="0" y="0"/>
                </a:moveTo>
                <a:lnTo>
                  <a:pt x="8875204" y="0"/>
                </a:lnTo>
                <a:lnTo>
                  <a:pt x="8875204" y="4836668"/>
                </a:lnTo>
                <a:lnTo>
                  <a:pt x="0" y="4836668"/>
                </a:lnTo>
                <a:lnTo>
                  <a:pt x="0" y="0"/>
                </a:lnTo>
                <a:close/>
              </a:path>
            </a:pathLst>
          </a:custGeom>
          <a:ln w="25400">
            <a:solidFill>
              <a:srgbClr val="000000"/>
            </a:solidFill>
          </a:ln>
        </p:spPr>
        <p:txBody>
          <a:bodyPr wrap="square" lIns="0" tIns="0" rIns="0" bIns="0" rtlCol="0"/>
          <a:lstStyle/>
          <a:p>
            <a:endParaRPr/>
          </a:p>
        </p:txBody>
      </p:sp>
      <p:sp>
        <p:nvSpPr>
          <p:cNvPr id="4" name="object 4"/>
          <p:cNvSpPr/>
          <p:nvPr/>
        </p:nvSpPr>
        <p:spPr>
          <a:xfrm>
            <a:off x="332232" y="128015"/>
            <a:ext cx="2087879" cy="5425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073567" y="513461"/>
            <a:ext cx="39370" cy="38735"/>
          </a:xfrm>
          <a:custGeom>
            <a:avLst/>
            <a:gdLst/>
            <a:ahLst/>
            <a:cxnLst/>
            <a:rect l="l" t="t" r="r" b="b"/>
            <a:pathLst>
              <a:path w="39369" h="38734">
                <a:moveTo>
                  <a:pt x="0" y="0"/>
                </a:moveTo>
                <a:lnTo>
                  <a:pt x="38900" y="0"/>
                </a:lnTo>
                <a:lnTo>
                  <a:pt x="38900" y="38735"/>
                </a:lnTo>
                <a:lnTo>
                  <a:pt x="0" y="38735"/>
                </a:lnTo>
                <a:lnTo>
                  <a:pt x="0" y="0"/>
                </a:lnTo>
                <a:close/>
              </a:path>
            </a:pathLst>
          </a:custGeom>
          <a:ln w="18288">
            <a:solidFill>
              <a:srgbClr val="D73A36"/>
            </a:solidFill>
          </a:ln>
        </p:spPr>
        <p:txBody>
          <a:bodyPr wrap="square" lIns="0" tIns="0" rIns="0" bIns="0" rtlCol="0"/>
          <a:lstStyle/>
          <a:p>
            <a:endParaRPr/>
          </a:p>
        </p:txBody>
      </p:sp>
      <p:sp>
        <p:nvSpPr>
          <p:cNvPr id="6" name="object 6"/>
          <p:cNvSpPr/>
          <p:nvPr/>
        </p:nvSpPr>
        <p:spPr>
          <a:xfrm>
            <a:off x="1239291" y="404368"/>
            <a:ext cx="88265" cy="41910"/>
          </a:xfrm>
          <a:custGeom>
            <a:avLst/>
            <a:gdLst/>
            <a:ahLst/>
            <a:cxnLst/>
            <a:rect l="l" t="t" r="r" b="b"/>
            <a:pathLst>
              <a:path w="88265" h="41909">
                <a:moveTo>
                  <a:pt x="44538" y="0"/>
                </a:moveTo>
                <a:lnTo>
                  <a:pt x="8561" y="19017"/>
                </a:lnTo>
                <a:lnTo>
                  <a:pt x="0" y="41630"/>
                </a:lnTo>
                <a:lnTo>
                  <a:pt x="87972" y="41630"/>
                </a:lnTo>
                <a:lnTo>
                  <a:pt x="66507" y="5893"/>
                </a:lnTo>
                <a:lnTo>
                  <a:pt x="44538" y="0"/>
                </a:lnTo>
                <a:close/>
              </a:path>
            </a:pathLst>
          </a:custGeom>
          <a:ln w="18288">
            <a:solidFill>
              <a:srgbClr val="D73A36"/>
            </a:solidFill>
          </a:ln>
        </p:spPr>
        <p:txBody>
          <a:bodyPr wrap="square" lIns="0" tIns="0" rIns="0" bIns="0" rtlCol="0"/>
          <a:lstStyle/>
          <a:p>
            <a:endParaRPr/>
          </a:p>
        </p:txBody>
      </p:sp>
      <p:sp>
        <p:nvSpPr>
          <p:cNvPr id="7" name="object 7"/>
          <p:cNvSpPr/>
          <p:nvPr/>
        </p:nvSpPr>
        <p:spPr>
          <a:xfrm>
            <a:off x="1041704" y="395224"/>
            <a:ext cx="101993" cy="14029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55459" y="395224"/>
            <a:ext cx="110502" cy="14029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840903" y="378548"/>
            <a:ext cx="160655" cy="241935"/>
          </a:xfrm>
          <a:custGeom>
            <a:avLst/>
            <a:gdLst/>
            <a:ahLst/>
            <a:cxnLst/>
            <a:rect l="l" t="t" r="r" b="b"/>
            <a:pathLst>
              <a:path w="160655" h="241934">
                <a:moveTo>
                  <a:pt x="0" y="0"/>
                </a:moveTo>
                <a:lnTo>
                  <a:pt x="36169" y="0"/>
                </a:lnTo>
                <a:lnTo>
                  <a:pt x="75971" y="110655"/>
                </a:lnTo>
                <a:lnTo>
                  <a:pt x="77762" y="115836"/>
                </a:lnTo>
                <a:lnTo>
                  <a:pt x="79425" y="121272"/>
                </a:lnTo>
                <a:lnTo>
                  <a:pt x="80937" y="126949"/>
                </a:lnTo>
                <a:lnTo>
                  <a:pt x="82727" y="119748"/>
                </a:lnTo>
                <a:lnTo>
                  <a:pt x="85178" y="113156"/>
                </a:lnTo>
                <a:lnTo>
                  <a:pt x="88087" y="107137"/>
                </a:lnTo>
                <a:lnTo>
                  <a:pt x="125755" y="0"/>
                </a:lnTo>
                <a:lnTo>
                  <a:pt x="160235" y="0"/>
                </a:lnTo>
                <a:lnTo>
                  <a:pt x="95935" y="174574"/>
                </a:lnTo>
                <a:lnTo>
                  <a:pt x="95872" y="174828"/>
                </a:lnTo>
                <a:lnTo>
                  <a:pt x="95821" y="175082"/>
                </a:lnTo>
                <a:lnTo>
                  <a:pt x="90918" y="188981"/>
                </a:lnTo>
                <a:lnTo>
                  <a:pt x="66492" y="230943"/>
                </a:lnTo>
                <a:lnTo>
                  <a:pt x="36461" y="241401"/>
                </a:lnTo>
                <a:lnTo>
                  <a:pt x="31051" y="241401"/>
                </a:lnTo>
                <a:lnTo>
                  <a:pt x="23901" y="240118"/>
                </a:lnTo>
                <a:lnTo>
                  <a:pt x="15036" y="237553"/>
                </a:lnTo>
                <a:lnTo>
                  <a:pt x="11976" y="205041"/>
                </a:lnTo>
                <a:lnTo>
                  <a:pt x="19888" y="206717"/>
                </a:lnTo>
                <a:lnTo>
                  <a:pt x="26314" y="207556"/>
                </a:lnTo>
                <a:lnTo>
                  <a:pt x="31267" y="207556"/>
                </a:lnTo>
                <a:lnTo>
                  <a:pt x="40652" y="207556"/>
                </a:lnTo>
                <a:lnTo>
                  <a:pt x="47155" y="204965"/>
                </a:lnTo>
                <a:lnTo>
                  <a:pt x="63500" y="170814"/>
                </a:lnTo>
                <a:lnTo>
                  <a:pt x="0" y="0"/>
                </a:lnTo>
                <a:close/>
              </a:path>
            </a:pathLst>
          </a:custGeom>
          <a:ln w="18288">
            <a:solidFill>
              <a:srgbClr val="D73A36"/>
            </a:solidFill>
          </a:ln>
        </p:spPr>
        <p:txBody>
          <a:bodyPr wrap="square" lIns="0" tIns="0" rIns="0" bIns="0" rtlCol="0"/>
          <a:lstStyle/>
          <a:p>
            <a:endParaRPr/>
          </a:p>
        </p:txBody>
      </p:sp>
      <p:sp>
        <p:nvSpPr>
          <p:cNvPr id="10" name="object 10"/>
          <p:cNvSpPr/>
          <p:nvPr/>
        </p:nvSpPr>
        <p:spPr>
          <a:xfrm>
            <a:off x="1692694" y="378548"/>
            <a:ext cx="35560" cy="173990"/>
          </a:xfrm>
          <a:custGeom>
            <a:avLst/>
            <a:gdLst/>
            <a:ahLst/>
            <a:cxnLst/>
            <a:rect l="l" t="t" r="r" b="b"/>
            <a:pathLst>
              <a:path w="35560" h="173990">
                <a:moveTo>
                  <a:pt x="0" y="0"/>
                </a:moveTo>
                <a:lnTo>
                  <a:pt x="34963" y="0"/>
                </a:lnTo>
                <a:lnTo>
                  <a:pt x="34963" y="173634"/>
                </a:lnTo>
                <a:lnTo>
                  <a:pt x="0" y="173634"/>
                </a:lnTo>
                <a:lnTo>
                  <a:pt x="0" y="0"/>
                </a:lnTo>
                <a:close/>
              </a:path>
            </a:pathLst>
          </a:custGeom>
          <a:ln w="18288">
            <a:solidFill>
              <a:srgbClr val="D73A36"/>
            </a:solidFill>
          </a:ln>
        </p:spPr>
        <p:txBody>
          <a:bodyPr wrap="square" lIns="0" tIns="0" rIns="0" bIns="0" rtlCol="0"/>
          <a:lstStyle/>
          <a:p>
            <a:endParaRPr/>
          </a:p>
        </p:txBody>
      </p:sp>
      <p:sp>
        <p:nvSpPr>
          <p:cNvPr id="11" name="object 11"/>
          <p:cNvSpPr/>
          <p:nvPr/>
        </p:nvSpPr>
        <p:spPr>
          <a:xfrm>
            <a:off x="1192987" y="365633"/>
            <a:ext cx="466153" cy="19964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19873" y="365633"/>
            <a:ext cx="181673"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749767" y="319773"/>
            <a:ext cx="88265" cy="234950"/>
          </a:xfrm>
          <a:custGeom>
            <a:avLst/>
            <a:gdLst/>
            <a:ahLst/>
            <a:cxnLst/>
            <a:rect l="l" t="t" r="r" b="b"/>
            <a:pathLst>
              <a:path w="88264" h="234950">
                <a:moveTo>
                  <a:pt x="55613" y="0"/>
                </a:moveTo>
                <a:lnTo>
                  <a:pt x="55613" y="58775"/>
                </a:lnTo>
                <a:lnTo>
                  <a:pt x="83972" y="58775"/>
                </a:lnTo>
                <a:lnTo>
                  <a:pt x="83972" y="87109"/>
                </a:lnTo>
                <a:lnTo>
                  <a:pt x="55613" y="87109"/>
                </a:lnTo>
                <a:lnTo>
                  <a:pt x="55613" y="181762"/>
                </a:lnTo>
                <a:lnTo>
                  <a:pt x="55613" y="189738"/>
                </a:lnTo>
                <a:lnTo>
                  <a:pt x="56261" y="195046"/>
                </a:lnTo>
                <a:lnTo>
                  <a:pt x="57581" y="197713"/>
                </a:lnTo>
                <a:lnTo>
                  <a:pt x="58889" y="200380"/>
                </a:lnTo>
                <a:lnTo>
                  <a:pt x="62357" y="201714"/>
                </a:lnTo>
                <a:lnTo>
                  <a:pt x="67995" y="201714"/>
                </a:lnTo>
                <a:lnTo>
                  <a:pt x="71996" y="201714"/>
                </a:lnTo>
                <a:lnTo>
                  <a:pt x="77139" y="201295"/>
                </a:lnTo>
                <a:lnTo>
                  <a:pt x="83400" y="200456"/>
                </a:lnTo>
                <a:lnTo>
                  <a:pt x="87909" y="231419"/>
                </a:lnTo>
                <a:lnTo>
                  <a:pt x="77508" y="233553"/>
                </a:lnTo>
                <a:lnTo>
                  <a:pt x="69291" y="234619"/>
                </a:lnTo>
                <a:lnTo>
                  <a:pt x="63258" y="234619"/>
                </a:lnTo>
                <a:lnTo>
                  <a:pt x="24028" y="216535"/>
                </a:lnTo>
                <a:lnTo>
                  <a:pt x="20650" y="180187"/>
                </a:lnTo>
                <a:lnTo>
                  <a:pt x="20650" y="87109"/>
                </a:lnTo>
                <a:lnTo>
                  <a:pt x="0" y="87109"/>
                </a:lnTo>
                <a:lnTo>
                  <a:pt x="0" y="58775"/>
                </a:lnTo>
                <a:lnTo>
                  <a:pt x="20650" y="58775"/>
                </a:lnTo>
                <a:lnTo>
                  <a:pt x="20650" y="18592"/>
                </a:lnTo>
                <a:lnTo>
                  <a:pt x="55613" y="0"/>
                </a:lnTo>
                <a:close/>
              </a:path>
            </a:pathLst>
          </a:custGeom>
          <a:ln w="18288">
            <a:solidFill>
              <a:srgbClr val="D73A36"/>
            </a:solidFill>
          </a:ln>
        </p:spPr>
        <p:txBody>
          <a:bodyPr wrap="square" lIns="0" tIns="0" rIns="0" bIns="0" rtlCol="0"/>
          <a:lstStyle/>
          <a:p>
            <a:endParaRPr/>
          </a:p>
        </p:txBody>
      </p:sp>
      <p:sp>
        <p:nvSpPr>
          <p:cNvPr id="14" name="object 14"/>
          <p:cNvSpPr/>
          <p:nvPr/>
        </p:nvSpPr>
        <p:spPr>
          <a:xfrm>
            <a:off x="1692694" y="314731"/>
            <a:ext cx="35560" cy="38735"/>
          </a:xfrm>
          <a:custGeom>
            <a:avLst/>
            <a:gdLst/>
            <a:ahLst/>
            <a:cxnLst/>
            <a:rect l="l" t="t" r="r" b="b"/>
            <a:pathLst>
              <a:path w="35560" h="38735">
                <a:moveTo>
                  <a:pt x="0" y="0"/>
                </a:moveTo>
                <a:lnTo>
                  <a:pt x="34963" y="0"/>
                </a:lnTo>
                <a:lnTo>
                  <a:pt x="34963" y="38582"/>
                </a:lnTo>
                <a:lnTo>
                  <a:pt x="0" y="38582"/>
                </a:lnTo>
                <a:lnTo>
                  <a:pt x="0" y="0"/>
                </a:lnTo>
                <a:close/>
              </a:path>
            </a:pathLst>
          </a:custGeom>
          <a:ln w="18288">
            <a:solidFill>
              <a:srgbClr val="D73A36"/>
            </a:solidFill>
          </a:ln>
        </p:spPr>
        <p:txBody>
          <a:bodyPr wrap="square" lIns="0" tIns="0" rIns="0" bIns="0" rtlCol="0"/>
          <a:lstStyle/>
          <a:p>
            <a:endParaRPr/>
          </a:p>
        </p:txBody>
      </p:sp>
      <p:sp>
        <p:nvSpPr>
          <p:cNvPr id="15" name="object 15"/>
          <p:cNvSpPr/>
          <p:nvPr/>
        </p:nvSpPr>
        <p:spPr>
          <a:xfrm>
            <a:off x="1015263" y="314731"/>
            <a:ext cx="151765" cy="241935"/>
          </a:xfrm>
          <a:custGeom>
            <a:avLst/>
            <a:gdLst/>
            <a:ahLst/>
            <a:cxnLst/>
            <a:rect l="l" t="t" r="r" b="b"/>
            <a:pathLst>
              <a:path w="151765" h="241934">
                <a:moveTo>
                  <a:pt x="116763" y="0"/>
                </a:moveTo>
                <a:lnTo>
                  <a:pt x="151726" y="0"/>
                </a:lnTo>
                <a:lnTo>
                  <a:pt x="151726" y="237464"/>
                </a:lnTo>
                <a:lnTo>
                  <a:pt x="118656" y="237464"/>
                </a:lnTo>
                <a:lnTo>
                  <a:pt x="118656" y="222567"/>
                </a:lnTo>
                <a:lnTo>
                  <a:pt x="110222" y="230809"/>
                </a:lnTo>
                <a:lnTo>
                  <a:pt x="100144" y="236694"/>
                </a:lnTo>
                <a:lnTo>
                  <a:pt x="88425" y="240225"/>
                </a:lnTo>
                <a:lnTo>
                  <a:pt x="75069" y="241401"/>
                </a:lnTo>
                <a:lnTo>
                  <a:pt x="59620" y="239817"/>
                </a:lnTo>
                <a:lnTo>
                  <a:pt x="21399" y="216052"/>
                </a:lnTo>
                <a:lnTo>
                  <a:pt x="1336" y="169800"/>
                </a:lnTo>
                <a:lnTo>
                  <a:pt x="0" y="150723"/>
                </a:lnTo>
                <a:lnTo>
                  <a:pt x="1264" y="130964"/>
                </a:lnTo>
                <a:lnTo>
                  <a:pt x="20231" y="84556"/>
                </a:lnTo>
                <a:lnTo>
                  <a:pt x="57955" y="61576"/>
                </a:lnTo>
                <a:lnTo>
                  <a:pt x="73812" y="60045"/>
                </a:lnTo>
                <a:lnTo>
                  <a:pt x="86840" y="61124"/>
                </a:lnTo>
                <a:lnTo>
                  <a:pt x="98340" y="64362"/>
                </a:lnTo>
                <a:lnTo>
                  <a:pt x="108314" y="69759"/>
                </a:lnTo>
                <a:lnTo>
                  <a:pt x="116763" y="77317"/>
                </a:lnTo>
                <a:lnTo>
                  <a:pt x="116763" y="0"/>
                </a:lnTo>
                <a:close/>
              </a:path>
            </a:pathLst>
          </a:custGeom>
          <a:ln w="18288">
            <a:solidFill>
              <a:srgbClr val="D73A36"/>
            </a:solidFill>
          </a:ln>
        </p:spPr>
        <p:txBody>
          <a:bodyPr wrap="square" lIns="0" tIns="0" rIns="0" bIns="0" rtlCol="0"/>
          <a:lstStyle/>
          <a:p>
            <a:endParaRPr/>
          </a:p>
        </p:txBody>
      </p:sp>
      <p:sp>
        <p:nvSpPr>
          <p:cNvPr id="16" name="object 16"/>
          <p:cNvSpPr/>
          <p:nvPr/>
        </p:nvSpPr>
        <p:spPr>
          <a:xfrm>
            <a:off x="564883" y="314731"/>
            <a:ext cx="226695" cy="237490"/>
          </a:xfrm>
          <a:custGeom>
            <a:avLst/>
            <a:gdLst/>
            <a:ahLst/>
            <a:cxnLst/>
            <a:rect l="l" t="t" r="r" b="b"/>
            <a:pathLst>
              <a:path w="226695" h="237490">
                <a:moveTo>
                  <a:pt x="0" y="0"/>
                </a:moveTo>
                <a:lnTo>
                  <a:pt x="51346" y="0"/>
                </a:lnTo>
                <a:lnTo>
                  <a:pt x="106768" y="165785"/>
                </a:lnTo>
                <a:lnTo>
                  <a:pt x="109336" y="173491"/>
                </a:lnTo>
                <a:lnTo>
                  <a:pt x="111532" y="180170"/>
                </a:lnTo>
                <a:lnTo>
                  <a:pt x="113360" y="185822"/>
                </a:lnTo>
                <a:lnTo>
                  <a:pt x="114820" y="190449"/>
                </a:lnTo>
                <a:lnTo>
                  <a:pt x="116718" y="184672"/>
                </a:lnTo>
                <a:lnTo>
                  <a:pt x="118884" y="178163"/>
                </a:lnTo>
                <a:lnTo>
                  <a:pt x="121317" y="170923"/>
                </a:lnTo>
                <a:lnTo>
                  <a:pt x="124015" y="162953"/>
                </a:lnTo>
                <a:lnTo>
                  <a:pt x="179933" y="0"/>
                </a:lnTo>
                <a:lnTo>
                  <a:pt x="226275" y="0"/>
                </a:lnTo>
                <a:lnTo>
                  <a:pt x="226275" y="237464"/>
                </a:lnTo>
                <a:lnTo>
                  <a:pt x="190690" y="237464"/>
                </a:lnTo>
                <a:lnTo>
                  <a:pt x="190690" y="58648"/>
                </a:lnTo>
                <a:lnTo>
                  <a:pt x="129184" y="237464"/>
                </a:lnTo>
                <a:lnTo>
                  <a:pt x="97015" y="237464"/>
                </a:lnTo>
                <a:lnTo>
                  <a:pt x="35585" y="55079"/>
                </a:lnTo>
                <a:lnTo>
                  <a:pt x="35585" y="237464"/>
                </a:lnTo>
                <a:lnTo>
                  <a:pt x="0" y="237464"/>
                </a:lnTo>
                <a:lnTo>
                  <a:pt x="0" y="0"/>
                </a:lnTo>
                <a:close/>
              </a:path>
            </a:pathLst>
          </a:custGeom>
          <a:ln w="18288">
            <a:solidFill>
              <a:srgbClr val="D73A36"/>
            </a:solidFill>
          </a:ln>
        </p:spPr>
        <p:txBody>
          <a:bodyPr wrap="square" lIns="0" tIns="0" rIns="0" bIns="0" rtlCol="0"/>
          <a:lstStyle/>
          <a:p>
            <a:endParaRPr/>
          </a:p>
        </p:txBody>
      </p:sp>
      <p:sp>
        <p:nvSpPr>
          <p:cNvPr id="17" name="object 17"/>
          <p:cNvSpPr/>
          <p:nvPr/>
        </p:nvSpPr>
        <p:spPr>
          <a:xfrm>
            <a:off x="2005964" y="301650"/>
            <a:ext cx="173951" cy="202946"/>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183174" y="941828"/>
            <a:ext cx="8710930" cy="3850004"/>
          </a:xfrm>
          <a:prstGeom prst="rect">
            <a:avLst/>
          </a:prstGeom>
        </p:spPr>
        <p:txBody>
          <a:bodyPr vert="horz" wrap="square" lIns="0" tIns="78740" rIns="0" bIns="0" rtlCol="0">
            <a:spAutoFit/>
          </a:bodyPr>
          <a:lstStyle/>
          <a:p>
            <a:pPr marL="356870" marR="295275" indent="-344170">
              <a:lnSpc>
                <a:spcPts val="2110"/>
              </a:lnSpc>
              <a:spcBef>
                <a:spcPts val="620"/>
              </a:spcBef>
              <a:buFont typeface="Arial"/>
              <a:buChar char="•"/>
              <a:tabLst>
                <a:tab pos="356870" algn="l"/>
                <a:tab pos="357505" algn="l"/>
              </a:tabLst>
            </a:pPr>
            <a:r>
              <a:rPr sz="2200" spc="-5" dirty="0">
                <a:latin typeface="Arial"/>
                <a:cs typeface="Arial"/>
              </a:rPr>
              <a:t>How does radical relationalism lead </a:t>
            </a:r>
            <a:r>
              <a:rPr sz="2200" spc="0" dirty="0">
                <a:latin typeface="Arial"/>
                <a:cs typeface="Arial"/>
              </a:rPr>
              <a:t>to </a:t>
            </a:r>
            <a:r>
              <a:rPr sz="2200" dirty="0">
                <a:latin typeface="Arial"/>
                <a:cs typeface="Arial"/>
              </a:rPr>
              <a:t>structuralism </a:t>
            </a:r>
            <a:r>
              <a:rPr sz="2200" spc="-5" dirty="0">
                <a:latin typeface="Arial"/>
                <a:cs typeface="Arial"/>
              </a:rPr>
              <a:t>as </a:t>
            </a:r>
            <a:r>
              <a:rPr sz="2200" dirty="0">
                <a:latin typeface="Arial"/>
                <a:cs typeface="Arial"/>
              </a:rPr>
              <a:t>a </a:t>
            </a:r>
            <a:r>
              <a:rPr sz="2200" spc="-5" dirty="0">
                <a:latin typeface="Arial"/>
                <a:cs typeface="Arial"/>
              </a:rPr>
              <a:t>holistic  </a:t>
            </a:r>
            <a:r>
              <a:rPr sz="2200" dirty="0">
                <a:latin typeface="Arial"/>
                <a:cs typeface="Arial"/>
              </a:rPr>
              <a:t>account of society, </a:t>
            </a:r>
            <a:r>
              <a:rPr sz="2200" spc="-5" dirty="0">
                <a:latin typeface="Arial"/>
                <a:cs typeface="Arial"/>
              </a:rPr>
              <a:t>and also indicate </a:t>
            </a:r>
            <a:r>
              <a:rPr sz="2200" dirty="0">
                <a:latin typeface="Arial"/>
                <a:cs typeface="Arial"/>
              </a:rPr>
              <a:t>the </a:t>
            </a:r>
            <a:r>
              <a:rPr sz="2200" spc="-5" dirty="0">
                <a:latin typeface="Arial"/>
                <a:cs typeface="Arial"/>
              </a:rPr>
              <a:t>well-known difficulty </a:t>
            </a:r>
            <a:r>
              <a:rPr sz="2200" dirty="0">
                <a:latin typeface="Arial"/>
                <a:cs typeface="Arial"/>
              </a:rPr>
              <a:t>that  structuralism </a:t>
            </a:r>
            <a:r>
              <a:rPr sz="2200" spc="-5" dirty="0">
                <a:latin typeface="Arial"/>
                <a:cs typeface="Arial"/>
              </a:rPr>
              <a:t>has with explaining</a:t>
            </a:r>
            <a:r>
              <a:rPr sz="2200" spc="-50" dirty="0">
                <a:latin typeface="Arial"/>
                <a:cs typeface="Arial"/>
              </a:rPr>
              <a:t> </a:t>
            </a:r>
            <a:r>
              <a:rPr sz="2200" dirty="0">
                <a:latin typeface="Arial"/>
                <a:cs typeface="Arial"/>
              </a:rPr>
              <a:t>change?</a:t>
            </a:r>
            <a:endParaRPr sz="2200">
              <a:latin typeface="Arial"/>
              <a:cs typeface="Arial"/>
            </a:endParaRPr>
          </a:p>
          <a:p>
            <a:pPr>
              <a:lnSpc>
                <a:spcPct val="100000"/>
              </a:lnSpc>
              <a:spcBef>
                <a:spcPts val="5"/>
              </a:spcBef>
              <a:buFont typeface="Arial"/>
              <a:buChar char="•"/>
            </a:pPr>
            <a:endParaRPr sz="2750">
              <a:latin typeface="Times New Roman"/>
              <a:cs typeface="Times New Roman"/>
            </a:endParaRPr>
          </a:p>
          <a:p>
            <a:pPr marL="356870" marR="791845" indent="-344170">
              <a:lnSpc>
                <a:spcPts val="2110"/>
              </a:lnSpc>
              <a:buChar char="•"/>
              <a:tabLst>
                <a:tab pos="356870" algn="l"/>
                <a:tab pos="357505" algn="l"/>
              </a:tabLst>
            </a:pPr>
            <a:r>
              <a:rPr sz="2200" dirty="0">
                <a:latin typeface="Arial"/>
                <a:cs typeface="Arial"/>
              </a:rPr>
              <a:t>The </a:t>
            </a:r>
            <a:r>
              <a:rPr sz="2200" spc="-5" dirty="0">
                <a:latin typeface="Arial"/>
                <a:cs typeface="Arial"/>
              </a:rPr>
              <a:t>last </a:t>
            </a:r>
            <a:r>
              <a:rPr sz="2200" dirty="0">
                <a:latin typeface="Arial"/>
                <a:cs typeface="Arial"/>
              </a:rPr>
              <a:t>feature of </a:t>
            </a:r>
            <a:r>
              <a:rPr sz="2200" spc="-5" dirty="0">
                <a:latin typeface="Arial"/>
                <a:cs typeface="Arial"/>
              </a:rPr>
              <a:t>holism </a:t>
            </a:r>
            <a:r>
              <a:rPr sz="2200" dirty="0">
                <a:latin typeface="Arial"/>
                <a:cs typeface="Arial"/>
              </a:rPr>
              <a:t>that </a:t>
            </a:r>
            <a:r>
              <a:rPr sz="2200" spc="-5" dirty="0">
                <a:latin typeface="Arial"/>
                <a:cs typeface="Arial"/>
              </a:rPr>
              <a:t>is </a:t>
            </a:r>
            <a:r>
              <a:rPr sz="2200" dirty="0">
                <a:latin typeface="Arial"/>
                <a:cs typeface="Arial"/>
              </a:rPr>
              <a:t>worth </a:t>
            </a:r>
            <a:r>
              <a:rPr sz="2200" spc="-5" dirty="0">
                <a:latin typeface="Arial"/>
                <a:cs typeface="Arial"/>
              </a:rPr>
              <a:t>mentioning </a:t>
            </a:r>
            <a:r>
              <a:rPr sz="2200" dirty="0">
                <a:latin typeface="Arial"/>
                <a:cs typeface="Arial"/>
              </a:rPr>
              <a:t>here </a:t>
            </a:r>
            <a:r>
              <a:rPr sz="2200" spc="-5" dirty="0">
                <a:latin typeface="Arial"/>
                <a:cs typeface="Arial"/>
              </a:rPr>
              <a:t>is the  </a:t>
            </a:r>
            <a:r>
              <a:rPr sz="2200" dirty="0">
                <a:latin typeface="Arial"/>
                <a:cs typeface="Arial"/>
              </a:rPr>
              <a:t>concept of modernity expressed </a:t>
            </a:r>
            <a:r>
              <a:rPr sz="2200" spc="-5" dirty="0">
                <a:latin typeface="Arial"/>
                <a:cs typeface="Arial"/>
              </a:rPr>
              <a:t>in</a:t>
            </a:r>
            <a:r>
              <a:rPr sz="2200" spc="-85" dirty="0">
                <a:latin typeface="Arial"/>
                <a:cs typeface="Arial"/>
              </a:rPr>
              <a:t> </a:t>
            </a:r>
            <a:r>
              <a:rPr sz="2200" dirty="0">
                <a:latin typeface="Arial"/>
                <a:cs typeface="Arial"/>
              </a:rPr>
              <a:t>structuralism.</a:t>
            </a:r>
            <a:endParaRPr sz="2200">
              <a:latin typeface="Arial"/>
              <a:cs typeface="Arial"/>
            </a:endParaRPr>
          </a:p>
          <a:p>
            <a:pPr>
              <a:lnSpc>
                <a:spcPct val="100000"/>
              </a:lnSpc>
              <a:spcBef>
                <a:spcPts val="5"/>
              </a:spcBef>
              <a:buFont typeface="Arial"/>
              <a:buChar char="•"/>
            </a:pPr>
            <a:endParaRPr sz="2750">
              <a:latin typeface="Times New Roman"/>
              <a:cs typeface="Times New Roman"/>
            </a:endParaRPr>
          </a:p>
          <a:p>
            <a:pPr marL="356870" marR="5080" indent="-344170">
              <a:lnSpc>
                <a:spcPts val="2110"/>
              </a:lnSpc>
              <a:buChar char="•"/>
              <a:tabLst>
                <a:tab pos="356870" algn="l"/>
                <a:tab pos="357505" algn="l"/>
              </a:tabLst>
            </a:pPr>
            <a:r>
              <a:rPr sz="2200" spc="-5" dirty="0">
                <a:latin typeface="Arial"/>
                <a:cs typeface="Arial"/>
              </a:rPr>
              <a:t>While </a:t>
            </a:r>
            <a:r>
              <a:rPr sz="2200" dirty="0">
                <a:latin typeface="Arial"/>
                <a:cs typeface="Arial"/>
              </a:rPr>
              <a:t>structuralism </a:t>
            </a:r>
            <a:r>
              <a:rPr sz="2200" spc="-5" dirty="0">
                <a:latin typeface="Arial"/>
                <a:cs typeface="Arial"/>
              </a:rPr>
              <a:t>is </a:t>
            </a:r>
            <a:r>
              <a:rPr sz="2200" dirty="0">
                <a:latin typeface="Arial"/>
                <a:cs typeface="Arial"/>
              </a:rPr>
              <a:t>strongly </a:t>
            </a:r>
            <a:r>
              <a:rPr sz="2200" spc="-5" dirty="0">
                <a:latin typeface="Arial"/>
                <a:cs typeface="Arial"/>
              </a:rPr>
              <a:t>modernist in its </a:t>
            </a:r>
            <a:r>
              <a:rPr sz="2200" dirty="0">
                <a:latin typeface="Arial"/>
                <a:cs typeface="Arial"/>
              </a:rPr>
              <a:t>approach, </a:t>
            </a:r>
            <a:r>
              <a:rPr sz="2200" spc="-10" dirty="0">
                <a:latin typeface="Arial"/>
                <a:cs typeface="Arial"/>
              </a:rPr>
              <a:t>it </a:t>
            </a:r>
            <a:r>
              <a:rPr sz="2200" spc="-5" dirty="0">
                <a:latin typeface="Arial"/>
                <a:cs typeface="Arial"/>
              </a:rPr>
              <a:t>does not  </a:t>
            </a:r>
            <a:r>
              <a:rPr sz="2200" dirty="0">
                <a:latin typeface="Arial"/>
                <a:cs typeface="Arial"/>
              </a:rPr>
              <a:t>treat modernity </a:t>
            </a:r>
            <a:r>
              <a:rPr sz="2200" spc="-5" dirty="0">
                <a:latin typeface="Arial"/>
                <a:cs typeface="Arial"/>
              </a:rPr>
              <a:t>as </a:t>
            </a:r>
            <a:r>
              <a:rPr sz="2200" dirty="0">
                <a:latin typeface="Arial"/>
                <a:cs typeface="Arial"/>
              </a:rPr>
              <a:t>a key term: </a:t>
            </a:r>
            <a:r>
              <a:rPr sz="2200" spc="-10" dirty="0">
                <a:latin typeface="Arial"/>
                <a:cs typeface="Arial"/>
              </a:rPr>
              <a:t>it </a:t>
            </a:r>
            <a:r>
              <a:rPr sz="2200" spc="-5" dirty="0">
                <a:latin typeface="Arial"/>
                <a:cs typeface="Arial"/>
              </a:rPr>
              <a:t>is itself </a:t>
            </a:r>
            <a:r>
              <a:rPr sz="2200" dirty="0">
                <a:latin typeface="Arial"/>
                <a:cs typeface="Arial"/>
              </a:rPr>
              <a:t>modern, but </a:t>
            </a:r>
            <a:r>
              <a:rPr sz="2200" spc="-10" dirty="0">
                <a:latin typeface="Arial"/>
                <a:cs typeface="Arial"/>
              </a:rPr>
              <a:t>it </a:t>
            </a:r>
            <a:r>
              <a:rPr sz="2200" spc="-5" dirty="0">
                <a:latin typeface="Arial"/>
                <a:cs typeface="Arial"/>
              </a:rPr>
              <a:t>is </a:t>
            </a:r>
            <a:r>
              <a:rPr sz="2200" dirty="0">
                <a:latin typeface="Arial"/>
                <a:cs typeface="Arial"/>
              </a:rPr>
              <a:t>not very  interested </a:t>
            </a:r>
            <a:r>
              <a:rPr sz="2200" spc="-5" dirty="0">
                <a:latin typeface="Arial"/>
                <a:cs typeface="Arial"/>
              </a:rPr>
              <a:t>in </a:t>
            </a:r>
            <a:r>
              <a:rPr sz="2200" dirty="0">
                <a:latin typeface="Arial"/>
                <a:cs typeface="Arial"/>
              </a:rPr>
              <a:t>the </a:t>
            </a:r>
            <a:r>
              <a:rPr sz="2200" spc="-5" dirty="0">
                <a:latin typeface="Arial"/>
                <a:cs typeface="Arial"/>
              </a:rPr>
              <a:t>specificity </a:t>
            </a:r>
            <a:r>
              <a:rPr sz="2200" dirty="0">
                <a:latin typeface="Arial"/>
                <a:cs typeface="Arial"/>
              </a:rPr>
              <a:t>of the modern. There are </a:t>
            </a:r>
            <a:r>
              <a:rPr sz="2200" spc="-5" dirty="0">
                <a:latin typeface="Arial"/>
                <a:cs typeface="Arial"/>
              </a:rPr>
              <a:t>obvious  reasons </a:t>
            </a:r>
            <a:r>
              <a:rPr sz="2200" dirty="0">
                <a:latin typeface="Arial"/>
                <a:cs typeface="Arial"/>
              </a:rPr>
              <a:t>for </a:t>
            </a:r>
            <a:r>
              <a:rPr sz="2200" spc="-5" dirty="0">
                <a:latin typeface="Arial"/>
                <a:cs typeface="Arial"/>
              </a:rPr>
              <a:t>this: </a:t>
            </a:r>
            <a:r>
              <a:rPr sz="2200" spc="-10" dirty="0">
                <a:latin typeface="Arial"/>
                <a:cs typeface="Arial"/>
              </a:rPr>
              <a:t>if </a:t>
            </a:r>
            <a:r>
              <a:rPr sz="2200" dirty="0">
                <a:latin typeface="Arial"/>
                <a:cs typeface="Arial"/>
              </a:rPr>
              <a:t>society consists of a structure of </a:t>
            </a:r>
            <a:r>
              <a:rPr sz="2200" spc="-5" dirty="0">
                <a:latin typeface="Arial"/>
                <a:cs typeface="Arial"/>
              </a:rPr>
              <a:t>relations  deriving </a:t>
            </a:r>
            <a:r>
              <a:rPr sz="2200" dirty="0">
                <a:latin typeface="Arial"/>
                <a:cs typeface="Arial"/>
              </a:rPr>
              <a:t>from a </a:t>
            </a:r>
            <a:r>
              <a:rPr sz="2200" spc="-5" dirty="0">
                <a:latin typeface="Arial"/>
                <a:cs typeface="Arial"/>
              </a:rPr>
              <a:t>single </a:t>
            </a:r>
            <a:r>
              <a:rPr sz="2200" dirty="0">
                <a:latin typeface="Arial"/>
                <a:cs typeface="Arial"/>
              </a:rPr>
              <a:t>key concept, </a:t>
            </a:r>
            <a:r>
              <a:rPr sz="2200" spc="-10" dirty="0">
                <a:latin typeface="Arial"/>
                <a:cs typeface="Arial"/>
              </a:rPr>
              <a:t>it </a:t>
            </a:r>
            <a:r>
              <a:rPr sz="2200" spc="-5" dirty="0">
                <a:latin typeface="Arial"/>
                <a:cs typeface="Arial"/>
              </a:rPr>
              <a:t>is </a:t>
            </a:r>
            <a:r>
              <a:rPr sz="2200" dirty="0">
                <a:latin typeface="Arial"/>
                <a:cs typeface="Arial"/>
              </a:rPr>
              <a:t>hard </a:t>
            </a:r>
            <a:r>
              <a:rPr sz="2200" spc="0" dirty="0">
                <a:latin typeface="Arial"/>
                <a:cs typeface="Arial"/>
              </a:rPr>
              <a:t>to </a:t>
            </a:r>
            <a:r>
              <a:rPr sz="2200" dirty="0">
                <a:latin typeface="Arial"/>
                <a:cs typeface="Arial"/>
              </a:rPr>
              <a:t>see how </a:t>
            </a:r>
            <a:r>
              <a:rPr sz="2200" spc="-5" dirty="0">
                <a:latin typeface="Arial"/>
                <a:cs typeface="Arial"/>
              </a:rPr>
              <a:t>we </a:t>
            </a:r>
            <a:r>
              <a:rPr sz="2200" dirty="0">
                <a:latin typeface="Arial"/>
                <a:cs typeface="Arial"/>
              </a:rPr>
              <a:t>can  have </a:t>
            </a:r>
            <a:r>
              <a:rPr sz="2200" spc="-5" dirty="0">
                <a:latin typeface="Arial"/>
                <a:cs typeface="Arial"/>
              </a:rPr>
              <a:t>dramatically </a:t>
            </a:r>
            <a:r>
              <a:rPr sz="2200" dirty="0">
                <a:latin typeface="Arial"/>
                <a:cs typeface="Arial"/>
              </a:rPr>
              <a:t>different types of</a:t>
            </a:r>
            <a:r>
              <a:rPr sz="2200" spc="-65" dirty="0">
                <a:latin typeface="Arial"/>
                <a:cs typeface="Arial"/>
              </a:rPr>
              <a:t> </a:t>
            </a:r>
            <a:r>
              <a:rPr sz="2200" spc="-5" dirty="0">
                <a:latin typeface="Arial"/>
                <a:cs typeface="Arial"/>
              </a:rPr>
              <a:t>society.</a:t>
            </a:r>
            <a:endParaRPr sz="2200">
              <a:latin typeface="Arial"/>
              <a:cs typeface="Arial"/>
            </a:endParaRPr>
          </a:p>
        </p:txBody>
      </p:sp>
      <p:sp>
        <p:nvSpPr>
          <p:cNvPr id="19" name="object 19"/>
          <p:cNvSpPr/>
          <p:nvPr/>
        </p:nvSpPr>
        <p:spPr>
          <a:xfrm>
            <a:off x="3352800" y="5181599"/>
            <a:ext cx="2438374" cy="1600187"/>
          </a:xfrm>
          <a:prstGeom prst="rect">
            <a:avLst/>
          </a:prstGeom>
          <a:blipFill>
            <a:blip r:embed="rId8" cstate="print"/>
            <a:stretch>
              <a:fillRect/>
            </a:stretch>
          </a:blipFill>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119</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456691"/>
            <a:ext cx="8229600" cy="574040"/>
          </a:xfrm>
          <a:prstGeom prst="rect">
            <a:avLst/>
          </a:prstGeom>
        </p:spPr>
        <p:txBody>
          <a:bodyPr vert="horz" wrap="square" lIns="0" tIns="12700" rIns="0" bIns="0" rtlCol="0">
            <a:spAutoFit/>
          </a:bodyPr>
          <a:lstStyle/>
          <a:p>
            <a:pPr marL="1113155">
              <a:lnSpc>
                <a:spcPct val="100000"/>
              </a:lnSpc>
              <a:spcBef>
                <a:spcPts val="100"/>
              </a:spcBef>
            </a:pPr>
            <a:r>
              <a:rPr sz="3600" b="1" spc="-95" dirty="0">
                <a:latin typeface="Arial"/>
                <a:cs typeface="Arial"/>
              </a:rPr>
              <a:t>Nature </a:t>
            </a:r>
            <a:r>
              <a:rPr sz="3600" b="1" spc="-200" dirty="0">
                <a:latin typeface="Arial"/>
                <a:cs typeface="Arial"/>
              </a:rPr>
              <a:t>of </a:t>
            </a:r>
            <a:r>
              <a:rPr sz="3600" b="1" spc="-165" dirty="0">
                <a:latin typeface="Arial"/>
                <a:cs typeface="Arial"/>
              </a:rPr>
              <a:t>Sociological</a:t>
            </a:r>
            <a:r>
              <a:rPr sz="3600" b="1" spc="50" dirty="0">
                <a:latin typeface="Arial"/>
                <a:cs typeface="Arial"/>
              </a:rPr>
              <a:t> </a:t>
            </a:r>
            <a:r>
              <a:rPr sz="3600" b="1" spc="-125" dirty="0">
                <a:latin typeface="Arial"/>
                <a:cs typeface="Arial"/>
              </a:rPr>
              <a:t>Theory</a:t>
            </a:r>
            <a:endParaRPr sz="3600">
              <a:latin typeface="Arial"/>
              <a:cs typeface="Arial"/>
            </a:endParaRPr>
          </a:p>
        </p:txBody>
      </p:sp>
      <p:sp>
        <p:nvSpPr>
          <p:cNvPr id="4" name="object 4"/>
          <p:cNvSpPr txBox="1"/>
          <p:nvPr/>
        </p:nvSpPr>
        <p:spPr>
          <a:xfrm>
            <a:off x="535940" y="1291251"/>
            <a:ext cx="7425690" cy="1509395"/>
          </a:xfrm>
          <a:prstGeom prst="rect">
            <a:avLst/>
          </a:prstGeom>
        </p:spPr>
        <p:txBody>
          <a:bodyPr vert="horz" wrap="square" lIns="0" tIns="49530" rIns="0" bIns="0" rtlCol="0">
            <a:spAutoFit/>
          </a:bodyPr>
          <a:lstStyle/>
          <a:p>
            <a:pPr marL="356870" marR="5080" indent="-344170">
              <a:lnSpc>
                <a:spcPts val="3840"/>
              </a:lnSpc>
              <a:spcBef>
                <a:spcPts val="390"/>
              </a:spcBef>
              <a:buChar char="•"/>
              <a:tabLst>
                <a:tab pos="356870" algn="l"/>
                <a:tab pos="357505" algn="l"/>
              </a:tabLst>
            </a:pPr>
            <a:r>
              <a:rPr sz="3200" spc="-5" dirty="0">
                <a:latin typeface="Arial"/>
                <a:cs typeface="Arial"/>
              </a:rPr>
              <a:t>Sociological </a:t>
            </a:r>
            <a:r>
              <a:rPr sz="3350" i="1" spc="-90" dirty="0">
                <a:latin typeface="Arial"/>
                <a:cs typeface="Arial"/>
              </a:rPr>
              <a:t>Theory </a:t>
            </a:r>
            <a:r>
              <a:rPr sz="3200" spc="-5" dirty="0">
                <a:latin typeface="Arial"/>
                <a:cs typeface="Arial"/>
              </a:rPr>
              <a:t>consists </a:t>
            </a:r>
            <a:r>
              <a:rPr sz="3200" spc="-10" dirty="0">
                <a:latin typeface="Arial"/>
                <a:cs typeface="Arial"/>
              </a:rPr>
              <a:t>of  </a:t>
            </a:r>
            <a:r>
              <a:rPr sz="3200" spc="-5" dirty="0">
                <a:latin typeface="Arial"/>
                <a:cs typeface="Arial"/>
              </a:rPr>
              <a:t>perspectives </a:t>
            </a:r>
            <a:r>
              <a:rPr sz="3200" spc="-10" dirty="0">
                <a:latin typeface="Arial"/>
                <a:cs typeface="Arial"/>
              </a:rPr>
              <a:t>on </a:t>
            </a:r>
            <a:r>
              <a:rPr sz="3200" spc="-5" dirty="0">
                <a:latin typeface="Arial"/>
                <a:cs typeface="Arial"/>
              </a:rPr>
              <a:t>the </a:t>
            </a:r>
            <a:r>
              <a:rPr sz="3200" spc="-10" dirty="0">
                <a:latin typeface="Arial"/>
                <a:cs typeface="Arial"/>
              </a:rPr>
              <a:t>nature of </a:t>
            </a:r>
            <a:r>
              <a:rPr sz="3200" spc="-5" dirty="0">
                <a:latin typeface="Arial"/>
                <a:cs typeface="Arial"/>
              </a:rPr>
              <a:t>the social  </a:t>
            </a:r>
            <a:r>
              <a:rPr sz="3200" spc="-10" dirty="0">
                <a:latin typeface="Arial"/>
                <a:cs typeface="Arial"/>
              </a:rPr>
              <a:t>world.</a:t>
            </a:r>
            <a:endParaRPr sz="3200">
              <a:latin typeface="Arial"/>
              <a:cs typeface="Arial"/>
            </a:endParaRPr>
          </a:p>
        </p:txBody>
      </p:sp>
      <p:sp>
        <p:nvSpPr>
          <p:cNvPr id="5" name="object 5"/>
          <p:cNvSpPr/>
          <p:nvPr/>
        </p:nvSpPr>
        <p:spPr>
          <a:xfrm>
            <a:off x="838200" y="3962400"/>
            <a:ext cx="1981200" cy="685800"/>
          </a:xfrm>
          <a:custGeom>
            <a:avLst/>
            <a:gdLst/>
            <a:ahLst/>
            <a:cxnLst/>
            <a:rect l="l" t="t" r="r" b="b"/>
            <a:pathLst>
              <a:path w="1981200" h="685800">
                <a:moveTo>
                  <a:pt x="0" y="0"/>
                </a:moveTo>
                <a:lnTo>
                  <a:pt x="1981200" y="0"/>
                </a:lnTo>
                <a:lnTo>
                  <a:pt x="1981200" y="685800"/>
                </a:lnTo>
                <a:lnTo>
                  <a:pt x="0" y="685800"/>
                </a:lnTo>
                <a:lnTo>
                  <a:pt x="0" y="0"/>
                </a:lnTo>
                <a:close/>
              </a:path>
            </a:pathLst>
          </a:custGeom>
          <a:solidFill>
            <a:srgbClr val="8064A2"/>
          </a:solidFill>
        </p:spPr>
        <p:txBody>
          <a:bodyPr wrap="square" lIns="0" tIns="0" rIns="0" bIns="0" rtlCol="0"/>
          <a:lstStyle/>
          <a:p>
            <a:endParaRPr/>
          </a:p>
        </p:txBody>
      </p:sp>
      <p:sp>
        <p:nvSpPr>
          <p:cNvPr id="6" name="object 6"/>
          <p:cNvSpPr txBox="1"/>
          <p:nvPr/>
        </p:nvSpPr>
        <p:spPr>
          <a:xfrm>
            <a:off x="838200" y="3962400"/>
            <a:ext cx="1981200" cy="685800"/>
          </a:xfrm>
          <a:prstGeom prst="rect">
            <a:avLst/>
          </a:prstGeom>
          <a:ln w="25400">
            <a:solidFill>
              <a:srgbClr val="5C4776"/>
            </a:solidFill>
          </a:ln>
        </p:spPr>
        <p:txBody>
          <a:bodyPr vert="horz" wrap="square" lIns="0" tIns="53340" rIns="0" bIns="0" rtlCol="0">
            <a:spAutoFit/>
          </a:bodyPr>
          <a:lstStyle/>
          <a:p>
            <a:pPr algn="ctr">
              <a:lnSpc>
                <a:spcPct val="100000"/>
              </a:lnSpc>
              <a:spcBef>
                <a:spcPts val="420"/>
              </a:spcBef>
            </a:pPr>
            <a:r>
              <a:rPr sz="1800" b="1" i="1" spc="-40" dirty="0">
                <a:solidFill>
                  <a:srgbClr val="FFFFFF"/>
                </a:solidFill>
                <a:latin typeface="Calibri"/>
                <a:cs typeface="Calibri"/>
              </a:rPr>
              <a:t>NOT</a:t>
            </a:r>
            <a:endParaRPr sz="1800">
              <a:latin typeface="Calibri"/>
              <a:cs typeface="Calibri"/>
            </a:endParaRPr>
          </a:p>
          <a:p>
            <a:pPr marL="2540" algn="ctr">
              <a:lnSpc>
                <a:spcPct val="100000"/>
              </a:lnSpc>
            </a:pPr>
            <a:r>
              <a:rPr sz="1800" b="1" i="1" spc="-10" dirty="0">
                <a:solidFill>
                  <a:srgbClr val="FFFFFF"/>
                </a:solidFill>
                <a:latin typeface="Calibri"/>
                <a:cs typeface="Calibri"/>
              </a:rPr>
              <a:t>“</a:t>
            </a:r>
            <a:r>
              <a:rPr sz="1800" spc="-10" dirty="0">
                <a:solidFill>
                  <a:srgbClr val="FFFFFF"/>
                </a:solidFill>
                <a:latin typeface="Calibri"/>
                <a:cs typeface="Calibri"/>
              </a:rPr>
              <a:t>laws </a:t>
            </a:r>
            <a:r>
              <a:rPr sz="1800" dirty="0">
                <a:solidFill>
                  <a:srgbClr val="FFFFFF"/>
                </a:solidFill>
                <a:latin typeface="Calibri"/>
                <a:cs typeface="Calibri"/>
              </a:rPr>
              <a:t>of</a:t>
            </a:r>
            <a:r>
              <a:rPr sz="1800" spc="-45" dirty="0">
                <a:solidFill>
                  <a:srgbClr val="FFFFFF"/>
                </a:solidFill>
                <a:latin typeface="Calibri"/>
                <a:cs typeface="Calibri"/>
              </a:rPr>
              <a:t> </a:t>
            </a:r>
            <a:r>
              <a:rPr sz="1800" dirty="0">
                <a:solidFill>
                  <a:srgbClr val="FFFFFF"/>
                </a:solidFill>
                <a:latin typeface="Calibri"/>
                <a:cs typeface="Calibri"/>
              </a:rPr>
              <a:t>society”</a:t>
            </a:r>
            <a:endParaRPr sz="1800">
              <a:latin typeface="Calibri"/>
              <a:cs typeface="Calibri"/>
            </a:endParaRPr>
          </a:p>
        </p:txBody>
      </p:sp>
      <p:sp>
        <p:nvSpPr>
          <p:cNvPr id="7" name="object 7"/>
          <p:cNvSpPr/>
          <p:nvPr/>
        </p:nvSpPr>
        <p:spPr>
          <a:xfrm>
            <a:off x="3581400" y="2971800"/>
            <a:ext cx="4419600" cy="1905000"/>
          </a:xfrm>
          <a:custGeom>
            <a:avLst/>
            <a:gdLst/>
            <a:ahLst/>
            <a:cxnLst/>
            <a:rect l="l" t="t" r="r" b="b"/>
            <a:pathLst>
              <a:path w="4419600" h="1905000">
                <a:moveTo>
                  <a:pt x="0" y="0"/>
                </a:moveTo>
                <a:lnTo>
                  <a:pt x="4419600" y="0"/>
                </a:lnTo>
                <a:lnTo>
                  <a:pt x="4419600" y="1905000"/>
                </a:lnTo>
                <a:lnTo>
                  <a:pt x="0" y="1905000"/>
                </a:lnTo>
                <a:lnTo>
                  <a:pt x="0" y="0"/>
                </a:lnTo>
                <a:close/>
              </a:path>
            </a:pathLst>
          </a:custGeom>
          <a:solidFill>
            <a:srgbClr val="4F81BD"/>
          </a:solidFill>
        </p:spPr>
        <p:txBody>
          <a:bodyPr wrap="square" lIns="0" tIns="0" rIns="0" bIns="0" rtlCol="0"/>
          <a:lstStyle/>
          <a:p>
            <a:endParaRPr/>
          </a:p>
        </p:txBody>
      </p:sp>
      <p:sp>
        <p:nvSpPr>
          <p:cNvPr id="8" name="object 8"/>
          <p:cNvSpPr txBox="1"/>
          <p:nvPr/>
        </p:nvSpPr>
        <p:spPr>
          <a:xfrm>
            <a:off x="3581400" y="2971800"/>
            <a:ext cx="4419600" cy="1905000"/>
          </a:xfrm>
          <a:prstGeom prst="rect">
            <a:avLst/>
          </a:prstGeom>
          <a:ln w="25400">
            <a:solidFill>
              <a:srgbClr val="385D8A"/>
            </a:solidFill>
          </a:ln>
        </p:spPr>
        <p:txBody>
          <a:bodyPr vert="horz" wrap="square" lIns="0" tIns="114300" rIns="0" bIns="0" rtlCol="0">
            <a:spAutoFit/>
          </a:bodyPr>
          <a:lstStyle/>
          <a:p>
            <a:pPr marL="119380" marR="112395" indent="2540" algn="ctr">
              <a:lnSpc>
                <a:spcPct val="100000"/>
              </a:lnSpc>
              <a:spcBef>
                <a:spcPts val="900"/>
              </a:spcBef>
            </a:pPr>
            <a:r>
              <a:rPr sz="1800" spc="-5" dirty="0">
                <a:solidFill>
                  <a:srgbClr val="FFFFFF"/>
                </a:solidFill>
                <a:latin typeface="Calibri"/>
                <a:cs typeface="Calibri"/>
              </a:rPr>
              <a:t>Concepts, ideas and </a:t>
            </a:r>
            <a:r>
              <a:rPr sz="1800" spc="-15" dirty="0">
                <a:solidFill>
                  <a:srgbClr val="FFFFFF"/>
                </a:solidFill>
                <a:latin typeface="Calibri"/>
                <a:cs typeface="Calibri"/>
              </a:rPr>
              <a:t>perspectives </a:t>
            </a:r>
            <a:r>
              <a:rPr sz="1800" spc="-5" dirty="0">
                <a:solidFill>
                  <a:srgbClr val="FFFFFF"/>
                </a:solidFill>
                <a:latin typeface="Calibri"/>
                <a:cs typeface="Calibri"/>
              </a:rPr>
              <a:t>which </a:t>
            </a:r>
            <a:r>
              <a:rPr sz="1800" spc="-10" dirty="0">
                <a:solidFill>
                  <a:srgbClr val="FFFFFF"/>
                </a:solidFill>
                <a:latin typeface="Calibri"/>
                <a:cs typeface="Calibri"/>
              </a:rPr>
              <a:t>are  </a:t>
            </a:r>
            <a:r>
              <a:rPr sz="1800" spc="-20" dirty="0">
                <a:solidFill>
                  <a:srgbClr val="FFFFFF"/>
                </a:solidFill>
                <a:latin typeface="Calibri"/>
                <a:cs typeface="Calibri"/>
              </a:rPr>
              <a:t>transferable </a:t>
            </a:r>
            <a:r>
              <a:rPr sz="1800" spc="-10" dirty="0">
                <a:solidFill>
                  <a:srgbClr val="FFFFFF"/>
                </a:solidFill>
                <a:latin typeface="Calibri"/>
                <a:cs typeface="Calibri"/>
              </a:rPr>
              <a:t>from </a:t>
            </a:r>
            <a:r>
              <a:rPr sz="1800" spc="-5" dirty="0">
                <a:solidFill>
                  <a:srgbClr val="FFFFFF"/>
                </a:solidFill>
                <a:latin typeface="Calibri"/>
                <a:cs typeface="Calibri"/>
              </a:rPr>
              <a:t>one </a:t>
            </a:r>
            <a:r>
              <a:rPr sz="1800" spc="-20" dirty="0">
                <a:solidFill>
                  <a:srgbClr val="FFFFFF"/>
                </a:solidFill>
                <a:latin typeface="Calibri"/>
                <a:cs typeface="Calibri"/>
              </a:rPr>
              <a:t>context </a:t>
            </a:r>
            <a:r>
              <a:rPr sz="1800" spc="-15" dirty="0">
                <a:solidFill>
                  <a:srgbClr val="FFFFFF"/>
                </a:solidFill>
                <a:latin typeface="Calibri"/>
                <a:cs typeface="Calibri"/>
              </a:rPr>
              <a:t>to </a:t>
            </a:r>
            <a:r>
              <a:rPr sz="1800" spc="-10" dirty="0">
                <a:solidFill>
                  <a:srgbClr val="FFFFFF"/>
                </a:solidFill>
                <a:latin typeface="Calibri"/>
                <a:cs typeface="Calibri"/>
              </a:rPr>
              <a:t>another  </a:t>
            </a:r>
            <a:r>
              <a:rPr sz="1800" spc="-5" dirty="0">
                <a:solidFill>
                  <a:srgbClr val="FFFFFF"/>
                </a:solidFill>
                <a:latin typeface="Calibri"/>
                <a:cs typeface="Calibri"/>
              </a:rPr>
              <a:t>making </a:t>
            </a:r>
            <a:r>
              <a:rPr sz="1800" dirty="0">
                <a:solidFill>
                  <a:srgbClr val="FFFFFF"/>
                </a:solidFill>
                <a:latin typeface="Calibri"/>
                <a:cs typeface="Calibri"/>
              </a:rPr>
              <a:t>a </a:t>
            </a:r>
            <a:r>
              <a:rPr sz="1800" spc="-15" dirty="0">
                <a:solidFill>
                  <a:srgbClr val="FFFFFF"/>
                </a:solidFill>
                <a:latin typeface="Calibri"/>
                <a:cs typeface="Calibri"/>
              </a:rPr>
              <a:t>relevant </a:t>
            </a:r>
            <a:r>
              <a:rPr sz="1800" spc="-10" dirty="0">
                <a:solidFill>
                  <a:srgbClr val="FFFFFF"/>
                </a:solidFill>
                <a:latin typeface="Calibri"/>
                <a:cs typeface="Calibri"/>
              </a:rPr>
              <a:t>distinction between  </a:t>
            </a:r>
            <a:r>
              <a:rPr sz="1800" spc="-20" dirty="0">
                <a:solidFill>
                  <a:srgbClr val="FFFFFF"/>
                </a:solidFill>
                <a:latin typeface="Calibri"/>
                <a:cs typeface="Calibri"/>
              </a:rPr>
              <a:t>“substantive” </a:t>
            </a:r>
            <a:r>
              <a:rPr sz="1800" spc="-10" dirty="0">
                <a:solidFill>
                  <a:srgbClr val="FFFFFF"/>
                </a:solidFill>
                <a:latin typeface="Calibri"/>
                <a:cs typeface="Calibri"/>
              </a:rPr>
              <a:t>concepts derived from </a:t>
            </a:r>
            <a:r>
              <a:rPr sz="1800" spc="-15" dirty="0">
                <a:solidFill>
                  <a:srgbClr val="FFFFFF"/>
                </a:solidFill>
                <a:latin typeface="Calibri"/>
                <a:cs typeface="Calibri"/>
              </a:rPr>
              <a:t>the  </a:t>
            </a:r>
            <a:r>
              <a:rPr sz="1800" spc="-5" dirty="0">
                <a:solidFill>
                  <a:srgbClr val="FFFFFF"/>
                </a:solidFill>
                <a:latin typeface="Calibri"/>
                <a:cs typeface="Calibri"/>
              </a:rPr>
              <a:t>specific </a:t>
            </a:r>
            <a:r>
              <a:rPr sz="1800" spc="-20" dirty="0">
                <a:solidFill>
                  <a:srgbClr val="FFFFFF"/>
                </a:solidFill>
                <a:latin typeface="Calibri"/>
                <a:cs typeface="Calibri"/>
              </a:rPr>
              <a:t>context </a:t>
            </a:r>
            <a:r>
              <a:rPr sz="1800" spc="-5" dirty="0">
                <a:solidFill>
                  <a:srgbClr val="FFFFFF"/>
                </a:solidFill>
                <a:latin typeface="Calibri"/>
                <a:cs typeface="Calibri"/>
              </a:rPr>
              <a:t>and </a:t>
            </a:r>
            <a:r>
              <a:rPr sz="1800" spc="-10" dirty="0">
                <a:solidFill>
                  <a:srgbClr val="FFFFFF"/>
                </a:solidFill>
                <a:latin typeface="Calibri"/>
                <a:cs typeface="Calibri"/>
              </a:rPr>
              <a:t>“formal” concepts </a:t>
            </a:r>
            <a:r>
              <a:rPr sz="1800" spc="-5" dirty="0">
                <a:solidFill>
                  <a:srgbClr val="FFFFFF"/>
                </a:solidFill>
                <a:latin typeface="Calibri"/>
                <a:cs typeface="Calibri"/>
              </a:rPr>
              <a:t>which  </a:t>
            </a:r>
            <a:r>
              <a:rPr sz="1800" spc="-10" dirty="0">
                <a:solidFill>
                  <a:srgbClr val="FFFFFF"/>
                </a:solidFill>
                <a:latin typeface="Calibri"/>
                <a:cs typeface="Calibri"/>
              </a:rPr>
              <a:t>can </a:t>
            </a:r>
            <a:r>
              <a:rPr sz="1800" spc="-15" dirty="0">
                <a:solidFill>
                  <a:srgbClr val="FFFFFF"/>
                </a:solidFill>
                <a:latin typeface="Calibri"/>
                <a:cs typeface="Calibri"/>
              </a:rPr>
              <a:t>mediate </a:t>
            </a:r>
            <a:r>
              <a:rPr sz="1800" spc="-10" dirty="0">
                <a:solidFill>
                  <a:srgbClr val="FFFFFF"/>
                </a:solidFill>
                <a:latin typeface="Calibri"/>
                <a:cs typeface="Calibri"/>
              </a:rPr>
              <a:t>between</a:t>
            </a:r>
            <a:r>
              <a:rPr sz="1800" spc="100" dirty="0">
                <a:solidFill>
                  <a:srgbClr val="FFFFFF"/>
                </a:solidFill>
                <a:latin typeface="Calibri"/>
                <a:cs typeface="Calibri"/>
              </a:rPr>
              <a:t> </a:t>
            </a:r>
            <a:r>
              <a:rPr sz="1800" spc="-20" dirty="0">
                <a:solidFill>
                  <a:srgbClr val="FFFFFF"/>
                </a:solidFill>
                <a:latin typeface="Calibri"/>
                <a:cs typeface="Calibri"/>
              </a:rPr>
              <a:t>contexts.</a:t>
            </a:r>
            <a:endParaRPr sz="1800">
              <a:latin typeface="Calibri"/>
              <a:cs typeface="Calibri"/>
            </a:endParaRPr>
          </a:p>
        </p:txBody>
      </p:sp>
      <p:sp>
        <p:nvSpPr>
          <p:cNvPr id="9" name="object 9"/>
          <p:cNvSpPr/>
          <p:nvPr/>
        </p:nvSpPr>
        <p:spPr>
          <a:xfrm>
            <a:off x="1688591" y="2874263"/>
            <a:ext cx="432816" cy="124967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905126" y="2895600"/>
            <a:ext cx="3175" cy="953135"/>
          </a:xfrm>
          <a:custGeom>
            <a:avLst/>
            <a:gdLst/>
            <a:ahLst/>
            <a:cxnLst/>
            <a:rect l="l" t="t" r="r" b="b"/>
            <a:pathLst>
              <a:path w="3175" h="953135">
                <a:moveTo>
                  <a:pt x="3048" y="0"/>
                </a:moveTo>
                <a:lnTo>
                  <a:pt x="0" y="952881"/>
                </a:lnTo>
              </a:path>
            </a:pathLst>
          </a:custGeom>
          <a:ln w="38100">
            <a:solidFill>
              <a:srgbClr val="8064A2"/>
            </a:solidFill>
          </a:ln>
        </p:spPr>
        <p:txBody>
          <a:bodyPr wrap="square" lIns="0" tIns="0" rIns="0" bIns="0" rtlCol="0"/>
          <a:lstStyle/>
          <a:p>
            <a:endParaRPr/>
          </a:p>
        </p:txBody>
      </p:sp>
      <p:sp>
        <p:nvSpPr>
          <p:cNvPr id="11" name="object 11"/>
          <p:cNvSpPr/>
          <p:nvPr/>
        </p:nvSpPr>
        <p:spPr>
          <a:xfrm>
            <a:off x="1838805" y="3733972"/>
            <a:ext cx="133350" cy="114935"/>
          </a:xfrm>
          <a:custGeom>
            <a:avLst/>
            <a:gdLst/>
            <a:ahLst/>
            <a:cxnLst/>
            <a:rect l="l" t="t" r="r" b="b"/>
            <a:pathLst>
              <a:path w="133350" h="114935">
                <a:moveTo>
                  <a:pt x="133350" y="419"/>
                </a:moveTo>
                <a:lnTo>
                  <a:pt x="66319" y="114503"/>
                </a:lnTo>
                <a:lnTo>
                  <a:pt x="0" y="0"/>
                </a:lnTo>
              </a:path>
            </a:pathLst>
          </a:custGeom>
          <a:ln w="38100">
            <a:solidFill>
              <a:srgbClr val="8064A2"/>
            </a:solidFill>
          </a:ln>
        </p:spPr>
        <p:txBody>
          <a:bodyPr wrap="square" lIns="0" tIns="0" rIns="0" bIns="0" rtlCol="0"/>
          <a:lstStyle/>
          <a:p>
            <a:endParaRPr/>
          </a:p>
        </p:txBody>
      </p:sp>
      <p:sp>
        <p:nvSpPr>
          <p:cNvPr id="12" name="object 12"/>
          <p:cNvSpPr/>
          <p:nvPr/>
        </p:nvSpPr>
        <p:spPr>
          <a:xfrm>
            <a:off x="4946903" y="2337815"/>
            <a:ext cx="316991" cy="73761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105552" y="2362200"/>
            <a:ext cx="3175" cy="508634"/>
          </a:xfrm>
          <a:custGeom>
            <a:avLst/>
            <a:gdLst/>
            <a:ahLst/>
            <a:cxnLst/>
            <a:rect l="l" t="t" r="r" b="b"/>
            <a:pathLst>
              <a:path w="3175" h="508635">
                <a:moveTo>
                  <a:pt x="3022" y="0"/>
                </a:moveTo>
                <a:lnTo>
                  <a:pt x="0" y="508254"/>
                </a:lnTo>
              </a:path>
            </a:pathLst>
          </a:custGeom>
          <a:ln w="25400">
            <a:solidFill>
              <a:srgbClr val="4F81BD"/>
            </a:solidFill>
          </a:ln>
        </p:spPr>
        <p:txBody>
          <a:bodyPr wrap="square" lIns="0" tIns="0" rIns="0" bIns="0" rtlCol="0"/>
          <a:lstStyle/>
          <a:p>
            <a:endParaRPr/>
          </a:p>
        </p:txBody>
      </p:sp>
      <p:sp>
        <p:nvSpPr>
          <p:cNvPr id="14" name="object 14"/>
          <p:cNvSpPr/>
          <p:nvPr/>
        </p:nvSpPr>
        <p:spPr>
          <a:xfrm>
            <a:off x="5061548" y="2793997"/>
            <a:ext cx="88900" cy="76835"/>
          </a:xfrm>
          <a:custGeom>
            <a:avLst/>
            <a:gdLst/>
            <a:ahLst/>
            <a:cxnLst/>
            <a:rect l="l" t="t" r="r" b="b"/>
            <a:pathLst>
              <a:path w="88900" h="76835">
                <a:moveTo>
                  <a:pt x="88900" y="520"/>
                </a:moveTo>
                <a:lnTo>
                  <a:pt x="44005" y="76453"/>
                </a:lnTo>
                <a:lnTo>
                  <a:pt x="0" y="0"/>
                </a:lnTo>
              </a:path>
            </a:pathLst>
          </a:custGeom>
          <a:ln w="25400">
            <a:solidFill>
              <a:srgbClr val="4F81BD"/>
            </a:solidFill>
          </a:ln>
        </p:spPr>
        <p:txBody>
          <a:bodyPr wrap="square" lIns="0" tIns="0" rIns="0" bIns="0" rtlCol="0"/>
          <a:lstStyle/>
          <a:p>
            <a:endParaRPr/>
          </a:p>
        </p:txBody>
      </p:sp>
      <p:sp>
        <p:nvSpPr>
          <p:cNvPr id="15" name="object 15"/>
          <p:cNvSpPr/>
          <p:nvPr/>
        </p:nvSpPr>
        <p:spPr>
          <a:xfrm>
            <a:off x="2660903" y="4989576"/>
            <a:ext cx="3179063" cy="752855"/>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2844152" y="5029200"/>
            <a:ext cx="2947670" cy="528955"/>
          </a:xfrm>
          <a:custGeom>
            <a:avLst/>
            <a:gdLst/>
            <a:ahLst/>
            <a:cxnLst/>
            <a:rect l="l" t="t" r="r" b="b"/>
            <a:pathLst>
              <a:path w="2947670" h="528954">
                <a:moveTo>
                  <a:pt x="2947047" y="0"/>
                </a:moveTo>
                <a:lnTo>
                  <a:pt x="0" y="528955"/>
                </a:lnTo>
              </a:path>
            </a:pathLst>
          </a:custGeom>
          <a:ln w="25400">
            <a:solidFill>
              <a:srgbClr val="F79646"/>
            </a:solidFill>
          </a:ln>
        </p:spPr>
        <p:txBody>
          <a:bodyPr wrap="square" lIns="0" tIns="0" rIns="0" bIns="0" rtlCol="0"/>
          <a:lstStyle/>
          <a:p>
            <a:endParaRPr/>
          </a:p>
        </p:txBody>
      </p:sp>
      <p:sp>
        <p:nvSpPr>
          <p:cNvPr id="17" name="object 17"/>
          <p:cNvSpPr/>
          <p:nvPr/>
        </p:nvSpPr>
        <p:spPr>
          <a:xfrm>
            <a:off x="2844151" y="5500939"/>
            <a:ext cx="83185" cy="87630"/>
          </a:xfrm>
          <a:custGeom>
            <a:avLst/>
            <a:gdLst/>
            <a:ahLst/>
            <a:cxnLst/>
            <a:rect l="l" t="t" r="r" b="b"/>
            <a:pathLst>
              <a:path w="83185" h="87629">
                <a:moveTo>
                  <a:pt x="82854" y="87502"/>
                </a:moveTo>
                <a:lnTo>
                  <a:pt x="0" y="57213"/>
                </a:lnTo>
                <a:lnTo>
                  <a:pt x="67144" y="0"/>
                </a:lnTo>
              </a:path>
            </a:pathLst>
          </a:custGeom>
          <a:ln w="25400">
            <a:solidFill>
              <a:srgbClr val="F79646"/>
            </a:solidFill>
          </a:ln>
        </p:spPr>
        <p:txBody>
          <a:bodyPr wrap="square" lIns="0" tIns="0" rIns="0" bIns="0" rtlCol="0"/>
          <a:lstStyle/>
          <a:p>
            <a:endParaRPr/>
          </a:p>
        </p:txBody>
      </p:sp>
      <p:sp>
        <p:nvSpPr>
          <p:cNvPr id="18" name="object 18"/>
          <p:cNvSpPr txBox="1"/>
          <p:nvPr/>
        </p:nvSpPr>
        <p:spPr>
          <a:xfrm>
            <a:off x="381000" y="5715000"/>
            <a:ext cx="2667000" cy="762000"/>
          </a:xfrm>
          <a:prstGeom prst="rect">
            <a:avLst/>
          </a:prstGeom>
          <a:solidFill>
            <a:srgbClr val="F79646"/>
          </a:solidFill>
          <a:ln w="25400">
            <a:solidFill>
              <a:srgbClr val="B66D31"/>
            </a:solidFill>
          </a:ln>
        </p:spPr>
        <p:txBody>
          <a:bodyPr vert="horz" wrap="square" lIns="0" tIns="91440" rIns="0" bIns="0" rtlCol="0">
            <a:spAutoFit/>
          </a:bodyPr>
          <a:lstStyle/>
          <a:p>
            <a:pPr marL="472440" marR="114300" indent="-350520">
              <a:lnSpc>
                <a:spcPct val="100000"/>
              </a:lnSpc>
              <a:spcBef>
                <a:spcPts val="720"/>
              </a:spcBef>
            </a:pPr>
            <a:r>
              <a:rPr sz="1800" spc="-5" dirty="0">
                <a:solidFill>
                  <a:srgbClr val="FFFFFF"/>
                </a:solidFill>
                <a:latin typeface="Calibri"/>
                <a:cs typeface="Calibri"/>
              </a:rPr>
              <a:t>The social, the </a:t>
            </a:r>
            <a:r>
              <a:rPr sz="1800" spc="-15" dirty="0">
                <a:solidFill>
                  <a:srgbClr val="FFFFFF"/>
                </a:solidFill>
                <a:latin typeface="Calibri"/>
                <a:cs typeface="Calibri"/>
              </a:rPr>
              <a:t>interactive,  </a:t>
            </a:r>
            <a:r>
              <a:rPr sz="1800" spc="-10" dirty="0">
                <a:solidFill>
                  <a:srgbClr val="FFFFFF"/>
                </a:solidFill>
                <a:latin typeface="Calibri"/>
                <a:cs typeface="Calibri"/>
              </a:rPr>
              <a:t>the</a:t>
            </a:r>
            <a:r>
              <a:rPr sz="1800" spc="-15" dirty="0">
                <a:solidFill>
                  <a:srgbClr val="FFFFFF"/>
                </a:solidFill>
                <a:latin typeface="Calibri"/>
                <a:cs typeface="Calibri"/>
              </a:rPr>
              <a:t> </a:t>
            </a:r>
            <a:r>
              <a:rPr sz="1800" spc="-10" dirty="0">
                <a:solidFill>
                  <a:srgbClr val="FFFFFF"/>
                </a:solidFill>
                <a:latin typeface="Calibri"/>
                <a:cs typeface="Calibri"/>
              </a:rPr>
              <a:t>communicable</a:t>
            </a:r>
            <a:endParaRPr sz="1800">
              <a:latin typeface="Calibri"/>
              <a:cs typeface="Calibri"/>
            </a:endParaRPr>
          </a:p>
        </p:txBody>
      </p:sp>
      <p:sp>
        <p:nvSpPr>
          <p:cNvPr id="19" name="object 19"/>
          <p:cNvSpPr/>
          <p:nvPr/>
        </p:nvSpPr>
        <p:spPr>
          <a:xfrm>
            <a:off x="3535680" y="5806439"/>
            <a:ext cx="1423415" cy="316991"/>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3581400" y="5943600"/>
            <a:ext cx="1194435" cy="1905"/>
          </a:xfrm>
          <a:custGeom>
            <a:avLst/>
            <a:gdLst/>
            <a:ahLst/>
            <a:cxnLst/>
            <a:rect l="l" t="t" r="r" b="b"/>
            <a:pathLst>
              <a:path w="1194435" h="1904">
                <a:moveTo>
                  <a:pt x="0" y="0"/>
                </a:moveTo>
                <a:lnTo>
                  <a:pt x="1194054" y="1549"/>
                </a:lnTo>
              </a:path>
            </a:pathLst>
          </a:custGeom>
          <a:ln w="25400">
            <a:solidFill>
              <a:srgbClr val="9BBB59"/>
            </a:solidFill>
          </a:ln>
        </p:spPr>
        <p:txBody>
          <a:bodyPr wrap="square" lIns="0" tIns="0" rIns="0" bIns="0" rtlCol="0"/>
          <a:lstStyle/>
          <a:p>
            <a:endParaRPr/>
          </a:p>
        </p:txBody>
      </p:sp>
      <p:sp>
        <p:nvSpPr>
          <p:cNvPr id="21" name="object 21"/>
          <p:cNvSpPr/>
          <p:nvPr/>
        </p:nvSpPr>
        <p:spPr>
          <a:xfrm>
            <a:off x="4699199" y="5900601"/>
            <a:ext cx="76835" cy="88900"/>
          </a:xfrm>
          <a:custGeom>
            <a:avLst/>
            <a:gdLst/>
            <a:ahLst/>
            <a:cxnLst/>
            <a:rect l="l" t="t" r="r" b="b"/>
            <a:pathLst>
              <a:path w="76835" h="88900">
                <a:moveTo>
                  <a:pt x="114" y="0"/>
                </a:moveTo>
                <a:lnTo>
                  <a:pt x="76250" y="44551"/>
                </a:lnTo>
                <a:lnTo>
                  <a:pt x="0" y="88899"/>
                </a:lnTo>
              </a:path>
            </a:pathLst>
          </a:custGeom>
          <a:ln w="25400">
            <a:solidFill>
              <a:srgbClr val="9BBB59"/>
            </a:solidFill>
          </a:ln>
        </p:spPr>
        <p:txBody>
          <a:bodyPr wrap="square" lIns="0" tIns="0" rIns="0" bIns="0" rtlCol="0"/>
          <a:lstStyle/>
          <a:p>
            <a:endParaRPr/>
          </a:p>
        </p:txBody>
      </p:sp>
      <p:sp>
        <p:nvSpPr>
          <p:cNvPr id="22" name="object 22"/>
          <p:cNvSpPr txBox="1"/>
          <p:nvPr/>
        </p:nvSpPr>
        <p:spPr>
          <a:xfrm>
            <a:off x="5105400" y="5562600"/>
            <a:ext cx="3581400" cy="762000"/>
          </a:xfrm>
          <a:prstGeom prst="rect">
            <a:avLst/>
          </a:prstGeom>
          <a:solidFill>
            <a:srgbClr val="9BBB59"/>
          </a:solidFill>
          <a:ln w="25400">
            <a:solidFill>
              <a:srgbClr val="71893F"/>
            </a:solidFill>
          </a:ln>
        </p:spPr>
        <p:txBody>
          <a:bodyPr vert="horz" wrap="square" lIns="0" tIns="91440" rIns="0" bIns="0" rtlCol="0">
            <a:spAutoFit/>
          </a:bodyPr>
          <a:lstStyle/>
          <a:p>
            <a:pPr marL="277495" marR="142240" indent="-131445">
              <a:lnSpc>
                <a:spcPct val="100000"/>
              </a:lnSpc>
              <a:spcBef>
                <a:spcPts val="720"/>
              </a:spcBef>
            </a:pPr>
            <a:r>
              <a:rPr sz="1800" spc="-20" dirty="0">
                <a:solidFill>
                  <a:srgbClr val="FFFFFF"/>
                </a:solidFill>
                <a:latin typeface="Calibri"/>
                <a:cs typeface="Calibri"/>
              </a:rPr>
              <a:t>Statements </a:t>
            </a:r>
            <a:r>
              <a:rPr sz="1800" spc="-5" dirty="0">
                <a:solidFill>
                  <a:srgbClr val="FFFFFF"/>
                </a:solidFill>
                <a:latin typeface="Calibri"/>
                <a:cs typeface="Calibri"/>
              </a:rPr>
              <a:t>about </a:t>
            </a:r>
            <a:r>
              <a:rPr sz="1800" spc="-10" dirty="0">
                <a:solidFill>
                  <a:srgbClr val="FFFFFF"/>
                </a:solidFill>
                <a:latin typeface="Calibri"/>
                <a:cs typeface="Calibri"/>
              </a:rPr>
              <a:t>the </a:t>
            </a:r>
            <a:r>
              <a:rPr sz="1800" spc="-15" dirty="0">
                <a:solidFill>
                  <a:srgbClr val="FFFFFF"/>
                </a:solidFill>
                <a:latin typeface="Calibri"/>
                <a:cs typeface="Calibri"/>
              </a:rPr>
              <a:t>nature </a:t>
            </a:r>
            <a:r>
              <a:rPr sz="1800" dirty="0">
                <a:solidFill>
                  <a:srgbClr val="FFFFFF"/>
                </a:solidFill>
                <a:latin typeface="Calibri"/>
                <a:cs typeface="Calibri"/>
              </a:rPr>
              <a:t>of </a:t>
            </a:r>
            <a:r>
              <a:rPr sz="1800" spc="-15" dirty="0">
                <a:solidFill>
                  <a:srgbClr val="FFFFFF"/>
                </a:solidFill>
                <a:latin typeface="Calibri"/>
                <a:cs typeface="Calibri"/>
              </a:rPr>
              <a:t>the  </a:t>
            </a:r>
            <a:r>
              <a:rPr sz="1800" spc="-5" dirty="0">
                <a:solidFill>
                  <a:srgbClr val="FFFFFF"/>
                </a:solidFill>
                <a:latin typeface="Calibri"/>
                <a:cs typeface="Calibri"/>
              </a:rPr>
              <a:t>world; </a:t>
            </a:r>
            <a:r>
              <a:rPr sz="1800" b="1" i="1" spc="-25" dirty="0">
                <a:solidFill>
                  <a:srgbClr val="FFFFFF"/>
                </a:solidFill>
                <a:latin typeface="Calibri"/>
                <a:cs typeface="Calibri"/>
              </a:rPr>
              <a:t>NOT </a:t>
            </a:r>
            <a:r>
              <a:rPr sz="1800" spc="-10" dirty="0">
                <a:solidFill>
                  <a:srgbClr val="FFFFFF"/>
                </a:solidFill>
                <a:latin typeface="Calibri"/>
                <a:cs typeface="Calibri"/>
              </a:rPr>
              <a:t>“isolated</a:t>
            </a:r>
            <a:r>
              <a:rPr sz="1800" spc="35" dirty="0">
                <a:solidFill>
                  <a:srgbClr val="FFFFFF"/>
                </a:solidFill>
                <a:latin typeface="Calibri"/>
                <a:cs typeface="Calibri"/>
              </a:rPr>
              <a:t> </a:t>
            </a:r>
            <a:r>
              <a:rPr sz="1800" spc="-15" dirty="0">
                <a:solidFill>
                  <a:srgbClr val="FFFFFF"/>
                </a:solidFill>
                <a:latin typeface="Calibri"/>
                <a:cs typeface="Calibri"/>
              </a:rPr>
              <a:t>categories”</a:t>
            </a:r>
            <a:endParaRPr sz="1800">
              <a:latin typeface="Calibri"/>
              <a:cs typeface="Calibri"/>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12</a:t>
            </a:fld>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304800"/>
            <a:ext cx="8305800" cy="6248400"/>
          </a:xfrm>
          <a:custGeom>
            <a:avLst/>
            <a:gdLst/>
            <a:ahLst/>
            <a:cxnLst/>
            <a:rect l="l" t="t" r="r" b="b"/>
            <a:pathLst>
              <a:path w="8305800" h="6248400">
                <a:moveTo>
                  <a:pt x="0" y="0"/>
                </a:moveTo>
                <a:lnTo>
                  <a:pt x="8305800" y="0"/>
                </a:lnTo>
                <a:lnTo>
                  <a:pt x="83058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304800"/>
            <a:ext cx="8305800" cy="6248400"/>
          </a:xfrm>
          <a:custGeom>
            <a:avLst/>
            <a:gdLst/>
            <a:ahLst/>
            <a:cxnLst/>
            <a:rect l="l" t="t" r="r" b="b"/>
            <a:pathLst>
              <a:path w="8305800" h="6248400">
                <a:moveTo>
                  <a:pt x="0" y="0"/>
                </a:moveTo>
                <a:lnTo>
                  <a:pt x="8305800" y="0"/>
                </a:lnTo>
                <a:lnTo>
                  <a:pt x="8305800" y="6248400"/>
                </a:lnTo>
                <a:lnTo>
                  <a:pt x="0" y="62484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535940" y="601748"/>
            <a:ext cx="8095615" cy="5236210"/>
          </a:xfrm>
          <a:prstGeom prst="rect">
            <a:avLst/>
          </a:prstGeom>
        </p:spPr>
        <p:txBody>
          <a:bodyPr vert="horz" wrap="square" lIns="0" tIns="16510" rIns="0" bIns="0" rtlCol="0">
            <a:spAutoFit/>
          </a:bodyPr>
          <a:lstStyle/>
          <a:p>
            <a:pPr marL="356870" indent="-344170">
              <a:lnSpc>
                <a:spcPts val="2700"/>
              </a:lnSpc>
              <a:spcBef>
                <a:spcPts val="130"/>
              </a:spcBef>
              <a:buFont typeface="Arial"/>
              <a:buChar char="•"/>
              <a:tabLst>
                <a:tab pos="356870" algn="l"/>
                <a:tab pos="357505" algn="l"/>
              </a:tabLst>
            </a:pPr>
            <a:r>
              <a:rPr sz="2400" spc="-5" dirty="0">
                <a:latin typeface="Arial"/>
                <a:cs typeface="Arial"/>
              </a:rPr>
              <a:t>This is </a:t>
            </a:r>
            <a:r>
              <a:rPr sz="2400" dirty="0">
                <a:latin typeface="Arial"/>
                <a:cs typeface="Arial"/>
              </a:rPr>
              <a:t>a </a:t>
            </a:r>
            <a:r>
              <a:rPr sz="2400" spc="-5" dirty="0">
                <a:latin typeface="Arial"/>
                <a:cs typeface="Arial"/>
              </a:rPr>
              <a:t>problem </a:t>
            </a:r>
            <a:r>
              <a:rPr sz="2400" dirty="0">
                <a:latin typeface="Arial"/>
                <a:cs typeface="Arial"/>
              </a:rPr>
              <a:t>for </a:t>
            </a:r>
            <a:r>
              <a:rPr sz="2500" b="1" i="1" spc="-130" dirty="0">
                <a:latin typeface="Arial"/>
                <a:cs typeface="Arial"/>
              </a:rPr>
              <a:t>Levi-Strauss</a:t>
            </a:r>
            <a:r>
              <a:rPr sz="2400" spc="-130" dirty="0">
                <a:latin typeface="Arial"/>
                <a:cs typeface="Arial"/>
              </a:rPr>
              <a:t>, </a:t>
            </a:r>
            <a:r>
              <a:rPr sz="2400" spc="-5" dirty="0">
                <a:latin typeface="Arial"/>
                <a:cs typeface="Arial"/>
              </a:rPr>
              <a:t>who derives</a:t>
            </a:r>
            <a:r>
              <a:rPr sz="2400" spc="5" dirty="0">
                <a:latin typeface="Arial"/>
                <a:cs typeface="Arial"/>
              </a:rPr>
              <a:t> </a:t>
            </a:r>
            <a:r>
              <a:rPr sz="2400" dirty="0">
                <a:latin typeface="Arial"/>
                <a:cs typeface="Arial"/>
              </a:rPr>
              <a:t>the</a:t>
            </a:r>
            <a:endParaRPr sz="2400">
              <a:latin typeface="Arial"/>
              <a:cs typeface="Arial"/>
            </a:endParaRPr>
          </a:p>
          <a:p>
            <a:pPr marL="356870" marR="53340">
              <a:lnSpc>
                <a:spcPts val="2300"/>
              </a:lnSpc>
              <a:spcBef>
                <a:spcPts val="260"/>
              </a:spcBef>
            </a:pPr>
            <a:r>
              <a:rPr sz="2400" spc="-5" dirty="0">
                <a:latin typeface="Arial"/>
                <a:cs typeface="Arial"/>
              </a:rPr>
              <a:t>organisation </a:t>
            </a:r>
            <a:r>
              <a:rPr sz="2400" dirty="0">
                <a:latin typeface="Arial"/>
                <a:cs typeface="Arial"/>
              </a:rPr>
              <a:t>of </a:t>
            </a:r>
            <a:r>
              <a:rPr sz="2400" spc="-5" dirty="0">
                <a:latin typeface="Arial"/>
                <a:cs typeface="Arial"/>
              </a:rPr>
              <a:t>culture from </a:t>
            </a:r>
            <a:r>
              <a:rPr sz="2400" dirty="0">
                <a:latin typeface="Arial"/>
                <a:cs typeface="Arial"/>
              </a:rPr>
              <a:t>the </a:t>
            </a:r>
            <a:r>
              <a:rPr sz="2400" spc="-5" dirty="0">
                <a:latin typeface="Arial"/>
                <a:cs typeface="Arial"/>
              </a:rPr>
              <a:t>biological structure </a:t>
            </a:r>
            <a:r>
              <a:rPr sz="2400" dirty="0">
                <a:latin typeface="Arial"/>
                <a:cs typeface="Arial"/>
              </a:rPr>
              <a:t>of the  </a:t>
            </a:r>
            <a:r>
              <a:rPr sz="2400" spc="-5" dirty="0">
                <a:latin typeface="Arial"/>
                <a:cs typeface="Arial"/>
              </a:rPr>
              <a:t>unconscious brain, in </a:t>
            </a:r>
            <a:r>
              <a:rPr sz="2400" dirty="0">
                <a:latin typeface="Arial"/>
                <a:cs typeface="Arial"/>
              </a:rPr>
              <a:t>other </a:t>
            </a:r>
            <a:r>
              <a:rPr sz="2400" spc="-5" dirty="0">
                <a:latin typeface="Arial"/>
                <a:cs typeface="Arial"/>
              </a:rPr>
              <a:t>words from something</a:t>
            </a:r>
            <a:r>
              <a:rPr sz="2400" spc="-20" dirty="0">
                <a:latin typeface="Arial"/>
                <a:cs typeface="Arial"/>
              </a:rPr>
              <a:t> </a:t>
            </a:r>
            <a:r>
              <a:rPr sz="2400" spc="-5" dirty="0">
                <a:latin typeface="Arial"/>
                <a:cs typeface="Arial"/>
              </a:rPr>
              <a:t>which,</a:t>
            </a:r>
            <a:endParaRPr sz="2400">
              <a:latin typeface="Arial"/>
              <a:cs typeface="Arial"/>
            </a:endParaRPr>
          </a:p>
          <a:p>
            <a:pPr marL="356870" marR="52069">
              <a:lnSpc>
                <a:spcPts val="2300"/>
              </a:lnSpc>
            </a:pPr>
            <a:r>
              <a:rPr sz="2400" spc="-5" dirty="0">
                <a:latin typeface="Arial"/>
                <a:cs typeface="Arial"/>
              </a:rPr>
              <a:t>if it </a:t>
            </a:r>
            <a:r>
              <a:rPr sz="2400" dirty="0">
                <a:latin typeface="Arial"/>
                <a:cs typeface="Arial"/>
              </a:rPr>
              <a:t>changes at </a:t>
            </a:r>
            <a:r>
              <a:rPr sz="2400" spc="-5" dirty="0">
                <a:latin typeface="Arial"/>
                <a:cs typeface="Arial"/>
              </a:rPr>
              <a:t>all, </a:t>
            </a:r>
            <a:r>
              <a:rPr sz="2400" dirty="0">
                <a:latin typeface="Arial"/>
                <a:cs typeface="Arial"/>
              </a:rPr>
              <a:t>does so </a:t>
            </a:r>
            <a:r>
              <a:rPr sz="2400" spc="-5" dirty="0">
                <a:latin typeface="Arial"/>
                <a:cs typeface="Arial"/>
              </a:rPr>
              <a:t>over enormously long periods  </a:t>
            </a:r>
            <a:r>
              <a:rPr sz="2400" dirty="0">
                <a:latin typeface="Arial"/>
                <a:cs typeface="Arial"/>
              </a:rPr>
              <a:t>of </a:t>
            </a:r>
            <a:r>
              <a:rPr sz="2400" spc="-5" dirty="0">
                <a:latin typeface="Arial"/>
                <a:cs typeface="Arial"/>
              </a:rPr>
              <a:t>time. Unsurprisingly, Levi-Strauss’ work, </a:t>
            </a:r>
            <a:r>
              <a:rPr sz="2400" dirty="0">
                <a:latin typeface="Arial"/>
                <a:cs typeface="Arial"/>
              </a:rPr>
              <a:t>as </a:t>
            </a:r>
            <a:r>
              <a:rPr sz="2400" spc="-5" dirty="0">
                <a:latin typeface="Arial"/>
                <a:cs typeface="Arial"/>
              </a:rPr>
              <a:t>was </a:t>
            </a:r>
            <a:r>
              <a:rPr sz="2400" dirty="0">
                <a:latin typeface="Arial"/>
                <a:cs typeface="Arial"/>
              </a:rPr>
              <a:t>at the  </a:t>
            </a:r>
            <a:r>
              <a:rPr sz="2400" spc="-5" dirty="0">
                <a:latin typeface="Arial"/>
                <a:cs typeface="Arial"/>
              </a:rPr>
              <a:t>time </a:t>
            </a:r>
            <a:r>
              <a:rPr sz="2400" dirty="0">
                <a:latin typeface="Arial"/>
                <a:cs typeface="Arial"/>
              </a:rPr>
              <a:t>the </a:t>
            </a:r>
            <a:r>
              <a:rPr sz="2400" spc="-5" dirty="0">
                <a:latin typeface="Arial"/>
                <a:cs typeface="Arial"/>
              </a:rPr>
              <a:t>general practice among anthropologists, was  largely devoted </a:t>
            </a:r>
            <a:r>
              <a:rPr sz="2400" dirty="0">
                <a:latin typeface="Arial"/>
                <a:cs typeface="Arial"/>
              </a:rPr>
              <a:t>to the </a:t>
            </a:r>
            <a:r>
              <a:rPr sz="2400" spc="-5" dirty="0">
                <a:latin typeface="Arial"/>
                <a:cs typeface="Arial"/>
              </a:rPr>
              <a:t>study </a:t>
            </a:r>
            <a:r>
              <a:rPr sz="2400" dirty="0">
                <a:latin typeface="Arial"/>
                <a:cs typeface="Arial"/>
              </a:rPr>
              <a:t>of </a:t>
            </a:r>
            <a:r>
              <a:rPr sz="2400" spc="-5" dirty="0">
                <a:latin typeface="Arial"/>
                <a:cs typeface="Arial"/>
              </a:rPr>
              <a:t>what were </a:t>
            </a:r>
            <a:r>
              <a:rPr sz="2400" dirty="0">
                <a:latin typeface="Arial"/>
                <a:cs typeface="Arial"/>
              </a:rPr>
              <a:t>seen as  </a:t>
            </a:r>
            <a:r>
              <a:rPr sz="2400" spc="-5" dirty="0">
                <a:latin typeface="Arial"/>
                <a:cs typeface="Arial"/>
              </a:rPr>
              <a:t>“traditional” societies, </a:t>
            </a:r>
            <a:r>
              <a:rPr sz="2400" dirty="0">
                <a:latin typeface="Arial"/>
                <a:cs typeface="Arial"/>
              </a:rPr>
              <a:t>and </a:t>
            </a:r>
            <a:r>
              <a:rPr sz="2400" spc="-5" dirty="0">
                <a:latin typeface="Arial"/>
                <a:cs typeface="Arial"/>
              </a:rPr>
              <a:t>his concept </a:t>
            </a:r>
            <a:r>
              <a:rPr sz="2400" dirty="0">
                <a:latin typeface="Arial"/>
                <a:cs typeface="Arial"/>
              </a:rPr>
              <a:t>of the </a:t>
            </a:r>
            <a:r>
              <a:rPr sz="2400" spc="-5" dirty="0">
                <a:latin typeface="Arial"/>
                <a:cs typeface="Arial"/>
              </a:rPr>
              <a:t>modern is  largely defined against</a:t>
            </a:r>
            <a:r>
              <a:rPr sz="2400" spc="-70" dirty="0">
                <a:latin typeface="Arial"/>
                <a:cs typeface="Arial"/>
              </a:rPr>
              <a:t> </a:t>
            </a:r>
            <a:r>
              <a:rPr sz="2400" spc="-5" dirty="0">
                <a:latin typeface="Arial"/>
                <a:cs typeface="Arial"/>
              </a:rPr>
              <a:t>these.</a:t>
            </a:r>
            <a:endParaRPr sz="2400">
              <a:latin typeface="Arial"/>
              <a:cs typeface="Arial"/>
            </a:endParaRPr>
          </a:p>
          <a:p>
            <a:pPr marL="356870" indent="-344170">
              <a:lnSpc>
                <a:spcPts val="2650"/>
              </a:lnSpc>
              <a:spcBef>
                <a:spcPts val="2795"/>
              </a:spcBef>
              <a:buSzPct val="96000"/>
              <a:buFont typeface="Arial"/>
              <a:buChar char="•"/>
              <a:tabLst>
                <a:tab pos="356870" algn="l"/>
                <a:tab pos="357505" algn="l"/>
              </a:tabLst>
            </a:pPr>
            <a:r>
              <a:rPr sz="2500" b="1" i="1" spc="-120" dirty="0">
                <a:latin typeface="Arial"/>
                <a:cs typeface="Arial"/>
              </a:rPr>
              <a:t>To </a:t>
            </a:r>
            <a:r>
              <a:rPr sz="2500" b="1" i="1" spc="-114" dirty="0">
                <a:latin typeface="Arial"/>
                <a:cs typeface="Arial"/>
              </a:rPr>
              <a:t>an extent, </a:t>
            </a:r>
            <a:r>
              <a:rPr sz="2500" b="1" i="1" spc="-160" dirty="0">
                <a:latin typeface="Arial"/>
                <a:cs typeface="Arial"/>
              </a:rPr>
              <a:t>it </a:t>
            </a:r>
            <a:r>
              <a:rPr sz="2500" b="1" i="1" spc="-135" dirty="0">
                <a:latin typeface="Arial"/>
                <a:cs typeface="Arial"/>
              </a:rPr>
              <a:t>seems </a:t>
            </a:r>
            <a:r>
              <a:rPr sz="2500" b="1" i="1" spc="-130" dirty="0">
                <a:latin typeface="Arial"/>
                <a:cs typeface="Arial"/>
              </a:rPr>
              <a:t>that </a:t>
            </a:r>
            <a:r>
              <a:rPr sz="2500" b="1" i="1" spc="-114" dirty="0">
                <a:latin typeface="Arial"/>
                <a:cs typeface="Arial"/>
              </a:rPr>
              <a:t>he </a:t>
            </a:r>
            <a:r>
              <a:rPr sz="2500" b="1" i="1" spc="-125" dirty="0">
                <a:latin typeface="Arial"/>
                <a:cs typeface="Arial"/>
              </a:rPr>
              <a:t>treats the </a:t>
            </a:r>
            <a:r>
              <a:rPr sz="2500" b="1" i="1" spc="-165" dirty="0">
                <a:latin typeface="Arial"/>
                <a:cs typeface="Arial"/>
              </a:rPr>
              <a:t>modern </a:t>
            </a:r>
            <a:r>
              <a:rPr sz="2500" b="1" i="1" spc="-114" dirty="0">
                <a:latin typeface="Arial"/>
                <a:cs typeface="Arial"/>
              </a:rPr>
              <a:t>as</a:t>
            </a:r>
            <a:r>
              <a:rPr sz="2500" b="1" i="1" spc="325" dirty="0">
                <a:latin typeface="Arial"/>
                <a:cs typeface="Arial"/>
              </a:rPr>
              <a:t> </a:t>
            </a:r>
            <a:r>
              <a:rPr sz="2500" b="1" i="1" spc="-100" dirty="0">
                <a:latin typeface="Arial"/>
                <a:cs typeface="Arial"/>
              </a:rPr>
              <a:t>an</a:t>
            </a:r>
            <a:endParaRPr sz="2500">
              <a:latin typeface="Arial"/>
              <a:cs typeface="Arial"/>
            </a:endParaRPr>
          </a:p>
          <a:p>
            <a:pPr marL="356870">
              <a:lnSpc>
                <a:spcPts val="2305"/>
              </a:lnSpc>
            </a:pPr>
            <a:r>
              <a:rPr sz="2500" b="1" i="1" spc="-130" dirty="0">
                <a:latin typeface="Arial"/>
                <a:cs typeface="Arial"/>
              </a:rPr>
              <a:t>aberration, </a:t>
            </a:r>
            <a:r>
              <a:rPr sz="2500" b="1" i="1" spc="-114" dirty="0">
                <a:latin typeface="Arial"/>
                <a:cs typeface="Arial"/>
              </a:rPr>
              <a:t>an </a:t>
            </a:r>
            <a:r>
              <a:rPr sz="2500" b="1" i="1" spc="-150" dirty="0">
                <a:latin typeface="Arial"/>
                <a:cs typeface="Arial"/>
              </a:rPr>
              <a:t>unnatural </a:t>
            </a:r>
            <a:r>
              <a:rPr sz="2500" b="1" i="1" spc="-140" dirty="0">
                <a:latin typeface="Arial"/>
                <a:cs typeface="Arial"/>
              </a:rPr>
              <a:t>separation </a:t>
            </a:r>
            <a:r>
              <a:rPr sz="2500" b="1" i="1" spc="-170" dirty="0">
                <a:latin typeface="Arial"/>
                <a:cs typeface="Arial"/>
              </a:rPr>
              <a:t>of </a:t>
            </a:r>
            <a:r>
              <a:rPr sz="2500" b="1" i="1" spc="-160" dirty="0">
                <a:latin typeface="Arial"/>
                <a:cs typeface="Arial"/>
              </a:rPr>
              <a:t>culture </a:t>
            </a:r>
            <a:r>
              <a:rPr sz="2500" b="1" i="1" spc="-135" dirty="0">
                <a:latin typeface="Arial"/>
                <a:cs typeface="Arial"/>
              </a:rPr>
              <a:t>and</a:t>
            </a:r>
            <a:r>
              <a:rPr sz="2500" b="1" i="1" spc="300" dirty="0">
                <a:latin typeface="Arial"/>
                <a:cs typeface="Arial"/>
              </a:rPr>
              <a:t> </a:t>
            </a:r>
            <a:r>
              <a:rPr sz="2500" b="1" i="1" spc="-114" dirty="0">
                <a:latin typeface="Arial"/>
                <a:cs typeface="Arial"/>
              </a:rPr>
              <a:t>nature,</a:t>
            </a:r>
            <a:endParaRPr sz="2500">
              <a:latin typeface="Arial"/>
              <a:cs typeface="Arial"/>
            </a:endParaRPr>
          </a:p>
          <a:p>
            <a:pPr marL="356870">
              <a:lnSpc>
                <a:spcPts val="2355"/>
              </a:lnSpc>
            </a:pPr>
            <a:r>
              <a:rPr sz="2500" b="1" i="1" spc="-135" dirty="0">
                <a:latin typeface="Arial"/>
                <a:cs typeface="Arial"/>
              </a:rPr>
              <a:t>and </a:t>
            </a:r>
            <a:r>
              <a:rPr sz="2500" b="1" i="1" spc="-165" dirty="0">
                <a:latin typeface="Arial"/>
                <a:cs typeface="Arial"/>
              </a:rPr>
              <a:t>doomed </a:t>
            </a:r>
            <a:r>
              <a:rPr sz="2500" b="1" i="1" spc="-170" dirty="0">
                <a:latin typeface="Arial"/>
                <a:cs typeface="Arial"/>
              </a:rPr>
              <a:t>to destruction </a:t>
            </a:r>
            <a:r>
              <a:rPr sz="2500" b="1" i="1" spc="-165" dirty="0">
                <a:latin typeface="Arial"/>
                <a:cs typeface="Arial"/>
              </a:rPr>
              <a:t>for </a:t>
            </a:r>
            <a:r>
              <a:rPr sz="2500" b="1" i="1" spc="-135" dirty="0">
                <a:latin typeface="Arial"/>
                <a:cs typeface="Arial"/>
              </a:rPr>
              <a:t>that </a:t>
            </a:r>
            <a:r>
              <a:rPr sz="2500" b="1" i="1" spc="-120" dirty="0">
                <a:latin typeface="Arial"/>
                <a:cs typeface="Arial"/>
              </a:rPr>
              <a:t>reason. </a:t>
            </a:r>
            <a:r>
              <a:rPr sz="2400" spc="-5" dirty="0">
                <a:latin typeface="Arial"/>
                <a:cs typeface="Arial"/>
              </a:rPr>
              <a:t>This may</a:t>
            </a:r>
            <a:r>
              <a:rPr sz="2400" spc="385" dirty="0">
                <a:latin typeface="Arial"/>
                <a:cs typeface="Arial"/>
              </a:rPr>
              <a:t> </a:t>
            </a:r>
            <a:r>
              <a:rPr sz="2400" dirty="0">
                <a:latin typeface="Arial"/>
                <a:cs typeface="Arial"/>
              </a:rPr>
              <a:t>be</a:t>
            </a:r>
            <a:endParaRPr sz="2400">
              <a:latin typeface="Arial"/>
              <a:cs typeface="Arial"/>
            </a:endParaRPr>
          </a:p>
          <a:p>
            <a:pPr marL="356870">
              <a:lnSpc>
                <a:spcPts val="2295"/>
              </a:lnSpc>
            </a:pPr>
            <a:r>
              <a:rPr sz="2400" spc="-5" dirty="0">
                <a:latin typeface="Arial"/>
                <a:cs typeface="Arial"/>
              </a:rPr>
              <a:t>appealing </a:t>
            </a:r>
            <a:r>
              <a:rPr sz="2400" dirty="0">
                <a:latin typeface="Arial"/>
                <a:cs typeface="Arial"/>
              </a:rPr>
              <a:t>as a </a:t>
            </a:r>
            <a:r>
              <a:rPr sz="2400" spc="-5" dirty="0">
                <a:latin typeface="Arial"/>
                <a:cs typeface="Arial"/>
              </a:rPr>
              <a:t>political position, </a:t>
            </a:r>
            <a:r>
              <a:rPr sz="2400" dirty="0">
                <a:latin typeface="Arial"/>
                <a:cs typeface="Arial"/>
              </a:rPr>
              <a:t>but </a:t>
            </a:r>
            <a:r>
              <a:rPr sz="2400" spc="-5" dirty="0">
                <a:latin typeface="Arial"/>
                <a:cs typeface="Arial"/>
              </a:rPr>
              <a:t>it </a:t>
            </a:r>
            <a:r>
              <a:rPr sz="2400" dirty="0">
                <a:latin typeface="Arial"/>
                <a:cs typeface="Arial"/>
              </a:rPr>
              <a:t>does not</a:t>
            </a:r>
            <a:r>
              <a:rPr sz="2400" spc="-105" dirty="0">
                <a:latin typeface="Arial"/>
                <a:cs typeface="Arial"/>
              </a:rPr>
              <a:t> </a:t>
            </a:r>
            <a:r>
              <a:rPr sz="2400" spc="-5" dirty="0">
                <a:latin typeface="Arial"/>
                <a:cs typeface="Arial"/>
              </a:rPr>
              <a:t>really</a:t>
            </a:r>
            <a:endParaRPr sz="2400">
              <a:latin typeface="Arial"/>
              <a:cs typeface="Arial"/>
            </a:endParaRPr>
          </a:p>
          <a:p>
            <a:pPr marL="356870" marR="186690" algn="just">
              <a:lnSpc>
                <a:spcPts val="2300"/>
              </a:lnSpc>
              <a:spcBef>
                <a:spcPts val="275"/>
              </a:spcBef>
            </a:pPr>
            <a:r>
              <a:rPr sz="2400" dirty="0">
                <a:latin typeface="Arial"/>
                <a:cs typeface="Arial"/>
              </a:rPr>
              <a:t>deal </a:t>
            </a:r>
            <a:r>
              <a:rPr sz="2400" spc="-5" dirty="0">
                <a:latin typeface="Arial"/>
                <a:cs typeface="Arial"/>
              </a:rPr>
              <a:t>with </a:t>
            </a:r>
            <a:r>
              <a:rPr sz="2400" dirty="0">
                <a:latin typeface="Arial"/>
                <a:cs typeface="Arial"/>
              </a:rPr>
              <a:t>the </a:t>
            </a:r>
            <a:r>
              <a:rPr sz="2400" spc="-5" dirty="0">
                <a:latin typeface="Arial"/>
                <a:cs typeface="Arial"/>
              </a:rPr>
              <a:t>problem, </a:t>
            </a:r>
            <a:r>
              <a:rPr sz="2400" dirty="0">
                <a:latin typeface="Arial"/>
                <a:cs typeface="Arial"/>
              </a:rPr>
              <a:t>and </a:t>
            </a:r>
            <a:r>
              <a:rPr sz="2400" spc="-5" dirty="0">
                <a:latin typeface="Arial"/>
                <a:cs typeface="Arial"/>
              </a:rPr>
              <a:t>later structuralists </a:t>
            </a:r>
            <a:r>
              <a:rPr sz="2400" dirty="0">
                <a:latin typeface="Arial"/>
                <a:cs typeface="Arial"/>
              </a:rPr>
              <a:t>have </a:t>
            </a:r>
            <a:r>
              <a:rPr sz="2400" spc="-5" dirty="0">
                <a:latin typeface="Arial"/>
                <a:cs typeface="Arial"/>
              </a:rPr>
              <a:t>tried  </a:t>
            </a:r>
            <a:r>
              <a:rPr sz="2400" dirty="0">
                <a:latin typeface="Arial"/>
                <a:cs typeface="Arial"/>
              </a:rPr>
              <a:t>to show that </a:t>
            </a:r>
            <a:r>
              <a:rPr sz="2400" spc="-5" dirty="0">
                <a:latin typeface="Arial"/>
                <a:cs typeface="Arial"/>
              </a:rPr>
              <a:t>modern culture </a:t>
            </a:r>
            <a:r>
              <a:rPr sz="2400" dirty="0">
                <a:latin typeface="Arial"/>
                <a:cs typeface="Arial"/>
              </a:rPr>
              <a:t>can </a:t>
            </a:r>
            <a:r>
              <a:rPr sz="2400" spc="-5" dirty="0">
                <a:latin typeface="Arial"/>
                <a:cs typeface="Arial"/>
              </a:rPr>
              <a:t>also </a:t>
            </a:r>
            <a:r>
              <a:rPr sz="2400" dirty="0">
                <a:latin typeface="Arial"/>
                <a:cs typeface="Arial"/>
              </a:rPr>
              <a:t>be </a:t>
            </a:r>
            <a:r>
              <a:rPr sz="2400" spc="-5" dirty="0">
                <a:latin typeface="Arial"/>
                <a:cs typeface="Arial"/>
              </a:rPr>
              <a:t>analysed in </a:t>
            </a:r>
            <a:r>
              <a:rPr sz="2400" dirty="0">
                <a:latin typeface="Arial"/>
                <a:cs typeface="Arial"/>
              </a:rPr>
              <a:t>the  </a:t>
            </a:r>
            <a:r>
              <a:rPr sz="2400" spc="-5" dirty="0">
                <a:latin typeface="Arial"/>
                <a:cs typeface="Arial"/>
              </a:rPr>
              <a:t>terms </a:t>
            </a:r>
            <a:r>
              <a:rPr sz="2400" dirty="0">
                <a:latin typeface="Arial"/>
                <a:cs typeface="Arial"/>
              </a:rPr>
              <a:t>that </a:t>
            </a:r>
            <a:r>
              <a:rPr sz="2400" spc="-5" dirty="0">
                <a:latin typeface="Arial"/>
                <a:cs typeface="Arial"/>
              </a:rPr>
              <a:t>Levi-Strauss uses </a:t>
            </a:r>
            <a:r>
              <a:rPr sz="2400" dirty="0">
                <a:latin typeface="Arial"/>
                <a:cs typeface="Arial"/>
              </a:rPr>
              <a:t>for </a:t>
            </a:r>
            <a:r>
              <a:rPr sz="2400" spc="-5" dirty="0">
                <a:latin typeface="Arial"/>
                <a:cs typeface="Arial"/>
              </a:rPr>
              <a:t>“traditional”</a:t>
            </a:r>
            <a:r>
              <a:rPr sz="2400" spc="-75" dirty="0">
                <a:latin typeface="Arial"/>
                <a:cs typeface="Arial"/>
              </a:rPr>
              <a:t> </a:t>
            </a:r>
            <a:r>
              <a:rPr sz="2400" spc="-5" dirty="0">
                <a:latin typeface="Arial"/>
                <a:cs typeface="Arial"/>
              </a:rPr>
              <a:t>culture.</a:t>
            </a:r>
            <a:endParaRPr sz="2400">
              <a:latin typeface="Arial"/>
              <a:cs typeface="Arial"/>
            </a:endParaRPr>
          </a:p>
        </p:txBody>
      </p:sp>
      <p:sp>
        <p:nvSpPr>
          <p:cNvPr id="5" name="object 5"/>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120</a:t>
            </a:r>
            <a:endParaRPr sz="120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04800"/>
            <a:ext cx="8382000" cy="6248400"/>
          </a:xfrm>
          <a:custGeom>
            <a:avLst/>
            <a:gdLst/>
            <a:ahLst/>
            <a:cxnLst/>
            <a:rect l="l" t="t" r="r" b="b"/>
            <a:pathLst>
              <a:path w="8382000" h="6248400">
                <a:moveTo>
                  <a:pt x="0" y="0"/>
                </a:moveTo>
                <a:lnTo>
                  <a:pt x="8382000" y="0"/>
                </a:lnTo>
                <a:lnTo>
                  <a:pt x="83820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04800"/>
            <a:ext cx="8382000" cy="6248400"/>
          </a:xfrm>
          <a:custGeom>
            <a:avLst/>
            <a:gdLst/>
            <a:ahLst/>
            <a:cxnLst/>
            <a:rect l="l" t="t" r="r" b="b"/>
            <a:pathLst>
              <a:path w="8382000" h="6248400">
                <a:moveTo>
                  <a:pt x="0" y="0"/>
                </a:moveTo>
                <a:lnTo>
                  <a:pt x="8382000" y="0"/>
                </a:lnTo>
                <a:lnTo>
                  <a:pt x="8382000" y="6248400"/>
                </a:lnTo>
                <a:lnTo>
                  <a:pt x="0" y="6248400"/>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804163" y="303704"/>
            <a:ext cx="7847965" cy="3903979"/>
          </a:xfrm>
          <a:prstGeom prst="rect">
            <a:avLst/>
          </a:prstGeom>
        </p:spPr>
        <p:txBody>
          <a:bodyPr vert="horz" wrap="square" lIns="0" tIns="15875" rIns="0" bIns="0" rtlCol="0">
            <a:spAutoFit/>
          </a:bodyPr>
          <a:lstStyle/>
          <a:p>
            <a:pPr marL="12700" marR="5080" indent="-635">
              <a:lnSpc>
                <a:spcPct val="100099"/>
              </a:lnSpc>
              <a:spcBef>
                <a:spcPts val="125"/>
              </a:spcBef>
            </a:pPr>
            <a:r>
              <a:rPr sz="2400" b="1" i="1" spc="-145" dirty="0">
                <a:latin typeface="Arial"/>
                <a:cs typeface="Arial"/>
              </a:rPr>
              <a:t>Althusser</a:t>
            </a:r>
            <a:r>
              <a:rPr sz="2300" spc="-145" dirty="0">
                <a:latin typeface="Arial"/>
                <a:cs typeface="Arial"/>
              </a:rPr>
              <a:t>, </a:t>
            </a:r>
            <a:r>
              <a:rPr sz="2300" spc="-5" dirty="0">
                <a:latin typeface="Arial"/>
                <a:cs typeface="Arial"/>
              </a:rPr>
              <a:t>by contrast, fits modernity into </a:t>
            </a:r>
            <a:r>
              <a:rPr sz="2300" dirty="0">
                <a:latin typeface="Arial"/>
                <a:cs typeface="Arial"/>
              </a:rPr>
              <a:t>a </a:t>
            </a:r>
            <a:r>
              <a:rPr sz="2300" spc="-5" dirty="0">
                <a:latin typeface="Arial"/>
                <a:cs typeface="Arial"/>
              </a:rPr>
              <a:t>static typology in  </a:t>
            </a:r>
            <a:r>
              <a:rPr sz="2300" spc="-10" dirty="0">
                <a:latin typeface="Arial"/>
                <a:cs typeface="Arial"/>
              </a:rPr>
              <a:t>which </a:t>
            </a:r>
            <a:r>
              <a:rPr sz="2300" spc="-5" dirty="0">
                <a:latin typeface="Arial"/>
                <a:cs typeface="Arial"/>
              </a:rPr>
              <a:t>it is effectively simply one variant on </a:t>
            </a:r>
            <a:r>
              <a:rPr sz="2300" dirty="0">
                <a:latin typeface="Arial"/>
                <a:cs typeface="Arial"/>
              </a:rPr>
              <a:t>a </a:t>
            </a:r>
            <a:r>
              <a:rPr sz="2300" spc="-5" dirty="0">
                <a:latin typeface="Arial"/>
                <a:cs typeface="Arial"/>
              </a:rPr>
              <a:t>pattern. This  derives from his version of Marxism, </a:t>
            </a:r>
            <a:r>
              <a:rPr sz="2300" spc="-10" dirty="0">
                <a:latin typeface="Arial"/>
                <a:cs typeface="Arial"/>
              </a:rPr>
              <a:t>which replaces </a:t>
            </a:r>
            <a:r>
              <a:rPr sz="2300" spc="-5" dirty="0">
                <a:latin typeface="Arial"/>
                <a:cs typeface="Arial"/>
              </a:rPr>
              <a:t>the  crude version of </a:t>
            </a:r>
            <a:r>
              <a:rPr sz="2300" spc="-10" dirty="0">
                <a:latin typeface="Arial"/>
                <a:cs typeface="Arial"/>
              </a:rPr>
              <a:t>economic determinism </a:t>
            </a:r>
            <a:r>
              <a:rPr sz="2300" spc="-5" dirty="0">
                <a:latin typeface="Arial"/>
                <a:cs typeface="Arial"/>
              </a:rPr>
              <a:t>found in </a:t>
            </a:r>
            <a:r>
              <a:rPr sz="2300" spc="-10" dirty="0">
                <a:latin typeface="Arial"/>
                <a:cs typeface="Arial"/>
              </a:rPr>
              <a:t>vulgar  </a:t>
            </a:r>
            <a:r>
              <a:rPr sz="2300" spc="-5" dirty="0">
                <a:latin typeface="Arial"/>
                <a:cs typeface="Arial"/>
              </a:rPr>
              <a:t>Marxism </a:t>
            </a:r>
            <a:r>
              <a:rPr sz="2300" spc="-130" dirty="0">
                <a:latin typeface="Arial"/>
                <a:cs typeface="Arial"/>
              </a:rPr>
              <a:t>– </a:t>
            </a:r>
            <a:r>
              <a:rPr sz="2300" spc="-5" dirty="0">
                <a:latin typeface="Arial"/>
                <a:cs typeface="Arial"/>
              </a:rPr>
              <a:t>the </a:t>
            </a:r>
            <a:r>
              <a:rPr sz="2300" spc="-10" dirty="0">
                <a:latin typeface="Arial"/>
                <a:cs typeface="Arial"/>
              </a:rPr>
              <a:t>argument </a:t>
            </a:r>
            <a:r>
              <a:rPr sz="2300" spc="-5" dirty="0">
                <a:latin typeface="Arial"/>
                <a:cs typeface="Arial"/>
              </a:rPr>
              <a:t>that everything </a:t>
            </a:r>
            <a:r>
              <a:rPr sz="2300" spc="-10" dirty="0">
                <a:latin typeface="Arial"/>
                <a:cs typeface="Arial"/>
              </a:rPr>
              <a:t>else </a:t>
            </a:r>
            <a:r>
              <a:rPr sz="2300" spc="-5" dirty="0">
                <a:latin typeface="Arial"/>
                <a:cs typeface="Arial"/>
              </a:rPr>
              <a:t>can simply </a:t>
            </a:r>
            <a:r>
              <a:rPr sz="2300" spc="-10" dirty="0">
                <a:latin typeface="Arial"/>
                <a:cs typeface="Arial"/>
              </a:rPr>
              <a:t>be  reduced </a:t>
            </a:r>
            <a:r>
              <a:rPr sz="2300" dirty="0">
                <a:latin typeface="Arial"/>
                <a:cs typeface="Arial"/>
              </a:rPr>
              <a:t>to </a:t>
            </a:r>
            <a:r>
              <a:rPr sz="2300" spc="-5" dirty="0">
                <a:latin typeface="Arial"/>
                <a:cs typeface="Arial"/>
              </a:rPr>
              <a:t>the </a:t>
            </a:r>
            <a:r>
              <a:rPr sz="2300" spc="-10" dirty="0">
                <a:latin typeface="Arial"/>
                <a:cs typeface="Arial"/>
              </a:rPr>
              <a:t>economic </a:t>
            </a:r>
            <a:r>
              <a:rPr sz="2300" spc="-130" dirty="0">
                <a:latin typeface="Arial"/>
                <a:cs typeface="Arial"/>
              </a:rPr>
              <a:t>– </a:t>
            </a:r>
            <a:r>
              <a:rPr sz="2300" spc="-5" dirty="0">
                <a:latin typeface="Arial"/>
                <a:cs typeface="Arial"/>
              </a:rPr>
              <a:t>with </a:t>
            </a:r>
            <a:r>
              <a:rPr sz="2300" dirty="0">
                <a:latin typeface="Arial"/>
                <a:cs typeface="Arial"/>
              </a:rPr>
              <a:t>a </a:t>
            </a:r>
            <a:r>
              <a:rPr sz="2300" spc="-5" dirty="0">
                <a:latin typeface="Arial"/>
                <a:cs typeface="Arial"/>
              </a:rPr>
              <a:t>more sophisticated  </a:t>
            </a:r>
            <a:r>
              <a:rPr sz="2300" spc="-10" dirty="0">
                <a:latin typeface="Arial"/>
                <a:cs typeface="Arial"/>
              </a:rPr>
              <a:t>analysis </a:t>
            </a:r>
            <a:r>
              <a:rPr sz="2300" spc="-5" dirty="0">
                <a:latin typeface="Arial"/>
                <a:cs typeface="Arial"/>
              </a:rPr>
              <a:t>of different </a:t>
            </a:r>
            <a:r>
              <a:rPr sz="2300" spc="-10" dirty="0">
                <a:latin typeface="Arial"/>
                <a:cs typeface="Arial"/>
              </a:rPr>
              <a:t>levels </a:t>
            </a:r>
            <a:r>
              <a:rPr sz="2300" spc="-5" dirty="0">
                <a:latin typeface="Arial"/>
                <a:cs typeface="Arial"/>
              </a:rPr>
              <a:t>of social life, </a:t>
            </a:r>
            <a:r>
              <a:rPr sz="2300" spc="-10" dirty="0">
                <a:latin typeface="Arial"/>
                <a:cs typeface="Arial"/>
              </a:rPr>
              <a:t>including </a:t>
            </a:r>
            <a:r>
              <a:rPr sz="2300" spc="-5" dirty="0">
                <a:latin typeface="Arial"/>
                <a:cs typeface="Arial"/>
              </a:rPr>
              <a:t>the  </a:t>
            </a:r>
            <a:r>
              <a:rPr sz="2300" spc="-10" dirty="0">
                <a:latin typeface="Arial"/>
                <a:cs typeface="Arial"/>
              </a:rPr>
              <a:t>economic, </a:t>
            </a:r>
            <a:r>
              <a:rPr sz="2300" spc="-5" dirty="0">
                <a:latin typeface="Arial"/>
                <a:cs typeface="Arial"/>
              </a:rPr>
              <a:t>the </a:t>
            </a:r>
            <a:r>
              <a:rPr sz="2300" spc="-10" dirty="0">
                <a:latin typeface="Arial"/>
                <a:cs typeface="Arial"/>
              </a:rPr>
              <a:t>political </a:t>
            </a:r>
            <a:r>
              <a:rPr sz="2300" spc="-5" dirty="0">
                <a:latin typeface="Arial"/>
                <a:cs typeface="Arial"/>
              </a:rPr>
              <a:t>and the </a:t>
            </a:r>
            <a:r>
              <a:rPr sz="2300" spc="-10" dirty="0">
                <a:latin typeface="Arial"/>
                <a:cs typeface="Arial"/>
              </a:rPr>
              <a:t>ideological. </a:t>
            </a:r>
            <a:r>
              <a:rPr sz="2300" spc="-5" dirty="0">
                <a:latin typeface="Arial"/>
                <a:cs typeface="Arial"/>
              </a:rPr>
              <a:t>Each of these, </a:t>
            </a:r>
            <a:r>
              <a:rPr sz="2300" spc="-10" dirty="0">
                <a:latin typeface="Arial"/>
                <a:cs typeface="Arial"/>
              </a:rPr>
              <a:t>for  </a:t>
            </a:r>
            <a:r>
              <a:rPr sz="2300" spc="-5" dirty="0">
                <a:latin typeface="Arial"/>
                <a:cs typeface="Arial"/>
              </a:rPr>
              <a:t>Althusser, can be described as “relatively </a:t>
            </a:r>
            <a:r>
              <a:rPr sz="2300" spc="-10" dirty="0">
                <a:latin typeface="Arial"/>
                <a:cs typeface="Arial"/>
              </a:rPr>
              <a:t>autonomous”: </a:t>
            </a:r>
            <a:r>
              <a:rPr sz="2300" spc="-5" dirty="0">
                <a:latin typeface="Arial"/>
                <a:cs typeface="Arial"/>
              </a:rPr>
              <a:t>in  other </a:t>
            </a:r>
            <a:r>
              <a:rPr sz="2300" spc="-10" dirty="0">
                <a:latin typeface="Arial"/>
                <a:cs typeface="Arial"/>
              </a:rPr>
              <a:t>words, </a:t>
            </a:r>
            <a:r>
              <a:rPr sz="2300" spc="-5" dirty="0">
                <a:latin typeface="Arial"/>
                <a:cs typeface="Arial"/>
              </a:rPr>
              <a:t>it has </a:t>
            </a:r>
            <a:r>
              <a:rPr sz="2300" dirty="0">
                <a:latin typeface="Arial"/>
                <a:cs typeface="Arial"/>
              </a:rPr>
              <a:t>a </a:t>
            </a:r>
            <a:r>
              <a:rPr sz="2300" spc="-10" dirty="0">
                <a:latin typeface="Arial"/>
                <a:cs typeface="Arial"/>
              </a:rPr>
              <a:t>logic </a:t>
            </a:r>
            <a:r>
              <a:rPr sz="2300" spc="-5" dirty="0">
                <a:latin typeface="Arial"/>
                <a:cs typeface="Arial"/>
              </a:rPr>
              <a:t>of its </a:t>
            </a:r>
            <a:r>
              <a:rPr sz="2300" spc="-10" dirty="0">
                <a:latin typeface="Arial"/>
                <a:cs typeface="Arial"/>
              </a:rPr>
              <a:t>own, </a:t>
            </a:r>
            <a:r>
              <a:rPr sz="2300" spc="-5" dirty="0">
                <a:latin typeface="Arial"/>
                <a:cs typeface="Arial"/>
              </a:rPr>
              <a:t>and cannot simply </a:t>
            </a:r>
            <a:r>
              <a:rPr sz="2300" spc="-10" dirty="0">
                <a:latin typeface="Arial"/>
                <a:cs typeface="Arial"/>
              </a:rPr>
              <a:t>be  reduced </a:t>
            </a:r>
            <a:r>
              <a:rPr sz="2300" dirty="0">
                <a:latin typeface="Arial"/>
                <a:cs typeface="Arial"/>
              </a:rPr>
              <a:t>to </a:t>
            </a:r>
            <a:r>
              <a:rPr sz="2300" spc="-5" dirty="0">
                <a:latin typeface="Arial"/>
                <a:cs typeface="Arial"/>
              </a:rPr>
              <a:t>the</a:t>
            </a:r>
            <a:r>
              <a:rPr sz="2300" spc="-50" dirty="0">
                <a:latin typeface="Arial"/>
                <a:cs typeface="Arial"/>
              </a:rPr>
              <a:t> </a:t>
            </a:r>
            <a:r>
              <a:rPr sz="2300" spc="-10" dirty="0">
                <a:latin typeface="Arial"/>
                <a:cs typeface="Arial"/>
              </a:rPr>
              <a:t>economic.</a:t>
            </a:r>
            <a:endParaRPr sz="2300">
              <a:latin typeface="Arial"/>
              <a:cs typeface="Arial"/>
            </a:endParaRPr>
          </a:p>
        </p:txBody>
      </p:sp>
      <p:sp>
        <p:nvSpPr>
          <p:cNvPr id="5" name="object 5"/>
          <p:cNvSpPr/>
          <p:nvPr/>
        </p:nvSpPr>
        <p:spPr>
          <a:xfrm>
            <a:off x="6839711" y="4151375"/>
            <a:ext cx="1926335" cy="2404871"/>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121</a:t>
            </a:fld>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363" y="554227"/>
            <a:ext cx="7750175" cy="2830830"/>
          </a:xfrm>
          <a:prstGeom prst="rect">
            <a:avLst/>
          </a:prstGeom>
        </p:spPr>
        <p:txBody>
          <a:bodyPr vert="horz" wrap="square" lIns="0" tIns="12700" rIns="0" bIns="0" rtlCol="0">
            <a:spAutoFit/>
          </a:bodyPr>
          <a:lstStyle/>
          <a:p>
            <a:pPr marL="12700" marR="186690">
              <a:lnSpc>
                <a:spcPct val="100000"/>
              </a:lnSpc>
              <a:spcBef>
                <a:spcPts val="100"/>
              </a:spcBef>
            </a:pPr>
            <a:r>
              <a:rPr sz="2300" spc="-5" dirty="0">
                <a:latin typeface="Arial"/>
                <a:cs typeface="Arial"/>
              </a:rPr>
              <a:t>Thus, Althusser’s model of the social totality is that of </a:t>
            </a:r>
            <a:r>
              <a:rPr sz="2300" dirty="0">
                <a:latin typeface="Arial"/>
                <a:cs typeface="Arial"/>
              </a:rPr>
              <a:t>a  </a:t>
            </a:r>
            <a:r>
              <a:rPr sz="2300" spc="-5" dirty="0">
                <a:latin typeface="Arial"/>
                <a:cs typeface="Arial"/>
              </a:rPr>
              <a:t>“decentred </a:t>
            </a:r>
            <a:r>
              <a:rPr sz="2300" spc="-10" dirty="0">
                <a:latin typeface="Arial"/>
                <a:cs typeface="Arial"/>
              </a:rPr>
              <a:t>whole”. However, </a:t>
            </a:r>
            <a:r>
              <a:rPr sz="2300" spc="-5" dirty="0">
                <a:latin typeface="Arial"/>
                <a:cs typeface="Arial"/>
              </a:rPr>
              <a:t>the </a:t>
            </a:r>
            <a:r>
              <a:rPr sz="2300" spc="-10" dirty="0">
                <a:latin typeface="Arial"/>
                <a:cs typeface="Arial"/>
              </a:rPr>
              <a:t>economic </a:t>
            </a:r>
            <a:r>
              <a:rPr sz="2300" spc="-5" dirty="0">
                <a:latin typeface="Arial"/>
                <a:cs typeface="Arial"/>
              </a:rPr>
              <a:t>is </a:t>
            </a:r>
            <a:r>
              <a:rPr sz="2300" spc="-10" dirty="0">
                <a:latin typeface="Arial"/>
                <a:cs typeface="Arial"/>
              </a:rPr>
              <a:t>“determinant  </a:t>
            </a:r>
            <a:r>
              <a:rPr sz="2300" spc="-5" dirty="0">
                <a:latin typeface="Arial"/>
                <a:cs typeface="Arial"/>
              </a:rPr>
              <a:t>in the </a:t>
            </a:r>
            <a:r>
              <a:rPr sz="2300" spc="-10" dirty="0">
                <a:latin typeface="Arial"/>
                <a:cs typeface="Arial"/>
              </a:rPr>
              <a:t>last </a:t>
            </a:r>
            <a:r>
              <a:rPr sz="2300" spc="-5" dirty="0">
                <a:latin typeface="Arial"/>
                <a:cs typeface="Arial"/>
              </a:rPr>
              <a:t>instance”, in other </a:t>
            </a:r>
            <a:r>
              <a:rPr sz="2300" spc="-10" dirty="0">
                <a:latin typeface="Arial"/>
                <a:cs typeface="Arial"/>
              </a:rPr>
              <a:t>words, </a:t>
            </a:r>
            <a:r>
              <a:rPr sz="2300" spc="-5" dirty="0">
                <a:latin typeface="Arial"/>
                <a:cs typeface="Arial"/>
              </a:rPr>
              <a:t>it has the final</a:t>
            </a:r>
            <a:r>
              <a:rPr sz="2300" spc="5" dirty="0">
                <a:latin typeface="Arial"/>
                <a:cs typeface="Arial"/>
              </a:rPr>
              <a:t> </a:t>
            </a:r>
            <a:r>
              <a:rPr sz="2300" spc="-10" dirty="0">
                <a:latin typeface="Arial"/>
                <a:cs typeface="Arial"/>
              </a:rPr>
              <a:t>say.</a:t>
            </a:r>
            <a:endParaRPr sz="2300">
              <a:latin typeface="Arial"/>
              <a:cs typeface="Arial"/>
            </a:endParaRPr>
          </a:p>
          <a:p>
            <a:pPr marL="12700" marR="5080">
              <a:lnSpc>
                <a:spcPct val="100000"/>
              </a:lnSpc>
            </a:pPr>
            <a:r>
              <a:rPr sz="2300" spc="-5" dirty="0">
                <a:latin typeface="Arial"/>
                <a:cs typeface="Arial"/>
              </a:rPr>
              <a:t>Since “the </a:t>
            </a:r>
            <a:r>
              <a:rPr sz="2300" spc="-10" dirty="0">
                <a:latin typeface="Arial"/>
                <a:cs typeface="Arial"/>
              </a:rPr>
              <a:t>last </a:t>
            </a:r>
            <a:r>
              <a:rPr sz="2300" spc="-5" dirty="0">
                <a:latin typeface="Arial"/>
                <a:cs typeface="Arial"/>
              </a:rPr>
              <a:t>instance never comes”, </a:t>
            </a:r>
            <a:r>
              <a:rPr sz="2300" spc="-10" dirty="0">
                <a:latin typeface="Arial"/>
                <a:cs typeface="Arial"/>
              </a:rPr>
              <a:t>though, </a:t>
            </a:r>
            <a:r>
              <a:rPr sz="2300" spc="-5" dirty="0">
                <a:latin typeface="Arial"/>
                <a:cs typeface="Arial"/>
              </a:rPr>
              <a:t>it is the  interaction </a:t>
            </a:r>
            <a:r>
              <a:rPr sz="2300" spc="-10" dirty="0">
                <a:latin typeface="Arial"/>
                <a:cs typeface="Arial"/>
              </a:rPr>
              <a:t>which </a:t>
            </a:r>
            <a:r>
              <a:rPr sz="2300" spc="-5" dirty="0">
                <a:latin typeface="Arial"/>
                <a:cs typeface="Arial"/>
              </a:rPr>
              <a:t>is most important. </a:t>
            </a:r>
            <a:r>
              <a:rPr sz="2300" spc="-10" dirty="0">
                <a:latin typeface="Arial"/>
                <a:cs typeface="Arial"/>
              </a:rPr>
              <a:t>Incidentally, </a:t>
            </a:r>
            <a:r>
              <a:rPr sz="2300" spc="-5" dirty="0">
                <a:latin typeface="Arial"/>
                <a:cs typeface="Arial"/>
              </a:rPr>
              <a:t>this </a:t>
            </a:r>
            <a:r>
              <a:rPr sz="2300" spc="-10" dirty="0">
                <a:latin typeface="Arial"/>
                <a:cs typeface="Arial"/>
              </a:rPr>
              <a:t>tension  </a:t>
            </a:r>
            <a:r>
              <a:rPr sz="2300" spc="-5" dirty="0">
                <a:latin typeface="Arial"/>
                <a:cs typeface="Arial"/>
              </a:rPr>
              <a:t>between “determination in the </a:t>
            </a:r>
            <a:r>
              <a:rPr sz="2300" spc="-10" dirty="0">
                <a:latin typeface="Arial"/>
                <a:cs typeface="Arial"/>
              </a:rPr>
              <a:t>last </a:t>
            </a:r>
            <a:r>
              <a:rPr sz="2300" spc="-5" dirty="0">
                <a:latin typeface="Arial"/>
                <a:cs typeface="Arial"/>
              </a:rPr>
              <a:t>instance” and the  insistence that “the </a:t>
            </a:r>
            <a:r>
              <a:rPr sz="2300" spc="-10" dirty="0">
                <a:latin typeface="Arial"/>
                <a:cs typeface="Arial"/>
              </a:rPr>
              <a:t>last </a:t>
            </a:r>
            <a:r>
              <a:rPr sz="2300" spc="-5" dirty="0">
                <a:latin typeface="Arial"/>
                <a:cs typeface="Arial"/>
              </a:rPr>
              <a:t>instance never comes” is one of the  major theoretical </a:t>
            </a:r>
            <a:r>
              <a:rPr sz="2300" spc="-10" dirty="0">
                <a:latin typeface="Arial"/>
                <a:cs typeface="Arial"/>
              </a:rPr>
              <a:t>problems </a:t>
            </a:r>
            <a:r>
              <a:rPr sz="2300" spc="-5" dirty="0">
                <a:latin typeface="Arial"/>
                <a:cs typeface="Arial"/>
              </a:rPr>
              <a:t>of Althusser’s</a:t>
            </a:r>
            <a:r>
              <a:rPr sz="2300" spc="-15" dirty="0">
                <a:latin typeface="Arial"/>
                <a:cs typeface="Arial"/>
              </a:rPr>
              <a:t> </a:t>
            </a:r>
            <a:r>
              <a:rPr sz="2300" spc="-10" dirty="0">
                <a:latin typeface="Arial"/>
                <a:cs typeface="Arial"/>
              </a:rPr>
              <a:t>holism.</a:t>
            </a:r>
            <a:endParaRPr sz="2300">
              <a:latin typeface="Arial"/>
              <a:cs typeface="Arial"/>
            </a:endParaRPr>
          </a:p>
        </p:txBody>
      </p:sp>
      <p:sp>
        <p:nvSpPr>
          <p:cNvPr id="3" name="object 3"/>
          <p:cNvSpPr/>
          <p:nvPr/>
        </p:nvSpPr>
        <p:spPr>
          <a:xfrm>
            <a:off x="7086599" y="4019550"/>
            <a:ext cx="1704963" cy="2590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122</a:t>
            </a:fld>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286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07340" y="587755"/>
            <a:ext cx="8366759" cy="5574030"/>
          </a:xfrm>
          <a:prstGeom prst="rect">
            <a:avLst/>
          </a:prstGeom>
        </p:spPr>
        <p:txBody>
          <a:bodyPr vert="horz" wrap="square" lIns="0" tIns="13335" rIns="0" bIns="0" rtlCol="0">
            <a:spAutoFit/>
          </a:bodyPr>
          <a:lstStyle/>
          <a:p>
            <a:pPr marL="356870" indent="-344170">
              <a:lnSpc>
                <a:spcPts val="3025"/>
              </a:lnSpc>
              <a:spcBef>
                <a:spcPts val="105"/>
              </a:spcBef>
              <a:buFont typeface="Arial"/>
              <a:buChar char="•"/>
              <a:tabLst>
                <a:tab pos="356870" algn="l"/>
                <a:tab pos="357505" algn="l"/>
              </a:tabLst>
            </a:pPr>
            <a:r>
              <a:rPr sz="2800" spc="-5" dirty="0">
                <a:latin typeface="Arial"/>
                <a:cs typeface="Arial"/>
              </a:rPr>
              <a:t>Determination </a:t>
            </a:r>
            <a:r>
              <a:rPr sz="2800" dirty="0">
                <a:latin typeface="Arial"/>
                <a:cs typeface="Arial"/>
              </a:rPr>
              <a:t>by the </a:t>
            </a:r>
            <a:r>
              <a:rPr sz="2800" spc="-5" dirty="0">
                <a:latin typeface="Arial"/>
                <a:cs typeface="Arial"/>
              </a:rPr>
              <a:t>economic </a:t>
            </a:r>
            <a:r>
              <a:rPr sz="2800" dirty="0">
                <a:latin typeface="Arial"/>
                <a:cs typeface="Arial"/>
              </a:rPr>
              <a:t>level</a:t>
            </a:r>
            <a:r>
              <a:rPr sz="2800" spc="-30" dirty="0">
                <a:latin typeface="Arial"/>
                <a:cs typeface="Arial"/>
              </a:rPr>
              <a:t> </a:t>
            </a:r>
            <a:r>
              <a:rPr sz="2800" dirty="0">
                <a:latin typeface="Arial"/>
                <a:cs typeface="Arial"/>
              </a:rPr>
              <a:t>expresses</a:t>
            </a:r>
            <a:endParaRPr sz="2800">
              <a:latin typeface="Arial"/>
              <a:cs typeface="Arial"/>
            </a:endParaRPr>
          </a:p>
          <a:p>
            <a:pPr marL="356870">
              <a:lnSpc>
                <a:spcPts val="2685"/>
              </a:lnSpc>
            </a:pPr>
            <a:r>
              <a:rPr sz="2800" dirty="0">
                <a:latin typeface="Arial"/>
                <a:cs typeface="Arial"/>
              </a:rPr>
              <a:t>itself </a:t>
            </a:r>
            <a:r>
              <a:rPr sz="2800" spc="-5" dirty="0">
                <a:latin typeface="Arial"/>
                <a:cs typeface="Arial"/>
              </a:rPr>
              <a:t>primarily </a:t>
            </a:r>
            <a:r>
              <a:rPr sz="2800" dirty="0">
                <a:latin typeface="Arial"/>
                <a:cs typeface="Arial"/>
              </a:rPr>
              <a:t>in the creation of these</a:t>
            </a:r>
            <a:r>
              <a:rPr sz="2800" spc="-125" dirty="0">
                <a:latin typeface="Arial"/>
                <a:cs typeface="Arial"/>
              </a:rPr>
              <a:t> </a:t>
            </a:r>
            <a:r>
              <a:rPr sz="2800" dirty="0">
                <a:latin typeface="Arial"/>
                <a:cs typeface="Arial"/>
              </a:rPr>
              <a:t>separate</a:t>
            </a:r>
            <a:endParaRPr sz="2800">
              <a:latin typeface="Arial"/>
              <a:cs typeface="Arial"/>
            </a:endParaRPr>
          </a:p>
          <a:p>
            <a:pPr marL="356870" marR="675640">
              <a:lnSpc>
                <a:spcPct val="80000"/>
              </a:lnSpc>
              <a:spcBef>
                <a:spcPts val="335"/>
              </a:spcBef>
            </a:pPr>
            <a:r>
              <a:rPr sz="2800" dirty="0">
                <a:latin typeface="Arial"/>
                <a:cs typeface="Arial"/>
              </a:rPr>
              <a:t>levels and the prioritising of one or the other</a:t>
            </a:r>
            <a:r>
              <a:rPr sz="2800" spc="-135" dirty="0">
                <a:latin typeface="Arial"/>
                <a:cs typeface="Arial"/>
              </a:rPr>
              <a:t> </a:t>
            </a:r>
            <a:r>
              <a:rPr sz="2800" dirty="0">
                <a:latin typeface="Arial"/>
                <a:cs typeface="Arial"/>
              </a:rPr>
              <a:t>at  different historical</a:t>
            </a:r>
            <a:r>
              <a:rPr sz="2800" spc="-114" dirty="0">
                <a:latin typeface="Arial"/>
                <a:cs typeface="Arial"/>
              </a:rPr>
              <a:t> </a:t>
            </a:r>
            <a:r>
              <a:rPr sz="2800" dirty="0">
                <a:latin typeface="Arial"/>
                <a:cs typeface="Arial"/>
              </a:rPr>
              <a:t>periods.</a:t>
            </a:r>
            <a:endParaRPr sz="2800">
              <a:latin typeface="Arial"/>
              <a:cs typeface="Arial"/>
            </a:endParaRPr>
          </a:p>
          <a:p>
            <a:pPr>
              <a:lnSpc>
                <a:spcPct val="100000"/>
              </a:lnSpc>
              <a:spcBef>
                <a:spcPts val="20"/>
              </a:spcBef>
            </a:pPr>
            <a:endParaRPr sz="2900">
              <a:latin typeface="Times New Roman"/>
              <a:cs typeface="Times New Roman"/>
            </a:endParaRPr>
          </a:p>
          <a:p>
            <a:pPr marL="356870" indent="-344170">
              <a:lnSpc>
                <a:spcPts val="3025"/>
              </a:lnSpc>
              <a:buChar char="•"/>
              <a:tabLst>
                <a:tab pos="356870" algn="l"/>
                <a:tab pos="357505" algn="l"/>
              </a:tabLst>
            </a:pPr>
            <a:r>
              <a:rPr sz="2800" spc="0" dirty="0">
                <a:latin typeface="Arial"/>
                <a:cs typeface="Arial"/>
              </a:rPr>
              <a:t>In </a:t>
            </a:r>
            <a:r>
              <a:rPr sz="2800" dirty="0">
                <a:latin typeface="Arial"/>
                <a:cs typeface="Arial"/>
              </a:rPr>
              <a:t>other </a:t>
            </a:r>
            <a:r>
              <a:rPr sz="2800" spc="-5" dirty="0">
                <a:latin typeface="Arial"/>
                <a:cs typeface="Arial"/>
              </a:rPr>
              <a:t>words, within </a:t>
            </a:r>
            <a:r>
              <a:rPr sz="2800" dirty="0">
                <a:latin typeface="Arial"/>
                <a:cs typeface="Arial"/>
              </a:rPr>
              <a:t>a given </a:t>
            </a:r>
            <a:r>
              <a:rPr sz="2800" spc="-5" dirty="0">
                <a:latin typeface="Arial"/>
                <a:cs typeface="Arial"/>
              </a:rPr>
              <a:t>mode </a:t>
            </a:r>
            <a:r>
              <a:rPr sz="2800" dirty="0">
                <a:latin typeface="Arial"/>
                <a:cs typeface="Arial"/>
              </a:rPr>
              <a:t>of</a:t>
            </a:r>
            <a:r>
              <a:rPr sz="2800" spc="-55" dirty="0">
                <a:latin typeface="Arial"/>
                <a:cs typeface="Arial"/>
              </a:rPr>
              <a:t> </a:t>
            </a:r>
            <a:r>
              <a:rPr sz="2800" dirty="0">
                <a:latin typeface="Arial"/>
                <a:cs typeface="Arial"/>
              </a:rPr>
              <a:t>production,</a:t>
            </a:r>
            <a:endParaRPr sz="2800">
              <a:latin typeface="Arial"/>
              <a:cs typeface="Arial"/>
            </a:endParaRPr>
          </a:p>
          <a:p>
            <a:pPr marL="356870" marR="539750">
              <a:lnSpc>
                <a:spcPct val="80000"/>
              </a:lnSpc>
              <a:spcBef>
                <a:spcPts val="330"/>
              </a:spcBef>
            </a:pPr>
            <a:r>
              <a:rPr sz="2800" spc="-5" dirty="0">
                <a:latin typeface="Arial"/>
                <a:cs typeface="Arial"/>
              </a:rPr>
              <a:t>it </a:t>
            </a:r>
            <a:r>
              <a:rPr sz="2800" dirty="0">
                <a:latin typeface="Arial"/>
                <a:cs typeface="Arial"/>
              </a:rPr>
              <a:t>is the </a:t>
            </a:r>
            <a:r>
              <a:rPr sz="2800" spc="-5" dirty="0">
                <a:latin typeface="Arial"/>
                <a:cs typeface="Arial"/>
              </a:rPr>
              <a:t>economic </a:t>
            </a:r>
            <a:r>
              <a:rPr sz="2800" dirty="0">
                <a:latin typeface="Arial"/>
                <a:cs typeface="Arial"/>
              </a:rPr>
              <a:t>level which </a:t>
            </a:r>
            <a:r>
              <a:rPr sz="2800" spc="-5" dirty="0">
                <a:latin typeface="Arial"/>
                <a:cs typeface="Arial"/>
              </a:rPr>
              <a:t>determines </a:t>
            </a:r>
            <a:r>
              <a:rPr sz="2800" dirty="0">
                <a:latin typeface="Arial"/>
                <a:cs typeface="Arial"/>
              </a:rPr>
              <a:t>which  level is </a:t>
            </a:r>
            <a:r>
              <a:rPr sz="2800" spc="-5" dirty="0">
                <a:latin typeface="Arial"/>
                <a:cs typeface="Arial"/>
              </a:rPr>
              <a:t>dominant </a:t>
            </a:r>
            <a:r>
              <a:rPr sz="2800" dirty="0">
                <a:latin typeface="Arial"/>
                <a:cs typeface="Arial"/>
              </a:rPr>
              <a:t>in a </a:t>
            </a:r>
            <a:r>
              <a:rPr sz="2800" spc="-5" dirty="0">
                <a:latin typeface="Arial"/>
                <a:cs typeface="Arial"/>
              </a:rPr>
              <a:t>more immediate</a:t>
            </a:r>
            <a:r>
              <a:rPr sz="2800" spc="0" dirty="0">
                <a:latin typeface="Arial"/>
                <a:cs typeface="Arial"/>
              </a:rPr>
              <a:t> </a:t>
            </a:r>
            <a:r>
              <a:rPr sz="2800" dirty="0">
                <a:latin typeface="Arial"/>
                <a:cs typeface="Arial"/>
              </a:rPr>
              <a:t>sense.</a:t>
            </a:r>
            <a:endParaRPr sz="2800">
              <a:latin typeface="Arial"/>
              <a:cs typeface="Arial"/>
            </a:endParaRPr>
          </a:p>
          <a:p>
            <a:pPr>
              <a:lnSpc>
                <a:spcPct val="100000"/>
              </a:lnSpc>
              <a:spcBef>
                <a:spcPts val="25"/>
              </a:spcBef>
            </a:pPr>
            <a:endParaRPr sz="2900">
              <a:latin typeface="Times New Roman"/>
              <a:cs typeface="Times New Roman"/>
            </a:endParaRPr>
          </a:p>
          <a:p>
            <a:pPr marL="356870" indent="-344170">
              <a:lnSpc>
                <a:spcPts val="3025"/>
              </a:lnSpc>
              <a:buChar char="•"/>
              <a:tabLst>
                <a:tab pos="356870" algn="l"/>
                <a:tab pos="357505" algn="l"/>
              </a:tabLst>
            </a:pPr>
            <a:r>
              <a:rPr sz="2800" spc="0" dirty="0">
                <a:latin typeface="Arial"/>
                <a:cs typeface="Arial"/>
              </a:rPr>
              <a:t>In </a:t>
            </a:r>
            <a:r>
              <a:rPr sz="2800" dirty="0">
                <a:latin typeface="Arial"/>
                <a:cs typeface="Arial"/>
              </a:rPr>
              <a:t>feudalism, the political and </a:t>
            </a:r>
            <a:r>
              <a:rPr sz="2800" spc="-5" dirty="0">
                <a:latin typeface="Arial"/>
                <a:cs typeface="Arial"/>
              </a:rPr>
              <a:t>ideological </a:t>
            </a:r>
            <a:r>
              <a:rPr sz="2800" dirty="0">
                <a:latin typeface="Arial"/>
                <a:cs typeface="Arial"/>
              </a:rPr>
              <a:t>levels</a:t>
            </a:r>
            <a:r>
              <a:rPr sz="2800" spc="-125" dirty="0">
                <a:latin typeface="Arial"/>
                <a:cs typeface="Arial"/>
              </a:rPr>
              <a:t> </a:t>
            </a:r>
            <a:r>
              <a:rPr sz="2800" dirty="0">
                <a:latin typeface="Arial"/>
                <a:cs typeface="Arial"/>
              </a:rPr>
              <a:t>are</a:t>
            </a:r>
            <a:endParaRPr sz="2800">
              <a:latin typeface="Arial"/>
              <a:cs typeface="Arial"/>
            </a:endParaRPr>
          </a:p>
          <a:p>
            <a:pPr marL="356870">
              <a:lnSpc>
                <a:spcPts val="2685"/>
              </a:lnSpc>
            </a:pPr>
            <a:r>
              <a:rPr sz="2800" spc="-5" dirty="0">
                <a:latin typeface="Arial"/>
                <a:cs typeface="Arial"/>
              </a:rPr>
              <a:t>dominant; </a:t>
            </a:r>
            <a:r>
              <a:rPr sz="2800" dirty="0">
                <a:latin typeface="Arial"/>
                <a:cs typeface="Arial"/>
              </a:rPr>
              <a:t>in capitalism, </a:t>
            </a:r>
            <a:r>
              <a:rPr sz="2800" spc="-5" dirty="0">
                <a:latin typeface="Arial"/>
                <a:cs typeface="Arial"/>
              </a:rPr>
              <a:t>it </a:t>
            </a:r>
            <a:r>
              <a:rPr sz="2800" dirty="0">
                <a:latin typeface="Arial"/>
                <a:cs typeface="Arial"/>
              </a:rPr>
              <a:t>is the </a:t>
            </a:r>
            <a:r>
              <a:rPr sz="2800" spc="-5" dirty="0">
                <a:latin typeface="Arial"/>
                <a:cs typeface="Arial"/>
              </a:rPr>
              <a:t>economic</a:t>
            </a:r>
            <a:r>
              <a:rPr sz="2800" spc="-85" dirty="0">
                <a:latin typeface="Arial"/>
                <a:cs typeface="Arial"/>
              </a:rPr>
              <a:t> </a:t>
            </a:r>
            <a:r>
              <a:rPr sz="2800" dirty="0">
                <a:latin typeface="Arial"/>
                <a:cs typeface="Arial"/>
              </a:rPr>
              <a:t>level</a:t>
            </a:r>
            <a:endParaRPr sz="2800">
              <a:latin typeface="Arial"/>
              <a:cs typeface="Arial"/>
            </a:endParaRPr>
          </a:p>
          <a:p>
            <a:pPr marL="356870">
              <a:lnSpc>
                <a:spcPts val="2685"/>
              </a:lnSpc>
            </a:pPr>
            <a:r>
              <a:rPr sz="2800" dirty="0">
                <a:latin typeface="Arial"/>
                <a:cs typeface="Arial"/>
              </a:rPr>
              <a:t>itself which is </a:t>
            </a:r>
            <a:r>
              <a:rPr sz="2800" spc="-5" dirty="0">
                <a:latin typeface="Arial"/>
                <a:cs typeface="Arial"/>
              </a:rPr>
              <a:t>dominant. </a:t>
            </a:r>
            <a:r>
              <a:rPr sz="2800" spc="0" dirty="0">
                <a:latin typeface="Arial"/>
                <a:cs typeface="Arial"/>
              </a:rPr>
              <a:t>In </a:t>
            </a:r>
            <a:r>
              <a:rPr sz="2800" dirty="0">
                <a:latin typeface="Arial"/>
                <a:cs typeface="Arial"/>
              </a:rPr>
              <a:t>both cases,</a:t>
            </a:r>
            <a:r>
              <a:rPr sz="2800" spc="-114" dirty="0">
                <a:latin typeface="Arial"/>
                <a:cs typeface="Arial"/>
              </a:rPr>
              <a:t> </a:t>
            </a:r>
            <a:r>
              <a:rPr sz="2800" spc="-5" dirty="0">
                <a:latin typeface="Arial"/>
                <a:cs typeface="Arial"/>
              </a:rPr>
              <a:t>however,</a:t>
            </a:r>
            <a:endParaRPr sz="2800">
              <a:latin typeface="Arial"/>
              <a:cs typeface="Arial"/>
            </a:endParaRPr>
          </a:p>
          <a:p>
            <a:pPr marL="356870">
              <a:lnSpc>
                <a:spcPts val="2685"/>
              </a:lnSpc>
            </a:pPr>
            <a:r>
              <a:rPr sz="2800" dirty="0">
                <a:latin typeface="Arial"/>
                <a:cs typeface="Arial"/>
              </a:rPr>
              <a:t>the </a:t>
            </a:r>
            <a:r>
              <a:rPr sz="2800" spc="-5" dirty="0">
                <a:latin typeface="Arial"/>
                <a:cs typeface="Arial"/>
              </a:rPr>
              <a:t>economic </a:t>
            </a:r>
            <a:r>
              <a:rPr sz="2800" dirty="0">
                <a:latin typeface="Arial"/>
                <a:cs typeface="Arial"/>
              </a:rPr>
              <a:t>level is </a:t>
            </a:r>
            <a:r>
              <a:rPr sz="2800" spc="-5" dirty="0">
                <a:latin typeface="Arial"/>
                <a:cs typeface="Arial"/>
              </a:rPr>
              <a:t>ultimately determinant;</a:t>
            </a:r>
            <a:r>
              <a:rPr sz="2800" spc="-50" dirty="0">
                <a:latin typeface="Arial"/>
                <a:cs typeface="Arial"/>
              </a:rPr>
              <a:t> </a:t>
            </a:r>
            <a:r>
              <a:rPr sz="2800" dirty="0">
                <a:latin typeface="Arial"/>
                <a:cs typeface="Arial"/>
              </a:rPr>
              <a:t>in</a:t>
            </a:r>
            <a:endParaRPr sz="2800">
              <a:latin typeface="Arial"/>
              <a:cs typeface="Arial"/>
            </a:endParaRPr>
          </a:p>
          <a:p>
            <a:pPr marL="356870" marR="346075">
              <a:lnSpc>
                <a:spcPct val="80000"/>
              </a:lnSpc>
              <a:spcBef>
                <a:spcPts val="335"/>
              </a:spcBef>
            </a:pPr>
            <a:r>
              <a:rPr sz="2800" dirty="0">
                <a:latin typeface="Arial"/>
                <a:cs typeface="Arial"/>
              </a:rPr>
              <a:t>other </a:t>
            </a:r>
            <a:r>
              <a:rPr sz="2800" spc="-5" dirty="0">
                <a:latin typeface="Arial"/>
                <a:cs typeface="Arial"/>
              </a:rPr>
              <a:t>words, it determines whether it will </a:t>
            </a:r>
            <a:r>
              <a:rPr sz="2800" dirty="0">
                <a:latin typeface="Arial"/>
                <a:cs typeface="Arial"/>
              </a:rPr>
              <a:t>itself </a:t>
            </a:r>
            <a:r>
              <a:rPr sz="2800" spc="-5" dirty="0">
                <a:latin typeface="Arial"/>
                <a:cs typeface="Arial"/>
              </a:rPr>
              <a:t>be  dominant </a:t>
            </a:r>
            <a:r>
              <a:rPr sz="2800" dirty="0">
                <a:latin typeface="Arial"/>
                <a:cs typeface="Arial"/>
              </a:rPr>
              <a:t>or </a:t>
            </a:r>
            <a:r>
              <a:rPr sz="2800" spc="-5" dirty="0">
                <a:latin typeface="Arial"/>
                <a:cs typeface="Arial"/>
              </a:rPr>
              <a:t>whether </a:t>
            </a:r>
            <a:r>
              <a:rPr sz="2800" dirty="0">
                <a:latin typeface="Arial"/>
                <a:cs typeface="Arial"/>
              </a:rPr>
              <a:t>some other level </a:t>
            </a:r>
            <a:r>
              <a:rPr sz="2800" spc="-5" dirty="0">
                <a:latin typeface="Arial"/>
                <a:cs typeface="Arial"/>
              </a:rPr>
              <a:t>will</a:t>
            </a:r>
            <a:r>
              <a:rPr sz="2800" spc="-50" dirty="0">
                <a:latin typeface="Arial"/>
                <a:cs typeface="Arial"/>
              </a:rPr>
              <a:t> </a:t>
            </a:r>
            <a:r>
              <a:rPr sz="2800" spc="-5" dirty="0">
                <a:latin typeface="Arial"/>
                <a:cs typeface="Arial"/>
              </a:rPr>
              <a:t>be.</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123</a:t>
            </a:fld>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52400"/>
            <a:ext cx="8534400" cy="6477000"/>
          </a:xfrm>
          <a:custGeom>
            <a:avLst/>
            <a:gdLst/>
            <a:ahLst/>
            <a:cxnLst/>
            <a:rect l="l" t="t" r="r" b="b"/>
            <a:pathLst>
              <a:path w="8534400" h="6477000">
                <a:moveTo>
                  <a:pt x="0" y="0"/>
                </a:moveTo>
                <a:lnTo>
                  <a:pt x="8534400" y="0"/>
                </a:lnTo>
                <a:lnTo>
                  <a:pt x="8534400" y="6477000"/>
                </a:lnTo>
                <a:lnTo>
                  <a:pt x="0" y="6477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152400"/>
            <a:ext cx="8534400" cy="6477000"/>
          </a:xfrm>
          <a:custGeom>
            <a:avLst/>
            <a:gdLst/>
            <a:ahLst/>
            <a:cxnLst/>
            <a:rect l="l" t="t" r="r" b="b"/>
            <a:pathLst>
              <a:path w="8534400" h="6477000">
                <a:moveTo>
                  <a:pt x="0" y="0"/>
                </a:moveTo>
                <a:lnTo>
                  <a:pt x="8534400" y="0"/>
                </a:lnTo>
                <a:lnTo>
                  <a:pt x="8534400" y="6477000"/>
                </a:lnTo>
                <a:lnTo>
                  <a:pt x="0" y="64770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383540" y="173228"/>
            <a:ext cx="8281034" cy="6197600"/>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dirty="0">
                <a:latin typeface="Arial"/>
                <a:cs typeface="Arial"/>
              </a:rPr>
              <a:t>What </a:t>
            </a:r>
            <a:r>
              <a:rPr sz="2200" spc="-5" dirty="0">
                <a:latin typeface="Arial"/>
                <a:cs typeface="Arial"/>
              </a:rPr>
              <a:t>does </a:t>
            </a:r>
            <a:r>
              <a:rPr sz="2200" spc="-10" dirty="0">
                <a:latin typeface="Arial"/>
                <a:cs typeface="Arial"/>
              </a:rPr>
              <a:t>it </a:t>
            </a:r>
            <a:r>
              <a:rPr sz="2200" spc="-5" dirty="0">
                <a:latin typeface="Arial"/>
                <a:cs typeface="Arial"/>
              </a:rPr>
              <a:t>imply? </a:t>
            </a:r>
            <a:r>
              <a:rPr sz="2200" dirty="0">
                <a:latin typeface="Arial"/>
                <a:cs typeface="Arial"/>
              </a:rPr>
              <a:t>The </a:t>
            </a:r>
            <a:r>
              <a:rPr sz="2200" spc="-5" dirty="0">
                <a:latin typeface="Arial"/>
                <a:cs typeface="Arial"/>
              </a:rPr>
              <a:t>economic </a:t>
            </a:r>
            <a:r>
              <a:rPr sz="2200" dirty="0">
                <a:latin typeface="Arial"/>
                <a:cs typeface="Arial"/>
              </a:rPr>
              <a:t>(for these purposes) can </a:t>
            </a:r>
            <a:r>
              <a:rPr sz="2200" spc="-10" dirty="0">
                <a:latin typeface="Arial"/>
                <a:cs typeface="Arial"/>
              </a:rPr>
              <a:t>be  </a:t>
            </a:r>
            <a:r>
              <a:rPr sz="2200" dirty="0">
                <a:latin typeface="Arial"/>
                <a:cs typeface="Arial"/>
              </a:rPr>
              <a:t>thought of </a:t>
            </a:r>
            <a:r>
              <a:rPr sz="2200" spc="-5" dirty="0">
                <a:latin typeface="Arial"/>
                <a:cs typeface="Arial"/>
              </a:rPr>
              <a:t>in </a:t>
            </a:r>
            <a:r>
              <a:rPr sz="2200" dirty="0">
                <a:latin typeface="Arial"/>
                <a:cs typeface="Arial"/>
              </a:rPr>
              <a:t>terms of the </a:t>
            </a:r>
            <a:r>
              <a:rPr sz="2200" spc="-5" dirty="0">
                <a:latin typeface="Arial"/>
                <a:cs typeface="Arial"/>
              </a:rPr>
              <a:t>relations </a:t>
            </a:r>
            <a:r>
              <a:rPr sz="2200" dirty="0">
                <a:latin typeface="Arial"/>
                <a:cs typeface="Arial"/>
              </a:rPr>
              <a:t>of </a:t>
            </a:r>
            <a:r>
              <a:rPr sz="2200" spc="-5" dirty="0">
                <a:latin typeface="Arial"/>
                <a:cs typeface="Arial"/>
              </a:rPr>
              <a:t>ownership and </a:t>
            </a:r>
            <a:r>
              <a:rPr sz="2200" dirty="0">
                <a:latin typeface="Arial"/>
                <a:cs typeface="Arial"/>
              </a:rPr>
              <a:t>control. </a:t>
            </a:r>
            <a:r>
              <a:rPr sz="2200" spc="0" dirty="0">
                <a:latin typeface="Arial"/>
                <a:cs typeface="Arial"/>
              </a:rPr>
              <a:t>In  </a:t>
            </a:r>
            <a:r>
              <a:rPr sz="2200" spc="-5" dirty="0">
                <a:latin typeface="Arial"/>
                <a:cs typeface="Arial"/>
              </a:rPr>
              <a:t>feudalism, </a:t>
            </a:r>
            <a:r>
              <a:rPr sz="2200" dirty="0">
                <a:latin typeface="Arial"/>
                <a:cs typeface="Arial"/>
              </a:rPr>
              <a:t>the </a:t>
            </a:r>
            <a:r>
              <a:rPr sz="2200" spc="-5" dirty="0">
                <a:latin typeface="Arial"/>
                <a:cs typeface="Arial"/>
              </a:rPr>
              <a:t>landlord owns </a:t>
            </a:r>
            <a:r>
              <a:rPr sz="2200" dirty="0">
                <a:latin typeface="Arial"/>
                <a:cs typeface="Arial"/>
              </a:rPr>
              <a:t>the </a:t>
            </a:r>
            <a:r>
              <a:rPr sz="2200" spc="-5" dirty="0">
                <a:latin typeface="Arial"/>
                <a:cs typeface="Arial"/>
              </a:rPr>
              <a:t>land, </a:t>
            </a:r>
            <a:r>
              <a:rPr sz="2200" dirty="0">
                <a:latin typeface="Arial"/>
                <a:cs typeface="Arial"/>
              </a:rPr>
              <a:t>but the </a:t>
            </a:r>
            <a:r>
              <a:rPr sz="2200" spc="-5" dirty="0">
                <a:latin typeface="Arial"/>
                <a:cs typeface="Arial"/>
              </a:rPr>
              <a:t>peasant </a:t>
            </a:r>
            <a:r>
              <a:rPr sz="2200" dirty="0">
                <a:latin typeface="Arial"/>
                <a:cs typeface="Arial"/>
              </a:rPr>
              <a:t>controls  </a:t>
            </a:r>
            <a:r>
              <a:rPr sz="2200" spc="-5" dirty="0">
                <a:latin typeface="Arial"/>
                <a:cs typeface="Arial"/>
              </a:rPr>
              <a:t>their agricultural production; </a:t>
            </a:r>
            <a:r>
              <a:rPr sz="2200" dirty="0">
                <a:latin typeface="Arial"/>
                <a:cs typeface="Arial"/>
              </a:rPr>
              <a:t>so the </a:t>
            </a:r>
            <a:r>
              <a:rPr sz="2200" spc="-5" dirty="0">
                <a:latin typeface="Arial"/>
                <a:cs typeface="Arial"/>
              </a:rPr>
              <a:t>appropriation </a:t>
            </a:r>
            <a:r>
              <a:rPr sz="2200" dirty="0">
                <a:latin typeface="Arial"/>
                <a:cs typeface="Arial"/>
              </a:rPr>
              <a:t>of </a:t>
            </a:r>
            <a:r>
              <a:rPr sz="2200" spc="-5" dirty="0">
                <a:latin typeface="Arial"/>
                <a:cs typeface="Arial"/>
              </a:rPr>
              <a:t>the  </a:t>
            </a:r>
            <a:r>
              <a:rPr sz="2200" dirty="0">
                <a:latin typeface="Arial"/>
                <a:cs typeface="Arial"/>
              </a:rPr>
              <a:t>peasants’ </a:t>
            </a:r>
            <a:r>
              <a:rPr sz="2200" spc="-5" dirty="0">
                <a:latin typeface="Arial"/>
                <a:cs typeface="Arial"/>
              </a:rPr>
              <a:t>surplus production by </a:t>
            </a:r>
            <a:r>
              <a:rPr sz="2200" dirty="0">
                <a:latin typeface="Arial"/>
                <a:cs typeface="Arial"/>
              </a:rPr>
              <a:t>the </a:t>
            </a:r>
            <a:r>
              <a:rPr sz="2200" spc="-5" dirty="0">
                <a:latin typeface="Arial"/>
                <a:cs typeface="Arial"/>
              </a:rPr>
              <a:t>nobility does </a:t>
            </a:r>
            <a:r>
              <a:rPr sz="2200" dirty="0">
                <a:latin typeface="Arial"/>
                <a:cs typeface="Arial"/>
              </a:rPr>
              <a:t>not take </a:t>
            </a:r>
            <a:r>
              <a:rPr sz="2200" spc="-5" dirty="0">
                <a:latin typeface="Arial"/>
                <a:cs typeface="Arial"/>
              </a:rPr>
              <a:t>place  within </a:t>
            </a:r>
            <a:r>
              <a:rPr sz="2200" dirty="0">
                <a:latin typeface="Arial"/>
                <a:cs typeface="Arial"/>
              </a:rPr>
              <a:t>the actual process of </a:t>
            </a:r>
            <a:r>
              <a:rPr sz="2200" spc="-5" dirty="0">
                <a:latin typeface="Arial"/>
                <a:cs typeface="Arial"/>
              </a:rPr>
              <a:t>production, </a:t>
            </a:r>
            <a:r>
              <a:rPr sz="2200" dirty="0">
                <a:latin typeface="Arial"/>
                <a:cs typeface="Arial"/>
              </a:rPr>
              <a:t>but </a:t>
            </a:r>
            <a:r>
              <a:rPr sz="2200" spc="-5" dirty="0">
                <a:latin typeface="Arial"/>
                <a:cs typeface="Arial"/>
              </a:rPr>
              <a:t>as an </a:t>
            </a:r>
            <a:r>
              <a:rPr sz="2200" dirty="0">
                <a:latin typeface="Arial"/>
                <a:cs typeface="Arial"/>
              </a:rPr>
              <a:t>effect </a:t>
            </a:r>
            <a:r>
              <a:rPr sz="2200" spc="-5" dirty="0">
                <a:latin typeface="Arial"/>
                <a:cs typeface="Arial"/>
              </a:rPr>
              <a:t>of  political </a:t>
            </a:r>
            <a:r>
              <a:rPr sz="2200" dirty="0">
                <a:latin typeface="Arial"/>
                <a:cs typeface="Arial"/>
              </a:rPr>
              <a:t>or </a:t>
            </a:r>
            <a:r>
              <a:rPr sz="2200" spc="-5" dirty="0">
                <a:latin typeface="Arial"/>
                <a:cs typeface="Arial"/>
              </a:rPr>
              <a:t>ideological </a:t>
            </a:r>
            <a:r>
              <a:rPr sz="2200" dirty="0">
                <a:latin typeface="Arial"/>
                <a:cs typeface="Arial"/>
              </a:rPr>
              <a:t>structures </a:t>
            </a:r>
            <a:r>
              <a:rPr sz="2200" spc="-5" dirty="0">
                <a:latin typeface="Arial"/>
                <a:cs typeface="Arial"/>
              </a:rPr>
              <a:t>which </a:t>
            </a:r>
            <a:r>
              <a:rPr sz="2200" dirty="0">
                <a:latin typeface="Arial"/>
                <a:cs typeface="Arial"/>
              </a:rPr>
              <a:t>guarantee </a:t>
            </a:r>
            <a:r>
              <a:rPr sz="2200" spc="-5" dirty="0">
                <a:latin typeface="Arial"/>
                <a:cs typeface="Arial"/>
              </a:rPr>
              <a:t>this </a:t>
            </a:r>
            <a:r>
              <a:rPr sz="2200" dirty="0">
                <a:latin typeface="Arial"/>
                <a:cs typeface="Arial"/>
              </a:rPr>
              <a:t>transfer.  </a:t>
            </a:r>
            <a:r>
              <a:rPr sz="2200" spc="0" dirty="0">
                <a:latin typeface="Arial"/>
                <a:cs typeface="Arial"/>
              </a:rPr>
              <a:t>In </a:t>
            </a:r>
            <a:r>
              <a:rPr sz="2200" spc="-5" dirty="0">
                <a:latin typeface="Arial"/>
                <a:cs typeface="Arial"/>
              </a:rPr>
              <a:t>capitalism, on </a:t>
            </a:r>
            <a:r>
              <a:rPr sz="2200" dirty="0">
                <a:latin typeface="Arial"/>
                <a:cs typeface="Arial"/>
              </a:rPr>
              <a:t>the other hand, the </a:t>
            </a:r>
            <a:r>
              <a:rPr sz="2200" spc="-5" dirty="0">
                <a:latin typeface="Arial"/>
                <a:cs typeface="Arial"/>
              </a:rPr>
              <a:t>means </a:t>
            </a:r>
            <a:r>
              <a:rPr sz="2200" dirty="0">
                <a:latin typeface="Arial"/>
                <a:cs typeface="Arial"/>
              </a:rPr>
              <a:t>of </a:t>
            </a:r>
            <a:r>
              <a:rPr sz="2200" spc="-5" dirty="0">
                <a:latin typeface="Arial"/>
                <a:cs typeface="Arial"/>
              </a:rPr>
              <a:t>production </a:t>
            </a:r>
            <a:r>
              <a:rPr sz="2200" dirty="0">
                <a:latin typeface="Arial"/>
                <a:cs typeface="Arial"/>
              </a:rPr>
              <a:t>are  both </a:t>
            </a:r>
            <a:r>
              <a:rPr sz="2200" spc="-5" dirty="0">
                <a:latin typeface="Arial"/>
                <a:cs typeface="Arial"/>
              </a:rPr>
              <a:t>owned and controlled by </a:t>
            </a:r>
            <a:r>
              <a:rPr sz="2200" dirty="0">
                <a:latin typeface="Arial"/>
                <a:cs typeface="Arial"/>
              </a:rPr>
              <a:t>the </a:t>
            </a:r>
            <a:r>
              <a:rPr sz="2200" spc="-5" dirty="0">
                <a:latin typeface="Arial"/>
                <a:cs typeface="Arial"/>
              </a:rPr>
              <a:t>capitalist; </a:t>
            </a:r>
            <a:r>
              <a:rPr sz="2200" dirty="0">
                <a:latin typeface="Arial"/>
                <a:cs typeface="Arial"/>
              </a:rPr>
              <a:t>thus </a:t>
            </a:r>
            <a:r>
              <a:rPr sz="2200" spc="-5" dirty="0">
                <a:latin typeface="Arial"/>
                <a:cs typeface="Arial"/>
              </a:rPr>
              <a:t>the  appropriation </a:t>
            </a:r>
            <a:r>
              <a:rPr sz="2200" dirty="0">
                <a:latin typeface="Arial"/>
                <a:cs typeface="Arial"/>
              </a:rPr>
              <a:t>of </a:t>
            </a:r>
            <a:r>
              <a:rPr sz="2200" spc="-5" dirty="0">
                <a:latin typeface="Arial"/>
                <a:cs typeface="Arial"/>
              </a:rPr>
              <a:t>surplus value </a:t>
            </a:r>
            <a:r>
              <a:rPr sz="2200" dirty="0">
                <a:latin typeface="Arial"/>
                <a:cs typeface="Arial"/>
              </a:rPr>
              <a:t>takes </a:t>
            </a:r>
            <a:r>
              <a:rPr sz="2200" spc="-5" dirty="0">
                <a:latin typeface="Arial"/>
                <a:cs typeface="Arial"/>
              </a:rPr>
              <a:t>place within </a:t>
            </a:r>
            <a:r>
              <a:rPr sz="2200" dirty="0">
                <a:latin typeface="Arial"/>
                <a:cs typeface="Arial"/>
              </a:rPr>
              <a:t>the process </a:t>
            </a:r>
            <a:r>
              <a:rPr sz="2200" spc="-5" dirty="0">
                <a:latin typeface="Arial"/>
                <a:cs typeface="Arial"/>
              </a:rPr>
              <a:t>of  production; </a:t>
            </a:r>
            <a:r>
              <a:rPr sz="2200" dirty="0">
                <a:latin typeface="Arial"/>
                <a:cs typeface="Arial"/>
              </a:rPr>
              <a:t>the society </a:t>
            </a:r>
            <a:r>
              <a:rPr sz="2200" spc="-5" dirty="0">
                <a:latin typeface="Arial"/>
                <a:cs typeface="Arial"/>
              </a:rPr>
              <a:t>is </a:t>
            </a:r>
            <a:r>
              <a:rPr sz="2200" dirty="0">
                <a:latin typeface="Arial"/>
                <a:cs typeface="Arial"/>
              </a:rPr>
              <a:t>therefore </a:t>
            </a:r>
            <a:r>
              <a:rPr sz="2200" spc="-5" dirty="0">
                <a:latin typeface="Arial"/>
                <a:cs typeface="Arial"/>
              </a:rPr>
              <a:t>said </a:t>
            </a:r>
            <a:r>
              <a:rPr sz="2200" spc="0" dirty="0">
                <a:latin typeface="Arial"/>
                <a:cs typeface="Arial"/>
              </a:rPr>
              <a:t>to </a:t>
            </a:r>
            <a:r>
              <a:rPr sz="2200" spc="-5" dirty="0">
                <a:latin typeface="Arial"/>
                <a:cs typeface="Arial"/>
              </a:rPr>
              <a:t>be dominated by the  economic. </a:t>
            </a:r>
            <a:r>
              <a:rPr sz="2200" dirty="0">
                <a:latin typeface="Arial"/>
                <a:cs typeface="Arial"/>
              </a:rPr>
              <a:t>For Althusser, </a:t>
            </a:r>
            <a:r>
              <a:rPr sz="2200" spc="-5" dirty="0">
                <a:latin typeface="Arial"/>
                <a:cs typeface="Arial"/>
              </a:rPr>
              <a:t>in </a:t>
            </a:r>
            <a:r>
              <a:rPr sz="2200" dirty="0">
                <a:latin typeface="Arial"/>
                <a:cs typeface="Arial"/>
              </a:rPr>
              <a:t>other </a:t>
            </a:r>
            <a:r>
              <a:rPr sz="2200" spc="-5" dirty="0">
                <a:latin typeface="Arial"/>
                <a:cs typeface="Arial"/>
              </a:rPr>
              <a:t>words, </a:t>
            </a:r>
            <a:r>
              <a:rPr sz="2200" dirty="0">
                <a:latin typeface="Arial"/>
                <a:cs typeface="Arial"/>
              </a:rPr>
              <a:t>the difference </a:t>
            </a:r>
            <a:r>
              <a:rPr sz="2200" spc="-5" dirty="0">
                <a:latin typeface="Arial"/>
                <a:cs typeface="Arial"/>
              </a:rPr>
              <a:t>between  </a:t>
            </a:r>
            <a:r>
              <a:rPr sz="2200" dirty="0">
                <a:latin typeface="Arial"/>
                <a:cs typeface="Arial"/>
              </a:rPr>
              <a:t>modern </a:t>
            </a:r>
            <a:r>
              <a:rPr sz="2200" spc="-5" dirty="0">
                <a:latin typeface="Arial"/>
                <a:cs typeface="Arial"/>
              </a:rPr>
              <a:t>and </a:t>
            </a:r>
            <a:r>
              <a:rPr sz="2200" dirty="0">
                <a:latin typeface="Arial"/>
                <a:cs typeface="Arial"/>
              </a:rPr>
              <a:t>other </a:t>
            </a:r>
            <a:r>
              <a:rPr sz="2200" spc="-5" dirty="0">
                <a:latin typeface="Arial"/>
                <a:cs typeface="Arial"/>
              </a:rPr>
              <a:t>societies is </a:t>
            </a:r>
            <a:r>
              <a:rPr sz="2200" dirty="0">
                <a:latin typeface="Arial"/>
                <a:cs typeface="Arial"/>
              </a:rPr>
              <a:t>that they represent </a:t>
            </a:r>
            <a:r>
              <a:rPr sz="2200" spc="-5" dirty="0">
                <a:latin typeface="Arial"/>
                <a:cs typeface="Arial"/>
              </a:rPr>
              <a:t>different  possible </a:t>
            </a:r>
            <a:r>
              <a:rPr sz="2200" dirty="0">
                <a:latin typeface="Arial"/>
                <a:cs typeface="Arial"/>
              </a:rPr>
              <a:t>arrangements of the </a:t>
            </a:r>
            <a:r>
              <a:rPr sz="2200" spc="-5" dirty="0">
                <a:latin typeface="Arial"/>
                <a:cs typeface="Arial"/>
              </a:rPr>
              <a:t>ownership </a:t>
            </a:r>
            <a:r>
              <a:rPr sz="2200" dirty="0">
                <a:latin typeface="Arial"/>
                <a:cs typeface="Arial"/>
              </a:rPr>
              <a:t>- control</a:t>
            </a:r>
            <a:r>
              <a:rPr sz="2200" spc="-35" dirty="0">
                <a:latin typeface="Arial"/>
                <a:cs typeface="Arial"/>
              </a:rPr>
              <a:t> </a:t>
            </a:r>
            <a:r>
              <a:rPr sz="2200" spc="-5" dirty="0">
                <a:latin typeface="Arial"/>
                <a:cs typeface="Arial"/>
              </a:rPr>
              <a:t>situation.</a:t>
            </a:r>
            <a:endParaRPr sz="2200">
              <a:latin typeface="Arial"/>
              <a:cs typeface="Arial"/>
            </a:endParaRPr>
          </a:p>
          <a:p>
            <a:pPr>
              <a:lnSpc>
                <a:spcPct val="100000"/>
              </a:lnSpc>
              <a:spcBef>
                <a:spcPts val="10"/>
              </a:spcBef>
              <a:buFont typeface="Arial"/>
              <a:buChar char="•"/>
            </a:pPr>
            <a:endParaRPr sz="3200">
              <a:latin typeface="Times New Roman"/>
              <a:cs typeface="Times New Roman"/>
            </a:endParaRPr>
          </a:p>
          <a:p>
            <a:pPr marL="356870" marR="53340" indent="-344170">
              <a:lnSpc>
                <a:spcPct val="100000"/>
              </a:lnSpc>
              <a:spcBef>
                <a:spcPts val="5"/>
              </a:spcBef>
              <a:buChar char="•"/>
              <a:tabLst>
                <a:tab pos="356870" algn="l"/>
                <a:tab pos="357505" algn="l"/>
              </a:tabLst>
            </a:pPr>
            <a:r>
              <a:rPr sz="2200" dirty="0">
                <a:latin typeface="Arial"/>
                <a:cs typeface="Arial"/>
              </a:rPr>
              <a:t>Thus structuralism </a:t>
            </a:r>
            <a:r>
              <a:rPr sz="2200" spc="-5" dirty="0">
                <a:latin typeface="Arial"/>
                <a:cs typeface="Arial"/>
              </a:rPr>
              <a:t>is unable </a:t>
            </a:r>
            <a:r>
              <a:rPr sz="2200" spc="0" dirty="0">
                <a:latin typeface="Arial"/>
                <a:cs typeface="Arial"/>
              </a:rPr>
              <a:t>to </a:t>
            </a:r>
            <a:r>
              <a:rPr sz="2200" spc="-5" dirty="0">
                <a:latin typeface="Arial"/>
                <a:cs typeface="Arial"/>
              </a:rPr>
              <a:t>do anything </a:t>
            </a:r>
            <a:r>
              <a:rPr sz="2200" dirty="0">
                <a:latin typeface="Arial"/>
                <a:cs typeface="Arial"/>
              </a:rPr>
              <a:t>very </a:t>
            </a:r>
            <a:r>
              <a:rPr sz="2200" spc="-5" dirty="0">
                <a:latin typeface="Arial"/>
                <a:cs typeface="Arial"/>
              </a:rPr>
              <a:t>interesting with  </a:t>
            </a:r>
            <a:r>
              <a:rPr sz="2200" dirty="0">
                <a:latin typeface="Arial"/>
                <a:cs typeface="Arial"/>
              </a:rPr>
              <a:t>the </a:t>
            </a:r>
            <a:r>
              <a:rPr sz="2200" spc="-5" dirty="0">
                <a:latin typeface="Arial"/>
                <a:cs typeface="Arial"/>
              </a:rPr>
              <a:t>idea </a:t>
            </a:r>
            <a:r>
              <a:rPr sz="2200" dirty="0">
                <a:latin typeface="Arial"/>
                <a:cs typeface="Arial"/>
              </a:rPr>
              <a:t>of modernity, or </a:t>
            </a:r>
            <a:r>
              <a:rPr sz="2200" spc="-10" dirty="0">
                <a:latin typeface="Arial"/>
                <a:cs typeface="Arial"/>
              </a:rPr>
              <a:t>indeed </a:t>
            </a:r>
            <a:r>
              <a:rPr sz="2200" dirty="0">
                <a:latin typeface="Arial"/>
                <a:cs typeface="Arial"/>
              </a:rPr>
              <a:t>of </a:t>
            </a:r>
            <a:r>
              <a:rPr sz="2200" spc="-5" dirty="0">
                <a:latin typeface="Arial"/>
                <a:cs typeface="Arial"/>
              </a:rPr>
              <a:t>social change </a:t>
            </a:r>
            <a:r>
              <a:rPr sz="2200" dirty="0">
                <a:latin typeface="Arial"/>
                <a:cs typeface="Arial"/>
              </a:rPr>
              <a:t>more  </a:t>
            </a:r>
            <a:r>
              <a:rPr sz="2200" spc="-5" dirty="0">
                <a:latin typeface="Arial"/>
                <a:cs typeface="Arial"/>
              </a:rPr>
              <a:t>generally; </a:t>
            </a:r>
            <a:r>
              <a:rPr sz="2200" spc="-10" dirty="0">
                <a:latin typeface="Arial"/>
                <a:cs typeface="Arial"/>
              </a:rPr>
              <a:t>it </a:t>
            </a:r>
            <a:r>
              <a:rPr sz="2200" spc="-5" dirty="0">
                <a:latin typeface="Arial"/>
                <a:cs typeface="Arial"/>
              </a:rPr>
              <a:t>tends </a:t>
            </a:r>
            <a:r>
              <a:rPr sz="2200" spc="0" dirty="0">
                <a:latin typeface="Arial"/>
                <a:cs typeface="Arial"/>
              </a:rPr>
              <a:t>to </a:t>
            </a:r>
            <a:r>
              <a:rPr sz="2200" dirty="0">
                <a:latin typeface="Arial"/>
                <a:cs typeface="Arial"/>
              </a:rPr>
              <a:t>reduce history </a:t>
            </a:r>
            <a:r>
              <a:rPr sz="2200" spc="-5" dirty="0">
                <a:latin typeface="Arial"/>
                <a:cs typeface="Arial"/>
              </a:rPr>
              <a:t>either </a:t>
            </a:r>
            <a:r>
              <a:rPr sz="2200" spc="0" dirty="0">
                <a:latin typeface="Arial"/>
                <a:cs typeface="Arial"/>
              </a:rPr>
              <a:t>to </a:t>
            </a:r>
            <a:r>
              <a:rPr sz="2200" spc="-5" dirty="0">
                <a:latin typeface="Arial"/>
                <a:cs typeface="Arial"/>
              </a:rPr>
              <a:t>contingent</a:t>
            </a:r>
            <a:r>
              <a:rPr sz="2200" spc="0" dirty="0">
                <a:latin typeface="Arial"/>
                <a:cs typeface="Arial"/>
              </a:rPr>
              <a:t> </a:t>
            </a:r>
            <a:r>
              <a:rPr sz="2200" spc="-5" dirty="0">
                <a:latin typeface="Arial"/>
                <a:cs typeface="Arial"/>
              </a:rPr>
              <a:t>change</a:t>
            </a:r>
            <a:endParaRPr sz="2200">
              <a:latin typeface="Arial"/>
              <a:cs typeface="Arial"/>
            </a:endParaRPr>
          </a:p>
        </p:txBody>
      </p:sp>
      <p:sp>
        <p:nvSpPr>
          <p:cNvPr id="5" name="object 5"/>
          <p:cNvSpPr txBox="1"/>
          <p:nvPr/>
        </p:nvSpPr>
        <p:spPr>
          <a:xfrm>
            <a:off x="728171" y="6344062"/>
            <a:ext cx="6602095" cy="361950"/>
          </a:xfrm>
          <a:prstGeom prst="rect">
            <a:avLst/>
          </a:prstGeom>
        </p:spPr>
        <p:txBody>
          <a:bodyPr vert="horz" wrap="square" lIns="0" tIns="13335" rIns="0" bIns="0" rtlCol="0">
            <a:spAutoFit/>
          </a:bodyPr>
          <a:lstStyle/>
          <a:p>
            <a:pPr marL="12700">
              <a:lnSpc>
                <a:spcPct val="100000"/>
              </a:lnSpc>
              <a:spcBef>
                <a:spcPts val="105"/>
              </a:spcBef>
            </a:pPr>
            <a:r>
              <a:rPr sz="2200" spc="-5" dirty="0">
                <a:latin typeface="Arial"/>
                <a:cs typeface="Arial"/>
              </a:rPr>
              <a:t>without any </a:t>
            </a:r>
            <a:r>
              <a:rPr sz="2200" dirty="0">
                <a:latin typeface="Arial"/>
                <a:cs typeface="Arial"/>
              </a:rPr>
              <a:t>real </a:t>
            </a:r>
            <a:r>
              <a:rPr sz="2200" spc="-5" dirty="0">
                <a:latin typeface="Arial"/>
                <a:cs typeface="Arial"/>
              </a:rPr>
              <a:t>meaning </a:t>
            </a:r>
            <a:r>
              <a:rPr sz="2200" dirty="0">
                <a:latin typeface="Arial"/>
                <a:cs typeface="Arial"/>
              </a:rPr>
              <a:t>or </a:t>
            </a:r>
            <a:r>
              <a:rPr sz="2200" spc="0" dirty="0">
                <a:latin typeface="Arial"/>
                <a:cs typeface="Arial"/>
              </a:rPr>
              <a:t>to </a:t>
            </a:r>
            <a:r>
              <a:rPr sz="2200" spc="-5" dirty="0">
                <a:latin typeface="Arial"/>
                <a:cs typeface="Arial"/>
              </a:rPr>
              <a:t>variations on </a:t>
            </a:r>
            <a:r>
              <a:rPr sz="2200" dirty="0">
                <a:latin typeface="Arial"/>
                <a:cs typeface="Arial"/>
              </a:rPr>
              <a:t>a</a:t>
            </a:r>
            <a:r>
              <a:rPr sz="2200" spc="0" dirty="0">
                <a:latin typeface="Arial"/>
                <a:cs typeface="Arial"/>
              </a:rPr>
              <a:t> </a:t>
            </a:r>
            <a:r>
              <a:rPr sz="2200" dirty="0">
                <a:latin typeface="Arial"/>
                <a:cs typeface="Arial"/>
              </a:rPr>
              <a:t>theme.</a:t>
            </a:r>
            <a:endParaRPr sz="2200">
              <a:latin typeface="Arial"/>
              <a:cs typeface="Arial"/>
            </a:endParaRPr>
          </a:p>
        </p:txBody>
      </p:sp>
      <p:sp>
        <p:nvSpPr>
          <p:cNvPr id="6" name="object 6"/>
          <p:cNvSpPr txBox="1"/>
          <p:nvPr/>
        </p:nvSpPr>
        <p:spPr>
          <a:xfrm>
            <a:off x="8354059" y="6425628"/>
            <a:ext cx="2540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124</a:t>
            </a:r>
            <a:endParaRPr sz="1200">
              <a:latin typeface="Calibri"/>
              <a:cs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228600"/>
            <a:ext cx="8382000" cy="4495800"/>
          </a:xfrm>
          <a:custGeom>
            <a:avLst/>
            <a:gdLst/>
            <a:ahLst/>
            <a:cxnLst/>
            <a:rect l="l" t="t" r="r" b="b"/>
            <a:pathLst>
              <a:path w="8382000" h="4495800">
                <a:moveTo>
                  <a:pt x="0" y="0"/>
                </a:moveTo>
                <a:lnTo>
                  <a:pt x="8382000" y="0"/>
                </a:lnTo>
                <a:lnTo>
                  <a:pt x="8382000" y="4495800"/>
                </a:lnTo>
                <a:lnTo>
                  <a:pt x="0" y="4495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228600"/>
            <a:ext cx="8382000" cy="4495800"/>
          </a:xfrm>
          <a:custGeom>
            <a:avLst/>
            <a:gdLst/>
            <a:ahLst/>
            <a:cxnLst/>
            <a:rect l="l" t="t" r="r" b="b"/>
            <a:pathLst>
              <a:path w="8382000" h="4495800">
                <a:moveTo>
                  <a:pt x="0" y="0"/>
                </a:moveTo>
                <a:lnTo>
                  <a:pt x="8382000" y="0"/>
                </a:lnTo>
                <a:lnTo>
                  <a:pt x="8382000" y="4495800"/>
                </a:lnTo>
                <a:lnTo>
                  <a:pt x="0" y="4495800"/>
                </a:lnTo>
                <a:lnTo>
                  <a:pt x="0" y="0"/>
                </a:lnTo>
                <a:close/>
              </a:path>
            </a:pathLst>
          </a:custGeom>
          <a:ln w="25400">
            <a:solidFill>
              <a:srgbClr val="4BACC6"/>
            </a:solidFill>
          </a:ln>
        </p:spPr>
        <p:txBody>
          <a:bodyPr wrap="square" lIns="0" tIns="0" rIns="0" bIns="0" rtlCol="0"/>
          <a:lstStyle/>
          <a:p>
            <a:endParaRPr/>
          </a:p>
        </p:txBody>
      </p:sp>
      <p:sp>
        <p:nvSpPr>
          <p:cNvPr id="4" name="object 4"/>
          <p:cNvSpPr/>
          <p:nvPr/>
        </p:nvSpPr>
        <p:spPr>
          <a:xfrm>
            <a:off x="612647" y="85343"/>
            <a:ext cx="3035807" cy="52425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2647" y="466344"/>
            <a:ext cx="3459479" cy="5242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24732" y="264361"/>
            <a:ext cx="2592324" cy="24845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39299" y="645361"/>
            <a:ext cx="2995295" cy="309905"/>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59740" y="1316227"/>
            <a:ext cx="8216265" cy="2845435"/>
          </a:xfrm>
          <a:prstGeom prst="rect">
            <a:avLst/>
          </a:prstGeom>
        </p:spPr>
        <p:txBody>
          <a:bodyPr vert="horz" wrap="square" lIns="0" tIns="85725" rIns="0" bIns="0" rtlCol="0">
            <a:spAutoFit/>
          </a:bodyPr>
          <a:lstStyle/>
          <a:p>
            <a:pPr marL="356870" marR="5080" indent="-344170">
              <a:lnSpc>
                <a:spcPts val="2400"/>
              </a:lnSpc>
              <a:spcBef>
                <a:spcPts val="675"/>
              </a:spcBef>
              <a:buFont typeface="Arial"/>
              <a:buChar char="•"/>
              <a:tabLst>
                <a:tab pos="356870" algn="l"/>
                <a:tab pos="357505" algn="l"/>
              </a:tabLst>
            </a:pPr>
            <a:r>
              <a:rPr sz="2500" spc="-10" dirty="0">
                <a:latin typeface="Arial"/>
                <a:cs typeface="Arial"/>
              </a:rPr>
              <a:t>As </a:t>
            </a:r>
            <a:r>
              <a:rPr sz="2500" spc="-5" dirty="0">
                <a:latin typeface="Arial"/>
                <a:cs typeface="Arial"/>
              </a:rPr>
              <a:t>with social change, so with social movements  structuralism has remarkably little to contribute. This  derives partly from the "death of the subject": if human  agency is simply an illusion, then social movements can  be explained either in terms of a functional contribution  to social change (particularly in the case of the workers'  movement) or, more commonly, as an ideological  reaction against social change (particularly in the case  of the new social</a:t>
            </a:r>
            <a:r>
              <a:rPr sz="2500" spc="-20" dirty="0">
                <a:latin typeface="Arial"/>
                <a:cs typeface="Arial"/>
              </a:rPr>
              <a:t> </a:t>
            </a:r>
            <a:r>
              <a:rPr sz="2500" spc="-5" dirty="0">
                <a:latin typeface="Arial"/>
                <a:cs typeface="Arial"/>
              </a:rPr>
              <a:t>movements).</a:t>
            </a:r>
            <a:endParaRPr sz="2500">
              <a:latin typeface="Arial"/>
              <a:cs typeface="Arial"/>
            </a:endParaRPr>
          </a:p>
        </p:txBody>
      </p:sp>
      <p:sp>
        <p:nvSpPr>
          <p:cNvPr id="9" name="object 9"/>
          <p:cNvSpPr/>
          <p:nvPr/>
        </p:nvSpPr>
        <p:spPr>
          <a:xfrm>
            <a:off x="2362200" y="4964150"/>
            <a:ext cx="4267111" cy="1817649"/>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125</a:t>
            </a:fld>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924" y="133286"/>
            <a:ext cx="8936990" cy="4744085"/>
          </a:xfrm>
          <a:custGeom>
            <a:avLst/>
            <a:gdLst/>
            <a:ahLst/>
            <a:cxnLst/>
            <a:rect l="l" t="t" r="r" b="b"/>
            <a:pathLst>
              <a:path w="8936990" h="4744085">
                <a:moveTo>
                  <a:pt x="0" y="0"/>
                </a:moveTo>
                <a:lnTo>
                  <a:pt x="8936583" y="0"/>
                </a:lnTo>
                <a:lnTo>
                  <a:pt x="8936583" y="4743513"/>
                </a:lnTo>
                <a:lnTo>
                  <a:pt x="0" y="4743513"/>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84924" y="133286"/>
            <a:ext cx="8936990" cy="4744085"/>
          </a:xfrm>
          <a:custGeom>
            <a:avLst/>
            <a:gdLst/>
            <a:ahLst/>
            <a:cxnLst/>
            <a:rect l="l" t="t" r="r" b="b"/>
            <a:pathLst>
              <a:path w="8936990" h="4744085">
                <a:moveTo>
                  <a:pt x="0" y="0"/>
                </a:moveTo>
                <a:lnTo>
                  <a:pt x="8936583" y="0"/>
                </a:lnTo>
                <a:lnTo>
                  <a:pt x="8936583" y="4743513"/>
                </a:lnTo>
                <a:lnTo>
                  <a:pt x="0" y="4743513"/>
                </a:lnTo>
                <a:lnTo>
                  <a:pt x="0" y="0"/>
                </a:lnTo>
                <a:close/>
              </a:path>
            </a:pathLst>
          </a:custGeom>
          <a:ln w="25400">
            <a:solidFill>
              <a:srgbClr val="F79646"/>
            </a:solidFill>
          </a:ln>
        </p:spPr>
        <p:txBody>
          <a:bodyPr wrap="square" lIns="0" tIns="0" rIns="0" bIns="0" rtlCol="0"/>
          <a:lstStyle/>
          <a:p>
            <a:endParaRPr/>
          </a:p>
        </p:txBody>
      </p:sp>
      <p:sp>
        <p:nvSpPr>
          <p:cNvPr id="4" name="object 4"/>
          <p:cNvSpPr/>
          <p:nvPr/>
        </p:nvSpPr>
        <p:spPr>
          <a:xfrm>
            <a:off x="323088" y="0"/>
            <a:ext cx="4379975" cy="50291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88535" y="0"/>
            <a:ext cx="1731263" cy="50291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37743" y="172491"/>
            <a:ext cx="3866451" cy="29480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502900" y="172493"/>
            <a:ext cx="1297622" cy="235712"/>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63663" y="766759"/>
            <a:ext cx="8611870" cy="4021454"/>
          </a:xfrm>
          <a:prstGeom prst="rect">
            <a:avLst/>
          </a:prstGeom>
        </p:spPr>
        <p:txBody>
          <a:bodyPr vert="horz" wrap="square" lIns="0" tIns="80645" rIns="0" bIns="0" rtlCol="0">
            <a:spAutoFit/>
          </a:bodyPr>
          <a:lstStyle/>
          <a:p>
            <a:pPr marL="356870" marR="109855" indent="-344170">
              <a:lnSpc>
                <a:spcPts val="2210"/>
              </a:lnSpc>
              <a:spcBef>
                <a:spcPts val="635"/>
              </a:spcBef>
              <a:buFont typeface="Arial"/>
              <a:buChar char="•"/>
              <a:tabLst>
                <a:tab pos="356870" algn="l"/>
                <a:tab pos="357505" algn="l"/>
              </a:tabLst>
            </a:pPr>
            <a:r>
              <a:rPr sz="2300" b="1" spc="-85" dirty="0">
                <a:latin typeface="Arial"/>
                <a:cs typeface="Arial"/>
              </a:rPr>
              <a:t>This </a:t>
            </a:r>
            <a:r>
              <a:rPr sz="2300" b="1" spc="-75" dirty="0">
                <a:latin typeface="Arial"/>
                <a:cs typeface="Arial"/>
              </a:rPr>
              <a:t>weakness </a:t>
            </a:r>
            <a:r>
              <a:rPr sz="2300" b="1" spc="-85" dirty="0">
                <a:latin typeface="Arial"/>
                <a:cs typeface="Arial"/>
              </a:rPr>
              <a:t>derives </a:t>
            </a:r>
            <a:r>
              <a:rPr sz="2300" b="1" spc="-100" dirty="0">
                <a:latin typeface="Arial"/>
                <a:cs typeface="Arial"/>
              </a:rPr>
              <a:t>partly </a:t>
            </a:r>
            <a:r>
              <a:rPr sz="2300" b="1" spc="-114" dirty="0">
                <a:latin typeface="Arial"/>
                <a:cs typeface="Arial"/>
              </a:rPr>
              <a:t>from </a:t>
            </a:r>
            <a:r>
              <a:rPr sz="2300" b="1" spc="-75" dirty="0">
                <a:latin typeface="Arial"/>
                <a:cs typeface="Arial"/>
              </a:rPr>
              <a:t>the </a:t>
            </a:r>
            <a:r>
              <a:rPr sz="2300" b="1" spc="-105" dirty="0">
                <a:latin typeface="Arial"/>
                <a:cs typeface="Arial"/>
              </a:rPr>
              <a:t>interaction </a:t>
            </a:r>
            <a:r>
              <a:rPr sz="2300" b="1" spc="-125" dirty="0">
                <a:latin typeface="Arial"/>
                <a:cs typeface="Arial"/>
              </a:rPr>
              <a:t>of </a:t>
            </a:r>
            <a:r>
              <a:rPr sz="2300" b="1" spc="-105" dirty="0">
                <a:latin typeface="Arial"/>
                <a:cs typeface="Arial"/>
              </a:rPr>
              <a:t>theory </a:t>
            </a:r>
            <a:r>
              <a:rPr sz="2300" b="1" spc="-114" dirty="0">
                <a:latin typeface="Arial"/>
                <a:cs typeface="Arial"/>
              </a:rPr>
              <a:t>with  </a:t>
            </a:r>
            <a:r>
              <a:rPr sz="2300" b="1" spc="-105" dirty="0">
                <a:latin typeface="Arial"/>
                <a:cs typeface="Arial"/>
              </a:rPr>
              <a:t>social </a:t>
            </a:r>
            <a:r>
              <a:rPr sz="2300" b="1" spc="-95" dirty="0">
                <a:latin typeface="Arial"/>
                <a:cs typeface="Arial"/>
              </a:rPr>
              <a:t>movements </a:t>
            </a:r>
            <a:r>
              <a:rPr sz="2300" b="1" spc="-90" dirty="0">
                <a:latin typeface="Arial"/>
                <a:cs typeface="Arial"/>
              </a:rPr>
              <a:t>themselves: </a:t>
            </a:r>
            <a:r>
              <a:rPr sz="2300" dirty="0">
                <a:latin typeface="Arial"/>
                <a:cs typeface="Arial"/>
              </a:rPr>
              <a:t>a </a:t>
            </a:r>
            <a:r>
              <a:rPr sz="2300" spc="-10" dirty="0">
                <a:latin typeface="Arial"/>
                <a:cs typeface="Arial"/>
              </a:rPr>
              <a:t>good </a:t>
            </a:r>
            <a:r>
              <a:rPr sz="2300" spc="-5" dirty="0">
                <a:latin typeface="Arial"/>
                <a:cs typeface="Arial"/>
              </a:rPr>
              <a:t>example here</a:t>
            </a:r>
            <a:r>
              <a:rPr sz="2300" spc="-15" dirty="0">
                <a:latin typeface="Arial"/>
                <a:cs typeface="Arial"/>
              </a:rPr>
              <a:t> </a:t>
            </a:r>
            <a:r>
              <a:rPr sz="2300" spc="-5" dirty="0">
                <a:latin typeface="Arial"/>
                <a:cs typeface="Arial"/>
              </a:rPr>
              <a:t>is</a:t>
            </a:r>
            <a:endParaRPr sz="2300">
              <a:latin typeface="Arial"/>
              <a:cs typeface="Arial"/>
            </a:endParaRPr>
          </a:p>
          <a:p>
            <a:pPr marL="356870">
              <a:lnSpc>
                <a:spcPts val="1950"/>
              </a:lnSpc>
            </a:pPr>
            <a:r>
              <a:rPr sz="2300" spc="-5" dirty="0">
                <a:latin typeface="Arial"/>
                <a:cs typeface="Arial"/>
              </a:rPr>
              <a:t>Althusser. Althusser was </a:t>
            </a:r>
            <a:r>
              <a:rPr sz="2300" dirty="0">
                <a:latin typeface="Arial"/>
                <a:cs typeface="Arial"/>
              </a:rPr>
              <a:t>a </a:t>
            </a:r>
            <a:r>
              <a:rPr sz="2300" spc="-5" dirty="0">
                <a:latin typeface="Arial"/>
                <a:cs typeface="Arial"/>
              </a:rPr>
              <a:t>member of the French</a:t>
            </a:r>
            <a:r>
              <a:rPr sz="2300" spc="-60" dirty="0">
                <a:latin typeface="Arial"/>
                <a:cs typeface="Arial"/>
              </a:rPr>
              <a:t> </a:t>
            </a:r>
            <a:r>
              <a:rPr sz="2300" spc="-10" dirty="0">
                <a:latin typeface="Arial"/>
                <a:cs typeface="Arial"/>
              </a:rPr>
              <a:t>Communist</a:t>
            </a:r>
            <a:endParaRPr sz="2300">
              <a:latin typeface="Arial"/>
              <a:cs typeface="Arial"/>
            </a:endParaRPr>
          </a:p>
          <a:p>
            <a:pPr marL="356870">
              <a:lnSpc>
                <a:spcPts val="2205"/>
              </a:lnSpc>
            </a:pPr>
            <a:r>
              <a:rPr sz="2300" spc="-5" dirty="0">
                <a:latin typeface="Arial"/>
                <a:cs typeface="Arial"/>
              </a:rPr>
              <a:t>Party (PCF), </a:t>
            </a:r>
            <a:r>
              <a:rPr sz="2300" spc="-10" dirty="0">
                <a:latin typeface="Arial"/>
                <a:cs typeface="Arial"/>
              </a:rPr>
              <a:t>which </a:t>
            </a:r>
            <a:r>
              <a:rPr sz="2300" spc="-5" dirty="0">
                <a:latin typeface="Arial"/>
                <a:cs typeface="Arial"/>
              </a:rPr>
              <a:t>was </a:t>
            </a:r>
            <a:r>
              <a:rPr sz="2300" spc="-10" dirty="0">
                <a:latin typeface="Arial"/>
                <a:cs typeface="Arial"/>
              </a:rPr>
              <a:t>perhaps </a:t>
            </a:r>
            <a:r>
              <a:rPr sz="2300" spc="-5" dirty="0">
                <a:latin typeface="Arial"/>
                <a:cs typeface="Arial"/>
              </a:rPr>
              <a:t>the most </a:t>
            </a:r>
            <a:r>
              <a:rPr sz="2300" spc="-10" dirty="0">
                <a:latin typeface="Arial"/>
                <a:cs typeface="Arial"/>
              </a:rPr>
              <a:t>immobile </a:t>
            </a:r>
            <a:r>
              <a:rPr sz="2300" spc="-5" dirty="0">
                <a:latin typeface="Arial"/>
                <a:cs typeface="Arial"/>
              </a:rPr>
              <a:t>of the</a:t>
            </a:r>
            <a:r>
              <a:rPr sz="2300" spc="60" dirty="0">
                <a:latin typeface="Arial"/>
                <a:cs typeface="Arial"/>
              </a:rPr>
              <a:t> </a:t>
            </a:r>
            <a:r>
              <a:rPr sz="2300" spc="-10" dirty="0">
                <a:latin typeface="Arial"/>
                <a:cs typeface="Arial"/>
              </a:rPr>
              <a:t>major</a:t>
            </a:r>
            <a:endParaRPr sz="2300">
              <a:latin typeface="Arial"/>
              <a:cs typeface="Arial"/>
            </a:endParaRPr>
          </a:p>
          <a:p>
            <a:pPr marL="356870">
              <a:lnSpc>
                <a:spcPts val="2205"/>
              </a:lnSpc>
            </a:pPr>
            <a:r>
              <a:rPr sz="2300" spc="-10" dirty="0">
                <a:latin typeface="Arial"/>
                <a:cs typeface="Arial"/>
              </a:rPr>
              <a:t>Communist </a:t>
            </a:r>
            <a:r>
              <a:rPr sz="2300" spc="-5" dirty="0">
                <a:latin typeface="Arial"/>
                <a:cs typeface="Arial"/>
              </a:rPr>
              <a:t>Parties of western Europe, and an</a:t>
            </a:r>
            <a:r>
              <a:rPr sz="2300" dirty="0">
                <a:latin typeface="Arial"/>
                <a:cs typeface="Arial"/>
              </a:rPr>
              <a:t> </a:t>
            </a:r>
            <a:r>
              <a:rPr sz="2300" spc="-10" dirty="0">
                <a:latin typeface="Arial"/>
                <a:cs typeface="Arial"/>
              </a:rPr>
              <a:t>organisation</a:t>
            </a:r>
            <a:endParaRPr sz="2300">
              <a:latin typeface="Arial"/>
              <a:cs typeface="Arial"/>
            </a:endParaRPr>
          </a:p>
          <a:p>
            <a:pPr marL="356870">
              <a:lnSpc>
                <a:spcPts val="2205"/>
              </a:lnSpc>
            </a:pPr>
            <a:r>
              <a:rPr sz="2300" spc="-10" dirty="0">
                <a:latin typeface="Arial"/>
                <a:cs typeface="Arial"/>
              </a:rPr>
              <a:t>which </a:t>
            </a:r>
            <a:r>
              <a:rPr sz="2300" spc="-5" dirty="0">
                <a:latin typeface="Arial"/>
                <a:cs typeface="Arial"/>
              </a:rPr>
              <a:t>could </a:t>
            </a:r>
            <a:r>
              <a:rPr sz="2300" spc="-10" dirty="0">
                <a:latin typeface="Arial"/>
                <a:cs typeface="Arial"/>
              </a:rPr>
              <a:t>perhaps </a:t>
            </a:r>
            <a:r>
              <a:rPr sz="2300" spc="-5" dirty="0">
                <a:latin typeface="Arial"/>
                <a:cs typeface="Arial"/>
              </a:rPr>
              <a:t>be described </a:t>
            </a:r>
            <a:r>
              <a:rPr sz="2300" spc="-10" dirty="0">
                <a:latin typeface="Arial"/>
                <a:cs typeface="Arial"/>
              </a:rPr>
              <a:t>less </a:t>
            </a:r>
            <a:r>
              <a:rPr sz="2300" spc="-5" dirty="0">
                <a:latin typeface="Arial"/>
                <a:cs typeface="Arial"/>
              </a:rPr>
              <a:t>as the </a:t>
            </a:r>
            <a:r>
              <a:rPr sz="2300" spc="-10" dirty="0">
                <a:latin typeface="Arial"/>
                <a:cs typeface="Arial"/>
              </a:rPr>
              <a:t>political wing</a:t>
            </a:r>
            <a:r>
              <a:rPr sz="2300" spc="125" dirty="0">
                <a:latin typeface="Arial"/>
                <a:cs typeface="Arial"/>
              </a:rPr>
              <a:t> </a:t>
            </a:r>
            <a:r>
              <a:rPr sz="2300" spc="-10" dirty="0">
                <a:latin typeface="Arial"/>
                <a:cs typeface="Arial"/>
              </a:rPr>
              <a:t>of</a:t>
            </a:r>
            <a:endParaRPr sz="2300">
              <a:latin typeface="Arial"/>
              <a:cs typeface="Arial"/>
            </a:endParaRPr>
          </a:p>
          <a:p>
            <a:pPr marL="356870">
              <a:lnSpc>
                <a:spcPts val="2205"/>
              </a:lnSpc>
            </a:pPr>
            <a:r>
              <a:rPr sz="2300" spc="-5" dirty="0">
                <a:latin typeface="Arial"/>
                <a:cs typeface="Arial"/>
              </a:rPr>
              <a:t>the workers’ movement than as the </a:t>
            </a:r>
            <a:r>
              <a:rPr sz="2300" spc="-10" dirty="0">
                <a:latin typeface="Arial"/>
                <a:cs typeface="Arial"/>
              </a:rPr>
              <a:t>congealed wing </a:t>
            </a:r>
            <a:r>
              <a:rPr sz="2300" spc="-5" dirty="0">
                <a:latin typeface="Arial"/>
                <a:cs typeface="Arial"/>
              </a:rPr>
              <a:t>of</a:t>
            </a:r>
            <a:r>
              <a:rPr sz="2300" spc="-15" dirty="0">
                <a:latin typeface="Arial"/>
                <a:cs typeface="Arial"/>
              </a:rPr>
              <a:t> </a:t>
            </a:r>
            <a:r>
              <a:rPr sz="2300" spc="-5" dirty="0">
                <a:latin typeface="Arial"/>
                <a:cs typeface="Arial"/>
              </a:rPr>
              <a:t>the</a:t>
            </a:r>
            <a:endParaRPr sz="2300">
              <a:latin typeface="Arial"/>
              <a:cs typeface="Arial"/>
            </a:endParaRPr>
          </a:p>
          <a:p>
            <a:pPr marL="356870" marR="166370">
              <a:lnSpc>
                <a:spcPts val="2210"/>
              </a:lnSpc>
              <a:spcBef>
                <a:spcPts val="254"/>
              </a:spcBef>
            </a:pPr>
            <a:r>
              <a:rPr sz="2300" spc="-5" dirty="0">
                <a:latin typeface="Arial"/>
                <a:cs typeface="Arial"/>
              </a:rPr>
              <a:t>workers’ movement. French workers, </a:t>
            </a:r>
            <a:r>
              <a:rPr sz="2300" spc="-10" dirty="0">
                <a:latin typeface="Arial"/>
                <a:cs typeface="Arial"/>
              </a:rPr>
              <a:t>throughout </a:t>
            </a:r>
            <a:r>
              <a:rPr sz="2300" spc="-5" dirty="0">
                <a:latin typeface="Arial"/>
                <a:cs typeface="Arial"/>
              </a:rPr>
              <a:t>the </a:t>
            </a:r>
            <a:r>
              <a:rPr sz="2300" spc="0" dirty="0">
                <a:latin typeface="Arial"/>
                <a:cs typeface="Arial"/>
              </a:rPr>
              <a:t>20</a:t>
            </a:r>
            <a:r>
              <a:rPr sz="2250" spc="0" baseline="25925" dirty="0">
                <a:latin typeface="Arial"/>
                <a:cs typeface="Arial"/>
              </a:rPr>
              <a:t>th  </a:t>
            </a:r>
            <a:r>
              <a:rPr sz="2300" spc="-5" dirty="0">
                <a:latin typeface="Arial"/>
                <a:cs typeface="Arial"/>
              </a:rPr>
              <a:t>century, participated in </a:t>
            </a:r>
            <a:r>
              <a:rPr sz="2300" dirty="0">
                <a:latin typeface="Arial"/>
                <a:cs typeface="Arial"/>
              </a:rPr>
              <a:t>a </a:t>
            </a:r>
            <a:r>
              <a:rPr sz="2300" spc="-10" dirty="0">
                <a:latin typeface="Arial"/>
                <a:cs typeface="Arial"/>
              </a:rPr>
              <a:t>number </a:t>
            </a:r>
            <a:r>
              <a:rPr sz="2300" spc="-5" dirty="0">
                <a:latin typeface="Arial"/>
                <a:cs typeface="Arial"/>
              </a:rPr>
              <a:t>of extremely radical actions</a:t>
            </a:r>
            <a:r>
              <a:rPr sz="2300" spc="-15" dirty="0">
                <a:latin typeface="Arial"/>
                <a:cs typeface="Arial"/>
              </a:rPr>
              <a:t> </a:t>
            </a:r>
            <a:r>
              <a:rPr sz="2300" spc="-130" dirty="0">
                <a:latin typeface="Arial"/>
                <a:cs typeface="Arial"/>
              </a:rPr>
              <a:t>–</a:t>
            </a:r>
            <a:endParaRPr sz="2300">
              <a:latin typeface="Arial"/>
              <a:cs typeface="Arial"/>
            </a:endParaRPr>
          </a:p>
          <a:p>
            <a:pPr marL="356870">
              <a:lnSpc>
                <a:spcPts val="1950"/>
              </a:lnSpc>
            </a:pPr>
            <a:r>
              <a:rPr sz="2300" spc="-10" dirty="0">
                <a:latin typeface="Arial"/>
                <a:cs typeface="Arial"/>
              </a:rPr>
              <a:t>general </a:t>
            </a:r>
            <a:r>
              <a:rPr sz="2300" spc="-5" dirty="0">
                <a:latin typeface="Arial"/>
                <a:cs typeface="Arial"/>
              </a:rPr>
              <a:t>strikes, mass </a:t>
            </a:r>
            <a:r>
              <a:rPr sz="2300" spc="-10" dirty="0">
                <a:latin typeface="Arial"/>
                <a:cs typeface="Arial"/>
              </a:rPr>
              <a:t>occupations </a:t>
            </a:r>
            <a:r>
              <a:rPr sz="2300" spc="-5" dirty="0">
                <a:latin typeface="Arial"/>
                <a:cs typeface="Arial"/>
              </a:rPr>
              <a:t>of factories, the</a:t>
            </a:r>
            <a:r>
              <a:rPr sz="2300" spc="5" dirty="0">
                <a:latin typeface="Arial"/>
                <a:cs typeface="Arial"/>
              </a:rPr>
              <a:t> </a:t>
            </a:r>
            <a:r>
              <a:rPr sz="2300" spc="-10" dirty="0">
                <a:latin typeface="Arial"/>
                <a:cs typeface="Arial"/>
              </a:rPr>
              <a:t>French</a:t>
            </a:r>
            <a:endParaRPr sz="2300">
              <a:latin typeface="Arial"/>
              <a:cs typeface="Arial"/>
            </a:endParaRPr>
          </a:p>
          <a:p>
            <a:pPr marL="356870">
              <a:lnSpc>
                <a:spcPts val="2205"/>
              </a:lnSpc>
            </a:pPr>
            <a:r>
              <a:rPr sz="2300" spc="-5" dirty="0">
                <a:latin typeface="Arial"/>
                <a:cs typeface="Arial"/>
              </a:rPr>
              <a:t>Resistance. </a:t>
            </a:r>
            <a:r>
              <a:rPr sz="2300" dirty="0">
                <a:latin typeface="Arial"/>
                <a:cs typeface="Arial"/>
              </a:rPr>
              <a:t>At </a:t>
            </a:r>
            <a:r>
              <a:rPr sz="2300" spc="-5" dirty="0">
                <a:latin typeface="Arial"/>
                <a:cs typeface="Arial"/>
              </a:rPr>
              <a:t>the same time, the Communists were by far</a:t>
            </a:r>
            <a:r>
              <a:rPr sz="2300" spc="-60" dirty="0">
                <a:latin typeface="Arial"/>
                <a:cs typeface="Arial"/>
              </a:rPr>
              <a:t> </a:t>
            </a:r>
            <a:r>
              <a:rPr sz="2300" spc="-5" dirty="0">
                <a:latin typeface="Arial"/>
                <a:cs typeface="Arial"/>
              </a:rPr>
              <a:t>the</a:t>
            </a:r>
            <a:endParaRPr sz="2300">
              <a:latin typeface="Arial"/>
              <a:cs typeface="Arial"/>
            </a:endParaRPr>
          </a:p>
          <a:p>
            <a:pPr marL="356870">
              <a:lnSpc>
                <a:spcPts val="2205"/>
              </a:lnSpc>
            </a:pPr>
            <a:r>
              <a:rPr sz="2300" spc="-5" dirty="0">
                <a:latin typeface="Arial"/>
                <a:cs typeface="Arial"/>
              </a:rPr>
              <a:t>most important </a:t>
            </a:r>
            <a:r>
              <a:rPr sz="2300" spc="-10" dirty="0">
                <a:latin typeface="Arial"/>
                <a:cs typeface="Arial"/>
              </a:rPr>
              <a:t>working-class </a:t>
            </a:r>
            <a:r>
              <a:rPr sz="2300" spc="-5" dirty="0">
                <a:latin typeface="Arial"/>
                <a:cs typeface="Arial"/>
              </a:rPr>
              <a:t>party, and </a:t>
            </a:r>
            <a:r>
              <a:rPr sz="2300" spc="-10" dirty="0">
                <a:latin typeface="Arial"/>
                <a:cs typeface="Arial"/>
              </a:rPr>
              <a:t>indeed </a:t>
            </a:r>
            <a:r>
              <a:rPr sz="2300" spc="-5" dirty="0">
                <a:latin typeface="Arial"/>
                <a:cs typeface="Arial"/>
              </a:rPr>
              <a:t>controlled</a:t>
            </a:r>
            <a:r>
              <a:rPr sz="2300" spc="10" dirty="0">
                <a:latin typeface="Arial"/>
                <a:cs typeface="Arial"/>
              </a:rPr>
              <a:t> </a:t>
            </a:r>
            <a:r>
              <a:rPr sz="2300" spc="-5" dirty="0">
                <a:latin typeface="Arial"/>
                <a:cs typeface="Arial"/>
              </a:rPr>
              <a:t>the</a:t>
            </a:r>
            <a:endParaRPr sz="2300">
              <a:latin typeface="Arial"/>
              <a:cs typeface="Arial"/>
            </a:endParaRPr>
          </a:p>
          <a:p>
            <a:pPr marL="356870" marR="270510">
              <a:lnSpc>
                <a:spcPct val="80000"/>
              </a:lnSpc>
              <a:spcBef>
                <a:spcPts val="275"/>
              </a:spcBef>
            </a:pPr>
            <a:r>
              <a:rPr sz="2300" spc="-5" dirty="0">
                <a:latin typeface="Arial"/>
                <a:cs typeface="Arial"/>
              </a:rPr>
              <a:t>main trade </a:t>
            </a:r>
            <a:r>
              <a:rPr sz="2300" spc="-10" dirty="0">
                <a:latin typeface="Arial"/>
                <a:cs typeface="Arial"/>
              </a:rPr>
              <a:t>union </a:t>
            </a:r>
            <a:r>
              <a:rPr sz="2300" spc="-5" dirty="0">
                <a:latin typeface="Arial"/>
                <a:cs typeface="Arial"/>
              </a:rPr>
              <a:t>federation and the greater part of the </a:t>
            </a:r>
            <a:r>
              <a:rPr sz="2300" spc="-10" dirty="0">
                <a:latin typeface="Arial"/>
                <a:cs typeface="Arial"/>
              </a:rPr>
              <a:t>French  </a:t>
            </a:r>
            <a:r>
              <a:rPr sz="2300" spc="-5" dirty="0">
                <a:latin typeface="Arial"/>
                <a:cs typeface="Arial"/>
              </a:rPr>
              <a:t>Resistance.</a:t>
            </a:r>
            <a:endParaRPr sz="2300">
              <a:latin typeface="Arial"/>
              <a:cs typeface="Arial"/>
            </a:endParaRPr>
          </a:p>
        </p:txBody>
      </p:sp>
      <p:sp>
        <p:nvSpPr>
          <p:cNvPr id="9" name="object 9"/>
          <p:cNvSpPr/>
          <p:nvPr/>
        </p:nvSpPr>
        <p:spPr>
          <a:xfrm>
            <a:off x="1905000" y="4994275"/>
            <a:ext cx="4724361" cy="1787525"/>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126</a:t>
            </a:fld>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28600"/>
            <a:ext cx="8610600" cy="6324600"/>
          </a:xfrm>
          <a:custGeom>
            <a:avLst/>
            <a:gdLst/>
            <a:ahLst/>
            <a:cxnLst/>
            <a:rect l="l" t="t" r="r" b="b"/>
            <a:pathLst>
              <a:path w="8610600" h="6324600">
                <a:moveTo>
                  <a:pt x="0" y="0"/>
                </a:moveTo>
                <a:lnTo>
                  <a:pt x="8610600" y="0"/>
                </a:lnTo>
                <a:lnTo>
                  <a:pt x="8610600" y="6324600"/>
                </a:lnTo>
                <a:lnTo>
                  <a:pt x="0" y="63246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383540" y="505459"/>
            <a:ext cx="8438515" cy="4317365"/>
          </a:xfrm>
          <a:prstGeom prst="rect">
            <a:avLst/>
          </a:prstGeom>
        </p:spPr>
        <p:txBody>
          <a:bodyPr vert="horz" wrap="square" lIns="0" tIns="75565" rIns="0" bIns="0" rtlCol="0">
            <a:spAutoFit/>
          </a:bodyPr>
          <a:lstStyle/>
          <a:p>
            <a:pPr marL="356870" marR="6350" indent="-344170">
              <a:lnSpc>
                <a:spcPts val="2020"/>
              </a:lnSpc>
              <a:spcBef>
                <a:spcPts val="595"/>
              </a:spcBef>
              <a:buFont typeface="Arial"/>
              <a:buChar char="•"/>
              <a:tabLst>
                <a:tab pos="356870" algn="l"/>
                <a:tab pos="357505" algn="l"/>
              </a:tabLst>
            </a:pPr>
            <a:r>
              <a:rPr sz="2100" dirty="0">
                <a:latin typeface="Arial"/>
                <a:cs typeface="Arial"/>
              </a:rPr>
              <a:t>However, the Party </a:t>
            </a:r>
            <a:r>
              <a:rPr sz="2100" spc="0" dirty="0">
                <a:latin typeface="Arial"/>
                <a:cs typeface="Arial"/>
              </a:rPr>
              <a:t>was not just a </a:t>
            </a:r>
            <a:r>
              <a:rPr sz="2100" dirty="0">
                <a:latin typeface="Arial"/>
                <a:cs typeface="Arial"/>
              </a:rPr>
              <a:t>particularly </a:t>
            </a:r>
            <a:r>
              <a:rPr sz="2100" spc="-5" dirty="0">
                <a:latin typeface="Arial"/>
                <a:cs typeface="Arial"/>
              </a:rPr>
              <a:t>orthodox </a:t>
            </a:r>
            <a:r>
              <a:rPr sz="2100" spc="0" dirty="0">
                <a:latin typeface="Arial"/>
                <a:cs typeface="Arial"/>
              </a:rPr>
              <a:t>and  </a:t>
            </a:r>
            <a:r>
              <a:rPr sz="2100" dirty="0">
                <a:latin typeface="Arial"/>
                <a:cs typeface="Arial"/>
              </a:rPr>
              <a:t>dogmatic </a:t>
            </a:r>
            <a:r>
              <a:rPr sz="2100" spc="0" dirty="0">
                <a:latin typeface="Arial"/>
                <a:cs typeface="Arial"/>
              </a:rPr>
              <a:t>one </a:t>
            </a:r>
            <a:r>
              <a:rPr sz="2100" spc="-114" dirty="0">
                <a:latin typeface="Arial"/>
                <a:cs typeface="Arial"/>
              </a:rPr>
              <a:t>– </a:t>
            </a:r>
            <a:r>
              <a:rPr sz="2100" spc="0" dirty="0">
                <a:latin typeface="Arial"/>
                <a:cs typeface="Arial"/>
              </a:rPr>
              <a:t>by </a:t>
            </a:r>
            <a:r>
              <a:rPr sz="2100" dirty="0">
                <a:latin typeface="Arial"/>
                <a:cs typeface="Arial"/>
              </a:rPr>
              <a:t>contrast with the Italian </a:t>
            </a:r>
            <a:r>
              <a:rPr sz="2100" spc="0" dirty="0">
                <a:latin typeface="Arial"/>
                <a:cs typeface="Arial"/>
              </a:rPr>
              <a:t>Communist </a:t>
            </a:r>
            <a:r>
              <a:rPr sz="2100" dirty="0">
                <a:latin typeface="Arial"/>
                <a:cs typeface="Arial"/>
              </a:rPr>
              <a:t>Party, </a:t>
            </a:r>
            <a:r>
              <a:rPr sz="2100" spc="-5" dirty="0">
                <a:latin typeface="Arial"/>
                <a:cs typeface="Arial"/>
              </a:rPr>
              <a:t>for  </a:t>
            </a:r>
            <a:r>
              <a:rPr sz="2100" spc="0" dirty="0">
                <a:latin typeface="Arial"/>
                <a:cs typeface="Arial"/>
              </a:rPr>
              <a:t>example </a:t>
            </a:r>
            <a:r>
              <a:rPr sz="2100" spc="-114" dirty="0">
                <a:latin typeface="Arial"/>
                <a:cs typeface="Arial"/>
              </a:rPr>
              <a:t>– </a:t>
            </a:r>
            <a:r>
              <a:rPr sz="2100" spc="0" dirty="0">
                <a:latin typeface="Arial"/>
                <a:cs typeface="Arial"/>
              </a:rPr>
              <a:t>it was also </a:t>
            </a:r>
            <a:r>
              <a:rPr sz="2100" dirty="0">
                <a:latin typeface="Arial"/>
                <a:cs typeface="Arial"/>
              </a:rPr>
              <a:t>committed </a:t>
            </a:r>
            <a:r>
              <a:rPr sz="2100" spc="-5" dirty="0">
                <a:latin typeface="Arial"/>
                <a:cs typeface="Arial"/>
              </a:rPr>
              <a:t>to </a:t>
            </a:r>
            <a:r>
              <a:rPr sz="2100" dirty="0">
                <a:latin typeface="Arial"/>
                <a:cs typeface="Arial"/>
              </a:rPr>
              <a:t>the </a:t>
            </a:r>
            <a:r>
              <a:rPr sz="2100" spc="0" dirty="0">
                <a:latin typeface="Arial"/>
                <a:cs typeface="Arial"/>
              </a:rPr>
              <a:t>view, </a:t>
            </a:r>
            <a:r>
              <a:rPr sz="2100" spc="-5" dirty="0">
                <a:latin typeface="Arial"/>
                <a:cs typeface="Arial"/>
              </a:rPr>
              <a:t>for </a:t>
            </a:r>
            <a:r>
              <a:rPr sz="2100" dirty="0">
                <a:latin typeface="Arial"/>
                <a:cs typeface="Arial"/>
              </a:rPr>
              <a:t>most </a:t>
            </a:r>
            <a:r>
              <a:rPr sz="2100" spc="0" dirty="0">
                <a:latin typeface="Arial"/>
                <a:cs typeface="Arial"/>
              </a:rPr>
              <a:t>of </a:t>
            </a:r>
            <a:r>
              <a:rPr sz="2100" dirty="0">
                <a:latin typeface="Arial"/>
                <a:cs typeface="Arial"/>
              </a:rPr>
              <a:t>its history,  that radical </a:t>
            </a:r>
            <a:r>
              <a:rPr sz="2100" spc="0" dirty="0">
                <a:latin typeface="Arial"/>
                <a:cs typeface="Arial"/>
              </a:rPr>
              <a:t>change was </a:t>
            </a:r>
            <a:r>
              <a:rPr sz="2100" dirty="0">
                <a:latin typeface="Arial"/>
                <a:cs typeface="Arial"/>
              </a:rPr>
              <a:t>simply </a:t>
            </a:r>
            <a:r>
              <a:rPr sz="2100" spc="0" dirty="0">
                <a:latin typeface="Arial"/>
                <a:cs typeface="Arial"/>
              </a:rPr>
              <a:t>not on </a:t>
            </a:r>
            <a:r>
              <a:rPr sz="2100" dirty="0">
                <a:latin typeface="Arial"/>
                <a:cs typeface="Arial"/>
              </a:rPr>
              <a:t>the cards </a:t>
            </a:r>
            <a:r>
              <a:rPr sz="2100" spc="0" dirty="0">
                <a:latin typeface="Arial"/>
                <a:cs typeface="Arial"/>
              </a:rPr>
              <a:t>in </a:t>
            </a:r>
            <a:r>
              <a:rPr sz="2100" dirty="0">
                <a:latin typeface="Arial"/>
                <a:cs typeface="Arial"/>
              </a:rPr>
              <a:t>France, partly </a:t>
            </a:r>
            <a:r>
              <a:rPr sz="2100" spc="-5" dirty="0">
                <a:latin typeface="Arial"/>
                <a:cs typeface="Arial"/>
              </a:rPr>
              <a:t>for  </a:t>
            </a:r>
            <a:r>
              <a:rPr sz="2100" dirty="0">
                <a:latin typeface="Arial"/>
                <a:cs typeface="Arial"/>
              </a:rPr>
              <a:t>reasons </a:t>
            </a:r>
            <a:r>
              <a:rPr sz="2100" spc="0" dirty="0">
                <a:latin typeface="Arial"/>
                <a:cs typeface="Arial"/>
              </a:rPr>
              <a:t>of economic </a:t>
            </a:r>
            <a:r>
              <a:rPr sz="2100" dirty="0">
                <a:latin typeface="Arial"/>
                <a:cs typeface="Arial"/>
              </a:rPr>
              <a:t>organisation </a:t>
            </a:r>
            <a:r>
              <a:rPr sz="2100" spc="0" dirty="0">
                <a:latin typeface="Arial"/>
                <a:cs typeface="Arial"/>
              </a:rPr>
              <a:t>but </a:t>
            </a:r>
            <a:r>
              <a:rPr sz="2100" dirty="0">
                <a:latin typeface="Arial"/>
                <a:cs typeface="Arial"/>
              </a:rPr>
              <a:t>particularly </a:t>
            </a:r>
            <a:r>
              <a:rPr sz="2100" spc="-5" dirty="0">
                <a:latin typeface="Arial"/>
                <a:cs typeface="Arial"/>
              </a:rPr>
              <a:t>because </a:t>
            </a:r>
            <a:r>
              <a:rPr sz="2100" spc="0" dirty="0">
                <a:latin typeface="Arial"/>
                <a:cs typeface="Arial"/>
              </a:rPr>
              <a:t>of </a:t>
            </a:r>
            <a:r>
              <a:rPr sz="2100" dirty="0">
                <a:latin typeface="Arial"/>
                <a:cs typeface="Arial"/>
              </a:rPr>
              <a:t>the  post-War</a:t>
            </a:r>
            <a:r>
              <a:rPr sz="2100" spc="-65" dirty="0">
                <a:latin typeface="Arial"/>
                <a:cs typeface="Arial"/>
              </a:rPr>
              <a:t> </a:t>
            </a:r>
            <a:r>
              <a:rPr sz="2100" dirty="0">
                <a:latin typeface="Arial"/>
                <a:cs typeface="Arial"/>
              </a:rPr>
              <a:t>situation</a:t>
            </a:r>
            <a:r>
              <a:rPr sz="2100" spc="-55" dirty="0">
                <a:latin typeface="Arial"/>
                <a:cs typeface="Arial"/>
              </a:rPr>
              <a:t> </a:t>
            </a:r>
            <a:r>
              <a:rPr sz="2100" spc="0" dirty="0">
                <a:latin typeface="Arial"/>
                <a:cs typeface="Arial"/>
              </a:rPr>
              <a:t>where,</a:t>
            </a:r>
            <a:r>
              <a:rPr sz="2100" spc="-70" dirty="0">
                <a:latin typeface="Arial"/>
                <a:cs typeface="Arial"/>
              </a:rPr>
              <a:t> </a:t>
            </a:r>
            <a:r>
              <a:rPr sz="2100" spc="0" dirty="0">
                <a:latin typeface="Arial"/>
                <a:cs typeface="Arial"/>
              </a:rPr>
              <a:t>on</a:t>
            </a:r>
            <a:r>
              <a:rPr sz="2100" spc="-35" dirty="0">
                <a:latin typeface="Arial"/>
                <a:cs typeface="Arial"/>
              </a:rPr>
              <a:t> </a:t>
            </a:r>
            <a:r>
              <a:rPr sz="2100" dirty="0">
                <a:latin typeface="Arial"/>
                <a:cs typeface="Arial"/>
              </a:rPr>
              <a:t>the</a:t>
            </a:r>
            <a:r>
              <a:rPr sz="2100" spc="-10" dirty="0">
                <a:latin typeface="Arial"/>
                <a:cs typeface="Arial"/>
              </a:rPr>
              <a:t> </a:t>
            </a:r>
            <a:r>
              <a:rPr sz="2100" spc="0" dirty="0">
                <a:latin typeface="Arial"/>
                <a:cs typeface="Arial"/>
              </a:rPr>
              <a:t>one</a:t>
            </a:r>
            <a:r>
              <a:rPr sz="2100" spc="-35" dirty="0">
                <a:latin typeface="Arial"/>
                <a:cs typeface="Arial"/>
              </a:rPr>
              <a:t> </a:t>
            </a:r>
            <a:r>
              <a:rPr sz="2100" spc="0" dirty="0">
                <a:latin typeface="Arial"/>
                <a:cs typeface="Arial"/>
              </a:rPr>
              <a:t>hand,</a:t>
            </a:r>
            <a:r>
              <a:rPr sz="2100" spc="-45" dirty="0">
                <a:latin typeface="Arial"/>
                <a:cs typeface="Arial"/>
              </a:rPr>
              <a:t> </a:t>
            </a:r>
            <a:r>
              <a:rPr sz="2100" spc="0" dirty="0">
                <a:latin typeface="Arial"/>
                <a:cs typeface="Arial"/>
              </a:rPr>
              <a:t>it</a:t>
            </a:r>
            <a:r>
              <a:rPr sz="2100" spc="-20" dirty="0">
                <a:latin typeface="Arial"/>
                <a:cs typeface="Arial"/>
              </a:rPr>
              <a:t> </a:t>
            </a:r>
            <a:r>
              <a:rPr sz="2100" spc="0" dirty="0">
                <a:latin typeface="Arial"/>
                <a:cs typeface="Arial"/>
              </a:rPr>
              <a:t>saw</a:t>
            </a:r>
            <a:r>
              <a:rPr sz="2100" spc="-25" dirty="0">
                <a:latin typeface="Arial"/>
                <a:cs typeface="Arial"/>
              </a:rPr>
              <a:t> </a:t>
            </a:r>
            <a:r>
              <a:rPr sz="2100" dirty="0">
                <a:latin typeface="Arial"/>
                <a:cs typeface="Arial"/>
              </a:rPr>
              <a:t>that</a:t>
            </a:r>
            <a:r>
              <a:rPr sz="2100" spc="-20" dirty="0">
                <a:latin typeface="Arial"/>
                <a:cs typeface="Arial"/>
              </a:rPr>
              <a:t> </a:t>
            </a:r>
            <a:r>
              <a:rPr sz="2100" spc="0" dirty="0">
                <a:latin typeface="Arial"/>
                <a:cs typeface="Arial"/>
              </a:rPr>
              <a:t>a</a:t>
            </a:r>
            <a:r>
              <a:rPr sz="2100" spc="-10" dirty="0">
                <a:latin typeface="Arial"/>
                <a:cs typeface="Arial"/>
              </a:rPr>
              <a:t> </a:t>
            </a:r>
            <a:r>
              <a:rPr sz="2100" dirty="0">
                <a:latin typeface="Arial"/>
                <a:cs typeface="Arial"/>
              </a:rPr>
              <a:t>take-over</a:t>
            </a:r>
            <a:r>
              <a:rPr sz="2100" spc="-65" dirty="0">
                <a:latin typeface="Arial"/>
                <a:cs typeface="Arial"/>
              </a:rPr>
              <a:t> </a:t>
            </a:r>
            <a:r>
              <a:rPr sz="2100" spc="0" dirty="0">
                <a:latin typeface="Arial"/>
                <a:cs typeface="Arial"/>
              </a:rPr>
              <a:t>of  power would be likely </a:t>
            </a:r>
            <a:r>
              <a:rPr sz="2100" spc="-5" dirty="0">
                <a:latin typeface="Arial"/>
                <a:cs typeface="Arial"/>
              </a:rPr>
              <a:t>to </a:t>
            </a:r>
            <a:r>
              <a:rPr sz="2100" spc="0" dirty="0">
                <a:latin typeface="Arial"/>
                <a:cs typeface="Arial"/>
              </a:rPr>
              <a:t>be </a:t>
            </a:r>
            <a:r>
              <a:rPr sz="2100" dirty="0">
                <a:latin typeface="Arial"/>
                <a:cs typeface="Arial"/>
              </a:rPr>
              <a:t>crushed militarily </a:t>
            </a:r>
            <a:r>
              <a:rPr sz="2100" spc="0" dirty="0">
                <a:latin typeface="Arial"/>
                <a:cs typeface="Arial"/>
              </a:rPr>
              <a:t>by </a:t>
            </a:r>
            <a:r>
              <a:rPr sz="2100" dirty="0">
                <a:latin typeface="Arial"/>
                <a:cs typeface="Arial"/>
              </a:rPr>
              <a:t>the Western </a:t>
            </a:r>
            <a:r>
              <a:rPr sz="2100" spc="0" dirty="0">
                <a:latin typeface="Arial"/>
                <a:cs typeface="Arial"/>
              </a:rPr>
              <a:t>Allies,  and</a:t>
            </a:r>
            <a:r>
              <a:rPr sz="2100" spc="-55" dirty="0">
                <a:latin typeface="Arial"/>
                <a:cs typeface="Arial"/>
              </a:rPr>
              <a:t> </a:t>
            </a:r>
            <a:r>
              <a:rPr sz="2100" spc="0" dirty="0">
                <a:latin typeface="Arial"/>
                <a:cs typeface="Arial"/>
              </a:rPr>
              <a:t>where,</a:t>
            </a:r>
            <a:r>
              <a:rPr sz="2100" spc="-70" dirty="0">
                <a:latin typeface="Arial"/>
                <a:cs typeface="Arial"/>
              </a:rPr>
              <a:t> </a:t>
            </a:r>
            <a:r>
              <a:rPr sz="2100" spc="0" dirty="0">
                <a:latin typeface="Arial"/>
                <a:cs typeface="Arial"/>
              </a:rPr>
              <a:t>on</a:t>
            </a:r>
            <a:r>
              <a:rPr sz="2100" spc="-10" dirty="0">
                <a:latin typeface="Arial"/>
                <a:cs typeface="Arial"/>
              </a:rPr>
              <a:t> </a:t>
            </a:r>
            <a:r>
              <a:rPr sz="2100" dirty="0">
                <a:latin typeface="Arial"/>
                <a:cs typeface="Arial"/>
              </a:rPr>
              <a:t>the</a:t>
            </a:r>
            <a:r>
              <a:rPr sz="2100" spc="-35" dirty="0">
                <a:latin typeface="Arial"/>
                <a:cs typeface="Arial"/>
              </a:rPr>
              <a:t> </a:t>
            </a:r>
            <a:r>
              <a:rPr sz="2100" dirty="0">
                <a:latin typeface="Arial"/>
                <a:cs typeface="Arial"/>
              </a:rPr>
              <a:t>other</a:t>
            </a:r>
            <a:r>
              <a:rPr sz="2100" spc="-20" dirty="0">
                <a:latin typeface="Arial"/>
                <a:cs typeface="Arial"/>
              </a:rPr>
              <a:t> </a:t>
            </a:r>
            <a:r>
              <a:rPr sz="2100" spc="0" dirty="0">
                <a:latin typeface="Arial"/>
                <a:cs typeface="Arial"/>
              </a:rPr>
              <a:t>hand,</a:t>
            </a:r>
            <a:r>
              <a:rPr sz="2100" spc="-45" dirty="0">
                <a:latin typeface="Arial"/>
                <a:cs typeface="Arial"/>
              </a:rPr>
              <a:t> </a:t>
            </a:r>
            <a:r>
              <a:rPr sz="2100" spc="0" dirty="0">
                <a:latin typeface="Arial"/>
                <a:cs typeface="Arial"/>
              </a:rPr>
              <a:t>de</a:t>
            </a:r>
            <a:r>
              <a:rPr sz="2100" spc="-35" dirty="0">
                <a:latin typeface="Arial"/>
                <a:cs typeface="Arial"/>
              </a:rPr>
              <a:t> </a:t>
            </a:r>
            <a:r>
              <a:rPr sz="2100" dirty="0">
                <a:latin typeface="Arial"/>
                <a:cs typeface="Arial"/>
              </a:rPr>
              <a:t>Gaulle's</a:t>
            </a:r>
            <a:r>
              <a:rPr sz="2100" spc="-80" dirty="0">
                <a:latin typeface="Arial"/>
                <a:cs typeface="Arial"/>
              </a:rPr>
              <a:t> </a:t>
            </a:r>
            <a:r>
              <a:rPr sz="2100" dirty="0">
                <a:latin typeface="Arial"/>
                <a:cs typeface="Arial"/>
              </a:rPr>
              <a:t>semi-independent</a:t>
            </a:r>
            <a:r>
              <a:rPr sz="2100" spc="-90" dirty="0">
                <a:latin typeface="Arial"/>
                <a:cs typeface="Arial"/>
              </a:rPr>
              <a:t> </a:t>
            </a:r>
            <a:r>
              <a:rPr sz="2100" dirty="0">
                <a:latin typeface="Arial"/>
                <a:cs typeface="Arial"/>
              </a:rPr>
              <a:t>foreign  </a:t>
            </a:r>
            <a:r>
              <a:rPr sz="2100" spc="0" dirty="0">
                <a:latin typeface="Arial"/>
                <a:cs typeface="Arial"/>
              </a:rPr>
              <a:t>policy, which led </a:t>
            </a:r>
            <a:r>
              <a:rPr sz="2100" spc="-5" dirty="0">
                <a:latin typeface="Arial"/>
                <a:cs typeface="Arial"/>
              </a:rPr>
              <a:t>to </a:t>
            </a:r>
            <a:r>
              <a:rPr sz="2100" dirty="0">
                <a:latin typeface="Arial"/>
                <a:cs typeface="Arial"/>
              </a:rPr>
              <a:t>the French armed forces, </a:t>
            </a:r>
            <a:r>
              <a:rPr sz="2100" spc="-5" dirty="0">
                <a:latin typeface="Arial"/>
                <a:cs typeface="Arial"/>
              </a:rPr>
              <a:t>for </a:t>
            </a:r>
            <a:r>
              <a:rPr sz="2100" dirty="0">
                <a:latin typeface="Arial"/>
                <a:cs typeface="Arial"/>
              </a:rPr>
              <a:t>example, </a:t>
            </a:r>
            <a:r>
              <a:rPr sz="2100" spc="0" dirty="0">
                <a:latin typeface="Arial"/>
                <a:cs typeface="Arial"/>
              </a:rPr>
              <a:t>not being  under</a:t>
            </a:r>
            <a:r>
              <a:rPr sz="2100" spc="-90" dirty="0">
                <a:latin typeface="Arial"/>
                <a:cs typeface="Arial"/>
              </a:rPr>
              <a:t> </a:t>
            </a:r>
            <a:r>
              <a:rPr sz="2100" spc="0" dirty="0">
                <a:latin typeface="Arial"/>
                <a:cs typeface="Arial"/>
              </a:rPr>
              <a:t>NATO</a:t>
            </a:r>
            <a:r>
              <a:rPr sz="2100" spc="-45" dirty="0">
                <a:latin typeface="Arial"/>
                <a:cs typeface="Arial"/>
              </a:rPr>
              <a:t> </a:t>
            </a:r>
            <a:r>
              <a:rPr sz="2100" dirty="0">
                <a:latin typeface="Arial"/>
                <a:cs typeface="Arial"/>
              </a:rPr>
              <a:t>control,</a:t>
            </a:r>
            <a:r>
              <a:rPr sz="2100" spc="-45" dirty="0">
                <a:latin typeface="Arial"/>
                <a:cs typeface="Arial"/>
              </a:rPr>
              <a:t> </a:t>
            </a:r>
            <a:r>
              <a:rPr sz="2100" spc="0" dirty="0">
                <a:latin typeface="Arial"/>
                <a:cs typeface="Arial"/>
              </a:rPr>
              <a:t>was</a:t>
            </a:r>
            <a:r>
              <a:rPr sz="2100" spc="-35" dirty="0">
                <a:latin typeface="Arial"/>
                <a:cs typeface="Arial"/>
              </a:rPr>
              <a:t> </a:t>
            </a:r>
            <a:r>
              <a:rPr sz="2100" dirty="0">
                <a:latin typeface="Arial"/>
                <a:cs typeface="Arial"/>
              </a:rPr>
              <a:t>felt</a:t>
            </a:r>
            <a:r>
              <a:rPr sz="2100" spc="-20" dirty="0">
                <a:latin typeface="Arial"/>
                <a:cs typeface="Arial"/>
              </a:rPr>
              <a:t> </a:t>
            </a:r>
            <a:r>
              <a:rPr sz="2100" spc="-5" dirty="0">
                <a:latin typeface="Arial"/>
                <a:cs typeface="Arial"/>
              </a:rPr>
              <a:t>to</a:t>
            </a:r>
            <a:r>
              <a:rPr sz="2100" spc="-10" dirty="0">
                <a:latin typeface="Arial"/>
                <a:cs typeface="Arial"/>
              </a:rPr>
              <a:t> </a:t>
            </a:r>
            <a:r>
              <a:rPr sz="2100" spc="0" dirty="0">
                <a:latin typeface="Arial"/>
                <a:cs typeface="Arial"/>
              </a:rPr>
              <a:t>be</a:t>
            </a:r>
            <a:r>
              <a:rPr sz="2100" spc="-10" dirty="0">
                <a:latin typeface="Arial"/>
                <a:cs typeface="Arial"/>
              </a:rPr>
              <a:t> </a:t>
            </a:r>
            <a:r>
              <a:rPr sz="2100" dirty="0">
                <a:latin typeface="Arial"/>
                <a:cs typeface="Arial"/>
              </a:rPr>
              <a:t>the</a:t>
            </a:r>
            <a:r>
              <a:rPr sz="2100" spc="-35" dirty="0">
                <a:latin typeface="Arial"/>
                <a:cs typeface="Arial"/>
              </a:rPr>
              <a:t> </a:t>
            </a:r>
            <a:r>
              <a:rPr sz="2100" spc="0" dirty="0">
                <a:latin typeface="Arial"/>
                <a:cs typeface="Arial"/>
              </a:rPr>
              <a:t>best</a:t>
            </a:r>
            <a:r>
              <a:rPr sz="2100" spc="-20" dirty="0">
                <a:latin typeface="Arial"/>
                <a:cs typeface="Arial"/>
              </a:rPr>
              <a:t> </a:t>
            </a:r>
            <a:r>
              <a:rPr sz="2100" dirty="0">
                <a:latin typeface="Arial"/>
                <a:cs typeface="Arial"/>
              </a:rPr>
              <a:t>that</a:t>
            </a:r>
            <a:r>
              <a:rPr sz="2100" spc="-20" dirty="0">
                <a:latin typeface="Arial"/>
                <a:cs typeface="Arial"/>
              </a:rPr>
              <a:t> </a:t>
            </a:r>
            <a:r>
              <a:rPr sz="2100" spc="0" dirty="0">
                <a:latin typeface="Arial"/>
                <a:cs typeface="Arial"/>
              </a:rPr>
              <a:t>could</a:t>
            </a:r>
            <a:r>
              <a:rPr sz="2100" spc="-55" dirty="0">
                <a:latin typeface="Arial"/>
                <a:cs typeface="Arial"/>
              </a:rPr>
              <a:t> </a:t>
            </a:r>
            <a:r>
              <a:rPr sz="2100" spc="0" dirty="0">
                <a:latin typeface="Arial"/>
                <a:cs typeface="Arial"/>
              </a:rPr>
              <a:t>be</a:t>
            </a:r>
            <a:r>
              <a:rPr sz="2100" spc="-10" dirty="0">
                <a:latin typeface="Arial"/>
                <a:cs typeface="Arial"/>
              </a:rPr>
              <a:t> </a:t>
            </a:r>
            <a:r>
              <a:rPr sz="2100" spc="0" dirty="0">
                <a:latin typeface="Arial"/>
                <a:cs typeface="Arial"/>
              </a:rPr>
              <a:t>hoped</a:t>
            </a:r>
            <a:r>
              <a:rPr sz="2100" spc="-80" dirty="0">
                <a:latin typeface="Arial"/>
                <a:cs typeface="Arial"/>
              </a:rPr>
              <a:t> </a:t>
            </a:r>
            <a:r>
              <a:rPr sz="2100" spc="-5" dirty="0">
                <a:latin typeface="Arial"/>
                <a:cs typeface="Arial"/>
              </a:rPr>
              <a:t>for.</a:t>
            </a:r>
            <a:endParaRPr sz="2100">
              <a:latin typeface="Arial"/>
              <a:cs typeface="Arial"/>
            </a:endParaRPr>
          </a:p>
          <a:p>
            <a:pPr>
              <a:lnSpc>
                <a:spcPct val="100000"/>
              </a:lnSpc>
              <a:spcBef>
                <a:spcPts val="25"/>
              </a:spcBef>
              <a:buFont typeface="Arial"/>
              <a:buChar char="•"/>
            </a:pPr>
            <a:endParaRPr sz="2600">
              <a:latin typeface="Times New Roman"/>
              <a:cs typeface="Times New Roman"/>
            </a:endParaRPr>
          </a:p>
          <a:p>
            <a:pPr marL="357505" marR="5080" indent="-344805">
              <a:lnSpc>
                <a:spcPts val="2020"/>
              </a:lnSpc>
              <a:buChar char="•"/>
              <a:tabLst>
                <a:tab pos="357505" algn="l"/>
                <a:tab pos="358140" algn="l"/>
              </a:tabLst>
            </a:pPr>
            <a:r>
              <a:rPr sz="2100" spc="0" dirty="0">
                <a:latin typeface="Arial"/>
                <a:cs typeface="Arial"/>
              </a:rPr>
              <a:t>The net </a:t>
            </a:r>
            <a:r>
              <a:rPr sz="2100" dirty="0">
                <a:latin typeface="Arial"/>
                <a:cs typeface="Arial"/>
              </a:rPr>
              <a:t>result </a:t>
            </a:r>
            <a:r>
              <a:rPr sz="2100" spc="0" dirty="0">
                <a:latin typeface="Arial"/>
                <a:cs typeface="Arial"/>
              </a:rPr>
              <a:t>was </a:t>
            </a:r>
            <a:r>
              <a:rPr sz="2100" spc="-5" dirty="0">
                <a:latin typeface="Arial"/>
                <a:cs typeface="Arial"/>
              </a:rPr>
              <a:t>that, </a:t>
            </a:r>
            <a:r>
              <a:rPr sz="2100" spc="0" dirty="0">
                <a:latin typeface="Arial"/>
                <a:cs typeface="Arial"/>
              </a:rPr>
              <a:t>in </a:t>
            </a:r>
            <a:r>
              <a:rPr sz="2100" dirty="0">
                <a:latin typeface="Arial"/>
                <a:cs typeface="Arial"/>
              </a:rPr>
              <a:t>1944-45, instead </a:t>
            </a:r>
            <a:r>
              <a:rPr sz="2100" spc="0" dirty="0">
                <a:latin typeface="Arial"/>
                <a:cs typeface="Arial"/>
              </a:rPr>
              <a:t>of </a:t>
            </a:r>
            <a:r>
              <a:rPr sz="2100" dirty="0">
                <a:latin typeface="Arial"/>
                <a:cs typeface="Arial"/>
              </a:rPr>
              <a:t>turning the  predominantly </a:t>
            </a:r>
            <a:r>
              <a:rPr sz="2100" spc="0" dirty="0">
                <a:latin typeface="Arial"/>
                <a:cs typeface="Arial"/>
              </a:rPr>
              <a:t>Communist </a:t>
            </a:r>
            <a:r>
              <a:rPr sz="2100" dirty="0">
                <a:latin typeface="Arial"/>
                <a:cs typeface="Arial"/>
              </a:rPr>
              <a:t>Resistance into </a:t>
            </a:r>
            <a:r>
              <a:rPr sz="2100" spc="0" dirty="0">
                <a:latin typeface="Arial"/>
                <a:cs typeface="Arial"/>
              </a:rPr>
              <a:t>an </a:t>
            </a:r>
            <a:r>
              <a:rPr sz="2100" dirty="0">
                <a:latin typeface="Arial"/>
                <a:cs typeface="Arial"/>
              </a:rPr>
              <a:t>attempt </a:t>
            </a:r>
            <a:r>
              <a:rPr sz="2100" spc="0" dirty="0">
                <a:latin typeface="Arial"/>
                <a:cs typeface="Arial"/>
              </a:rPr>
              <a:t>at </a:t>
            </a:r>
            <a:r>
              <a:rPr sz="2100" dirty="0">
                <a:latin typeface="Arial"/>
                <a:cs typeface="Arial"/>
              </a:rPr>
              <a:t>taking  </a:t>
            </a:r>
            <a:r>
              <a:rPr sz="2100" spc="0" dirty="0">
                <a:latin typeface="Arial"/>
                <a:cs typeface="Arial"/>
              </a:rPr>
              <a:t>power,</a:t>
            </a:r>
            <a:r>
              <a:rPr sz="2100" spc="-85" dirty="0">
                <a:latin typeface="Arial"/>
                <a:cs typeface="Arial"/>
              </a:rPr>
              <a:t> </a:t>
            </a:r>
            <a:r>
              <a:rPr sz="2100" spc="0" dirty="0">
                <a:latin typeface="Arial"/>
                <a:cs typeface="Arial"/>
              </a:rPr>
              <a:t>as</a:t>
            </a:r>
            <a:r>
              <a:rPr sz="2100" spc="-5" dirty="0">
                <a:latin typeface="Arial"/>
                <a:cs typeface="Arial"/>
              </a:rPr>
              <a:t> </a:t>
            </a:r>
            <a:r>
              <a:rPr sz="2100" spc="0" dirty="0">
                <a:latin typeface="Arial"/>
                <a:cs typeface="Arial"/>
              </a:rPr>
              <a:t>happened</a:t>
            </a:r>
            <a:r>
              <a:rPr sz="2100" spc="-100" dirty="0">
                <a:latin typeface="Arial"/>
                <a:cs typeface="Arial"/>
              </a:rPr>
              <a:t> </a:t>
            </a:r>
            <a:r>
              <a:rPr sz="2100" spc="0" dirty="0">
                <a:latin typeface="Arial"/>
                <a:cs typeface="Arial"/>
              </a:rPr>
              <a:t>in</a:t>
            </a:r>
            <a:r>
              <a:rPr sz="2100" spc="-30" dirty="0">
                <a:latin typeface="Arial"/>
                <a:cs typeface="Arial"/>
              </a:rPr>
              <a:t> </a:t>
            </a:r>
            <a:r>
              <a:rPr sz="2100" dirty="0">
                <a:latin typeface="Arial"/>
                <a:cs typeface="Arial"/>
              </a:rPr>
              <a:t>countries</a:t>
            </a:r>
            <a:r>
              <a:rPr sz="2100" spc="-55" dirty="0">
                <a:latin typeface="Arial"/>
                <a:cs typeface="Arial"/>
              </a:rPr>
              <a:t> </a:t>
            </a:r>
            <a:r>
              <a:rPr sz="2100" spc="0" dirty="0">
                <a:latin typeface="Arial"/>
                <a:cs typeface="Arial"/>
              </a:rPr>
              <a:t>like</a:t>
            </a:r>
            <a:r>
              <a:rPr sz="2100" spc="-55" dirty="0">
                <a:latin typeface="Arial"/>
                <a:cs typeface="Arial"/>
              </a:rPr>
              <a:t> </a:t>
            </a:r>
            <a:r>
              <a:rPr sz="2100" dirty="0">
                <a:latin typeface="Arial"/>
                <a:cs typeface="Arial"/>
              </a:rPr>
              <a:t>Yugoslavia,</a:t>
            </a:r>
            <a:r>
              <a:rPr sz="2100" spc="-85" dirty="0">
                <a:latin typeface="Arial"/>
                <a:cs typeface="Arial"/>
              </a:rPr>
              <a:t> </a:t>
            </a:r>
            <a:r>
              <a:rPr sz="2100" dirty="0">
                <a:latin typeface="Arial"/>
                <a:cs typeface="Arial"/>
              </a:rPr>
              <a:t>the</a:t>
            </a:r>
            <a:r>
              <a:rPr sz="2100" spc="-5" dirty="0">
                <a:latin typeface="Arial"/>
                <a:cs typeface="Arial"/>
              </a:rPr>
              <a:t> </a:t>
            </a:r>
            <a:r>
              <a:rPr sz="2100" dirty="0">
                <a:latin typeface="Arial"/>
                <a:cs typeface="Arial"/>
              </a:rPr>
              <a:t>Party</a:t>
            </a:r>
            <a:r>
              <a:rPr sz="2100" spc="-30" dirty="0">
                <a:latin typeface="Arial"/>
                <a:cs typeface="Arial"/>
              </a:rPr>
              <a:t> </a:t>
            </a:r>
            <a:r>
              <a:rPr sz="2100" dirty="0">
                <a:latin typeface="Arial"/>
                <a:cs typeface="Arial"/>
              </a:rPr>
              <a:t>accepted  the political </a:t>
            </a:r>
            <a:r>
              <a:rPr sz="2100" spc="-5" dirty="0">
                <a:latin typeface="Arial"/>
                <a:cs typeface="Arial"/>
              </a:rPr>
              <a:t>realities reflected </a:t>
            </a:r>
            <a:r>
              <a:rPr sz="2100" spc="0" dirty="0">
                <a:latin typeface="Arial"/>
                <a:cs typeface="Arial"/>
              </a:rPr>
              <a:t>by </a:t>
            </a:r>
            <a:r>
              <a:rPr sz="2100" dirty="0">
                <a:latin typeface="Arial"/>
                <a:cs typeface="Arial"/>
              </a:rPr>
              <a:t>the Western </a:t>
            </a:r>
            <a:r>
              <a:rPr sz="2100" spc="0" dirty="0">
                <a:latin typeface="Arial"/>
                <a:cs typeface="Arial"/>
              </a:rPr>
              <a:t>Allies’ </a:t>
            </a:r>
            <a:r>
              <a:rPr sz="2100" spc="-5" dirty="0">
                <a:latin typeface="Arial"/>
                <a:cs typeface="Arial"/>
              </a:rPr>
              <a:t>support for </a:t>
            </a:r>
            <a:r>
              <a:rPr sz="2100" spc="0" dirty="0">
                <a:latin typeface="Arial"/>
                <a:cs typeface="Arial"/>
              </a:rPr>
              <a:t>de  </a:t>
            </a:r>
            <a:r>
              <a:rPr sz="2100" dirty="0">
                <a:latin typeface="Arial"/>
                <a:cs typeface="Arial"/>
              </a:rPr>
              <a:t>Gaulle.</a:t>
            </a:r>
            <a:endParaRPr sz="2100">
              <a:latin typeface="Arial"/>
              <a:cs typeface="Arial"/>
            </a:endParaRPr>
          </a:p>
        </p:txBody>
      </p:sp>
      <p:sp>
        <p:nvSpPr>
          <p:cNvPr id="5" name="object 5"/>
          <p:cNvSpPr/>
          <p:nvPr/>
        </p:nvSpPr>
        <p:spPr>
          <a:xfrm>
            <a:off x="7289913" y="4572000"/>
            <a:ext cx="1473085" cy="190500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127</a:t>
            </a:fld>
            <a:endParaRPr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87172"/>
            <a:ext cx="7985125" cy="3178810"/>
          </a:xfrm>
          <a:prstGeom prst="rect">
            <a:avLst/>
          </a:prstGeom>
        </p:spPr>
        <p:txBody>
          <a:bodyPr vert="horz" wrap="square" lIns="0" tIns="78740" rIns="0" bIns="0" rtlCol="0">
            <a:spAutoFit/>
          </a:bodyPr>
          <a:lstStyle/>
          <a:p>
            <a:pPr marL="356870" marR="36830" indent="-344170">
              <a:lnSpc>
                <a:spcPts val="2110"/>
              </a:lnSpc>
              <a:spcBef>
                <a:spcPts val="620"/>
              </a:spcBef>
              <a:buFont typeface="Arial"/>
              <a:buChar char="•"/>
              <a:tabLst>
                <a:tab pos="356870" algn="l"/>
                <a:tab pos="357505" algn="l"/>
              </a:tabLst>
            </a:pPr>
            <a:r>
              <a:rPr sz="2200" spc="-5" dirty="0">
                <a:latin typeface="Arial"/>
                <a:cs typeface="Arial"/>
              </a:rPr>
              <a:t>Similarly, in </a:t>
            </a:r>
            <a:r>
              <a:rPr sz="2200" dirty="0">
                <a:latin typeface="Arial"/>
                <a:cs typeface="Arial"/>
              </a:rPr>
              <a:t>1968, the Communist-dominated General </a:t>
            </a:r>
            <a:r>
              <a:rPr sz="2200" spc="-5" dirty="0">
                <a:latin typeface="Arial"/>
                <a:cs typeface="Arial"/>
              </a:rPr>
              <a:t>Labour  Confederation was </a:t>
            </a:r>
            <a:r>
              <a:rPr sz="2200" dirty="0">
                <a:latin typeface="Arial"/>
                <a:cs typeface="Arial"/>
              </a:rPr>
              <a:t>instrumental </a:t>
            </a:r>
            <a:r>
              <a:rPr sz="2200" spc="-5" dirty="0">
                <a:latin typeface="Arial"/>
                <a:cs typeface="Arial"/>
              </a:rPr>
              <a:t>in keeping </a:t>
            </a:r>
            <a:r>
              <a:rPr sz="2200" dirty="0">
                <a:latin typeface="Arial"/>
                <a:cs typeface="Arial"/>
              </a:rPr>
              <a:t>the general </a:t>
            </a:r>
            <a:r>
              <a:rPr sz="2200" spc="-5" dirty="0">
                <a:latin typeface="Arial"/>
                <a:cs typeface="Arial"/>
              </a:rPr>
              <a:t>strike  </a:t>
            </a:r>
            <a:r>
              <a:rPr sz="2200" dirty="0">
                <a:latin typeface="Arial"/>
                <a:cs typeface="Arial"/>
              </a:rPr>
              <a:t>under control, </a:t>
            </a:r>
            <a:r>
              <a:rPr sz="2200" spc="-5" dirty="0">
                <a:latin typeface="Arial"/>
                <a:cs typeface="Arial"/>
              </a:rPr>
              <a:t>physically excluding </a:t>
            </a:r>
            <a:r>
              <a:rPr sz="2200" dirty="0">
                <a:latin typeface="Arial"/>
                <a:cs typeface="Arial"/>
              </a:rPr>
              <a:t>student </a:t>
            </a:r>
            <a:r>
              <a:rPr sz="2200" spc="-5" dirty="0">
                <a:latin typeface="Arial"/>
                <a:cs typeface="Arial"/>
              </a:rPr>
              <a:t>radicals </a:t>
            </a:r>
            <a:r>
              <a:rPr sz="2200" dirty="0">
                <a:latin typeface="Arial"/>
                <a:cs typeface="Arial"/>
              </a:rPr>
              <a:t>from </a:t>
            </a:r>
            <a:r>
              <a:rPr sz="2200" spc="-5" dirty="0">
                <a:latin typeface="Arial"/>
                <a:cs typeface="Arial"/>
              </a:rPr>
              <a:t>the  </a:t>
            </a:r>
            <a:r>
              <a:rPr sz="2200" dirty="0">
                <a:latin typeface="Arial"/>
                <a:cs typeface="Arial"/>
              </a:rPr>
              <a:t>factories </a:t>
            </a:r>
            <a:r>
              <a:rPr sz="2200" spc="-5" dirty="0">
                <a:latin typeface="Arial"/>
                <a:cs typeface="Arial"/>
              </a:rPr>
              <a:t>where </a:t>
            </a:r>
            <a:r>
              <a:rPr sz="2200" dirty="0">
                <a:latin typeface="Arial"/>
                <a:cs typeface="Arial"/>
              </a:rPr>
              <a:t>they </a:t>
            </a:r>
            <a:r>
              <a:rPr sz="2200" spc="-5" dirty="0">
                <a:latin typeface="Arial"/>
                <a:cs typeface="Arial"/>
              </a:rPr>
              <a:t>might </a:t>
            </a:r>
            <a:r>
              <a:rPr sz="2200" dirty="0">
                <a:latin typeface="Arial"/>
                <a:cs typeface="Arial"/>
              </a:rPr>
              <a:t>have </a:t>
            </a:r>
            <a:r>
              <a:rPr sz="2200" spc="-5" dirty="0">
                <a:latin typeface="Arial"/>
                <a:cs typeface="Arial"/>
              </a:rPr>
              <a:t>undermined </a:t>
            </a:r>
            <a:r>
              <a:rPr sz="2200" dirty="0">
                <a:latin typeface="Arial"/>
                <a:cs typeface="Arial"/>
              </a:rPr>
              <a:t>the </a:t>
            </a:r>
            <a:r>
              <a:rPr sz="2200" spc="-5" dirty="0">
                <a:latin typeface="Arial"/>
                <a:cs typeface="Arial"/>
              </a:rPr>
              <a:t>Party’s  position, and deradicalising </a:t>
            </a:r>
            <a:r>
              <a:rPr sz="2200" dirty="0">
                <a:latin typeface="Arial"/>
                <a:cs typeface="Arial"/>
              </a:rPr>
              <a:t>the </a:t>
            </a:r>
            <a:r>
              <a:rPr sz="2200" spc="-5" dirty="0">
                <a:latin typeface="Arial"/>
                <a:cs typeface="Arial"/>
              </a:rPr>
              <a:t>demands </a:t>
            </a:r>
            <a:r>
              <a:rPr sz="2200" dirty="0">
                <a:latin typeface="Arial"/>
                <a:cs typeface="Arial"/>
              </a:rPr>
              <a:t>of the</a:t>
            </a:r>
            <a:r>
              <a:rPr sz="2200" spc="-10" dirty="0">
                <a:latin typeface="Arial"/>
                <a:cs typeface="Arial"/>
              </a:rPr>
              <a:t> </a:t>
            </a:r>
            <a:r>
              <a:rPr sz="2200" dirty="0">
                <a:latin typeface="Arial"/>
                <a:cs typeface="Arial"/>
              </a:rPr>
              <a:t>strike.</a:t>
            </a:r>
            <a:endParaRPr sz="2200">
              <a:latin typeface="Arial"/>
              <a:cs typeface="Arial"/>
            </a:endParaRPr>
          </a:p>
          <a:p>
            <a:pPr>
              <a:lnSpc>
                <a:spcPct val="100000"/>
              </a:lnSpc>
              <a:spcBef>
                <a:spcPts val="10"/>
              </a:spcBef>
              <a:buFont typeface="Arial"/>
              <a:buChar char="•"/>
            </a:pPr>
            <a:endParaRPr sz="2300">
              <a:latin typeface="Times New Roman"/>
              <a:cs typeface="Times New Roman"/>
            </a:endParaRPr>
          </a:p>
          <a:p>
            <a:pPr marL="356870" indent="-344170">
              <a:lnSpc>
                <a:spcPts val="2375"/>
              </a:lnSpc>
              <a:buChar char="•"/>
              <a:tabLst>
                <a:tab pos="356870" algn="l"/>
                <a:tab pos="357505" algn="l"/>
              </a:tabLst>
            </a:pPr>
            <a:r>
              <a:rPr sz="2200" spc="0" dirty="0">
                <a:latin typeface="Arial"/>
                <a:cs typeface="Arial"/>
              </a:rPr>
              <a:t>In </a:t>
            </a:r>
            <a:r>
              <a:rPr sz="2200" dirty="0">
                <a:latin typeface="Arial"/>
                <a:cs typeface="Arial"/>
              </a:rPr>
              <a:t>France, </a:t>
            </a:r>
            <a:r>
              <a:rPr sz="2200" spc="-5" dirty="0">
                <a:latin typeface="Arial"/>
                <a:cs typeface="Arial"/>
              </a:rPr>
              <a:t>in particular, 1968 was almost as </a:t>
            </a:r>
            <a:r>
              <a:rPr sz="2200" dirty="0">
                <a:latin typeface="Arial"/>
                <a:cs typeface="Arial"/>
              </a:rPr>
              <a:t>much a</a:t>
            </a:r>
            <a:r>
              <a:rPr sz="2200" spc="25" dirty="0">
                <a:latin typeface="Arial"/>
                <a:cs typeface="Arial"/>
              </a:rPr>
              <a:t> </a:t>
            </a:r>
            <a:r>
              <a:rPr sz="2200" spc="-10" dirty="0">
                <a:latin typeface="Arial"/>
                <a:cs typeface="Arial"/>
              </a:rPr>
              <a:t>rebellion</a:t>
            </a:r>
            <a:endParaRPr sz="2200">
              <a:latin typeface="Arial"/>
              <a:cs typeface="Arial"/>
            </a:endParaRPr>
          </a:p>
          <a:p>
            <a:pPr marL="356870" marR="5080">
              <a:lnSpc>
                <a:spcPts val="2110"/>
              </a:lnSpc>
              <a:spcBef>
                <a:spcPts val="244"/>
              </a:spcBef>
            </a:pPr>
            <a:r>
              <a:rPr sz="2200" dirty="0">
                <a:latin typeface="Arial"/>
                <a:cs typeface="Arial"/>
              </a:rPr>
              <a:t>of the </a:t>
            </a:r>
            <a:r>
              <a:rPr sz="2200" spc="-5" dirty="0">
                <a:latin typeface="Arial"/>
                <a:cs typeface="Arial"/>
              </a:rPr>
              <a:t>libertarian </a:t>
            </a:r>
            <a:r>
              <a:rPr sz="2200" dirty="0">
                <a:latin typeface="Arial"/>
                <a:cs typeface="Arial"/>
              </a:rPr>
              <a:t>Left </a:t>
            </a:r>
            <a:r>
              <a:rPr sz="2200" spc="-5" dirty="0">
                <a:latin typeface="Arial"/>
                <a:cs typeface="Arial"/>
              </a:rPr>
              <a:t>against </a:t>
            </a:r>
            <a:r>
              <a:rPr sz="2200" dirty="0">
                <a:latin typeface="Arial"/>
                <a:cs typeface="Arial"/>
              </a:rPr>
              <a:t>the </a:t>
            </a:r>
            <a:r>
              <a:rPr sz="2200" spc="-5" dirty="0">
                <a:latin typeface="Arial"/>
                <a:cs typeface="Arial"/>
              </a:rPr>
              <a:t>PCF as </a:t>
            </a:r>
            <a:r>
              <a:rPr sz="2200" spc="-10" dirty="0">
                <a:latin typeface="Arial"/>
                <a:cs typeface="Arial"/>
              </a:rPr>
              <a:t>it </a:t>
            </a:r>
            <a:r>
              <a:rPr sz="2200" spc="-5" dirty="0">
                <a:latin typeface="Arial"/>
                <a:cs typeface="Arial"/>
              </a:rPr>
              <a:t>was </a:t>
            </a:r>
            <a:r>
              <a:rPr sz="2200" dirty="0">
                <a:latin typeface="Arial"/>
                <a:cs typeface="Arial"/>
              </a:rPr>
              <a:t>a </a:t>
            </a:r>
            <a:r>
              <a:rPr sz="2200" spc="-5" dirty="0">
                <a:latin typeface="Arial"/>
                <a:cs typeface="Arial"/>
              </a:rPr>
              <a:t>challenge </a:t>
            </a:r>
            <a:r>
              <a:rPr sz="2200" spc="0" dirty="0">
                <a:latin typeface="Arial"/>
                <a:cs typeface="Arial"/>
              </a:rPr>
              <a:t>to  </a:t>
            </a:r>
            <a:r>
              <a:rPr sz="2200" dirty="0">
                <a:latin typeface="Arial"/>
                <a:cs typeface="Arial"/>
              </a:rPr>
              <a:t>the State. It </a:t>
            </a:r>
            <a:r>
              <a:rPr sz="2200" spc="-5" dirty="0">
                <a:latin typeface="Arial"/>
                <a:cs typeface="Arial"/>
              </a:rPr>
              <a:t>is </a:t>
            </a:r>
            <a:r>
              <a:rPr sz="2200" dirty="0">
                <a:latin typeface="Arial"/>
                <a:cs typeface="Arial"/>
              </a:rPr>
              <a:t>therefore not very </a:t>
            </a:r>
            <a:r>
              <a:rPr sz="2200" spc="-5" dirty="0">
                <a:latin typeface="Arial"/>
                <a:cs typeface="Arial"/>
              </a:rPr>
              <a:t>surprising </a:t>
            </a:r>
            <a:r>
              <a:rPr sz="2200" spc="0" dirty="0">
                <a:latin typeface="Arial"/>
                <a:cs typeface="Arial"/>
              </a:rPr>
              <a:t>to </a:t>
            </a:r>
            <a:r>
              <a:rPr sz="2200" spc="-5" dirty="0">
                <a:latin typeface="Arial"/>
                <a:cs typeface="Arial"/>
              </a:rPr>
              <a:t>find </a:t>
            </a:r>
            <a:r>
              <a:rPr sz="2200" dirty="0">
                <a:latin typeface="Arial"/>
                <a:cs typeface="Arial"/>
              </a:rPr>
              <a:t>a Party  </a:t>
            </a:r>
            <a:r>
              <a:rPr sz="2200" spc="-5" dirty="0">
                <a:latin typeface="Arial"/>
                <a:cs typeface="Arial"/>
              </a:rPr>
              <a:t>philosopher </a:t>
            </a:r>
            <a:r>
              <a:rPr sz="2200" dirty="0">
                <a:latin typeface="Arial"/>
                <a:cs typeface="Arial"/>
              </a:rPr>
              <a:t>keen </a:t>
            </a:r>
            <a:r>
              <a:rPr sz="2200" spc="0" dirty="0">
                <a:latin typeface="Arial"/>
                <a:cs typeface="Arial"/>
              </a:rPr>
              <a:t>to </a:t>
            </a:r>
            <a:r>
              <a:rPr sz="2200" spc="-5" dirty="0">
                <a:latin typeface="Arial"/>
                <a:cs typeface="Arial"/>
              </a:rPr>
              <a:t>exclude any possibility </a:t>
            </a:r>
            <a:r>
              <a:rPr sz="2200" dirty="0">
                <a:latin typeface="Arial"/>
                <a:cs typeface="Arial"/>
              </a:rPr>
              <a:t>that </a:t>
            </a:r>
            <a:r>
              <a:rPr sz="2200" spc="-5" dirty="0">
                <a:latin typeface="Arial"/>
                <a:cs typeface="Arial"/>
              </a:rPr>
              <a:t>human  agency could actually </a:t>
            </a:r>
            <a:r>
              <a:rPr sz="2200" dirty="0">
                <a:latin typeface="Arial"/>
                <a:cs typeface="Arial"/>
              </a:rPr>
              <a:t>make a </a:t>
            </a:r>
            <a:r>
              <a:rPr sz="2200" spc="-5" dirty="0">
                <a:latin typeface="Arial"/>
                <a:cs typeface="Arial"/>
              </a:rPr>
              <a:t>significant</a:t>
            </a:r>
            <a:r>
              <a:rPr sz="2200" spc="-15" dirty="0">
                <a:latin typeface="Arial"/>
                <a:cs typeface="Arial"/>
              </a:rPr>
              <a:t> </a:t>
            </a:r>
            <a:r>
              <a:rPr sz="2200" dirty="0">
                <a:latin typeface="Arial"/>
                <a:cs typeface="Arial"/>
              </a:rPr>
              <a:t>difference.</a:t>
            </a:r>
            <a:endParaRPr sz="2200">
              <a:latin typeface="Arial"/>
              <a:cs typeface="Arial"/>
            </a:endParaRPr>
          </a:p>
        </p:txBody>
      </p:sp>
      <p:sp>
        <p:nvSpPr>
          <p:cNvPr id="3" name="object 3"/>
          <p:cNvSpPr/>
          <p:nvPr/>
        </p:nvSpPr>
        <p:spPr>
          <a:xfrm>
            <a:off x="6858000" y="3717937"/>
            <a:ext cx="2149462" cy="29781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128</a:t>
            </a:fld>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533400"/>
            <a:ext cx="8534400" cy="5943600"/>
          </a:xfrm>
          <a:custGeom>
            <a:avLst/>
            <a:gdLst/>
            <a:ahLst/>
            <a:cxnLst/>
            <a:rect l="l" t="t" r="r" b="b"/>
            <a:pathLst>
              <a:path w="8534400" h="5943600">
                <a:moveTo>
                  <a:pt x="0" y="0"/>
                </a:moveTo>
                <a:lnTo>
                  <a:pt x="8534400" y="0"/>
                </a:lnTo>
                <a:lnTo>
                  <a:pt x="8534400" y="5943600"/>
                </a:lnTo>
                <a:lnTo>
                  <a:pt x="0" y="5943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533400"/>
            <a:ext cx="8534400" cy="5943600"/>
          </a:xfrm>
          <a:custGeom>
            <a:avLst/>
            <a:gdLst/>
            <a:ahLst/>
            <a:cxnLst/>
            <a:rect l="l" t="t" r="r" b="b"/>
            <a:pathLst>
              <a:path w="8534400" h="5943600">
                <a:moveTo>
                  <a:pt x="0" y="0"/>
                </a:moveTo>
                <a:lnTo>
                  <a:pt x="8534400" y="0"/>
                </a:lnTo>
                <a:lnTo>
                  <a:pt x="8534400" y="5943600"/>
                </a:lnTo>
                <a:lnTo>
                  <a:pt x="0" y="59436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383540" y="508508"/>
            <a:ext cx="8230870" cy="4848860"/>
          </a:xfrm>
          <a:prstGeom prst="rect">
            <a:avLst/>
          </a:prstGeom>
        </p:spPr>
        <p:txBody>
          <a:bodyPr vert="horz" wrap="square" lIns="0" tIns="62230" rIns="0" bIns="0" rtlCol="0">
            <a:spAutoFit/>
          </a:bodyPr>
          <a:lstStyle/>
          <a:p>
            <a:pPr marL="356870" marR="146685" indent="-344170">
              <a:lnSpc>
                <a:spcPts val="3020"/>
              </a:lnSpc>
              <a:spcBef>
                <a:spcPts val="490"/>
              </a:spcBef>
              <a:buFont typeface="Arial"/>
              <a:buChar char="•"/>
              <a:tabLst>
                <a:tab pos="356870" algn="l"/>
                <a:tab pos="357505" algn="l"/>
                <a:tab pos="2987040" algn="l"/>
              </a:tabLst>
            </a:pPr>
            <a:r>
              <a:rPr sz="2800" spc="-5" dirty="0">
                <a:latin typeface="Arial"/>
                <a:cs typeface="Arial"/>
              </a:rPr>
              <a:t>More generally, </a:t>
            </a:r>
            <a:r>
              <a:rPr sz="2800" dirty="0">
                <a:latin typeface="Arial"/>
                <a:cs typeface="Arial"/>
              </a:rPr>
              <a:t>Althusser’s Structuralist Marxism  can be seen as the logical </a:t>
            </a:r>
            <a:r>
              <a:rPr sz="2800" spc="-5" dirty="0">
                <a:latin typeface="Arial"/>
                <a:cs typeface="Arial"/>
              </a:rPr>
              <a:t>development </a:t>
            </a:r>
            <a:r>
              <a:rPr sz="2800" dirty="0">
                <a:latin typeface="Arial"/>
                <a:cs typeface="Arial"/>
              </a:rPr>
              <a:t>of one  strand,</a:t>
            </a:r>
            <a:r>
              <a:rPr sz="2800" spc="-35" dirty="0">
                <a:latin typeface="Arial"/>
                <a:cs typeface="Arial"/>
              </a:rPr>
              <a:t> </a:t>
            </a:r>
            <a:r>
              <a:rPr sz="2800" dirty="0">
                <a:latin typeface="Arial"/>
                <a:cs typeface="Arial"/>
              </a:rPr>
              <a:t>but</a:t>
            </a:r>
            <a:r>
              <a:rPr sz="2800" spc="-10" dirty="0">
                <a:latin typeface="Arial"/>
                <a:cs typeface="Arial"/>
              </a:rPr>
              <a:t> </a:t>
            </a:r>
            <a:r>
              <a:rPr sz="2950" b="1" i="1" spc="-220" dirty="0">
                <a:latin typeface="Arial"/>
                <a:cs typeface="Arial"/>
              </a:rPr>
              <a:t>only	</a:t>
            </a:r>
            <a:r>
              <a:rPr sz="2800" dirty="0">
                <a:latin typeface="Arial"/>
                <a:cs typeface="Arial"/>
              </a:rPr>
              <a:t>one strand, of </a:t>
            </a:r>
            <a:r>
              <a:rPr sz="2800" spc="-5" dirty="0">
                <a:latin typeface="Arial"/>
                <a:cs typeface="Arial"/>
              </a:rPr>
              <a:t>Marx's</a:t>
            </a:r>
            <a:r>
              <a:rPr sz="2800" spc="-85" dirty="0">
                <a:latin typeface="Arial"/>
                <a:cs typeface="Arial"/>
              </a:rPr>
              <a:t> </a:t>
            </a:r>
            <a:r>
              <a:rPr sz="2800" dirty="0">
                <a:latin typeface="Arial"/>
                <a:cs typeface="Arial"/>
              </a:rPr>
              <a:t>thinking.</a:t>
            </a:r>
            <a:endParaRPr sz="2800">
              <a:latin typeface="Arial"/>
              <a:cs typeface="Arial"/>
            </a:endParaRPr>
          </a:p>
          <a:p>
            <a:pPr>
              <a:lnSpc>
                <a:spcPct val="100000"/>
              </a:lnSpc>
              <a:spcBef>
                <a:spcPts val="55"/>
              </a:spcBef>
              <a:buFont typeface="Arial"/>
              <a:buChar char="•"/>
            </a:pPr>
            <a:endParaRPr sz="3750">
              <a:latin typeface="Times New Roman"/>
              <a:cs typeface="Times New Roman"/>
            </a:endParaRPr>
          </a:p>
          <a:p>
            <a:pPr marL="356870" marR="5080" indent="-344170">
              <a:lnSpc>
                <a:spcPts val="3020"/>
              </a:lnSpc>
              <a:buChar char="•"/>
              <a:tabLst>
                <a:tab pos="356870" algn="l"/>
                <a:tab pos="357505" algn="l"/>
              </a:tabLst>
            </a:pPr>
            <a:r>
              <a:rPr sz="2800" spc="-5" dirty="0">
                <a:latin typeface="Arial"/>
                <a:cs typeface="Arial"/>
              </a:rPr>
              <a:t>The </a:t>
            </a:r>
            <a:r>
              <a:rPr sz="2800" dirty="0">
                <a:latin typeface="Arial"/>
                <a:cs typeface="Arial"/>
              </a:rPr>
              <a:t>other approach, “Western </a:t>
            </a:r>
            <a:r>
              <a:rPr sz="2800" spc="-5" dirty="0">
                <a:latin typeface="Arial"/>
                <a:cs typeface="Arial"/>
              </a:rPr>
              <a:t>Marxism” </a:t>
            </a:r>
            <a:r>
              <a:rPr sz="2800" dirty="0">
                <a:latin typeface="Arial"/>
                <a:cs typeface="Arial"/>
              </a:rPr>
              <a:t>is </a:t>
            </a:r>
            <a:r>
              <a:rPr sz="2800" spc="-5" dirty="0">
                <a:latin typeface="Arial"/>
                <a:cs typeface="Arial"/>
              </a:rPr>
              <a:t>more  </a:t>
            </a:r>
            <a:r>
              <a:rPr sz="2800" dirty="0">
                <a:latin typeface="Arial"/>
                <a:cs typeface="Arial"/>
              </a:rPr>
              <a:t>closely associated </a:t>
            </a:r>
            <a:r>
              <a:rPr sz="2800" spc="-5" dirty="0">
                <a:latin typeface="Arial"/>
                <a:cs typeface="Arial"/>
              </a:rPr>
              <a:t>with </a:t>
            </a:r>
            <a:r>
              <a:rPr sz="2800" dirty="0">
                <a:latin typeface="Arial"/>
                <a:cs typeface="Arial"/>
              </a:rPr>
              <a:t>social movements and  activist parties; the kind of </a:t>
            </a:r>
            <a:r>
              <a:rPr sz="2800" spc="0" dirty="0">
                <a:latin typeface="Arial"/>
                <a:cs typeface="Arial"/>
              </a:rPr>
              <a:t>static </a:t>
            </a:r>
            <a:r>
              <a:rPr sz="2800" dirty="0">
                <a:latin typeface="Arial"/>
                <a:cs typeface="Arial"/>
              </a:rPr>
              <a:t>Marxism  practiced by Althusser is associated </a:t>
            </a:r>
            <a:r>
              <a:rPr sz="2800" spc="-5" dirty="0">
                <a:latin typeface="Arial"/>
                <a:cs typeface="Arial"/>
              </a:rPr>
              <a:t>with </a:t>
            </a:r>
            <a:r>
              <a:rPr sz="2800" dirty="0">
                <a:latin typeface="Arial"/>
                <a:cs typeface="Arial"/>
              </a:rPr>
              <a:t>parties  </a:t>
            </a:r>
            <a:r>
              <a:rPr sz="2800" spc="-5" dirty="0">
                <a:latin typeface="Arial"/>
                <a:cs typeface="Arial"/>
              </a:rPr>
              <a:t>who </a:t>
            </a:r>
            <a:r>
              <a:rPr sz="2800" dirty="0">
                <a:latin typeface="Arial"/>
                <a:cs typeface="Arial"/>
              </a:rPr>
              <a:t>are either in </a:t>
            </a:r>
            <a:r>
              <a:rPr sz="2800" spc="-5" dirty="0">
                <a:latin typeface="Arial"/>
                <a:cs typeface="Arial"/>
              </a:rPr>
              <a:t>power </a:t>
            </a:r>
            <a:r>
              <a:rPr sz="2800" dirty="0">
                <a:latin typeface="Arial"/>
                <a:cs typeface="Arial"/>
              </a:rPr>
              <a:t>or </a:t>
            </a:r>
            <a:r>
              <a:rPr sz="2800" spc="-5" dirty="0">
                <a:latin typeface="Arial"/>
                <a:cs typeface="Arial"/>
              </a:rPr>
              <a:t>who, </a:t>
            </a:r>
            <a:r>
              <a:rPr sz="2800" dirty="0">
                <a:latin typeface="Arial"/>
                <a:cs typeface="Arial"/>
              </a:rPr>
              <a:t>for other reasons,  are keen </a:t>
            </a:r>
            <a:r>
              <a:rPr sz="2800" spc="0" dirty="0">
                <a:latin typeface="Arial"/>
                <a:cs typeface="Arial"/>
              </a:rPr>
              <a:t>to </a:t>
            </a:r>
            <a:r>
              <a:rPr sz="2800" spc="-5" dirty="0">
                <a:latin typeface="Arial"/>
                <a:cs typeface="Arial"/>
              </a:rPr>
              <a:t>minimise </a:t>
            </a:r>
            <a:r>
              <a:rPr sz="2800" dirty="0">
                <a:latin typeface="Arial"/>
                <a:cs typeface="Arial"/>
              </a:rPr>
              <a:t>the possibility of large-scale  social action which is not entirely under their  control.</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129</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1533" rIns="0" bIns="0" rtlCol="0">
            <a:spAutoFit/>
          </a:bodyPr>
          <a:lstStyle/>
          <a:p>
            <a:pPr marL="213995" marR="5080" indent="-165100">
              <a:lnSpc>
                <a:spcPct val="100000"/>
              </a:lnSpc>
              <a:spcBef>
                <a:spcPts val="90"/>
              </a:spcBef>
            </a:pPr>
            <a:r>
              <a:rPr sz="3200" b="1" spc="-15" dirty="0">
                <a:latin typeface="Calibri"/>
                <a:cs typeface="Calibri"/>
              </a:rPr>
              <a:t>Ontology </a:t>
            </a:r>
            <a:r>
              <a:rPr sz="3200" spc="-5" dirty="0"/>
              <a:t>– the </a:t>
            </a:r>
            <a:r>
              <a:rPr sz="3200" spc="-15" dirty="0"/>
              <a:t>question </a:t>
            </a:r>
            <a:r>
              <a:rPr sz="3200" spc="-10" dirty="0"/>
              <a:t>of </a:t>
            </a:r>
            <a:r>
              <a:rPr sz="3200" spc="-5" dirty="0"/>
              <a:t>the </a:t>
            </a:r>
            <a:r>
              <a:rPr sz="3200" spc="-20" dirty="0"/>
              <a:t>nature, </a:t>
            </a:r>
            <a:r>
              <a:rPr sz="3200" spc="-15" dirty="0"/>
              <a:t>what </a:t>
            </a:r>
            <a:r>
              <a:rPr sz="3200" dirty="0"/>
              <a:t>is  </a:t>
            </a:r>
            <a:r>
              <a:rPr sz="3200" spc="-5" dirty="0"/>
              <a:t>being / </a:t>
            </a:r>
            <a:r>
              <a:rPr sz="3200" spc="-15" dirty="0"/>
              <a:t>existing </a:t>
            </a:r>
            <a:r>
              <a:rPr sz="3200" spc="-5" dirty="0"/>
              <a:t>– leads </a:t>
            </a:r>
            <a:r>
              <a:rPr sz="3200" spc="-10" dirty="0"/>
              <a:t>on </a:t>
            </a:r>
            <a:r>
              <a:rPr sz="3200" spc="-15" dirty="0"/>
              <a:t>to </a:t>
            </a:r>
            <a:r>
              <a:rPr sz="3200" b="1" i="1" spc="-15" dirty="0">
                <a:latin typeface="Calibri"/>
                <a:cs typeface="Calibri"/>
              </a:rPr>
              <a:t>methodology </a:t>
            </a:r>
            <a:r>
              <a:rPr sz="3200" spc="-5" dirty="0"/>
              <a:t>– the  </a:t>
            </a:r>
            <a:r>
              <a:rPr sz="3200" spc="-15" dirty="0"/>
              <a:t>question </a:t>
            </a:r>
            <a:r>
              <a:rPr sz="3200" spc="-10" dirty="0"/>
              <a:t>of </a:t>
            </a:r>
            <a:r>
              <a:rPr sz="3200" spc="-15" dirty="0"/>
              <a:t>how can </a:t>
            </a:r>
            <a:r>
              <a:rPr sz="3200" spc="-20" dirty="0"/>
              <a:t>come </a:t>
            </a:r>
            <a:r>
              <a:rPr sz="3200" spc="-15" dirty="0"/>
              <a:t>to </a:t>
            </a:r>
            <a:r>
              <a:rPr sz="3200" spc="-20" dirty="0"/>
              <a:t>know</a:t>
            </a:r>
            <a:r>
              <a:rPr sz="3200" spc="225" dirty="0"/>
              <a:t> </a:t>
            </a:r>
            <a:r>
              <a:rPr sz="3200" spc="-5" dirty="0"/>
              <a:t>it.</a:t>
            </a:r>
            <a:endParaRPr sz="3200">
              <a:latin typeface="Calibri"/>
              <a:cs typeface="Calibri"/>
            </a:endParaRPr>
          </a:p>
        </p:txBody>
      </p:sp>
      <p:sp>
        <p:nvSpPr>
          <p:cNvPr id="3" name="object 3"/>
          <p:cNvSpPr/>
          <p:nvPr/>
        </p:nvSpPr>
        <p:spPr>
          <a:xfrm>
            <a:off x="252983" y="3471671"/>
            <a:ext cx="8714231" cy="19354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5176" y="3861815"/>
            <a:ext cx="8686799" cy="10820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4800" y="3505200"/>
            <a:ext cx="8610600" cy="18288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04800" y="3505200"/>
            <a:ext cx="8610600" cy="1828800"/>
          </a:xfrm>
          <a:prstGeom prst="rect">
            <a:avLst/>
          </a:prstGeom>
          <a:ln w="12700">
            <a:solidFill>
              <a:srgbClr val="000000"/>
            </a:solidFill>
          </a:ln>
        </p:spPr>
        <p:txBody>
          <a:bodyPr vert="horz" wrap="square" lIns="0" tIns="0" rIns="0" bIns="0" rtlCol="0">
            <a:spAutoFit/>
          </a:bodyPr>
          <a:lstStyle/>
          <a:p>
            <a:pPr>
              <a:lnSpc>
                <a:spcPct val="100000"/>
              </a:lnSpc>
            </a:pPr>
            <a:endParaRPr sz="2000">
              <a:latin typeface="Times New Roman"/>
              <a:cs typeface="Times New Roman"/>
            </a:endParaRPr>
          </a:p>
          <a:p>
            <a:pPr marL="439420" marR="435609" algn="ctr">
              <a:lnSpc>
                <a:spcPct val="100000"/>
              </a:lnSpc>
              <a:spcBef>
                <a:spcPts val="1170"/>
              </a:spcBef>
            </a:pPr>
            <a:r>
              <a:rPr sz="2000" b="1" spc="-10" dirty="0">
                <a:latin typeface="Calibri"/>
                <a:cs typeface="Calibri"/>
              </a:rPr>
              <a:t>‘It is </a:t>
            </a:r>
            <a:r>
              <a:rPr sz="2000" b="1" spc="-5" dirty="0">
                <a:latin typeface="Calibri"/>
                <a:cs typeface="Calibri"/>
              </a:rPr>
              <a:t>not the consciousness of men </a:t>
            </a:r>
            <a:r>
              <a:rPr sz="2000" b="1" spc="-10" dirty="0">
                <a:latin typeface="Calibri"/>
                <a:cs typeface="Calibri"/>
              </a:rPr>
              <a:t>that determines </a:t>
            </a:r>
            <a:r>
              <a:rPr sz="2000" b="1" spc="-5" dirty="0">
                <a:latin typeface="Calibri"/>
                <a:cs typeface="Calibri"/>
              </a:rPr>
              <a:t>their being but on the  </a:t>
            </a:r>
            <a:r>
              <a:rPr sz="2000" b="1" spc="-10" dirty="0">
                <a:latin typeface="Calibri"/>
                <a:cs typeface="Calibri"/>
              </a:rPr>
              <a:t>contrary </a:t>
            </a:r>
            <a:r>
              <a:rPr sz="2000" b="1" spc="-5" dirty="0">
                <a:latin typeface="Calibri"/>
                <a:cs typeface="Calibri"/>
              </a:rPr>
              <a:t>their being </a:t>
            </a:r>
            <a:r>
              <a:rPr sz="2000" b="1" spc="-10" dirty="0">
                <a:latin typeface="Calibri"/>
                <a:cs typeface="Calibri"/>
              </a:rPr>
              <a:t>that determines </a:t>
            </a:r>
            <a:r>
              <a:rPr sz="2000" b="1" spc="-5" dirty="0">
                <a:latin typeface="Calibri"/>
                <a:cs typeface="Calibri"/>
              </a:rPr>
              <a:t>their</a:t>
            </a:r>
            <a:r>
              <a:rPr sz="2000" b="1" dirty="0">
                <a:latin typeface="Calibri"/>
                <a:cs typeface="Calibri"/>
              </a:rPr>
              <a:t> </a:t>
            </a:r>
            <a:r>
              <a:rPr sz="2000" b="1" spc="-15" dirty="0">
                <a:latin typeface="Calibri"/>
                <a:cs typeface="Calibri"/>
              </a:rPr>
              <a:t>consciousness.’</a:t>
            </a:r>
            <a:endParaRPr sz="2000">
              <a:latin typeface="Calibri"/>
              <a:cs typeface="Calibri"/>
            </a:endParaRPr>
          </a:p>
          <a:p>
            <a:pPr algn="ctr">
              <a:lnSpc>
                <a:spcPct val="100000"/>
              </a:lnSpc>
            </a:pPr>
            <a:r>
              <a:rPr sz="2000" b="1" spc="-10" dirty="0">
                <a:latin typeface="Calibri"/>
                <a:cs typeface="Calibri"/>
              </a:rPr>
              <a:t>(Karl </a:t>
            </a:r>
            <a:r>
              <a:rPr sz="2000" b="1" spc="-5" dirty="0">
                <a:latin typeface="Calibri"/>
                <a:cs typeface="Calibri"/>
              </a:rPr>
              <a:t>Marx, </a:t>
            </a:r>
            <a:r>
              <a:rPr sz="2000" b="1" i="1" spc="-5" dirty="0">
                <a:latin typeface="Calibri"/>
                <a:cs typeface="Calibri"/>
              </a:rPr>
              <a:t>A </a:t>
            </a:r>
            <a:r>
              <a:rPr sz="2000" b="1" i="1" spc="-15" dirty="0">
                <a:latin typeface="Calibri"/>
                <a:cs typeface="Calibri"/>
              </a:rPr>
              <a:t>Preface to </a:t>
            </a:r>
            <a:r>
              <a:rPr sz="2000" b="1" i="1" spc="-5" dirty="0">
                <a:latin typeface="Calibri"/>
                <a:cs typeface="Calibri"/>
              </a:rPr>
              <a:t>a </a:t>
            </a:r>
            <a:r>
              <a:rPr sz="2000" b="1" i="1" spc="-10" dirty="0">
                <a:latin typeface="Calibri"/>
                <a:cs typeface="Calibri"/>
              </a:rPr>
              <a:t>Contribution </a:t>
            </a:r>
            <a:r>
              <a:rPr sz="2000" b="1" i="1" spc="-15" dirty="0">
                <a:latin typeface="Calibri"/>
                <a:cs typeface="Calibri"/>
              </a:rPr>
              <a:t>to </a:t>
            </a:r>
            <a:r>
              <a:rPr sz="2000" b="1" i="1" spc="-5" dirty="0">
                <a:latin typeface="Calibri"/>
                <a:cs typeface="Calibri"/>
              </a:rPr>
              <a:t>a </a:t>
            </a:r>
            <a:r>
              <a:rPr sz="2000" b="1" i="1" spc="-10" dirty="0">
                <a:latin typeface="Calibri"/>
                <a:cs typeface="Calibri"/>
              </a:rPr>
              <a:t>Critique </a:t>
            </a:r>
            <a:r>
              <a:rPr sz="2000" b="1" i="1" spc="-5" dirty="0">
                <a:latin typeface="Calibri"/>
                <a:cs typeface="Calibri"/>
              </a:rPr>
              <a:t>of </a:t>
            </a:r>
            <a:r>
              <a:rPr sz="2000" b="1" i="1" spc="-15" dirty="0">
                <a:latin typeface="Calibri"/>
                <a:cs typeface="Calibri"/>
              </a:rPr>
              <a:t>Political Economy</a:t>
            </a:r>
            <a:r>
              <a:rPr sz="2000" b="1" spc="-15" dirty="0">
                <a:latin typeface="Calibri"/>
                <a:cs typeface="Calibri"/>
              </a:rPr>
              <a:t>,</a:t>
            </a:r>
            <a:r>
              <a:rPr sz="2000" b="1" spc="140" dirty="0">
                <a:latin typeface="Calibri"/>
                <a:cs typeface="Calibri"/>
              </a:rPr>
              <a:t> </a:t>
            </a:r>
            <a:r>
              <a:rPr sz="2000" b="1" spc="-10" dirty="0">
                <a:latin typeface="Calibri"/>
                <a:cs typeface="Calibri"/>
              </a:rPr>
              <a:t>1847)</a:t>
            </a:r>
            <a:endParaRPr sz="2000">
              <a:latin typeface="Calibri"/>
              <a:cs typeface="Calibri"/>
            </a:endParaRPr>
          </a:p>
        </p:txBody>
      </p:sp>
      <p:sp>
        <p:nvSpPr>
          <p:cNvPr id="7" name="object 7"/>
          <p:cNvSpPr/>
          <p:nvPr/>
        </p:nvSpPr>
        <p:spPr>
          <a:xfrm>
            <a:off x="2615183" y="2404871"/>
            <a:ext cx="3532631" cy="8686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657855" y="2590800"/>
            <a:ext cx="3447287" cy="43281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667000" y="2438400"/>
            <a:ext cx="3429000" cy="7620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2667000" y="2438400"/>
            <a:ext cx="3429000" cy="762000"/>
          </a:xfrm>
          <a:prstGeom prst="rect">
            <a:avLst/>
          </a:prstGeom>
          <a:ln w="12700">
            <a:solidFill>
              <a:srgbClr val="BE4B48"/>
            </a:solidFill>
          </a:ln>
        </p:spPr>
        <p:txBody>
          <a:bodyPr vert="horz" wrap="square" lIns="0" tIns="1905" rIns="0" bIns="0" rtlCol="0">
            <a:spAutoFit/>
          </a:bodyPr>
          <a:lstStyle/>
          <a:p>
            <a:pPr>
              <a:lnSpc>
                <a:spcPct val="100000"/>
              </a:lnSpc>
              <a:spcBef>
                <a:spcPts val="15"/>
              </a:spcBef>
            </a:pPr>
            <a:endParaRPr sz="1550">
              <a:latin typeface="Times New Roman"/>
              <a:cs typeface="Times New Roman"/>
            </a:endParaRPr>
          </a:p>
          <a:p>
            <a:pPr marL="173990">
              <a:lnSpc>
                <a:spcPct val="100000"/>
              </a:lnSpc>
            </a:pPr>
            <a:r>
              <a:rPr sz="1800" b="1" spc="-15" dirty="0">
                <a:latin typeface="Calibri"/>
                <a:cs typeface="Calibri"/>
              </a:rPr>
              <a:t>Materialist </a:t>
            </a:r>
            <a:r>
              <a:rPr sz="1800" b="1" spc="-10" dirty="0">
                <a:latin typeface="Calibri"/>
                <a:cs typeface="Calibri"/>
              </a:rPr>
              <a:t>conception </a:t>
            </a:r>
            <a:r>
              <a:rPr sz="1800" b="1" spc="-5" dirty="0">
                <a:latin typeface="Calibri"/>
                <a:cs typeface="Calibri"/>
              </a:rPr>
              <a:t>of</a:t>
            </a:r>
            <a:r>
              <a:rPr sz="1800" b="1" spc="0" dirty="0">
                <a:latin typeface="Calibri"/>
                <a:cs typeface="Calibri"/>
              </a:rPr>
              <a:t> </a:t>
            </a:r>
            <a:r>
              <a:rPr sz="1800" b="1" spc="-15" dirty="0">
                <a:latin typeface="Calibri"/>
                <a:cs typeface="Calibri"/>
              </a:rPr>
              <a:t>history</a:t>
            </a:r>
            <a:endParaRPr sz="1800">
              <a:latin typeface="Calibri"/>
              <a:cs typeface="Calibri"/>
            </a:endParaRPr>
          </a:p>
        </p:txBody>
      </p:sp>
      <p:sp>
        <p:nvSpPr>
          <p:cNvPr id="11" name="object 11"/>
          <p:cNvSpPr/>
          <p:nvPr/>
        </p:nvSpPr>
        <p:spPr>
          <a:xfrm>
            <a:off x="4373562" y="1904994"/>
            <a:ext cx="46355" cy="381000"/>
          </a:xfrm>
          <a:custGeom>
            <a:avLst/>
            <a:gdLst/>
            <a:ahLst/>
            <a:cxnLst/>
            <a:rect l="l" t="t" r="r" b="b"/>
            <a:pathLst>
              <a:path w="46354" h="381000">
                <a:moveTo>
                  <a:pt x="46037" y="357987"/>
                </a:moveTo>
                <a:lnTo>
                  <a:pt x="0" y="357987"/>
                </a:lnTo>
                <a:lnTo>
                  <a:pt x="23025" y="380999"/>
                </a:lnTo>
                <a:lnTo>
                  <a:pt x="46037" y="357987"/>
                </a:lnTo>
                <a:close/>
              </a:path>
              <a:path w="46354" h="381000">
                <a:moveTo>
                  <a:pt x="34531" y="0"/>
                </a:moveTo>
                <a:lnTo>
                  <a:pt x="11506" y="0"/>
                </a:lnTo>
                <a:lnTo>
                  <a:pt x="11506" y="357987"/>
                </a:lnTo>
                <a:lnTo>
                  <a:pt x="34531" y="357987"/>
                </a:lnTo>
                <a:lnTo>
                  <a:pt x="34531" y="0"/>
                </a:lnTo>
                <a:close/>
              </a:path>
            </a:pathLst>
          </a:custGeom>
          <a:solidFill>
            <a:srgbClr val="4F81BD"/>
          </a:solidFill>
        </p:spPr>
        <p:txBody>
          <a:bodyPr wrap="square" lIns="0" tIns="0" rIns="0" bIns="0" rtlCol="0"/>
          <a:lstStyle/>
          <a:p>
            <a:endParaRPr/>
          </a:p>
        </p:txBody>
      </p:sp>
      <p:sp>
        <p:nvSpPr>
          <p:cNvPr id="12" name="object 12"/>
          <p:cNvSpPr/>
          <p:nvPr/>
        </p:nvSpPr>
        <p:spPr>
          <a:xfrm>
            <a:off x="4373562" y="1904994"/>
            <a:ext cx="46355" cy="381000"/>
          </a:xfrm>
          <a:custGeom>
            <a:avLst/>
            <a:gdLst/>
            <a:ahLst/>
            <a:cxnLst/>
            <a:rect l="l" t="t" r="r" b="b"/>
            <a:pathLst>
              <a:path w="46354" h="381000">
                <a:moveTo>
                  <a:pt x="0" y="357987"/>
                </a:moveTo>
                <a:lnTo>
                  <a:pt x="11506" y="357987"/>
                </a:lnTo>
                <a:lnTo>
                  <a:pt x="11506" y="0"/>
                </a:lnTo>
                <a:lnTo>
                  <a:pt x="34531" y="0"/>
                </a:lnTo>
                <a:lnTo>
                  <a:pt x="34531" y="357987"/>
                </a:lnTo>
                <a:lnTo>
                  <a:pt x="46037" y="357987"/>
                </a:lnTo>
                <a:lnTo>
                  <a:pt x="23025" y="380999"/>
                </a:lnTo>
                <a:lnTo>
                  <a:pt x="0" y="357987"/>
                </a:lnTo>
                <a:close/>
              </a:path>
            </a:pathLst>
          </a:custGeom>
          <a:ln w="25400">
            <a:solidFill>
              <a:srgbClr val="385D8A"/>
            </a:solidFill>
          </a:ln>
        </p:spPr>
        <p:txBody>
          <a:bodyPr wrap="square" lIns="0" tIns="0" rIns="0" bIns="0" rtlCol="0"/>
          <a:lstStyle/>
          <a:p>
            <a:endParaRPr/>
          </a:p>
        </p:txBody>
      </p:sp>
      <p:sp>
        <p:nvSpPr>
          <p:cNvPr id="13" name="object 13"/>
          <p:cNvSpPr/>
          <p:nvPr/>
        </p:nvSpPr>
        <p:spPr>
          <a:xfrm>
            <a:off x="2057400" y="2895600"/>
            <a:ext cx="457200" cy="457200"/>
          </a:xfrm>
          <a:custGeom>
            <a:avLst/>
            <a:gdLst/>
            <a:ahLst/>
            <a:cxnLst/>
            <a:rect l="l" t="t" r="r" b="b"/>
            <a:pathLst>
              <a:path w="457200" h="457200">
                <a:moveTo>
                  <a:pt x="342900" y="0"/>
                </a:moveTo>
                <a:lnTo>
                  <a:pt x="342900" y="57150"/>
                </a:lnTo>
                <a:lnTo>
                  <a:pt x="200025" y="57150"/>
                </a:lnTo>
                <a:lnTo>
                  <a:pt x="154163" y="62433"/>
                </a:lnTo>
                <a:lnTo>
                  <a:pt x="112061" y="77481"/>
                </a:lnTo>
                <a:lnTo>
                  <a:pt x="74922" y="101095"/>
                </a:lnTo>
                <a:lnTo>
                  <a:pt x="43945" y="132072"/>
                </a:lnTo>
                <a:lnTo>
                  <a:pt x="20331" y="169211"/>
                </a:lnTo>
                <a:lnTo>
                  <a:pt x="5283" y="211313"/>
                </a:lnTo>
                <a:lnTo>
                  <a:pt x="0" y="257175"/>
                </a:lnTo>
                <a:lnTo>
                  <a:pt x="0" y="457200"/>
                </a:lnTo>
                <a:lnTo>
                  <a:pt x="114300" y="457200"/>
                </a:lnTo>
                <a:lnTo>
                  <a:pt x="114300" y="257175"/>
                </a:lnTo>
                <a:lnTo>
                  <a:pt x="121036" y="223806"/>
                </a:lnTo>
                <a:lnTo>
                  <a:pt x="139407" y="196557"/>
                </a:lnTo>
                <a:lnTo>
                  <a:pt x="166656" y="178186"/>
                </a:lnTo>
                <a:lnTo>
                  <a:pt x="200025" y="171450"/>
                </a:lnTo>
                <a:lnTo>
                  <a:pt x="400050" y="171450"/>
                </a:lnTo>
                <a:lnTo>
                  <a:pt x="457200" y="114300"/>
                </a:lnTo>
                <a:lnTo>
                  <a:pt x="342900" y="0"/>
                </a:lnTo>
                <a:close/>
              </a:path>
              <a:path w="457200" h="457200">
                <a:moveTo>
                  <a:pt x="400050" y="171450"/>
                </a:moveTo>
                <a:lnTo>
                  <a:pt x="342900" y="171450"/>
                </a:lnTo>
                <a:lnTo>
                  <a:pt x="342900" y="228600"/>
                </a:lnTo>
                <a:lnTo>
                  <a:pt x="400050" y="171450"/>
                </a:lnTo>
                <a:close/>
              </a:path>
            </a:pathLst>
          </a:custGeom>
          <a:solidFill>
            <a:srgbClr val="4F81BD"/>
          </a:solidFill>
        </p:spPr>
        <p:txBody>
          <a:bodyPr wrap="square" lIns="0" tIns="0" rIns="0" bIns="0" rtlCol="0"/>
          <a:lstStyle/>
          <a:p>
            <a:endParaRPr/>
          </a:p>
        </p:txBody>
      </p:sp>
      <p:sp>
        <p:nvSpPr>
          <p:cNvPr id="14" name="object 14"/>
          <p:cNvSpPr/>
          <p:nvPr/>
        </p:nvSpPr>
        <p:spPr>
          <a:xfrm>
            <a:off x="2057400" y="2895600"/>
            <a:ext cx="457200" cy="457200"/>
          </a:xfrm>
          <a:custGeom>
            <a:avLst/>
            <a:gdLst/>
            <a:ahLst/>
            <a:cxnLst/>
            <a:rect l="l" t="t" r="r" b="b"/>
            <a:pathLst>
              <a:path w="457200" h="457200">
                <a:moveTo>
                  <a:pt x="0" y="457200"/>
                </a:moveTo>
                <a:lnTo>
                  <a:pt x="0" y="257175"/>
                </a:lnTo>
                <a:lnTo>
                  <a:pt x="5283" y="211313"/>
                </a:lnTo>
                <a:lnTo>
                  <a:pt x="20331" y="169211"/>
                </a:lnTo>
                <a:lnTo>
                  <a:pt x="43945" y="132072"/>
                </a:lnTo>
                <a:lnTo>
                  <a:pt x="74922" y="101095"/>
                </a:lnTo>
                <a:lnTo>
                  <a:pt x="112061" y="77481"/>
                </a:lnTo>
                <a:lnTo>
                  <a:pt x="154163" y="62433"/>
                </a:lnTo>
                <a:lnTo>
                  <a:pt x="200025" y="57150"/>
                </a:lnTo>
                <a:lnTo>
                  <a:pt x="342900" y="57150"/>
                </a:lnTo>
                <a:lnTo>
                  <a:pt x="342900" y="0"/>
                </a:lnTo>
                <a:lnTo>
                  <a:pt x="457200" y="114300"/>
                </a:lnTo>
                <a:lnTo>
                  <a:pt x="342900" y="228600"/>
                </a:lnTo>
                <a:lnTo>
                  <a:pt x="342900" y="171450"/>
                </a:lnTo>
                <a:lnTo>
                  <a:pt x="200025" y="171450"/>
                </a:lnTo>
                <a:lnTo>
                  <a:pt x="166656" y="178186"/>
                </a:lnTo>
                <a:lnTo>
                  <a:pt x="139407" y="196557"/>
                </a:lnTo>
                <a:lnTo>
                  <a:pt x="121036" y="223806"/>
                </a:lnTo>
                <a:lnTo>
                  <a:pt x="114300" y="257175"/>
                </a:lnTo>
                <a:lnTo>
                  <a:pt x="114300" y="457200"/>
                </a:lnTo>
                <a:lnTo>
                  <a:pt x="0" y="457200"/>
                </a:lnTo>
                <a:close/>
              </a:path>
            </a:pathLst>
          </a:custGeom>
          <a:ln w="25400">
            <a:solidFill>
              <a:srgbClr val="385D8A"/>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13</a:t>
            </a:fld>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66014"/>
            <a:ext cx="8839200" cy="4634865"/>
          </a:xfrm>
          <a:custGeom>
            <a:avLst/>
            <a:gdLst/>
            <a:ahLst/>
            <a:cxnLst/>
            <a:rect l="l" t="t" r="r" b="b"/>
            <a:pathLst>
              <a:path w="8839200" h="4634865">
                <a:moveTo>
                  <a:pt x="0" y="0"/>
                </a:moveTo>
                <a:lnTo>
                  <a:pt x="8839200" y="0"/>
                </a:lnTo>
                <a:lnTo>
                  <a:pt x="8839200" y="4634585"/>
                </a:lnTo>
                <a:lnTo>
                  <a:pt x="0" y="4634585"/>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52400" y="166014"/>
            <a:ext cx="8839200" cy="4634865"/>
          </a:xfrm>
          <a:custGeom>
            <a:avLst/>
            <a:gdLst/>
            <a:ahLst/>
            <a:cxnLst/>
            <a:rect l="l" t="t" r="r" b="b"/>
            <a:pathLst>
              <a:path w="8839200" h="4634865">
                <a:moveTo>
                  <a:pt x="0" y="0"/>
                </a:moveTo>
                <a:lnTo>
                  <a:pt x="8839200" y="0"/>
                </a:lnTo>
                <a:lnTo>
                  <a:pt x="8839200" y="4634585"/>
                </a:lnTo>
                <a:lnTo>
                  <a:pt x="0" y="4634585"/>
                </a:lnTo>
                <a:lnTo>
                  <a:pt x="0" y="0"/>
                </a:lnTo>
                <a:close/>
              </a:path>
            </a:pathLst>
          </a:custGeom>
          <a:ln w="25399">
            <a:solidFill>
              <a:srgbClr val="C0504D"/>
            </a:solidFill>
          </a:ln>
        </p:spPr>
        <p:txBody>
          <a:bodyPr wrap="square" lIns="0" tIns="0" rIns="0" bIns="0" rtlCol="0"/>
          <a:lstStyle/>
          <a:p>
            <a:endParaRPr/>
          </a:p>
        </p:txBody>
      </p:sp>
      <p:sp>
        <p:nvSpPr>
          <p:cNvPr id="4" name="object 4"/>
          <p:cNvSpPr/>
          <p:nvPr/>
        </p:nvSpPr>
        <p:spPr>
          <a:xfrm>
            <a:off x="362711" y="3048"/>
            <a:ext cx="2078735" cy="5699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62711" y="414527"/>
            <a:ext cx="4175759" cy="5699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09212" y="204076"/>
            <a:ext cx="1596910" cy="33154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89591" y="611428"/>
            <a:ext cx="3700627" cy="335673"/>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231140" y="1323750"/>
            <a:ext cx="8453755" cy="2005964"/>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5" dirty="0">
                <a:latin typeface="Arial"/>
                <a:cs typeface="Arial"/>
              </a:rPr>
              <a:t>Structuralism </a:t>
            </a:r>
            <a:r>
              <a:rPr sz="2600" spc="-10" dirty="0">
                <a:latin typeface="Arial"/>
                <a:cs typeface="Arial"/>
              </a:rPr>
              <a:t>is also of </a:t>
            </a:r>
            <a:r>
              <a:rPr sz="2600" spc="-5" dirty="0">
                <a:latin typeface="Arial"/>
                <a:cs typeface="Arial"/>
              </a:rPr>
              <a:t>interest </a:t>
            </a:r>
            <a:r>
              <a:rPr sz="2600" spc="-10" dirty="0">
                <a:latin typeface="Arial"/>
                <a:cs typeface="Arial"/>
              </a:rPr>
              <a:t>in terms of its notion of  rationality, or, as </a:t>
            </a:r>
            <a:r>
              <a:rPr sz="2600" spc="-5" dirty="0">
                <a:latin typeface="Arial"/>
                <a:cs typeface="Arial"/>
              </a:rPr>
              <a:t>it </a:t>
            </a:r>
            <a:r>
              <a:rPr sz="2600" spc="-10" dirty="0">
                <a:latin typeface="Arial"/>
                <a:cs typeface="Arial"/>
              </a:rPr>
              <a:t>is more usually phrased, its claim </a:t>
            </a:r>
            <a:r>
              <a:rPr sz="2600" spc="-5" dirty="0">
                <a:latin typeface="Arial"/>
                <a:cs typeface="Arial"/>
              </a:rPr>
              <a:t>to  scientific status. </a:t>
            </a:r>
            <a:r>
              <a:rPr sz="2600" spc="-10" dirty="0">
                <a:latin typeface="Arial"/>
                <a:cs typeface="Arial"/>
              </a:rPr>
              <a:t>Sometimes, this represents </a:t>
            </a:r>
            <a:r>
              <a:rPr sz="2600" spc="-5" dirty="0">
                <a:latin typeface="Arial"/>
                <a:cs typeface="Arial"/>
              </a:rPr>
              <a:t>a </a:t>
            </a:r>
            <a:r>
              <a:rPr sz="2600" spc="-10" dirty="0">
                <a:latin typeface="Arial"/>
                <a:cs typeface="Arial"/>
              </a:rPr>
              <a:t>pure  </a:t>
            </a:r>
            <a:r>
              <a:rPr sz="2600" spc="-5" dirty="0">
                <a:latin typeface="Arial"/>
                <a:cs typeface="Arial"/>
              </a:rPr>
              <a:t>positivism </a:t>
            </a:r>
            <a:r>
              <a:rPr sz="2600" spc="-10" dirty="0">
                <a:latin typeface="Arial"/>
                <a:cs typeface="Arial"/>
              </a:rPr>
              <a:t>in terms of its research methods: the “social  facts” are assumed </a:t>
            </a:r>
            <a:r>
              <a:rPr sz="2600" spc="-5" dirty="0">
                <a:latin typeface="Arial"/>
                <a:cs typeface="Arial"/>
              </a:rPr>
              <a:t>to </a:t>
            </a:r>
            <a:r>
              <a:rPr sz="2600" spc="-10" dirty="0">
                <a:latin typeface="Arial"/>
                <a:cs typeface="Arial"/>
              </a:rPr>
              <a:t>be out there, </a:t>
            </a:r>
            <a:r>
              <a:rPr sz="2600" spc="-5" dirty="0">
                <a:latin typeface="Arial"/>
                <a:cs typeface="Arial"/>
              </a:rPr>
              <a:t>to </a:t>
            </a:r>
            <a:r>
              <a:rPr sz="2600" spc="-10" dirty="0">
                <a:latin typeface="Arial"/>
                <a:cs typeface="Arial"/>
              </a:rPr>
              <a:t>be amenable </a:t>
            </a:r>
            <a:r>
              <a:rPr sz="2600" spc="-5" dirty="0">
                <a:latin typeface="Arial"/>
                <a:cs typeface="Arial"/>
              </a:rPr>
              <a:t>to  </a:t>
            </a:r>
            <a:r>
              <a:rPr sz="2600" spc="-10" dirty="0">
                <a:latin typeface="Arial"/>
                <a:cs typeface="Arial"/>
              </a:rPr>
              <a:t>pure observation, and analysed on the model of</a:t>
            </a:r>
            <a:r>
              <a:rPr sz="2600" spc="325" dirty="0">
                <a:latin typeface="Arial"/>
                <a:cs typeface="Arial"/>
              </a:rPr>
              <a:t> </a:t>
            </a:r>
            <a:r>
              <a:rPr sz="2600" spc="-10" dirty="0">
                <a:latin typeface="Arial"/>
                <a:cs typeface="Arial"/>
              </a:rPr>
              <a:t>natural</a:t>
            </a:r>
            <a:endParaRPr sz="2600">
              <a:latin typeface="Arial"/>
              <a:cs typeface="Arial"/>
            </a:endParaRPr>
          </a:p>
        </p:txBody>
      </p:sp>
      <p:sp>
        <p:nvSpPr>
          <p:cNvPr id="9" name="object 9"/>
          <p:cNvSpPr txBox="1"/>
          <p:nvPr/>
        </p:nvSpPr>
        <p:spPr>
          <a:xfrm>
            <a:off x="575893" y="3225775"/>
            <a:ext cx="7929880" cy="421005"/>
          </a:xfrm>
          <a:prstGeom prst="rect">
            <a:avLst/>
          </a:prstGeom>
        </p:spPr>
        <p:txBody>
          <a:bodyPr vert="horz" wrap="square" lIns="0" tIns="11430" rIns="0" bIns="0" rtlCol="0">
            <a:spAutoFit/>
          </a:bodyPr>
          <a:lstStyle/>
          <a:p>
            <a:pPr marL="12700">
              <a:lnSpc>
                <a:spcPct val="100000"/>
              </a:lnSpc>
              <a:spcBef>
                <a:spcPts val="90"/>
              </a:spcBef>
            </a:pPr>
            <a:r>
              <a:rPr sz="2600" spc="-10" dirty="0">
                <a:latin typeface="Arial"/>
                <a:cs typeface="Arial"/>
              </a:rPr>
              <a:t>science. This kind of thing happens </a:t>
            </a:r>
            <a:r>
              <a:rPr sz="2600" spc="-5" dirty="0">
                <a:latin typeface="Arial"/>
                <a:cs typeface="Arial"/>
              </a:rPr>
              <a:t>to </a:t>
            </a:r>
            <a:r>
              <a:rPr sz="2600" spc="-10" dirty="0">
                <a:latin typeface="Arial"/>
                <a:cs typeface="Arial"/>
              </a:rPr>
              <a:t>any theory,</a:t>
            </a:r>
            <a:r>
              <a:rPr sz="2600" spc="365" dirty="0">
                <a:latin typeface="Arial"/>
                <a:cs typeface="Arial"/>
              </a:rPr>
              <a:t> </a:t>
            </a:r>
            <a:r>
              <a:rPr sz="2600" spc="-10" dirty="0">
                <a:latin typeface="Arial"/>
                <a:cs typeface="Arial"/>
              </a:rPr>
              <a:t>and</a:t>
            </a:r>
            <a:endParaRPr sz="2600">
              <a:latin typeface="Arial"/>
              <a:cs typeface="Arial"/>
            </a:endParaRPr>
          </a:p>
        </p:txBody>
      </p:sp>
      <p:sp>
        <p:nvSpPr>
          <p:cNvPr id="10" name="object 10"/>
          <p:cNvSpPr txBox="1"/>
          <p:nvPr/>
        </p:nvSpPr>
        <p:spPr>
          <a:xfrm>
            <a:off x="575563" y="3524972"/>
            <a:ext cx="7910195" cy="1075690"/>
          </a:xfrm>
          <a:prstGeom prst="rect">
            <a:avLst/>
          </a:prstGeom>
        </p:spPr>
        <p:txBody>
          <a:bodyPr vert="horz" wrap="square" lIns="0" tIns="16510" rIns="0" bIns="0" rtlCol="0">
            <a:spAutoFit/>
          </a:bodyPr>
          <a:lstStyle/>
          <a:p>
            <a:pPr marL="12700">
              <a:lnSpc>
                <a:spcPts val="2870"/>
              </a:lnSpc>
              <a:spcBef>
                <a:spcPts val="130"/>
              </a:spcBef>
            </a:pPr>
            <a:r>
              <a:rPr sz="2600" spc="-10" dirty="0">
                <a:latin typeface="Arial"/>
                <a:cs typeface="Arial"/>
              </a:rPr>
              <a:t>it’s not </a:t>
            </a:r>
            <a:r>
              <a:rPr sz="2600" spc="-5" dirty="0">
                <a:latin typeface="Arial"/>
                <a:cs typeface="Arial"/>
              </a:rPr>
              <a:t>a fault </a:t>
            </a:r>
            <a:r>
              <a:rPr sz="2600" spc="-10" dirty="0">
                <a:latin typeface="Arial"/>
                <a:cs typeface="Arial"/>
              </a:rPr>
              <a:t>peculiar </a:t>
            </a:r>
            <a:r>
              <a:rPr sz="2600" spc="-5" dirty="0">
                <a:latin typeface="Arial"/>
                <a:cs typeface="Arial"/>
              </a:rPr>
              <a:t>to structuralist </a:t>
            </a:r>
            <a:r>
              <a:rPr sz="2600" spc="-10" dirty="0">
                <a:latin typeface="Arial"/>
                <a:cs typeface="Arial"/>
              </a:rPr>
              <a:t>practice. </a:t>
            </a:r>
            <a:r>
              <a:rPr sz="2700" b="1" i="1" u="heavy" spc="-125" dirty="0">
                <a:latin typeface="Arial"/>
                <a:cs typeface="Arial"/>
              </a:rPr>
              <a:t>What</a:t>
            </a:r>
            <a:r>
              <a:rPr sz="2700" b="1" i="1" u="heavy" spc="215" dirty="0">
                <a:latin typeface="Arial"/>
                <a:cs typeface="Arial"/>
              </a:rPr>
              <a:t> </a:t>
            </a:r>
            <a:r>
              <a:rPr sz="2700" b="1" i="1" u="heavy" spc="-175" dirty="0">
                <a:latin typeface="Arial"/>
                <a:cs typeface="Arial"/>
              </a:rPr>
              <a:t>is</a:t>
            </a:r>
            <a:endParaRPr sz="2700">
              <a:latin typeface="Arial"/>
              <a:cs typeface="Arial"/>
            </a:endParaRPr>
          </a:p>
          <a:p>
            <a:pPr marL="12700" marR="582295">
              <a:lnSpc>
                <a:spcPct val="77000"/>
              </a:lnSpc>
              <a:spcBef>
                <a:spcPts val="370"/>
              </a:spcBef>
            </a:pPr>
            <a:r>
              <a:rPr sz="2700" b="1" i="1" u="heavy" spc="-140" dirty="0">
                <a:latin typeface="Arial"/>
                <a:cs typeface="Arial"/>
              </a:rPr>
              <a:t>rather </a:t>
            </a:r>
            <a:r>
              <a:rPr sz="2700" b="1" i="1" u="heavy" spc="-160" dirty="0">
                <a:latin typeface="Arial"/>
                <a:cs typeface="Arial"/>
              </a:rPr>
              <a:t>more interesting </a:t>
            </a:r>
            <a:r>
              <a:rPr sz="2700" b="1" i="1" u="heavy" spc="-185" dirty="0">
                <a:latin typeface="Arial"/>
                <a:cs typeface="Arial"/>
              </a:rPr>
              <a:t>is </a:t>
            </a:r>
            <a:r>
              <a:rPr sz="2700" b="1" i="1" u="heavy" spc="-140" dirty="0">
                <a:latin typeface="Arial"/>
                <a:cs typeface="Arial"/>
              </a:rPr>
              <a:t>the </a:t>
            </a:r>
            <a:r>
              <a:rPr sz="2700" b="1" i="1" u="heavy" spc="-160" dirty="0">
                <a:latin typeface="Arial"/>
                <a:cs typeface="Arial"/>
              </a:rPr>
              <a:t>rationalist </a:t>
            </a:r>
            <a:r>
              <a:rPr sz="2700" b="1" i="1" u="heavy" spc="-170" dirty="0">
                <a:latin typeface="Arial"/>
                <a:cs typeface="Arial"/>
              </a:rPr>
              <a:t>version </a:t>
            </a:r>
            <a:r>
              <a:rPr sz="2700" b="1" i="1" u="heavy" spc="-180" dirty="0">
                <a:latin typeface="Arial"/>
                <a:cs typeface="Arial"/>
              </a:rPr>
              <a:t>of </a:t>
            </a:r>
            <a:r>
              <a:rPr sz="2700" b="1" i="1" spc="-180" dirty="0">
                <a:latin typeface="Arial"/>
                <a:cs typeface="Arial"/>
              </a:rPr>
              <a:t> </a:t>
            </a:r>
            <a:r>
              <a:rPr sz="2700" b="1" i="1" u="heavy" spc="-155" dirty="0">
                <a:latin typeface="Arial"/>
                <a:cs typeface="Arial"/>
              </a:rPr>
              <a:t>science </a:t>
            </a:r>
            <a:r>
              <a:rPr sz="2700" b="1" i="1" u="heavy" spc="-140" dirty="0">
                <a:latin typeface="Arial"/>
                <a:cs typeface="Arial"/>
              </a:rPr>
              <a:t>represented </a:t>
            </a:r>
            <a:r>
              <a:rPr sz="2700" b="1" i="1" u="heavy" spc="-185" dirty="0">
                <a:latin typeface="Arial"/>
                <a:cs typeface="Arial"/>
              </a:rPr>
              <a:t>in </a:t>
            </a:r>
            <a:r>
              <a:rPr sz="2700" b="1" i="1" u="heavy" spc="-204" dirty="0">
                <a:latin typeface="Arial"/>
                <a:cs typeface="Arial"/>
              </a:rPr>
              <a:t>much </a:t>
            </a:r>
            <a:r>
              <a:rPr sz="2700" b="1" i="1" u="heavy" spc="-180" dirty="0">
                <a:latin typeface="Arial"/>
                <a:cs typeface="Arial"/>
              </a:rPr>
              <a:t>structuralist </a:t>
            </a:r>
            <a:r>
              <a:rPr sz="2700" b="1" i="1" u="heavy" spc="-170" dirty="0">
                <a:latin typeface="Arial"/>
                <a:cs typeface="Arial"/>
              </a:rPr>
              <a:t>thought.</a:t>
            </a:r>
            <a:endParaRPr sz="2700">
              <a:latin typeface="Arial"/>
              <a:cs typeface="Arial"/>
            </a:endParaRPr>
          </a:p>
        </p:txBody>
      </p:sp>
      <p:sp>
        <p:nvSpPr>
          <p:cNvPr id="11" name="object 11"/>
          <p:cNvSpPr/>
          <p:nvPr/>
        </p:nvSpPr>
        <p:spPr>
          <a:xfrm>
            <a:off x="0" y="4876799"/>
            <a:ext cx="1792287" cy="19812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698740" y="6463728"/>
            <a:ext cx="1078865" cy="177800"/>
          </a:xfrm>
          <a:prstGeom prst="rect">
            <a:avLst/>
          </a:prstGeom>
        </p:spPr>
        <p:txBody>
          <a:bodyPr vert="horz" wrap="square" lIns="0" tIns="0" rIns="0" bIns="0" rtlCol="0">
            <a:spAutoFit/>
          </a:bodyPr>
          <a:lstStyle/>
          <a:p>
            <a:pPr marL="12700">
              <a:lnSpc>
                <a:spcPts val="1240"/>
              </a:lnSpc>
            </a:pPr>
            <a:r>
              <a:rPr sz="1200" spc="-15" baseline="3472" dirty="0">
                <a:latin typeface="Calibri"/>
                <a:cs typeface="Calibri"/>
              </a:rPr>
              <a:t>Image</a:t>
            </a:r>
            <a:r>
              <a:rPr sz="1200" spc="-37" baseline="3472" dirty="0">
                <a:latin typeface="Calibri"/>
                <a:cs typeface="Calibri"/>
              </a:rPr>
              <a:t> </a:t>
            </a:r>
            <a:r>
              <a:rPr sz="1200" spc="-135" baseline="3472" dirty="0">
                <a:latin typeface="Calibri"/>
                <a:cs typeface="Calibri"/>
              </a:rPr>
              <a:t>courtesy:</a:t>
            </a:r>
            <a:r>
              <a:rPr sz="1200" spc="-90" dirty="0">
                <a:solidFill>
                  <a:srgbClr val="8A8A8A"/>
                </a:solidFill>
                <a:latin typeface="Calibri"/>
                <a:cs typeface="Calibri"/>
              </a:rPr>
              <a:t>1</a:t>
            </a:r>
            <a:r>
              <a:rPr sz="1200" spc="-135" baseline="3472" dirty="0">
                <a:latin typeface="Calibri"/>
                <a:cs typeface="Calibri"/>
              </a:rPr>
              <a:t>w</a:t>
            </a:r>
            <a:r>
              <a:rPr sz="1200" spc="-90" dirty="0">
                <a:solidFill>
                  <a:srgbClr val="8A8A8A"/>
                </a:solidFill>
                <a:latin typeface="Calibri"/>
                <a:cs typeface="Calibri"/>
              </a:rPr>
              <a:t>3</a:t>
            </a:r>
            <a:r>
              <a:rPr sz="1200" spc="-135" baseline="3472" dirty="0">
                <a:latin typeface="Calibri"/>
                <a:cs typeface="Calibri"/>
              </a:rPr>
              <a:t>hp</a:t>
            </a:r>
            <a:r>
              <a:rPr sz="1200" spc="-90" dirty="0">
                <a:solidFill>
                  <a:srgbClr val="8A8A8A"/>
                </a:solidFill>
                <a:latin typeface="Calibri"/>
                <a:cs typeface="Calibri"/>
              </a:rPr>
              <a:t>0</a:t>
            </a:r>
            <a:r>
              <a:rPr sz="1200" spc="-135" baseline="3472" dirty="0">
                <a:latin typeface="Calibri"/>
                <a:cs typeface="Calibri"/>
              </a:rPr>
              <a:t>s.org</a:t>
            </a:r>
            <a:endParaRPr sz="1200" baseline="3472">
              <a:latin typeface="Calibri"/>
              <a:cs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457200"/>
            <a:ext cx="8305800" cy="6096000"/>
          </a:xfrm>
          <a:custGeom>
            <a:avLst/>
            <a:gdLst/>
            <a:ahLst/>
            <a:cxnLst/>
            <a:rect l="l" t="t" r="r" b="b"/>
            <a:pathLst>
              <a:path w="8305800" h="6096000">
                <a:moveTo>
                  <a:pt x="0" y="0"/>
                </a:moveTo>
                <a:lnTo>
                  <a:pt x="8305800" y="0"/>
                </a:lnTo>
                <a:lnTo>
                  <a:pt x="8305800" y="6096000"/>
                </a:lnTo>
                <a:lnTo>
                  <a:pt x="0" y="6096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457200"/>
            <a:ext cx="8305800" cy="6096000"/>
          </a:xfrm>
          <a:custGeom>
            <a:avLst/>
            <a:gdLst/>
            <a:ahLst/>
            <a:cxnLst/>
            <a:rect l="l" t="t" r="r" b="b"/>
            <a:pathLst>
              <a:path w="8305800" h="6096000">
                <a:moveTo>
                  <a:pt x="0" y="0"/>
                </a:moveTo>
                <a:lnTo>
                  <a:pt x="8305800" y="0"/>
                </a:lnTo>
                <a:lnTo>
                  <a:pt x="8305800" y="6096000"/>
                </a:lnTo>
                <a:lnTo>
                  <a:pt x="0" y="60960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459740" y="401828"/>
            <a:ext cx="8006715" cy="4674870"/>
          </a:xfrm>
          <a:prstGeom prst="rect">
            <a:avLst/>
          </a:prstGeom>
        </p:spPr>
        <p:txBody>
          <a:bodyPr vert="horz" wrap="square" lIns="0" tIns="85725" rIns="0" bIns="0" rtlCol="0">
            <a:spAutoFit/>
          </a:bodyPr>
          <a:lstStyle/>
          <a:p>
            <a:pPr marL="356870" marR="229870" indent="-344170">
              <a:lnSpc>
                <a:spcPts val="2400"/>
              </a:lnSpc>
              <a:spcBef>
                <a:spcPts val="675"/>
              </a:spcBef>
              <a:buFont typeface="Arial"/>
              <a:buChar char="•"/>
              <a:tabLst>
                <a:tab pos="356870" algn="l"/>
                <a:tab pos="357505" algn="l"/>
              </a:tabLst>
            </a:pPr>
            <a:r>
              <a:rPr sz="2500" spc="-10" dirty="0">
                <a:latin typeface="Arial"/>
                <a:cs typeface="Arial"/>
              </a:rPr>
              <a:t>We </a:t>
            </a:r>
            <a:r>
              <a:rPr sz="2500" spc="-5" dirty="0">
                <a:latin typeface="Arial"/>
                <a:cs typeface="Arial"/>
              </a:rPr>
              <a:t>normally assume, when </a:t>
            </a:r>
            <a:r>
              <a:rPr sz="2500" spc="-10" dirty="0">
                <a:latin typeface="Arial"/>
                <a:cs typeface="Arial"/>
              </a:rPr>
              <a:t>we </a:t>
            </a:r>
            <a:r>
              <a:rPr sz="2500" spc="-5" dirty="0">
                <a:latin typeface="Arial"/>
                <a:cs typeface="Arial"/>
              </a:rPr>
              <a:t>hear the word  “science” in English, that it refers to the natural  sciences, or to methods which are based on those of  the natural</a:t>
            </a:r>
            <a:r>
              <a:rPr sz="2500" spc="-50" dirty="0">
                <a:latin typeface="Arial"/>
                <a:cs typeface="Arial"/>
              </a:rPr>
              <a:t> </a:t>
            </a:r>
            <a:r>
              <a:rPr sz="2500" spc="-5" dirty="0">
                <a:latin typeface="Arial"/>
                <a:cs typeface="Arial"/>
              </a:rPr>
              <a:t>sciences.</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5080" indent="-344170" algn="just">
              <a:lnSpc>
                <a:spcPts val="2400"/>
              </a:lnSpc>
              <a:spcBef>
                <a:spcPts val="5"/>
              </a:spcBef>
              <a:buChar char="•"/>
              <a:tabLst>
                <a:tab pos="357505" algn="l"/>
              </a:tabLst>
            </a:pPr>
            <a:r>
              <a:rPr sz="2500" spc="-5" dirty="0">
                <a:latin typeface="Arial"/>
                <a:cs typeface="Arial"/>
              </a:rPr>
              <a:t>What generally lies behind this is what </a:t>
            </a:r>
            <a:r>
              <a:rPr sz="2500" spc="-10" dirty="0">
                <a:latin typeface="Arial"/>
                <a:cs typeface="Arial"/>
              </a:rPr>
              <a:t>we </a:t>
            </a:r>
            <a:r>
              <a:rPr sz="2500" spc="-5" dirty="0">
                <a:latin typeface="Arial"/>
                <a:cs typeface="Arial"/>
              </a:rPr>
              <a:t>can loosely  call an empiricist model of </a:t>
            </a:r>
            <a:r>
              <a:rPr sz="2500" spc="-10" dirty="0">
                <a:latin typeface="Arial"/>
                <a:cs typeface="Arial"/>
              </a:rPr>
              <a:t>Science: </a:t>
            </a:r>
            <a:r>
              <a:rPr sz="2500" spc="-5" dirty="0">
                <a:latin typeface="Arial"/>
                <a:cs typeface="Arial"/>
              </a:rPr>
              <a:t>Science as taking  its starting-point from what is believed to be empirical  reality, which literally means the reality available to the  senses.</a:t>
            </a:r>
            <a:endParaRPr sz="2500">
              <a:latin typeface="Arial"/>
              <a:cs typeface="Arial"/>
            </a:endParaRPr>
          </a:p>
          <a:p>
            <a:pPr>
              <a:lnSpc>
                <a:spcPct val="100000"/>
              </a:lnSpc>
              <a:spcBef>
                <a:spcPts val="35"/>
              </a:spcBef>
              <a:buFont typeface="Arial"/>
              <a:buChar char="•"/>
            </a:pPr>
            <a:endParaRPr sz="3100">
              <a:latin typeface="Times New Roman"/>
              <a:cs typeface="Times New Roman"/>
            </a:endParaRPr>
          </a:p>
          <a:p>
            <a:pPr marL="357505" marR="281305" indent="-344805">
              <a:lnSpc>
                <a:spcPts val="2400"/>
              </a:lnSpc>
              <a:buChar char="•"/>
              <a:tabLst>
                <a:tab pos="357505" algn="l"/>
                <a:tab pos="358140" algn="l"/>
              </a:tabLst>
            </a:pPr>
            <a:r>
              <a:rPr sz="2500" spc="-10" dirty="0">
                <a:latin typeface="Arial"/>
                <a:cs typeface="Arial"/>
              </a:rPr>
              <a:t>We </a:t>
            </a:r>
            <a:r>
              <a:rPr sz="2500" spc="-5" dirty="0">
                <a:latin typeface="Arial"/>
                <a:cs typeface="Arial"/>
              </a:rPr>
              <a:t>can observe and experiment with this reality and  attempt to build up valid generalisations about its  behaviour.</a:t>
            </a:r>
            <a:endParaRPr sz="2500">
              <a:latin typeface="Arial"/>
              <a:cs typeface="Arial"/>
            </a:endParaRPr>
          </a:p>
        </p:txBody>
      </p:sp>
      <p:sp>
        <p:nvSpPr>
          <p:cNvPr id="5" name="object 5"/>
          <p:cNvSpPr/>
          <p:nvPr/>
        </p:nvSpPr>
        <p:spPr>
          <a:xfrm>
            <a:off x="7086713" y="4800600"/>
            <a:ext cx="1523885" cy="172719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131</a:t>
            </a:fld>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01828"/>
            <a:ext cx="8030845" cy="5436235"/>
          </a:xfrm>
          <a:prstGeom prst="rect">
            <a:avLst/>
          </a:prstGeom>
        </p:spPr>
        <p:txBody>
          <a:bodyPr vert="horz" wrap="square" lIns="0" tIns="85725" rIns="0" bIns="0" rtlCol="0">
            <a:spAutoFit/>
          </a:bodyPr>
          <a:lstStyle/>
          <a:p>
            <a:pPr marL="356870" marR="5080" indent="-344170">
              <a:lnSpc>
                <a:spcPts val="2400"/>
              </a:lnSpc>
              <a:spcBef>
                <a:spcPts val="675"/>
              </a:spcBef>
              <a:buFont typeface="Arial"/>
              <a:buChar char="•"/>
              <a:tabLst>
                <a:tab pos="356870" algn="l"/>
                <a:tab pos="357505" algn="l"/>
              </a:tabLst>
            </a:pPr>
            <a:r>
              <a:rPr sz="2500" spc="-5" dirty="0">
                <a:latin typeface="Arial"/>
                <a:cs typeface="Arial"/>
              </a:rPr>
              <a:t>In Sociology, this is what is normally meant by  arguments about “Sociology as a Science”; what is  commonly argued against it is that the reality </a:t>
            </a:r>
            <a:r>
              <a:rPr sz="2500" spc="-10" dirty="0">
                <a:latin typeface="Arial"/>
                <a:cs typeface="Arial"/>
              </a:rPr>
              <a:t>we  </a:t>
            </a:r>
            <a:r>
              <a:rPr sz="2500" spc="-5" dirty="0">
                <a:latin typeface="Arial"/>
                <a:cs typeface="Arial"/>
              </a:rPr>
              <a:t>experience is already structured by ideas, such as the  idea of time, and that social reality is already mediated  by the forms of social interaction, such as language.</a:t>
            </a:r>
            <a:r>
              <a:rPr sz="2500" spc="35" dirty="0">
                <a:latin typeface="Arial"/>
                <a:cs typeface="Arial"/>
              </a:rPr>
              <a:t> </a:t>
            </a:r>
            <a:r>
              <a:rPr sz="2500" spc="-5" dirty="0">
                <a:latin typeface="Arial"/>
                <a:cs typeface="Arial"/>
              </a:rPr>
              <a:t>In</a:t>
            </a:r>
            <a:endParaRPr sz="2500">
              <a:latin typeface="Arial"/>
              <a:cs typeface="Arial"/>
            </a:endParaRPr>
          </a:p>
          <a:p>
            <a:pPr marL="356870" marR="919480">
              <a:lnSpc>
                <a:spcPct val="76700"/>
              </a:lnSpc>
              <a:spcBef>
                <a:spcPts val="45"/>
              </a:spcBef>
            </a:pPr>
            <a:r>
              <a:rPr sz="2500" spc="-5" dirty="0">
                <a:latin typeface="Arial"/>
                <a:cs typeface="Arial"/>
              </a:rPr>
              <a:t>each case, it is said, </a:t>
            </a:r>
            <a:r>
              <a:rPr sz="2600" b="1" i="1" spc="-135" dirty="0">
                <a:latin typeface="Arial"/>
                <a:cs typeface="Arial"/>
              </a:rPr>
              <a:t>we </a:t>
            </a:r>
            <a:r>
              <a:rPr sz="2600" b="1" i="1" spc="-165" dirty="0">
                <a:latin typeface="Arial"/>
                <a:cs typeface="Arial"/>
              </a:rPr>
              <a:t>cannot </a:t>
            </a:r>
            <a:r>
              <a:rPr sz="2600" b="1" i="1" spc="-114" dirty="0">
                <a:latin typeface="Arial"/>
                <a:cs typeface="Arial"/>
              </a:rPr>
              <a:t>have </a:t>
            </a:r>
            <a:r>
              <a:rPr sz="2600" b="1" i="1" spc="-60" dirty="0">
                <a:latin typeface="Arial"/>
                <a:cs typeface="Arial"/>
              </a:rPr>
              <a:t>a </a:t>
            </a:r>
            <a:r>
              <a:rPr sz="2600" b="1" i="1" spc="-254" dirty="0">
                <a:latin typeface="Arial"/>
                <a:cs typeface="Arial"/>
              </a:rPr>
              <a:t>“pure” </a:t>
            </a:r>
            <a:r>
              <a:rPr sz="2600" b="1" i="1" spc="-170" dirty="0">
                <a:latin typeface="Arial"/>
                <a:cs typeface="Arial"/>
              </a:rPr>
              <a:t>or  unproblematic </a:t>
            </a:r>
            <a:r>
              <a:rPr sz="2600" b="1" i="1" spc="-160" dirty="0">
                <a:latin typeface="Arial"/>
                <a:cs typeface="Arial"/>
              </a:rPr>
              <a:t>knowledge </a:t>
            </a:r>
            <a:r>
              <a:rPr sz="2600" b="1" i="1" spc="-175" dirty="0">
                <a:latin typeface="Arial"/>
                <a:cs typeface="Arial"/>
              </a:rPr>
              <a:t>of</a:t>
            </a:r>
            <a:r>
              <a:rPr sz="2600" b="1" i="1" spc="30" dirty="0">
                <a:latin typeface="Arial"/>
                <a:cs typeface="Arial"/>
              </a:rPr>
              <a:t> </a:t>
            </a:r>
            <a:r>
              <a:rPr sz="2600" b="1" i="1" spc="-114" dirty="0">
                <a:latin typeface="Arial"/>
                <a:cs typeface="Arial"/>
              </a:rPr>
              <a:t>reality</a:t>
            </a:r>
            <a:r>
              <a:rPr sz="2500" spc="-114" dirty="0">
                <a:latin typeface="Arial"/>
                <a:cs typeface="Arial"/>
              </a:rPr>
              <a:t>.</a:t>
            </a:r>
            <a:endParaRPr sz="2500">
              <a:latin typeface="Arial"/>
              <a:cs typeface="Arial"/>
            </a:endParaRPr>
          </a:p>
          <a:p>
            <a:pPr>
              <a:lnSpc>
                <a:spcPct val="100000"/>
              </a:lnSpc>
              <a:spcBef>
                <a:spcPts val="50"/>
              </a:spcBef>
            </a:pPr>
            <a:endParaRPr sz="3050">
              <a:latin typeface="Times New Roman"/>
              <a:cs typeface="Times New Roman"/>
            </a:endParaRPr>
          </a:p>
          <a:p>
            <a:pPr marL="356870" marR="95885" indent="-344170">
              <a:lnSpc>
                <a:spcPts val="2400"/>
              </a:lnSpc>
              <a:buChar char="•"/>
              <a:tabLst>
                <a:tab pos="356870" algn="l"/>
                <a:tab pos="357505" algn="l"/>
              </a:tabLst>
            </a:pPr>
            <a:r>
              <a:rPr sz="2500" spc="-5" dirty="0">
                <a:latin typeface="Arial"/>
                <a:cs typeface="Arial"/>
              </a:rPr>
              <a:t>This “empiricist” model of Science can, however, be  contrasted with a “rationalist” model of </a:t>
            </a:r>
            <a:r>
              <a:rPr sz="2500" spc="-10" dirty="0">
                <a:latin typeface="Arial"/>
                <a:cs typeface="Arial"/>
              </a:rPr>
              <a:t>Science, </a:t>
            </a:r>
            <a:r>
              <a:rPr sz="2500" spc="-5" dirty="0">
                <a:latin typeface="Arial"/>
                <a:cs typeface="Arial"/>
              </a:rPr>
              <a:t>which  argues that our knowledge of the world is, at least  initially, a mental one rather than a real one; the  implication being that, in one way or another, </a:t>
            </a:r>
            <a:r>
              <a:rPr sz="2500" spc="-10" dirty="0">
                <a:latin typeface="Arial"/>
                <a:cs typeface="Arial"/>
              </a:rPr>
              <a:t>we </a:t>
            </a:r>
            <a:r>
              <a:rPr sz="2500" spc="-5" dirty="0">
                <a:latin typeface="Arial"/>
                <a:cs typeface="Arial"/>
              </a:rPr>
              <a:t>can  know reality through thought alone. This programme  takes an enormous variety of forms, but two elements  are fairly</a:t>
            </a:r>
            <a:r>
              <a:rPr sz="2500" spc="-20" dirty="0">
                <a:latin typeface="Arial"/>
                <a:cs typeface="Arial"/>
              </a:rPr>
              <a:t> </a:t>
            </a:r>
            <a:r>
              <a:rPr sz="2500" spc="-5" dirty="0">
                <a:latin typeface="Arial"/>
                <a:cs typeface="Arial"/>
              </a:rPr>
              <a:t>constant.</a:t>
            </a:r>
            <a:endParaRPr sz="25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132</a:t>
            </a:fld>
            <a:endParaRP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382000" cy="6172200"/>
          </a:xfrm>
          <a:custGeom>
            <a:avLst/>
            <a:gdLst/>
            <a:ahLst/>
            <a:cxnLst/>
            <a:rect l="l" t="t" r="r" b="b"/>
            <a:pathLst>
              <a:path w="8382000" h="6172200">
                <a:moveTo>
                  <a:pt x="0" y="0"/>
                </a:moveTo>
                <a:lnTo>
                  <a:pt x="8382000" y="0"/>
                </a:lnTo>
                <a:lnTo>
                  <a:pt x="83820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382000" cy="6172200"/>
          </a:xfrm>
          <a:custGeom>
            <a:avLst/>
            <a:gdLst/>
            <a:ahLst/>
            <a:cxnLst/>
            <a:rect l="l" t="t" r="r" b="b"/>
            <a:pathLst>
              <a:path w="8382000" h="6172200">
                <a:moveTo>
                  <a:pt x="0" y="0"/>
                </a:moveTo>
                <a:lnTo>
                  <a:pt x="8382000" y="0"/>
                </a:lnTo>
                <a:lnTo>
                  <a:pt x="8382000" y="6172200"/>
                </a:lnTo>
                <a:lnTo>
                  <a:pt x="0" y="61722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383540" y="630427"/>
            <a:ext cx="8185150" cy="4933315"/>
          </a:xfrm>
          <a:prstGeom prst="rect">
            <a:avLst/>
          </a:prstGeom>
        </p:spPr>
        <p:txBody>
          <a:bodyPr vert="horz" wrap="square" lIns="0" tIns="85725" rIns="0" bIns="0" rtlCol="0">
            <a:spAutoFit/>
          </a:bodyPr>
          <a:lstStyle/>
          <a:p>
            <a:pPr marL="356870" marR="1264285" indent="-344170">
              <a:lnSpc>
                <a:spcPts val="2400"/>
              </a:lnSpc>
              <a:spcBef>
                <a:spcPts val="675"/>
              </a:spcBef>
              <a:buFont typeface="Arial"/>
              <a:buChar char="•"/>
              <a:tabLst>
                <a:tab pos="356870" algn="l"/>
                <a:tab pos="357505" algn="l"/>
              </a:tabLst>
            </a:pPr>
            <a:r>
              <a:rPr sz="2500" spc="-5" dirty="0">
                <a:latin typeface="Arial"/>
                <a:cs typeface="Arial"/>
              </a:rPr>
              <a:t>The first is that, at the end of the day, the most  important thing is to think systematically and  consistently.</a:t>
            </a:r>
            <a:endParaRPr sz="2500">
              <a:latin typeface="Arial"/>
              <a:cs typeface="Arial"/>
            </a:endParaRPr>
          </a:p>
          <a:p>
            <a:pPr>
              <a:lnSpc>
                <a:spcPct val="100000"/>
              </a:lnSpc>
              <a:spcBef>
                <a:spcPts val="25"/>
              </a:spcBef>
              <a:buFont typeface="Arial"/>
              <a:buChar char="•"/>
            </a:pPr>
            <a:endParaRPr sz="2600">
              <a:latin typeface="Times New Roman"/>
              <a:cs typeface="Times New Roman"/>
            </a:endParaRPr>
          </a:p>
          <a:p>
            <a:pPr marL="356870" indent="-344170">
              <a:lnSpc>
                <a:spcPts val="2700"/>
              </a:lnSpc>
              <a:spcBef>
                <a:spcPts val="5"/>
              </a:spcBef>
              <a:buChar char="•"/>
              <a:tabLst>
                <a:tab pos="356870" algn="l"/>
                <a:tab pos="357505" algn="l"/>
              </a:tabLst>
            </a:pPr>
            <a:r>
              <a:rPr sz="2500" spc="-5" dirty="0">
                <a:latin typeface="Arial"/>
                <a:cs typeface="Arial"/>
              </a:rPr>
              <a:t>The second is that, in general, </a:t>
            </a:r>
            <a:r>
              <a:rPr sz="2500" spc="-10" dirty="0">
                <a:latin typeface="Arial"/>
                <a:cs typeface="Arial"/>
              </a:rPr>
              <a:t>we will </a:t>
            </a:r>
            <a:r>
              <a:rPr sz="2500" spc="-5" dirty="0">
                <a:latin typeface="Arial"/>
                <a:cs typeface="Arial"/>
              </a:rPr>
              <a:t>tend to look for</a:t>
            </a:r>
            <a:r>
              <a:rPr sz="2500" spc="65" dirty="0">
                <a:latin typeface="Arial"/>
                <a:cs typeface="Arial"/>
              </a:rPr>
              <a:t> </a:t>
            </a:r>
            <a:r>
              <a:rPr sz="2500" spc="-5" dirty="0">
                <a:latin typeface="Arial"/>
                <a:cs typeface="Arial"/>
              </a:rPr>
              <a:t>a</a:t>
            </a:r>
            <a:endParaRPr sz="2500">
              <a:latin typeface="Arial"/>
              <a:cs typeface="Arial"/>
            </a:endParaRPr>
          </a:p>
          <a:p>
            <a:pPr marL="356870" marR="79375">
              <a:lnSpc>
                <a:spcPts val="2400"/>
              </a:lnSpc>
              <a:spcBef>
                <a:spcPts val="280"/>
              </a:spcBef>
            </a:pPr>
            <a:r>
              <a:rPr sz="2500" spc="-5" dirty="0">
                <a:latin typeface="Arial"/>
                <a:cs typeface="Arial"/>
              </a:rPr>
              <a:t>hidden reality underlying and explaining the observable  world.</a:t>
            </a:r>
            <a:endParaRPr sz="2500">
              <a:latin typeface="Arial"/>
              <a:cs typeface="Arial"/>
            </a:endParaRPr>
          </a:p>
          <a:p>
            <a:pPr>
              <a:lnSpc>
                <a:spcPct val="100000"/>
              </a:lnSpc>
              <a:spcBef>
                <a:spcPts val="15"/>
              </a:spcBef>
            </a:pPr>
            <a:endParaRPr sz="2800">
              <a:latin typeface="Times New Roman"/>
              <a:cs typeface="Times New Roman"/>
            </a:endParaRPr>
          </a:p>
          <a:p>
            <a:pPr marL="356870" marR="5080" indent="-344170">
              <a:lnSpc>
                <a:spcPts val="2400"/>
              </a:lnSpc>
              <a:buChar char="•"/>
              <a:tabLst>
                <a:tab pos="356870" algn="l"/>
                <a:tab pos="357505" algn="l"/>
              </a:tabLst>
            </a:pPr>
            <a:r>
              <a:rPr sz="2500" spc="-5" dirty="0">
                <a:latin typeface="Arial"/>
                <a:cs typeface="Arial"/>
              </a:rPr>
              <a:t>In explanation, these two emphases tend to take  precedence over what </a:t>
            </a:r>
            <a:r>
              <a:rPr sz="2500" spc="-10" dirty="0">
                <a:latin typeface="Arial"/>
                <a:cs typeface="Arial"/>
              </a:rPr>
              <a:t>we </a:t>
            </a:r>
            <a:r>
              <a:rPr sz="2500" spc="-5" dirty="0">
                <a:latin typeface="Arial"/>
                <a:cs typeface="Arial"/>
              </a:rPr>
              <a:t>might call faithfulness to the  world as observed or experienced. The latter is pressed  into consistency, or the elements which do not fit are  discarded. It is summarily “explained” in terms of what  are claimed to be the “real”, underlying truths of the  situation.</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133</a:t>
            </a:fld>
            <a:endParaRP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81000"/>
            <a:ext cx="8229600" cy="5943600"/>
          </a:xfrm>
          <a:custGeom>
            <a:avLst/>
            <a:gdLst/>
            <a:ahLst/>
            <a:cxnLst/>
            <a:rect l="l" t="t" r="r" b="b"/>
            <a:pathLst>
              <a:path w="8229600" h="5943600">
                <a:moveTo>
                  <a:pt x="0" y="0"/>
                </a:moveTo>
                <a:lnTo>
                  <a:pt x="8229600" y="0"/>
                </a:lnTo>
                <a:lnTo>
                  <a:pt x="8229600" y="5943600"/>
                </a:lnTo>
                <a:lnTo>
                  <a:pt x="0" y="5943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81000"/>
            <a:ext cx="8229600" cy="5943600"/>
          </a:xfrm>
          <a:custGeom>
            <a:avLst/>
            <a:gdLst/>
            <a:ahLst/>
            <a:cxnLst/>
            <a:rect l="l" t="t" r="r" b="b"/>
            <a:pathLst>
              <a:path w="8229600" h="5943600">
                <a:moveTo>
                  <a:pt x="0" y="0"/>
                </a:moveTo>
                <a:lnTo>
                  <a:pt x="8229600" y="0"/>
                </a:lnTo>
                <a:lnTo>
                  <a:pt x="8229600" y="5943600"/>
                </a:lnTo>
                <a:lnTo>
                  <a:pt x="0" y="59436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459740" y="670052"/>
            <a:ext cx="8049895" cy="4827270"/>
          </a:xfrm>
          <a:prstGeom prst="rect">
            <a:avLst/>
          </a:prstGeom>
        </p:spPr>
        <p:txBody>
          <a:bodyPr vert="horz" wrap="square" lIns="0" tIns="85725" rIns="0" bIns="0" rtlCol="0">
            <a:spAutoFit/>
          </a:bodyPr>
          <a:lstStyle/>
          <a:p>
            <a:pPr marL="356870" marR="5080" indent="-344170">
              <a:lnSpc>
                <a:spcPts val="2400"/>
              </a:lnSpc>
              <a:spcBef>
                <a:spcPts val="675"/>
              </a:spcBef>
              <a:buFont typeface="Arial"/>
              <a:buChar char="•"/>
              <a:tabLst>
                <a:tab pos="356870" algn="l"/>
                <a:tab pos="357505" algn="l"/>
              </a:tabLst>
            </a:pPr>
            <a:r>
              <a:rPr sz="2500" spc="-5" dirty="0">
                <a:latin typeface="Arial"/>
                <a:cs typeface="Arial"/>
              </a:rPr>
              <a:t>Many authors, in practice, combine elements of both  these approaches, and it may be difficult not to: a fairly  commonsense understanding of </a:t>
            </a:r>
            <a:r>
              <a:rPr sz="2500" spc="-10" dirty="0">
                <a:latin typeface="Arial"/>
                <a:cs typeface="Arial"/>
              </a:rPr>
              <a:t>Social </a:t>
            </a:r>
            <a:r>
              <a:rPr sz="2500" spc="-5" dirty="0">
                <a:latin typeface="Arial"/>
                <a:cs typeface="Arial"/>
              </a:rPr>
              <a:t>Theory, after  all, would say that it aims both at internal consistency  and at being an adequate account or explanation of  the observed</a:t>
            </a:r>
            <a:r>
              <a:rPr sz="2500" spc="-40" dirty="0">
                <a:latin typeface="Arial"/>
                <a:cs typeface="Arial"/>
              </a:rPr>
              <a:t> </a:t>
            </a:r>
            <a:r>
              <a:rPr sz="2500" spc="-5" dirty="0">
                <a:latin typeface="Arial"/>
                <a:cs typeface="Arial"/>
              </a:rPr>
              <a:t>world.</a:t>
            </a:r>
            <a:endParaRPr sz="2500">
              <a:latin typeface="Arial"/>
              <a:cs typeface="Arial"/>
            </a:endParaRPr>
          </a:p>
          <a:p>
            <a:pPr>
              <a:lnSpc>
                <a:spcPct val="100000"/>
              </a:lnSpc>
              <a:spcBef>
                <a:spcPts val="25"/>
              </a:spcBef>
              <a:buFont typeface="Arial"/>
              <a:buChar char="•"/>
            </a:pPr>
            <a:endParaRPr sz="2600">
              <a:latin typeface="Times New Roman"/>
              <a:cs typeface="Times New Roman"/>
            </a:endParaRPr>
          </a:p>
          <a:p>
            <a:pPr marL="356870" indent="-344170">
              <a:lnSpc>
                <a:spcPts val="2700"/>
              </a:lnSpc>
              <a:spcBef>
                <a:spcPts val="5"/>
              </a:spcBef>
              <a:buChar char="•"/>
              <a:tabLst>
                <a:tab pos="356870" algn="l"/>
                <a:tab pos="357505" algn="l"/>
              </a:tabLst>
            </a:pPr>
            <a:r>
              <a:rPr sz="2500" spc="-10" dirty="0">
                <a:latin typeface="Arial"/>
                <a:cs typeface="Arial"/>
              </a:rPr>
              <a:t>But </a:t>
            </a:r>
            <a:r>
              <a:rPr sz="2500" spc="-5" dirty="0">
                <a:latin typeface="Arial"/>
                <a:cs typeface="Arial"/>
              </a:rPr>
              <a:t>if the two of these are pulling in different</a:t>
            </a:r>
            <a:r>
              <a:rPr sz="2500" spc="50" dirty="0">
                <a:latin typeface="Arial"/>
                <a:cs typeface="Arial"/>
              </a:rPr>
              <a:t> </a:t>
            </a:r>
            <a:r>
              <a:rPr sz="2500" spc="-5" dirty="0">
                <a:latin typeface="Arial"/>
                <a:cs typeface="Arial"/>
              </a:rPr>
              <a:t>directions</a:t>
            </a:r>
            <a:endParaRPr sz="2500">
              <a:latin typeface="Arial"/>
              <a:cs typeface="Arial"/>
            </a:endParaRPr>
          </a:p>
          <a:p>
            <a:pPr marL="356870" marR="201930">
              <a:lnSpc>
                <a:spcPts val="2400"/>
              </a:lnSpc>
              <a:spcBef>
                <a:spcPts val="280"/>
              </a:spcBef>
            </a:pPr>
            <a:r>
              <a:rPr sz="2500" spc="-145" dirty="0">
                <a:latin typeface="Arial"/>
                <a:cs typeface="Arial"/>
              </a:rPr>
              <a:t>– </a:t>
            </a:r>
            <a:r>
              <a:rPr sz="2500" spc="-5" dirty="0">
                <a:latin typeface="Arial"/>
                <a:cs typeface="Arial"/>
              </a:rPr>
              <a:t>if </a:t>
            </a:r>
            <a:r>
              <a:rPr sz="2500" spc="-10" dirty="0">
                <a:latin typeface="Arial"/>
                <a:cs typeface="Arial"/>
              </a:rPr>
              <a:t>we </a:t>
            </a:r>
            <a:r>
              <a:rPr sz="2500" spc="-5" dirty="0">
                <a:latin typeface="Arial"/>
                <a:cs typeface="Arial"/>
              </a:rPr>
              <a:t>claim, as does Levi-Strauss that the real world  is unobservable, because it is unconscious, for  example </a:t>
            </a:r>
            <a:r>
              <a:rPr sz="2500" spc="-145" dirty="0">
                <a:latin typeface="Arial"/>
                <a:cs typeface="Arial"/>
              </a:rPr>
              <a:t>– </a:t>
            </a:r>
            <a:r>
              <a:rPr sz="2500" spc="-5" dirty="0">
                <a:latin typeface="Arial"/>
                <a:cs typeface="Arial"/>
              </a:rPr>
              <a:t>then </a:t>
            </a:r>
            <a:r>
              <a:rPr sz="2500" spc="-10" dirty="0">
                <a:latin typeface="Arial"/>
                <a:cs typeface="Arial"/>
              </a:rPr>
              <a:t>we will </a:t>
            </a:r>
            <a:r>
              <a:rPr sz="2500" spc="-5" dirty="0">
                <a:latin typeface="Arial"/>
                <a:cs typeface="Arial"/>
              </a:rPr>
              <a:t>have to come down on one  side or the other. Structuralism’s claim to be scientific  generally comes down on the side of rationalism, in  other words of aiming at being systematic and aiming  to uncover a hidden</a:t>
            </a:r>
            <a:r>
              <a:rPr sz="2500" spc="-20" dirty="0">
                <a:latin typeface="Arial"/>
                <a:cs typeface="Arial"/>
              </a:rPr>
              <a:t> </a:t>
            </a:r>
            <a:r>
              <a:rPr sz="2500" spc="-5" dirty="0">
                <a:latin typeface="Arial"/>
                <a:cs typeface="Arial"/>
              </a:rPr>
              <a:t>reality.</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134</a:t>
            </a:fld>
            <a:endParaRP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81076"/>
            <a:ext cx="8003540" cy="4341495"/>
          </a:xfrm>
          <a:prstGeom prst="rect">
            <a:avLst/>
          </a:prstGeom>
        </p:spPr>
        <p:txBody>
          <a:bodyPr vert="horz" wrap="square" lIns="0" tIns="83820" rIns="0" bIns="0" rtlCol="0">
            <a:spAutoFit/>
          </a:bodyPr>
          <a:lstStyle/>
          <a:p>
            <a:pPr marL="356870" marR="5080" indent="-344170">
              <a:lnSpc>
                <a:spcPts val="2300"/>
              </a:lnSpc>
              <a:spcBef>
                <a:spcPts val="660"/>
              </a:spcBef>
              <a:buFont typeface="Arial"/>
              <a:buChar char="•"/>
              <a:tabLst>
                <a:tab pos="356870" algn="l"/>
                <a:tab pos="357505" algn="l"/>
              </a:tabLst>
            </a:pPr>
            <a:r>
              <a:rPr sz="2400" spc="-5" dirty="0">
                <a:latin typeface="Arial"/>
                <a:cs typeface="Arial"/>
              </a:rPr>
              <a:t>This </a:t>
            </a:r>
            <a:r>
              <a:rPr sz="2400" dirty="0">
                <a:latin typeface="Arial"/>
                <a:cs typeface="Arial"/>
              </a:rPr>
              <a:t>sense of the </a:t>
            </a:r>
            <a:r>
              <a:rPr sz="2400" spc="-5" dirty="0">
                <a:latin typeface="Arial"/>
                <a:cs typeface="Arial"/>
              </a:rPr>
              <a:t>word “Science” is rather more  widespread in Continental languages, which are</a:t>
            </a:r>
            <a:r>
              <a:rPr sz="2400" spc="35" dirty="0">
                <a:latin typeface="Arial"/>
                <a:cs typeface="Arial"/>
              </a:rPr>
              <a:t> </a:t>
            </a:r>
            <a:r>
              <a:rPr sz="2400" spc="-5" dirty="0">
                <a:latin typeface="Arial"/>
                <a:cs typeface="Arial"/>
              </a:rPr>
              <a:t>capable</a:t>
            </a:r>
            <a:endParaRPr sz="2400">
              <a:latin typeface="Arial"/>
              <a:cs typeface="Arial"/>
            </a:endParaRPr>
          </a:p>
          <a:p>
            <a:pPr marL="356870" marR="287655">
              <a:lnSpc>
                <a:spcPct val="80000"/>
              </a:lnSpc>
              <a:spcBef>
                <a:spcPts val="20"/>
              </a:spcBef>
            </a:pPr>
            <a:r>
              <a:rPr sz="2400" dirty="0">
                <a:latin typeface="Arial"/>
                <a:cs typeface="Arial"/>
              </a:rPr>
              <a:t>of </a:t>
            </a:r>
            <a:r>
              <a:rPr sz="2400" spc="-5" dirty="0">
                <a:latin typeface="Arial"/>
                <a:cs typeface="Arial"/>
              </a:rPr>
              <a:t>describing Literary </a:t>
            </a:r>
            <a:r>
              <a:rPr sz="2400" spc="-10" dirty="0">
                <a:latin typeface="Arial"/>
                <a:cs typeface="Arial"/>
              </a:rPr>
              <a:t>Criticism, </a:t>
            </a:r>
            <a:r>
              <a:rPr sz="2400" spc="-5" dirty="0">
                <a:latin typeface="Arial"/>
                <a:cs typeface="Arial"/>
              </a:rPr>
              <a:t>Theology </a:t>
            </a:r>
            <a:r>
              <a:rPr sz="2400" dirty="0">
                <a:latin typeface="Arial"/>
                <a:cs typeface="Arial"/>
              </a:rPr>
              <a:t>and so on as  </a:t>
            </a:r>
            <a:r>
              <a:rPr sz="2400" spc="-5" dirty="0">
                <a:latin typeface="Arial"/>
                <a:cs typeface="Arial"/>
              </a:rPr>
              <a:t>“Sciences”: what is meant is </a:t>
            </a:r>
            <a:r>
              <a:rPr sz="2400" dirty="0">
                <a:latin typeface="Arial"/>
                <a:cs typeface="Arial"/>
              </a:rPr>
              <a:t>not that they </a:t>
            </a:r>
            <a:r>
              <a:rPr sz="2400" spc="-5" dirty="0">
                <a:latin typeface="Arial"/>
                <a:cs typeface="Arial"/>
              </a:rPr>
              <a:t>represent </a:t>
            </a:r>
            <a:r>
              <a:rPr sz="2400" dirty="0">
                <a:latin typeface="Arial"/>
                <a:cs typeface="Arial"/>
              </a:rPr>
              <a:t>an  </a:t>
            </a:r>
            <a:r>
              <a:rPr sz="2400" spc="-5" dirty="0">
                <a:latin typeface="Arial"/>
                <a:cs typeface="Arial"/>
              </a:rPr>
              <a:t>equivalent </a:t>
            </a:r>
            <a:r>
              <a:rPr sz="2400" dirty="0">
                <a:latin typeface="Arial"/>
                <a:cs typeface="Arial"/>
              </a:rPr>
              <a:t>to </a:t>
            </a:r>
            <a:r>
              <a:rPr sz="2400" spc="-5" dirty="0">
                <a:latin typeface="Arial"/>
                <a:cs typeface="Arial"/>
              </a:rPr>
              <a:t>Physics </a:t>
            </a:r>
            <a:r>
              <a:rPr sz="2400" dirty="0">
                <a:latin typeface="Arial"/>
                <a:cs typeface="Arial"/>
              </a:rPr>
              <a:t>or </a:t>
            </a:r>
            <a:r>
              <a:rPr sz="2400" spc="-5" dirty="0">
                <a:latin typeface="Arial"/>
                <a:cs typeface="Arial"/>
              </a:rPr>
              <a:t>Chemistry, </a:t>
            </a:r>
            <a:r>
              <a:rPr sz="2400" dirty="0">
                <a:latin typeface="Arial"/>
                <a:cs typeface="Arial"/>
              </a:rPr>
              <a:t>but that they </a:t>
            </a:r>
            <a:r>
              <a:rPr sz="2400" spc="-5" dirty="0">
                <a:latin typeface="Arial"/>
                <a:cs typeface="Arial"/>
              </a:rPr>
              <a:t>are  systematic in</a:t>
            </a:r>
            <a:r>
              <a:rPr sz="2400" spc="-35" dirty="0">
                <a:latin typeface="Arial"/>
                <a:cs typeface="Arial"/>
              </a:rPr>
              <a:t> </a:t>
            </a:r>
            <a:r>
              <a:rPr sz="2400" spc="-5" dirty="0">
                <a:latin typeface="Arial"/>
                <a:cs typeface="Arial"/>
              </a:rPr>
              <a:t>approach.</a:t>
            </a:r>
            <a:endParaRPr sz="2400">
              <a:latin typeface="Arial"/>
              <a:cs typeface="Arial"/>
            </a:endParaRPr>
          </a:p>
          <a:p>
            <a:pPr>
              <a:lnSpc>
                <a:spcPct val="100000"/>
              </a:lnSpc>
              <a:spcBef>
                <a:spcPts val="45"/>
              </a:spcBef>
            </a:pPr>
            <a:endParaRPr sz="2950">
              <a:latin typeface="Times New Roman"/>
              <a:cs typeface="Times New Roman"/>
            </a:endParaRPr>
          </a:p>
          <a:p>
            <a:pPr marL="356870" marR="199390" indent="-344170">
              <a:lnSpc>
                <a:spcPts val="2300"/>
              </a:lnSpc>
              <a:buChar char="•"/>
              <a:tabLst>
                <a:tab pos="356870" algn="l"/>
                <a:tab pos="357505" algn="l"/>
              </a:tabLst>
            </a:pPr>
            <a:r>
              <a:rPr sz="2400" dirty="0">
                <a:latin typeface="Arial"/>
                <a:cs typeface="Arial"/>
              </a:rPr>
              <a:t>If </a:t>
            </a:r>
            <a:r>
              <a:rPr sz="2400" spc="-5" dirty="0">
                <a:latin typeface="Arial"/>
                <a:cs typeface="Arial"/>
              </a:rPr>
              <a:t>we </a:t>
            </a:r>
            <a:r>
              <a:rPr sz="2400" dirty="0">
                <a:latin typeface="Arial"/>
                <a:cs typeface="Arial"/>
              </a:rPr>
              <a:t>add that the </a:t>
            </a:r>
            <a:r>
              <a:rPr sz="2400" spc="-5" dirty="0">
                <a:latin typeface="Arial"/>
                <a:cs typeface="Arial"/>
              </a:rPr>
              <a:t>hidden reality which is aimed </a:t>
            </a:r>
            <a:r>
              <a:rPr sz="2400" dirty="0">
                <a:latin typeface="Arial"/>
                <a:cs typeface="Arial"/>
              </a:rPr>
              <a:t>at or  </a:t>
            </a:r>
            <a:r>
              <a:rPr sz="2400" spc="-5" dirty="0">
                <a:latin typeface="Arial"/>
                <a:cs typeface="Arial"/>
              </a:rPr>
              <a:t>discovered is likely </a:t>
            </a:r>
            <a:r>
              <a:rPr sz="2400" dirty="0">
                <a:latin typeface="Arial"/>
                <a:cs typeface="Arial"/>
              </a:rPr>
              <a:t>to be a </a:t>
            </a:r>
            <a:r>
              <a:rPr sz="2400" spc="-5" dirty="0">
                <a:latin typeface="Arial"/>
                <a:cs typeface="Arial"/>
              </a:rPr>
              <a:t>mental </a:t>
            </a:r>
            <a:r>
              <a:rPr sz="2400" dirty="0">
                <a:latin typeface="Arial"/>
                <a:cs typeface="Arial"/>
              </a:rPr>
              <a:t>one </a:t>
            </a:r>
            <a:r>
              <a:rPr sz="2400" spc="-5" dirty="0">
                <a:latin typeface="Arial"/>
                <a:cs typeface="Arial"/>
              </a:rPr>
              <a:t>(given </a:t>
            </a:r>
            <a:r>
              <a:rPr sz="2400" dirty="0">
                <a:latin typeface="Arial"/>
                <a:cs typeface="Arial"/>
              </a:rPr>
              <a:t>that the  </a:t>
            </a:r>
            <a:r>
              <a:rPr sz="2400" spc="-5" dirty="0">
                <a:latin typeface="Arial"/>
                <a:cs typeface="Arial"/>
              </a:rPr>
              <a:t>rationalist is explicitly taking their own </a:t>
            </a:r>
            <a:r>
              <a:rPr sz="2400" dirty="0">
                <a:latin typeface="Arial"/>
                <a:cs typeface="Arial"/>
              </a:rPr>
              <a:t>thought as the  </a:t>
            </a:r>
            <a:r>
              <a:rPr sz="2400" spc="-5" dirty="0">
                <a:latin typeface="Arial"/>
                <a:cs typeface="Arial"/>
              </a:rPr>
              <a:t>starting-point </a:t>
            </a:r>
            <a:r>
              <a:rPr sz="2400" dirty="0">
                <a:latin typeface="Arial"/>
                <a:cs typeface="Arial"/>
              </a:rPr>
              <a:t>or </a:t>
            </a:r>
            <a:r>
              <a:rPr sz="2400" spc="-5" dirty="0">
                <a:latin typeface="Arial"/>
                <a:cs typeface="Arial"/>
              </a:rPr>
              <a:t>indeed </a:t>
            </a:r>
            <a:r>
              <a:rPr sz="2400" dirty="0">
                <a:latin typeface="Arial"/>
                <a:cs typeface="Arial"/>
              </a:rPr>
              <a:t>the </a:t>
            </a:r>
            <a:r>
              <a:rPr sz="2400" spc="-5" dirty="0">
                <a:latin typeface="Arial"/>
                <a:cs typeface="Arial"/>
              </a:rPr>
              <a:t>totality </a:t>
            </a:r>
            <a:r>
              <a:rPr sz="2400" dirty="0">
                <a:latin typeface="Arial"/>
                <a:cs typeface="Arial"/>
              </a:rPr>
              <a:t>of </a:t>
            </a:r>
            <a:r>
              <a:rPr sz="2400" spc="-5" dirty="0">
                <a:latin typeface="Arial"/>
                <a:cs typeface="Arial"/>
              </a:rPr>
              <a:t>all </a:t>
            </a:r>
            <a:r>
              <a:rPr sz="2400" dirty="0">
                <a:latin typeface="Arial"/>
                <a:cs typeface="Arial"/>
              </a:rPr>
              <a:t>that </a:t>
            </a:r>
            <a:r>
              <a:rPr sz="2400" spc="-5" dirty="0">
                <a:latin typeface="Arial"/>
                <a:cs typeface="Arial"/>
              </a:rPr>
              <a:t>is known),  we </a:t>
            </a:r>
            <a:r>
              <a:rPr sz="2400" dirty="0">
                <a:latin typeface="Arial"/>
                <a:cs typeface="Arial"/>
              </a:rPr>
              <a:t>can see the </a:t>
            </a:r>
            <a:r>
              <a:rPr sz="2400" spc="-5" dirty="0">
                <a:latin typeface="Arial"/>
                <a:cs typeface="Arial"/>
              </a:rPr>
              <a:t>fit between this model </a:t>
            </a:r>
            <a:r>
              <a:rPr sz="2400" dirty="0">
                <a:latin typeface="Arial"/>
                <a:cs typeface="Arial"/>
              </a:rPr>
              <a:t>of </a:t>
            </a:r>
            <a:r>
              <a:rPr sz="2400" spc="-5" dirty="0">
                <a:latin typeface="Arial"/>
                <a:cs typeface="Arial"/>
              </a:rPr>
              <a:t>Scientific  Rationalism </a:t>
            </a:r>
            <a:r>
              <a:rPr sz="2400" dirty="0">
                <a:latin typeface="Arial"/>
                <a:cs typeface="Arial"/>
              </a:rPr>
              <a:t>and </a:t>
            </a:r>
            <a:r>
              <a:rPr sz="2400" spc="-5" dirty="0">
                <a:latin typeface="Arial"/>
                <a:cs typeface="Arial"/>
              </a:rPr>
              <a:t>Structuralism </a:t>
            </a:r>
            <a:r>
              <a:rPr sz="2400" dirty="0">
                <a:latin typeface="Arial"/>
                <a:cs typeface="Arial"/>
              </a:rPr>
              <a:t>as a </a:t>
            </a:r>
            <a:r>
              <a:rPr sz="2400" spc="-5" dirty="0">
                <a:latin typeface="Arial"/>
                <a:cs typeface="Arial"/>
              </a:rPr>
              <a:t>systematic ordering  </a:t>
            </a:r>
            <a:r>
              <a:rPr sz="2400" dirty="0">
                <a:latin typeface="Arial"/>
                <a:cs typeface="Arial"/>
              </a:rPr>
              <a:t>of </a:t>
            </a:r>
            <a:r>
              <a:rPr sz="2400" spc="-5" dirty="0">
                <a:latin typeface="Arial"/>
                <a:cs typeface="Arial"/>
              </a:rPr>
              <a:t>mental</a:t>
            </a:r>
            <a:r>
              <a:rPr sz="2400" spc="-65" dirty="0">
                <a:latin typeface="Arial"/>
                <a:cs typeface="Arial"/>
              </a:rPr>
              <a:t> </a:t>
            </a:r>
            <a:r>
              <a:rPr sz="2400" spc="-5" dirty="0">
                <a:latin typeface="Arial"/>
                <a:cs typeface="Arial"/>
              </a:rPr>
              <a:t>categories.</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135</a:t>
            </a:fld>
            <a:endParaRP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FFFFFF"/>
          </a:solidFill>
        </p:spPr>
        <p:txBody>
          <a:bodyPr wrap="square" lIns="0" tIns="0" rIns="0" bIns="0" rtlCol="0"/>
          <a:lstStyle/>
          <a:p>
            <a:endParaRPr/>
          </a:p>
        </p:txBody>
      </p:sp>
      <p:sp>
        <p:nvSpPr>
          <p:cNvPr id="3" name="object 3"/>
          <p:cNvSpPr/>
          <p:nvPr/>
        </p:nvSpPr>
        <p:spPr>
          <a:xfrm>
            <a:off x="0" y="0"/>
            <a:ext cx="9144000" cy="6858000"/>
          </a:xfrm>
          <a:custGeom>
            <a:avLst/>
            <a:gdLst/>
            <a:ahLst/>
            <a:cxnLst/>
            <a:rect l="l" t="t" r="r" b="b"/>
            <a:pathLst>
              <a:path w="9144000" h="6858000">
                <a:moveTo>
                  <a:pt x="9144000" y="0"/>
                </a:moveTo>
                <a:lnTo>
                  <a:pt x="9144000" y="6858000"/>
                </a:lnTo>
                <a:lnTo>
                  <a:pt x="0" y="6858000"/>
                </a:lnTo>
                <a:lnTo>
                  <a:pt x="0" y="0"/>
                </a:lnTo>
              </a:path>
            </a:pathLst>
          </a:custGeom>
          <a:ln w="25400">
            <a:solidFill>
              <a:srgbClr val="4F81BD"/>
            </a:solidFill>
          </a:ln>
        </p:spPr>
        <p:txBody>
          <a:bodyPr wrap="square" lIns="0" tIns="0" rIns="0" bIns="0" rtlCol="0"/>
          <a:lstStyle/>
          <a:p>
            <a:endParaRPr/>
          </a:p>
        </p:txBody>
      </p:sp>
      <p:sp>
        <p:nvSpPr>
          <p:cNvPr id="4" name="object 4"/>
          <p:cNvSpPr txBox="1"/>
          <p:nvPr/>
        </p:nvSpPr>
        <p:spPr>
          <a:xfrm>
            <a:off x="78739" y="212852"/>
            <a:ext cx="8980170" cy="5325110"/>
          </a:xfrm>
          <a:prstGeom prst="rect">
            <a:avLst/>
          </a:prstGeom>
        </p:spPr>
        <p:txBody>
          <a:bodyPr vert="horz" wrap="square" lIns="0" tIns="78740" rIns="0" bIns="0" rtlCol="0">
            <a:spAutoFit/>
          </a:bodyPr>
          <a:lstStyle/>
          <a:p>
            <a:pPr marL="356870" marR="50165" indent="-344170">
              <a:lnSpc>
                <a:spcPts val="2110"/>
              </a:lnSpc>
              <a:spcBef>
                <a:spcPts val="620"/>
              </a:spcBef>
              <a:buFont typeface="Arial"/>
              <a:buChar char="•"/>
              <a:tabLst>
                <a:tab pos="356870" algn="l"/>
                <a:tab pos="357505" algn="l"/>
              </a:tabLst>
            </a:pPr>
            <a:r>
              <a:rPr sz="2200" spc="-5" dirty="0">
                <a:latin typeface="Arial"/>
                <a:cs typeface="Arial"/>
              </a:rPr>
              <a:t>Althusser’s scientific rationalism is in </a:t>
            </a:r>
            <a:r>
              <a:rPr sz="2200" dirty="0">
                <a:latin typeface="Arial"/>
                <a:cs typeface="Arial"/>
              </a:rPr>
              <a:t>some </a:t>
            </a:r>
            <a:r>
              <a:rPr sz="2200" spc="-5" dirty="0">
                <a:latin typeface="Arial"/>
                <a:cs typeface="Arial"/>
              </a:rPr>
              <a:t>ways </a:t>
            </a:r>
            <a:r>
              <a:rPr sz="2200" dirty="0">
                <a:latin typeface="Arial"/>
                <a:cs typeface="Arial"/>
              </a:rPr>
              <a:t>even more  </a:t>
            </a:r>
            <a:r>
              <a:rPr sz="2200" spc="-5" dirty="0">
                <a:latin typeface="Arial"/>
                <a:cs typeface="Arial"/>
              </a:rPr>
              <a:t>thorough-going </a:t>
            </a:r>
            <a:r>
              <a:rPr sz="2200" dirty="0">
                <a:latin typeface="Arial"/>
                <a:cs typeface="Arial"/>
              </a:rPr>
              <a:t>than Levi-Strauss’: </a:t>
            </a:r>
            <a:r>
              <a:rPr sz="2200" spc="-10" dirty="0">
                <a:latin typeface="Arial"/>
                <a:cs typeface="Arial"/>
              </a:rPr>
              <a:t>while </a:t>
            </a:r>
            <a:r>
              <a:rPr sz="2200" spc="-5" dirty="0">
                <a:latin typeface="Arial"/>
                <a:cs typeface="Arial"/>
              </a:rPr>
              <a:t>he claims </a:t>
            </a:r>
            <a:r>
              <a:rPr sz="2200" dirty="0">
                <a:latin typeface="Arial"/>
                <a:cs typeface="Arial"/>
              </a:rPr>
              <a:t>that there </a:t>
            </a:r>
            <a:r>
              <a:rPr sz="2200" spc="-5" dirty="0">
                <a:latin typeface="Arial"/>
                <a:cs typeface="Arial"/>
              </a:rPr>
              <a:t>is </a:t>
            </a:r>
            <a:r>
              <a:rPr sz="2200" dirty="0">
                <a:latin typeface="Arial"/>
                <a:cs typeface="Arial"/>
              </a:rPr>
              <a:t>a </a:t>
            </a:r>
            <a:r>
              <a:rPr sz="2200" spc="-5" dirty="0">
                <a:latin typeface="Arial"/>
                <a:cs typeface="Arial"/>
              </a:rPr>
              <a:t>real  world </a:t>
            </a:r>
            <a:r>
              <a:rPr sz="2200" dirty="0">
                <a:latin typeface="Arial"/>
                <a:cs typeface="Arial"/>
              </a:rPr>
              <a:t>out there </a:t>
            </a:r>
            <a:r>
              <a:rPr sz="2200" spc="0" dirty="0">
                <a:latin typeface="Arial"/>
                <a:cs typeface="Arial"/>
              </a:rPr>
              <a:t>to </a:t>
            </a:r>
            <a:r>
              <a:rPr sz="2200" spc="-5" dirty="0">
                <a:latin typeface="Arial"/>
                <a:cs typeface="Arial"/>
              </a:rPr>
              <a:t>which </a:t>
            </a:r>
            <a:r>
              <a:rPr sz="2200" dirty="0">
                <a:latin typeface="Arial"/>
                <a:cs typeface="Arial"/>
              </a:rPr>
              <a:t>theory </a:t>
            </a:r>
            <a:r>
              <a:rPr sz="2200" spc="-5" dirty="0">
                <a:latin typeface="Arial"/>
                <a:cs typeface="Arial"/>
              </a:rPr>
              <a:t>in </a:t>
            </a:r>
            <a:r>
              <a:rPr sz="2200" dirty="0">
                <a:latin typeface="Arial"/>
                <a:cs typeface="Arial"/>
              </a:rPr>
              <a:t>some sense corresponds, </a:t>
            </a:r>
            <a:r>
              <a:rPr sz="2200" spc="-5" dirty="0">
                <a:latin typeface="Arial"/>
                <a:cs typeface="Arial"/>
              </a:rPr>
              <a:t>scientific  </a:t>
            </a:r>
            <a:r>
              <a:rPr sz="2200" dirty="0">
                <a:latin typeface="Arial"/>
                <a:cs typeface="Arial"/>
              </a:rPr>
              <a:t>method </a:t>
            </a:r>
            <a:r>
              <a:rPr sz="2200" spc="-5" dirty="0">
                <a:latin typeface="Arial"/>
                <a:cs typeface="Arial"/>
              </a:rPr>
              <a:t>has absolutely no need </a:t>
            </a:r>
            <a:r>
              <a:rPr sz="2200" dirty="0">
                <a:latin typeface="Arial"/>
                <a:cs typeface="Arial"/>
              </a:rPr>
              <a:t>of </a:t>
            </a:r>
            <a:r>
              <a:rPr sz="2200" spc="-5" dirty="0">
                <a:latin typeface="Arial"/>
                <a:cs typeface="Arial"/>
              </a:rPr>
              <a:t>empirical</a:t>
            </a:r>
            <a:r>
              <a:rPr sz="2200" spc="-30" dirty="0">
                <a:latin typeface="Arial"/>
                <a:cs typeface="Arial"/>
              </a:rPr>
              <a:t> </a:t>
            </a:r>
            <a:r>
              <a:rPr sz="2200" spc="-5" dirty="0">
                <a:latin typeface="Arial"/>
                <a:cs typeface="Arial"/>
              </a:rPr>
              <a:t>verification.</a:t>
            </a:r>
            <a:endParaRPr sz="2200">
              <a:latin typeface="Arial"/>
              <a:cs typeface="Arial"/>
            </a:endParaRPr>
          </a:p>
          <a:p>
            <a:pPr>
              <a:lnSpc>
                <a:spcPct val="100000"/>
              </a:lnSpc>
              <a:buFont typeface="Arial"/>
              <a:buChar char="•"/>
            </a:pPr>
            <a:endParaRPr sz="2750">
              <a:latin typeface="Times New Roman"/>
              <a:cs typeface="Times New Roman"/>
            </a:endParaRPr>
          </a:p>
          <a:p>
            <a:pPr marL="356870" marR="52069" indent="-344170">
              <a:lnSpc>
                <a:spcPts val="2110"/>
              </a:lnSpc>
              <a:spcBef>
                <a:spcPts val="5"/>
              </a:spcBef>
              <a:buChar char="•"/>
              <a:tabLst>
                <a:tab pos="356870" algn="l"/>
                <a:tab pos="357505" algn="l"/>
              </a:tabLst>
            </a:pPr>
            <a:r>
              <a:rPr sz="2200" dirty="0">
                <a:latin typeface="Arial"/>
                <a:cs typeface="Arial"/>
              </a:rPr>
              <a:t>Martin Jay summarises </a:t>
            </a:r>
            <a:r>
              <a:rPr sz="2200" spc="-5" dirty="0">
                <a:latin typeface="Arial"/>
                <a:cs typeface="Arial"/>
              </a:rPr>
              <a:t>Althusser’s conception </a:t>
            </a:r>
            <a:r>
              <a:rPr sz="2200" dirty="0">
                <a:latin typeface="Arial"/>
                <a:cs typeface="Arial"/>
              </a:rPr>
              <a:t>of </a:t>
            </a:r>
            <a:r>
              <a:rPr sz="2200" spc="-5" dirty="0">
                <a:latin typeface="Arial"/>
                <a:cs typeface="Arial"/>
              </a:rPr>
              <a:t>science </a:t>
            </a:r>
            <a:r>
              <a:rPr sz="2200" dirty="0">
                <a:latin typeface="Arial"/>
                <a:cs typeface="Arial"/>
              </a:rPr>
              <a:t>very </a:t>
            </a:r>
            <a:r>
              <a:rPr sz="2200" spc="-10" dirty="0">
                <a:latin typeface="Arial"/>
                <a:cs typeface="Arial"/>
              </a:rPr>
              <a:t>well:  </a:t>
            </a:r>
            <a:r>
              <a:rPr sz="2200" spc="-5" dirty="0">
                <a:latin typeface="Arial"/>
                <a:cs typeface="Arial"/>
              </a:rPr>
              <a:t>“Science, he claimed, </a:t>
            </a:r>
            <a:r>
              <a:rPr sz="2200" dirty="0">
                <a:latin typeface="Arial"/>
                <a:cs typeface="Arial"/>
              </a:rPr>
              <a:t>operates </a:t>
            </a:r>
            <a:r>
              <a:rPr sz="2200" spc="-5" dirty="0">
                <a:latin typeface="Arial"/>
                <a:cs typeface="Arial"/>
              </a:rPr>
              <a:t>on </a:t>
            </a:r>
            <a:r>
              <a:rPr sz="2200" dirty="0">
                <a:latin typeface="Arial"/>
                <a:cs typeface="Arial"/>
              </a:rPr>
              <a:t>the </a:t>
            </a:r>
            <a:r>
              <a:rPr sz="2200" spc="-5" dirty="0">
                <a:latin typeface="Arial"/>
                <a:cs typeface="Arial"/>
              </a:rPr>
              <a:t>level </a:t>
            </a:r>
            <a:r>
              <a:rPr sz="2200" dirty="0">
                <a:latin typeface="Arial"/>
                <a:cs typeface="Arial"/>
              </a:rPr>
              <a:t>of conceptual </a:t>
            </a:r>
            <a:r>
              <a:rPr sz="2200" spc="-5" dirty="0">
                <a:latin typeface="Arial"/>
                <a:cs typeface="Arial"/>
              </a:rPr>
              <a:t>production  in which </a:t>
            </a:r>
            <a:r>
              <a:rPr sz="2200" dirty="0">
                <a:latin typeface="Arial"/>
                <a:cs typeface="Arial"/>
              </a:rPr>
              <a:t>experimental </a:t>
            </a:r>
            <a:r>
              <a:rPr sz="2200" spc="-5" dirty="0">
                <a:latin typeface="Arial"/>
                <a:cs typeface="Arial"/>
              </a:rPr>
              <a:t>verification plays no role; </a:t>
            </a:r>
            <a:r>
              <a:rPr sz="2200" spc="-10" dirty="0">
                <a:latin typeface="Arial"/>
                <a:cs typeface="Arial"/>
              </a:rPr>
              <a:t>it </a:t>
            </a:r>
            <a:r>
              <a:rPr sz="2200" spc="-5" dirty="0">
                <a:latin typeface="Arial"/>
                <a:cs typeface="Arial"/>
              </a:rPr>
              <a:t>is nonetheless  materialist </a:t>
            </a:r>
            <a:r>
              <a:rPr sz="2200" dirty="0">
                <a:latin typeface="Arial"/>
                <a:cs typeface="Arial"/>
              </a:rPr>
              <a:t>because </a:t>
            </a:r>
            <a:r>
              <a:rPr sz="2200" spc="-10" dirty="0">
                <a:latin typeface="Arial"/>
                <a:cs typeface="Arial"/>
              </a:rPr>
              <a:t>it </a:t>
            </a:r>
            <a:r>
              <a:rPr sz="2200" dirty="0">
                <a:latin typeface="Arial"/>
                <a:cs typeface="Arial"/>
              </a:rPr>
              <a:t>posits </a:t>
            </a:r>
            <a:r>
              <a:rPr sz="2200" spc="-5" dirty="0">
                <a:latin typeface="Arial"/>
                <a:cs typeface="Arial"/>
              </a:rPr>
              <a:t>an ultimate </a:t>
            </a:r>
            <a:r>
              <a:rPr sz="2200" dirty="0">
                <a:latin typeface="Arial"/>
                <a:cs typeface="Arial"/>
              </a:rPr>
              <a:t>congruence </a:t>
            </a:r>
            <a:r>
              <a:rPr sz="2200" spc="-5" dirty="0">
                <a:latin typeface="Arial"/>
                <a:cs typeface="Arial"/>
              </a:rPr>
              <a:t>between </a:t>
            </a:r>
            <a:r>
              <a:rPr sz="2200" dirty="0">
                <a:latin typeface="Arial"/>
                <a:cs typeface="Arial"/>
              </a:rPr>
              <a:t>thought  objects </a:t>
            </a:r>
            <a:r>
              <a:rPr sz="2200" spc="-5" dirty="0">
                <a:latin typeface="Arial"/>
                <a:cs typeface="Arial"/>
              </a:rPr>
              <a:t>and </a:t>
            </a:r>
            <a:r>
              <a:rPr sz="2200" dirty="0">
                <a:latin typeface="Arial"/>
                <a:cs typeface="Arial"/>
              </a:rPr>
              <a:t>a real </a:t>
            </a:r>
            <a:r>
              <a:rPr sz="2200" spc="-5" dirty="0">
                <a:latin typeface="Arial"/>
                <a:cs typeface="Arial"/>
              </a:rPr>
              <a:t>world. </a:t>
            </a:r>
            <a:r>
              <a:rPr sz="2200" dirty="0">
                <a:latin typeface="Arial"/>
                <a:cs typeface="Arial"/>
              </a:rPr>
              <a:t>The raw material for </a:t>
            </a:r>
            <a:r>
              <a:rPr sz="2200" spc="-5" dirty="0">
                <a:latin typeface="Arial"/>
                <a:cs typeface="Arial"/>
              </a:rPr>
              <a:t>scientific activity is  provided by ideological conceptions </a:t>
            </a:r>
            <a:r>
              <a:rPr sz="2200" dirty="0">
                <a:latin typeface="Arial"/>
                <a:cs typeface="Arial"/>
              </a:rPr>
              <a:t>of the </a:t>
            </a:r>
            <a:r>
              <a:rPr sz="2200" spc="-5" dirty="0">
                <a:latin typeface="Arial"/>
                <a:cs typeface="Arial"/>
              </a:rPr>
              <a:t>world, </a:t>
            </a:r>
            <a:r>
              <a:rPr sz="2200" dirty="0">
                <a:latin typeface="Arial"/>
                <a:cs typeface="Arial"/>
              </a:rPr>
              <a:t>the ‘facts’</a:t>
            </a:r>
            <a:r>
              <a:rPr sz="2200" spc="-10" dirty="0">
                <a:latin typeface="Arial"/>
                <a:cs typeface="Arial"/>
              </a:rPr>
              <a:t> </a:t>
            </a:r>
            <a:r>
              <a:rPr sz="2200" dirty="0">
                <a:latin typeface="Arial"/>
                <a:cs typeface="Arial"/>
              </a:rPr>
              <a:t>that</a:t>
            </a:r>
            <a:endParaRPr sz="2200">
              <a:latin typeface="Arial"/>
              <a:cs typeface="Arial"/>
            </a:endParaRPr>
          </a:p>
          <a:p>
            <a:pPr marL="356870">
              <a:lnSpc>
                <a:spcPts val="1825"/>
              </a:lnSpc>
            </a:pPr>
            <a:r>
              <a:rPr sz="2200" spc="-5" dirty="0">
                <a:latin typeface="Arial"/>
                <a:cs typeface="Arial"/>
              </a:rPr>
              <a:t>positivists innocently </a:t>
            </a:r>
            <a:r>
              <a:rPr sz="2200" dirty="0">
                <a:latin typeface="Arial"/>
                <a:cs typeface="Arial"/>
              </a:rPr>
              <a:t>take </a:t>
            </a:r>
            <a:r>
              <a:rPr sz="2200" spc="-5" dirty="0">
                <a:latin typeface="Arial"/>
                <a:cs typeface="Arial"/>
              </a:rPr>
              <a:t>as </a:t>
            </a:r>
            <a:r>
              <a:rPr sz="2200" dirty="0">
                <a:latin typeface="Arial"/>
                <a:cs typeface="Arial"/>
              </a:rPr>
              <a:t>the </a:t>
            </a:r>
            <a:r>
              <a:rPr sz="2200" spc="-5" dirty="0">
                <a:latin typeface="Arial"/>
                <a:cs typeface="Arial"/>
              </a:rPr>
              <a:t>givens </a:t>
            </a:r>
            <a:r>
              <a:rPr sz="2200" dirty="0">
                <a:latin typeface="Arial"/>
                <a:cs typeface="Arial"/>
              </a:rPr>
              <a:t>of existence” </a:t>
            </a:r>
            <a:r>
              <a:rPr sz="2200" spc="-45" dirty="0">
                <a:latin typeface="Arial"/>
                <a:cs typeface="Arial"/>
              </a:rPr>
              <a:t>(</a:t>
            </a:r>
            <a:r>
              <a:rPr sz="2300" i="1" spc="-45" dirty="0">
                <a:latin typeface="Arial"/>
                <a:cs typeface="Arial"/>
              </a:rPr>
              <a:t>Marxism </a:t>
            </a:r>
            <a:r>
              <a:rPr sz="2300" i="1" spc="-65" dirty="0">
                <a:latin typeface="Arial"/>
                <a:cs typeface="Arial"/>
              </a:rPr>
              <a:t>and</a:t>
            </a:r>
            <a:endParaRPr sz="2300">
              <a:latin typeface="Arial"/>
              <a:cs typeface="Arial"/>
            </a:endParaRPr>
          </a:p>
          <a:p>
            <a:pPr marL="356870">
              <a:lnSpc>
                <a:spcPts val="2160"/>
              </a:lnSpc>
            </a:pPr>
            <a:r>
              <a:rPr sz="2300" i="1" spc="-40" dirty="0">
                <a:latin typeface="Arial"/>
                <a:cs typeface="Arial"/>
              </a:rPr>
              <a:t>Totality</a:t>
            </a:r>
            <a:r>
              <a:rPr sz="2200" spc="-40" dirty="0">
                <a:latin typeface="Arial"/>
                <a:cs typeface="Arial"/>
              </a:rPr>
              <a:t>, </a:t>
            </a:r>
            <a:r>
              <a:rPr sz="2200" dirty="0">
                <a:latin typeface="Arial"/>
                <a:cs typeface="Arial"/>
              </a:rPr>
              <a:t>p.401). </a:t>
            </a:r>
            <a:r>
              <a:rPr sz="2200" spc="0" dirty="0">
                <a:latin typeface="Arial"/>
                <a:cs typeface="Arial"/>
              </a:rPr>
              <a:t>In </a:t>
            </a:r>
            <a:r>
              <a:rPr sz="2200" dirty="0">
                <a:latin typeface="Arial"/>
                <a:cs typeface="Arial"/>
              </a:rPr>
              <a:t>other </a:t>
            </a:r>
            <a:r>
              <a:rPr sz="2200" spc="-5" dirty="0">
                <a:latin typeface="Arial"/>
                <a:cs typeface="Arial"/>
              </a:rPr>
              <a:t>words, scientific activity </a:t>
            </a:r>
            <a:r>
              <a:rPr sz="2200" dirty="0">
                <a:latin typeface="Arial"/>
                <a:cs typeface="Arial"/>
              </a:rPr>
              <a:t>consists of</a:t>
            </a:r>
            <a:r>
              <a:rPr sz="2200" spc="-10" dirty="0">
                <a:latin typeface="Arial"/>
                <a:cs typeface="Arial"/>
              </a:rPr>
              <a:t> </a:t>
            </a:r>
            <a:r>
              <a:rPr sz="2200" spc="-5" dirty="0">
                <a:latin typeface="Arial"/>
                <a:cs typeface="Arial"/>
              </a:rPr>
              <a:t>the</a:t>
            </a:r>
            <a:endParaRPr sz="2200">
              <a:latin typeface="Arial"/>
              <a:cs typeface="Arial"/>
            </a:endParaRPr>
          </a:p>
          <a:p>
            <a:pPr marL="356870" marR="5080">
              <a:lnSpc>
                <a:spcPts val="2110"/>
              </a:lnSpc>
              <a:spcBef>
                <a:spcPts val="235"/>
              </a:spcBef>
            </a:pPr>
            <a:r>
              <a:rPr sz="2200" dirty="0">
                <a:latin typeface="Arial"/>
                <a:cs typeface="Arial"/>
              </a:rPr>
              <a:t>progressive </a:t>
            </a:r>
            <a:r>
              <a:rPr sz="2200" spc="-5" dirty="0">
                <a:latin typeface="Arial"/>
                <a:cs typeface="Arial"/>
              </a:rPr>
              <a:t>refining, rethinking and </a:t>
            </a:r>
            <a:r>
              <a:rPr sz="2200" dirty="0">
                <a:latin typeface="Arial"/>
                <a:cs typeface="Arial"/>
              </a:rPr>
              <a:t>systematising of </a:t>
            </a:r>
            <a:r>
              <a:rPr sz="2200" spc="-5" dirty="0">
                <a:latin typeface="Arial"/>
                <a:cs typeface="Arial"/>
              </a:rPr>
              <a:t>everyday  (“ideological”) knowledge </a:t>
            </a:r>
            <a:r>
              <a:rPr sz="2200" dirty="0">
                <a:latin typeface="Arial"/>
                <a:cs typeface="Arial"/>
              </a:rPr>
              <a:t>of the </a:t>
            </a:r>
            <a:r>
              <a:rPr sz="2200" spc="-5" dirty="0">
                <a:latin typeface="Arial"/>
                <a:cs typeface="Arial"/>
              </a:rPr>
              <a:t>world; in Althusser’s own </a:t>
            </a:r>
            <a:r>
              <a:rPr sz="2200" dirty="0">
                <a:latin typeface="Arial"/>
                <a:cs typeface="Arial"/>
              </a:rPr>
              <a:t>practice </a:t>
            </a:r>
            <a:r>
              <a:rPr sz="2200" spc="-5" dirty="0">
                <a:latin typeface="Arial"/>
                <a:cs typeface="Arial"/>
              </a:rPr>
              <a:t>this  </a:t>
            </a:r>
            <a:r>
              <a:rPr sz="2200" dirty="0">
                <a:latin typeface="Arial"/>
                <a:cs typeface="Arial"/>
              </a:rPr>
              <a:t>takes the form of a </a:t>
            </a:r>
            <a:r>
              <a:rPr sz="2200" spc="-5" dirty="0">
                <a:latin typeface="Arial"/>
                <a:cs typeface="Arial"/>
              </a:rPr>
              <a:t>scholastic project in which an </a:t>
            </a:r>
            <a:r>
              <a:rPr sz="2200" dirty="0">
                <a:latin typeface="Arial"/>
                <a:cs typeface="Arial"/>
              </a:rPr>
              <a:t>ever-decreasing  </a:t>
            </a:r>
            <a:r>
              <a:rPr sz="2200" spc="-5" dirty="0">
                <a:latin typeface="Arial"/>
                <a:cs typeface="Arial"/>
              </a:rPr>
              <a:t>selection </a:t>
            </a:r>
            <a:r>
              <a:rPr sz="2200" dirty="0">
                <a:latin typeface="Arial"/>
                <a:cs typeface="Arial"/>
              </a:rPr>
              <a:t>of Marx’s </a:t>
            </a:r>
            <a:r>
              <a:rPr sz="2200" spc="-5" dirty="0">
                <a:latin typeface="Arial"/>
                <a:cs typeface="Arial"/>
              </a:rPr>
              <a:t>work is examined and </a:t>
            </a:r>
            <a:r>
              <a:rPr sz="2200" dirty="0">
                <a:latin typeface="Arial"/>
                <a:cs typeface="Arial"/>
              </a:rPr>
              <a:t>rethought </a:t>
            </a:r>
            <a:r>
              <a:rPr sz="2200" spc="-5" dirty="0">
                <a:latin typeface="Arial"/>
                <a:cs typeface="Arial"/>
              </a:rPr>
              <a:t>in </a:t>
            </a:r>
            <a:r>
              <a:rPr sz="2200" dirty="0">
                <a:latin typeface="Arial"/>
                <a:cs typeface="Arial"/>
              </a:rPr>
              <a:t>order </a:t>
            </a:r>
            <a:r>
              <a:rPr sz="2200" spc="0" dirty="0">
                <a:latin typeface="Arial"/>
                <a:cs typeface="Arial"/>
              </a:rPr>
              <a:t>to  </a:t>
            </a:r>
            <a:r>
              <a:rPr sz="2200" dirty="0">
                <a:latin typeface="Arial"/>
                <a:cs typeface="Arial"/>
              </a:rPr>
              <a:t>produce </a:t>
            </a:r>
            <a:r>
              <a:rPr sz="2200" spc="-5" dirty="0">
                <a:latin typeface="Arial"/>
                <a:cs typeface="Arial"/>
              </a:rPr>
              <a:t>what is presumably an </a:t>
            </a:r>
            <a:r>
              <a:rPr sz="2200" dirty="0">
                <a:latin typeface="Arial"/>
                <a:cs typeface="Arial"/>
              </a:rPr>
              <a:t>ever-purer form of </a:t>
            </a:r>
            <a:r>
              <a:rPr sz="2200" spc="-5" dirty="0">
                <a:latin typeface="Arial"/>
                <a:cs typeface="Arial"/>
              </a:rPr>
              <a:t>scientific  knowledge</a:t>
            </a:r>
            <a:r>
              <a:rPr sz="2200" spc="-5" dirty="0">
                <a:latin typeface="Calibri"/>
                <a:cs typeface="Calibri"/>
              </a:rPr>
              <a:t>.</a:t>
            </a:r>
            <a:endParaRPr sz="2200">
              <a:latin typeface="Calibri"/>
              <a:cs typeface="Calibri"/>
            </a:endParaRPr>
          </a:p>
        </p:txBody>
      </p:sp>
      <p:sp>
        <p:nvSpPr>
          <p:cNvPr id="5" name="object 5"/>
          <p:cNvSpPr/>
          <p:nvPr/>
        </p:nvSpPr>
        <p:spPr>
          <a:xfrm>
            <a:off x="6324650" y="5334012"/>
            <a:ext cx="1676349" cy="137158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136</a:t>
            </a:fld>
            <a:endParaRP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28600"/>
            <a:ext cx="8534400" cy="6248400"/>
          </a:xfrm>
          <a:custGeom>
            <a:avLst/>
            <a:gdLst/>
            <a:ahLst/>
            <a:cxnLst/>
            <a:rect l="l" t="t" r="r" b="b"/>
            <a:pathLst>
              <a:path w="8534400" h="6248400">
                <a:moveTo>
                  <a:pt x="0" y="0"/>
                </a:moveTo>
                <a:lnTo>
                  <a:pt x="8534400" y="0"/>
                </a:lnTo>
                <a:lnTo>
                  <a:pt x="85344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28600"/>
            <a:ext cx="8534400" cy="6248400"/>
          </a:xfrm>
          <a:custGeom>
            <a:avLst/>
            <a:gdLst/>
            <a:ahLst/>
            <a:cxnLst/>
            <a:rect l="l" t="t" r="r" b="b"/>
            <a:pathLst>
              <a:path w="8534400" h="6248400">
                <a:moveTo>
                  <a:pt x="0" y="0"/>
                </a:moveTo>
                <a:lnTo>
                  <a:pt x="8534400" y="0"/>
                </a:lnTo>
                <a:lnTo>
                  <a:pt x="8534400" y="6248400"/>
                </a:lnTo>
                <a:lnTo>
                  <a:pt x="0" y="6248400"/>
                </a:lnTo>
                <a:lnTo>
                  <a:pt x="0" y="0"/>
                </a:lnTo>
                <a:close/>
              </a:path>
            </a:pathLst>
          </a:custGeom>
          <a:ln w="25400">
            <a:solidFill>
              <a:srgbClr val="9BBB59"/>
            </a:solidFill>
          </a:ln>
        </p:spPr>
        <p:txBody>
          <a:bodyPr wrap="square" lIns="0" tIns="0" rIns="0" bIns="0" rtlCol="0"/>
          <a:lstStyle/>
          <a:p>
            <a:endParaRPr/>
          </a:p>
        </p:txBody>
      </p:sp>
      <p:sp>
        <p:nvSpPr>
          <p:cNvPr id="4" name="object 4"/>
          <p:cNvSpPr/>
          <p:nvPr/>
        </p:nvSpPr>
        <p:spPr>
          <a:xfrm>
            <a:off x="481583" y="484632"/>
            <a:ext cx="1667255" cy="4663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1583" y="886968"/>
            <a:ext cx="905255" cy="4663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02792" y="886968"/>
            <a:ext cx="478535" cy="4663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7279" y="886968"/>
            <a:ext cx="4035551" cy="4663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80384" y="641700"/>
            <a:ext cx="1274114" cy="27556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85134" y="1053485"/>
            <a:ext cx="488315" cy="205740"/>
          </a:xfrm>
          <a:custGeom>
            <a:avLst/>
            <a:gdLst/>
            <a:ahLst/>
            <a:cxnLst/>
            <a:rect l="l" t="t" r="r" b="b"/>
            <a:pathLst>
              <a:path w="488315" h="205740">
                <a:moveTo>
                  <a:pt x="218160" y="51155"/>
                </a:moveTo>
                <a:lnTo>
                  <a:pt x="176848" y="63414"/>
                </a:lnTo>
                <a:lnTo>
                  <a:pt x="153125" y="97978"/>
                </a:lnTo>
                <a:lnTo>
                  <a:pt x="148564" y="129476"/>
                </a:lnTo>
                <a:lnTo>
                  <a:pt x="149738" y="146173"/>
                </a:lnTo>
                <a:lnTo>
                  <a:pt x="167360" y="185178"/>
                </a:lnTo>
                <a:lnTo>
                  <a:pt x="203738" y="204370"/>
                </a:lnTo>
                <a:lnTo>
                  <a:pt x="219506" y="205651"/>
                </a:lnTo>
                <a:lnTo>
                  <a:pt x="231571" y="204870"/>
                </a:lnTo>
                <a:lnTo>
                  <a:pt x="269300" y="186048"/>
                </a:lnTo>
                <a:lnTo>
                  <a:pt x="273514" y="180301"/>
                </a:lnTo>
                <a:lnTo>
                  <a:pt x="219506" y="180301"/>
                </a:lnTo>
                <a:lnTo>
                  <a:pt x="211477" y="179570"/>
                </a:lnTo>
                <a:lnTo>
                  <a:pt x="180182" y="146543"/>
                </a:lnTo>
                <a:lnTo>
                  <a:pt x="178879" y="137185"/>
                </a:lnTo>
                <a:lnTo>
                  <a:pt x="285610" y="137185"/>
                </a:lnTo>
                <a:lnTo>
                  <a:pt x="284955" y="119756"/>
                </a:lnTo>
                <a:lnTo>
                  <a:pt x="283909" y="111836"/>
                </a:lnTo>
                <a:lnTo>
                  <a:pt x="180225" y="111836"/>
                </a:lnTo>
                <a:lnTo>
                  <a:pt x="181568" y="104976"/>
                </a:lnTo>
                <a:lnTo>
                  <a:pt x="210618" y="77031"/>
                </a:lnTo>
                <a:lnTo>
                  <a:pt x="218160" y="76365"/>
                </a:lnTo>
                <a:lnTo>
                  <a:pt x="270726" y="76365"/>
                </a:lnTo>
                <a:lnTo>
                  <a:pt x="269581" y="74722"/>
                </a:lnTo>
                <a:lnTo>
                  <a:pt x="234067" y="52954"/>
                </a:lnTo>
                <a:lnTo>
                  <a:pt x="226175" y="51605"/>
                </a:lnTo>
                <a:lnTo>
                  <a:pt x="218160" y="51155"/>
                </a:lnTo>
                <a:close/>
              </a:path>
              <a:path w="488315" h="205740">
                <a:moveTo>
                  <a:pt x="255193" y="150901"/>
                </a:moveTo>
                <a:lnTo>
                  <a:pt x="228091" y="180301"/>
                </a:lnTo>
                <a:lnTo>
                  <a:pt x="273514" y="180301"/>
                </a:lnTo>
                <a:lnTo>
                  <a:pt x="275769" y="177226"/>
                </a:lnTo>
                <a:lnTo>
                  <a:pt x="280935" y="166688"/>
                </a:lnTo>
                <a:lnTo>
                  <a:pt x="284797" y="154431"/>
                </a:lnTo>
                <a:lnTo>
                  <a:pt x="255193" y="150901"/>
                </a:lnTo>
                <a:close/>
              </a:path>
              <a:path w="488315" h="205740">
                <a:moveTo>
                  <a:pt x="270726" y="76365"/>
                </a:moveTo>
                <a:lnTo>
                  <a:pt x="218160" y="76365"/>
                </a:lnTo>
                <a:lnTo>
                  <a:pt x="224666" y="76922"/>
                </a:lnTo>
                <a:lnTo>
                  <a:pt x="230906" y="78593"/>
                </a:lnTo>
                <a:lnTo>
                  <a:pt x="255155" y="111836"/>
                </a:lnTo>
                <a:lnTo>
                  <a:pt x="283909" y="111836"/>
                </a:lnTo>
                <a:lnTo>
                  <a:pt x="282989" y="104862"/>
                </a:lnTo>
                <a:lnTo>
                  <a:pt x="279711" y="92499"/>
                </a:lnTo>
                <a:lnTo>
                  <a:pt x="275120" y="82664"/>
                </a:lnTo>
                <a:lnTo>
                  <a:pt x="270726" y="76365"/>
                </a:lnTo>
                <a:close/>
              </a:path>
              <a:path w="488315" h="205740">
                <a:moveTo>
                  <a:pt x="487756" y="54381"/>
                </a:moveTo>
                <a:lnTo>
                  <a:pt x="457974" y="54381"/>
                </a:lnTo>
                <a:lnTo>
                  <a:pt x="457974" y="202298"/>
                </a:lnTo>
                <a:lnTo>
                  <a:pt x="487756" y="202298"/>
                </a:lnTo>
                <a:lnTo>
                  <a:pt x="487756" y="54381"/>
                </a:lnTo>
                <a:close/>
              </a:path>
              <a:path w="488315" h="205740">
                <a:moveTo>
                  <a:pt x="330225" y="54381"/>
                </a:moveTo>
                <a:lnTo>
                  <a:pt x="299948" y="54381"/>
                </a:lnTo>
                <a:lnTo>
                  <a:pt x="354888" y="202285"/>
                </a:lnTo>
                <a:lnTo>
                  <a:pt x="381330" y="202285"/>
                </a:lnTo>
                <a:lnTo>
                  <a:pt x="396446" y="161429"/>
                </a:lnTo>
                <a:lnTo>
                  <a:pt x="367969" y="161429"/>
                </a:lnTo>
                <a:lnTo>
                  <a:pt x="366369" y="156095"/>
                </a:lnTo>
                <a:lnTo>
                  <a:pt x="363804" y="148501"/>
                </a:lnTo>
                <a:lnTo>
                  <a:pt x="330225" y="54381"/>
                </a:lnTo>
                <a:close/>
              </a:path>
              <a:path w="488315" h="205740">
                <a:moveTo>
                  <a:pt x="436054" y="54381"/>
                </a:moveTo>
                <a:lnTo>
                  <a:pt x="406527" y="54381"/>
                </a:lnTo>
                <a:lnTo>
                  <a:pt x="370801" y="152857"/>
                </a:lnTo>
                <a:lnTo>
                  <a:pt x="369176" y="157594"/>
                </a:lnTo>
                <a:lnTo>
                  <a:pt x="367969" y="161429"/>
                </a:lnTo>
                <a:lnTo>
                  <a:pt x="396446" y="161429"/>
                </a:lnTo>
                <a:lnTo>
                  <a:pt x="436054" y="54381"/>
                </a:lnTo>
                <a:close/>
              </a:path>
              <a:path w="488315" h="205740">
                <a:moveTo>
                  <a:pt x="487756" y="0"/>
                </a:moveTo>
                <a:lnTo>
                  <a:pt x="457974" y="0"/>
                </a:lnTo>
                <a:lnTo>
                  <a:pt x="457974" y="32867"/>
                </a:lnTo>
                <a:lnTo>
                  <a:pt x="487756" y="32867"/>
                </a:lnTo>
                <a:lnTo>
                  <a:pt x="487756" y="0"/>
                </a:lnTo>
                <a:close/>
              </a:path>
              <a:path w="488315" h="205740">
                <a:moveTo>
                  <a:pt x="31661" y="0"/>
                </a:moveTo>
                <a:lnTo>
                  <a:pt x="0" y="0"/>
                </a:lnTo>
                <a:lnTo>
                  <a:pt x="0" y="202285"/>
                </a:lnTo>
                <a:lnTo>
                  <a:pt x="128727" y="202285"/>
                </a:lnTo>
                <a:lnTo>
                  <a:pt x="128727" y="173456"/>
                </a:lnTo>
                <a:lnTo>
                  <a:pt x="31661" y="173456"/>
                </a:lnTo>
                <a:lnTo>
                  <a:pt x="31661" y="0"/>
                </a:lnTo>
                <a:close/>
              </a:path>
            </a:pathLst>
          </a:custGeom>
          <a:solidFill>
            <a:srgbClr val="000000"/>
          </a:solidFill>
        </p:spPr>
        <p:txBody>
          <a:bodyPr wrap="square" lIns="0" tIns="0" rIns="0" bIns="0" rtlCol="0"/>
          <a:lstStyle/>
          <a:p>
            <a:endParaRPr/>
          </a:p>
        </p:txBody>
      </p:sp>
      <p:sp>
        <p:nvSpPr>
          <p:cNvPr id="10" name="object 10"/>
          <p:cNvSpPr/>
          <p:nvPr/>
        </p:nvSpPr>
        <p:spPr>
          <a:xfrm>
            <a:off x="865360" y="1129850"/>
            <a:ext cx="74930" cy="35560"/>
          </a:xfrm>
          <a:custGeom>
            <a:avLst/>
            <a:gdLst/>
            <a:ahLst/>
            <a:cxnLst/>
            <a:rect l="l" t="t" r="r" b="b"/>
            <a:pathLst>
              <a:path w="74930" h="35559">
                <a:moveTo>
                  <a:pt x="37934" y="0"/>
                </a:moveTo>
                <a:lnTo>
                  <a:pt x="3771" y="22186"/>
                </a:lnTo>
                <a:lnTo>
                  <a:pt x="0" y="35471"/>
                </a:lnTo>
                <a:lnTo>
                  <a:pt x="74929" y="35471"/>
                </a:lnTo>
                <a:lnTo>
                  <a:pt x="50680" y="2228"/>
                </a:lnTo>
                <a:lnTo>
                  <a:pt x="37934" y="0"/>
                </a:lnTo>
                <a:close/>
              </a:path>
            </a:pathLst>
          </a:custGeom>
          <a:ln w="12192">
            <a:solidFill>
              <a:srgbClr val="054697"/>
            </a:solidFill>
          </a:ln>
        </p:spPr>
        <p:txBody>
          <a:bodyPr wrap="square" lIns="0" tIns="0" rIns="0" bIns="0" rtlCol="0"/>
          <a:lstStyle/>
          <a:p>
            <a:endParaRPr/>
          </a:p>
        </p:txBody>
      </p:sp>
      <p:sp>
        <p:nvSpPr>
          <p:cNvPr id="11" name="object 11"/>
          <p:cNvSpPr/>
          <p:nvPr/>
        </p:nvSpPr>
        <p:spPr>
          <a:xfrm>
            <a:off x="1143109" y="1107866"/>
            <a:ext cx="29845" cy="147955"/>
          </a:xfrm>
          <a:custGeom>
            <a:avLst/>
            <a:gdLst/>
            <a:ahLst/>
            <a:cxnLst/>
            <a:rect l="l" t="t" r="r" b="b"/>
            <a:pathLst>
              <a:path w="29844" h="147955">
                <a:moveTo>
                  <a:pt x="0" y="0"/>
                </a:moveTo>
                <a:lnTo>
                  <a:pt x="29781" y="0"/>
                </a:lnTo>
                <a:lnTo>
                  <a:pt x="29781" y="147916"/>
                </a:lnTo>
                <a:lnTo>
                  <a:pt x="0" y="147916"/>
                </a:lnTo>
                <a:lnTo>
                  <a:pt x="0" y="0"/>
                </a:lnTo>
                <a:close/>
              </a:path>
            </a:pathLst>
          </a:custGeom>
          <a:ln w="12192">
            <a:solidFill>
              <a:srgbClr val="054697"/>
            </a:solidFill>
          </a:ln>
        </p:spPr>
        <p:txBody>
          <a:bodyPr wrap="square" lIns="0" tIns="0" rIns="0" bIns="0" rtlCol="0"/>
          <a:lstStyle/>
          <a:p>
            <a:endParaRPr/>
          </a:p>
        </p:txBody>
      </p:sp>
      <p:sp>
        <p:nvSpPr>
          <p:cNvPr id="12" name="object 12"/>
          <p:cNvSpPr/>
          <p:nvPr/>
        </p:nvSpPr>
        <p:spPr>
          <a:xfrm>
            <a:off x="985083" y="1107866"/>
            <a:ext cx="136525" cy="147955"/>
          </a:xfrm>
          <a:custGeom>
            <a:avLst/>
            <a:gdLst/>
            <a:ahLst/>
            <a:cxnLst/>
            <a:rect l="l" t="t" r="r" b="b"/>
            <a:pathLst>
              <a:path w="136525" h="147955">
                <a:moveTo>
                  <a:pt x="0" y="0"/>
                </a:moveTo>
                <a:lnTo>
                  <a:pt x="30276" y="0"/>
                </a:lnTo>
                <a:lnTo>
                  <a:pt x="60337" y="84264"/>
                </a:lnTo>
                <a:lnTo>
                  <a:pt x="63855" y="94119"/>
                </a:lnTo>
                <a:lnTo>
                  <a:pt x="66421" y="101714"/>
                </a:lnTo>
                <a:lnTo>
                  <a:pt x="68021" y="107048"/>
                </a:lnTo>
                <a:lnTo>
                  <a:pt x="69227" y="103212"/>
                </a:lnTo>
                <a:lnTo>
                  <a:pt x="70853" y="98475"/>
                </a:lnTo>
                <a:lnTo>
                  <a:pt x="72885" y="92849"/>
                </a:lnTo>
                <a:lnTo>
                  <a:pt x="106578" y="0"/>
                </a:lnTo>
                <a:lnTo>
                  <a:pt x="136105" y="0"/>
                </a:lnTo>
                <a:lnTo>
                  <a:pt x="81381" y="147904"/>
                </a:lnTo>
                <a:lnTo>
                  <a:pt x="54940" y="147904"/>
                </a:lnTo>
                <a:lnTo>
                  <a:pt x="0" y="0"/>
                </a:lnTo>
                <a:close/>
              </a:path>
            </a:pathLst>
          </a:custGeom>
          <a:ln w="12192">
            <a:solidFill>
              <a:srgbClr val="054697"/>
            </a:solidFill>
          </a:ln>
        </p:spPr>
        <p:txBody>
          <a:bodyPr wrap="square" lIns="0" tIns="0" rIns="0" bIns="0" rtlCol="0"/>
          <a:lstStyle/>
          <a:p>
            <a:endParaRPr/>
          </a:p>
        </p:txBody>
      </p:sp>
      <p:sp>
        <p:nvSpPr>
          <p:cNvPr id="13" name="object 13"/>
          <p:cNvSpPr/>
          <p:nvPr/>
        </p:nvSpPr>
        <p:spPr>
          <a:xfrm>
            <a:off x="833699" y="1104640"/>
            <a:ext cx="137160" cy="154940"/>
          </a:xfrm>
          <a:custGeom>
            <a:avLst/>
            <a:gdLst/>
            <a:ahLst/>
            <a:cxnLst/>
            <a:rect l="l" t="t" r="r" b="b"/>
            <a:pathLst>
              <a:path w="137159" h="154940">
                <a:moveTo>
                  <a:pt x="69596" y="0"/>
                </a:moveTo>
                <a:lnTo>
                  <a:pt x="108196" y="11407"/>
                </a:lnTo>
                <a:lnTo>
                  <a:pt x="134424" y="53706"/>
                </a:lnTo>
                <a:lnTo>
                  <a:pt x="137045" y="86029"/>
                </a:lnTo>
                <a:lnTo>
                  <a:pt x="30314" y="86029"/>
                </a:lnTo>
                <a:lnTo>
                  <a:pt x="31617" y="95387"/>
                </a:lnTo>
                <a:lnTo>
                  <a:pt x="55568" y="126222"/>
                </a:lnTo>
                <a:lnTo>
                  <a:pt x="70942" y="129146"/>
                </a:lnTo>
                <a:lnTo>
                  <a:pt x="79527" y="129146"/>
                </a:lnTo>
                <a:lnTo>
                  <a:pt x="106629" y="99745"/>
                </a:lnTo>
                <a:lnTo>
                  <a:pt x="136232" y="103276"/>
                </a:lnTo>
                <a:lnTo>
                  <a:pt x="112966" y="141998"/>
                </a:lnTo>
                <a:lnTo>
                  <a:pt x="70942" y="154495"/>
                </a:lnTo>
                <a:lnTo>
                  <a:pt x="55173" y="153214"/>
                </a:lnTo>
                <a:lnTo>
                  <a:pt x="18796" y="134023"/>
                </a:lnTo>
                <a:lnTo>
                  <a:pt x="1174" y="95018"/>
                </a:lnTo>
                <a:lnTo>
                  <a:pt x="0" y="78320"/>
                </a:lnTo>
                <a:lnTo>
                  <a:pt x="1140" y="61764"/>
                </a:lnTo>
                <a:lnTo>
                  <a:pt x="18237" y="21793"/>
                </a:lnTo>
                <a:lnTo>
                  <a:pt x="53963" y="1362"/>
                </a:lnTo>
                <a:lnTo>
                  <a:pt x="69596" y="0"/>
                </a:lnTo>
                <a:close/>
              </a:path>
            </a:pathLst>
          </a:custGeom>
          <a:ln w="12192">
            <a:solidFill>
              <a:srgbClr val="054697"/>
            </a:solidFill>
          </a:ln>
        </p:spPr>
        <p:txBody>
          <a:bodyPr wrap="square" lIns="0" tIns="0" rIns="0" bIns="0" rtlCol="0"/>
          <a:lstStyle/>
          <a:p>
            <a:endParaRPr/>
          </a:p>
        </p:txBody>
      </p:sp>
      <p:sp>
        <p:nvSpPr>
          <p:cNvPr id="14" name="object 14"/>
          <p:cNvSpPr/>
          <p:nvPr/>
        </p:nvSpPr>
        <p:spPr>
          <a:xfrm>
            <a:off x="1143109" y="1053485"/>
            <a:ext cx="29845" cy="33020"/>
          </a:xfrm>
          <a:custGeom>
            <a:avLst/>
            <a:gdLst/>
            <a:ahLst/>
            <a:cxnLst/>
            <a:rect l="l" t="t" r="r" b="b"/>
            <a:pathLst>
              <a:path w="29844" h="33019">
                <a:moveTo>
                  <a:pt x="0" y="0"/>
                </a:moveTo>
                <a:lnTo>
                  <a:pt x="29781" y="0"/>
                </a:lnTo>
                <a:lnTo>
                  <a:pt x="29781" y="32867"/>
                </a:lnTo>
                <a:lnTo>
                  <a:pt x="0" y="32867"/>
                </a:lnTo>
                <a:lnTo>
                  <a:pt x="0" y="0"/>
                </a:lnTo>
                <a:close/>
              </a:path>
            </a:pathLst>
          </a:custGeom>
          <a:ln w="12192">
            <a:solidFill>
              <a:srgbClr val="054697"/>
            </a:solidFill>
          </a:ln>
        </p:spPr>
        <p:txBody>
          <a:bodyPr wrap="square" lIns="0" tIns="0" rIns="0" bIns="0" rtlCol="0"/>
          <a:lstStyle/>
          <a:p>
            <a:endParaRPr/>
          </a:p>
        </p:txBody>
      </p:sp>
      <p:sp>
        <p:nvSpPr>
          <p:cNvPr id="15" name="object 15"/>
          <p:cNvSpPr/>
          <p:nvPr/>
        </p:nvSpPr>
        <p:spPr>
          <a:xfrm>
            <a:off x="685134" y="1053485"/>
            <a:ext cx="128905" cy="202565"/>
          </a:xfrm>
          <a:custGeom>
            <a:avLst/>
            <a:gdLst/>
            <a:ahLst/>
            <a:cxnLst/>
            <a:rect l="l" t="t" r="r" b="b"/>
            <a:pathLst>
              <a:path w="128905" h="202565">
                <a:moveTo>
                  <a:pt x="0" y="0"/>
                </a:moveTo>
                <a:lnTo>
                  <a:pt x="31661" y="0"/>
                </a:lnTo>
                <a:lnTo>
                  <a:pt x="31661" y="173456"/>
                </a:lnTo>
                <a:lnTo>
                  <a:pt x="128727" y="173456"/>
                </a:lnTo>
                <a:lnTo>
                  <a:pt x="128727" y="202285"/>
                </a:lnTo>
                <a:lnTo>
                  <a:pt x="0" y="202285"/>
                </a:lnTo>
                <a:lnTo>
                  <a:pt x="0" y="0"/>
                </a:lnTo>
                <a:close/>
              </a:path>
            </a:pathLst>
          </a:custGeom>
          <a:ln w="12192">
            <a:solidFill>
              <a:srgbClr val="054697"/>
            </a:solidFill>
          </a:ln>
        </p:spPr>
        <p:txBody>
          <a:bodyPr wrap="square" lIns="0" tIns="0" rIns="0" bIns="0" rtlCol="0"/>
          <a:lstStyle/>
          <a:p>
            <a:endParaRPr/>
          </a:p>
        </p:txBody>
      </p:sp>
      <p:sp>
        <p:nvSpPr>
          <p:cNvPr id="16" name="object 16"/>
          <p:cNvSpPr/>
          <p:nvPr/>
        </p:nvSpPr>
        <p:spPr>
          <a:xfrm>
            <a:off x="1188440" y="1044046"/>
            <a:ext cx="3741652" cy="275551"/>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307340" y="1685035"/>
            <a:ext cx="8366125" cy="414020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1800" dirty="0">
                <a:latin typeface="Arial"/>
                <a:cs typeface="Arial"/>
              </a:rPr>
              <a:t>Levi-Strauss, like </a:t>
            </a:r>
            <a:r>
              <a:rPr sz="1800" spc="-5" dirty="0">
                <a:latin typeface="Arial"/>
                <a:cs typeface="Arial"/>
              </a:rPr>
              <a:t>many </a:t>
            </a:r>
            <a:r>
              <a:rPr sz="1800" dirty="0">
                <a:latin typeface="Arial"/>
                <a:cs typeface="Arial"/>
              </a:rPr>
              <a:t>subsequent authors, </a:t>
            </a:r>
            <a:r>
              <a:rPr sz="1800" spc="-5" dirty="0">
                <a:latin typeface="Arial"/>
                <a:cs typeface="Arial"/>
              </a:rPr>
              <a:t>argues </a:t>
            </a:r>
            <a:r>
              <a:rPr sz="1800" dirty="0">
                <a:latin typeface="Arial"/>
                <a:cs typeface="Arial"/>
              </a:rPr>
              <a:t>for a close analogy  </a:t>
            </a:r>
            <a:r>
              <a:rPr sz="1800" spc="-5" dirty="0">
                <a:latin typeface="Arial"/>
                <a:cs typeface="Arial"/>
              </a:rPr>
              <a:t>between </a:t>
            </a:r>
            <a:r>
              <a:rPr sz="1800" dirty="0">
                <a:latin typeface="Arial"/>
                <a:cs typeface="Arial"/>
              </a:rPr>
              <a:t>culture and language. Obviously this can </a:t>
            </a:r>
            <a:r>
              <a:rPr sz="1800" spc="-5" dirty="0">
                <a:latin typeface="Arial"/>
                <a:cs typeface="Arial"/>
              </a:rPr>
              <a:t>mean </a:t>
            </a:r>
            <a:r>
              <a:rPr sz="1800" dirty="0">
                <a:latin typeface="Arial"/>
                <a:cs typeface="Arial"/>
              </a:rPr>
              <a:t>virtually anything,  depending on </a:t>
            </a:r>
            <a:r>
              <a:rPr sz="1800" spc="-5" dirty="0">
                <a:latin typeface="Arial"/>
                <a:cs typeface="Arial"/>
              </a:rPr>
              <a:t>what we </a:t>
            </a:r>
            <a:r>
              <a:rPr sz="1800" dirty="0">
                <a:latin typeface="Arial"/>
                <a:cs typeface="Arial"/>
              </a:rPr>
              <a:t>understand the </a:t>
            </a:r>
            <a:r>
              <a:rPr sz="1800" spc="-5" dirty="0">
                <a:latin typeface="Arial"/>
                <a:cs typeface="Arial"/>
              </a:rPr>
              <a:t>nature </a:t>
            </a:r>
            <a:r>
              <a:rPr sz="1800" dirty="0">
                <a:latin typeface="Arial"/>
                <a:cs typeface="Arial"/>
              </a:rPr>
              <a:t>of language to be, and </a:t>
            </a:r>
            <a:r>
              <a:rPr sz="1800" spc="-5" dirty="0">
                <a:latin typeface="Arial"/>
                <a:cs typeface="Arial"/>
              </a:rPr>
              <a:t>Simon  Clarke </a:t>
            </a:r>
            <a:r>
              <a:rPr sz="1800" dirty="0">
                <a:latin typeface="Arial"/>
                <a:cs typeface="Arial"/>
              </a:rPr>
              <a:t>has </a:t>
            </a:r>
            <a:r>
              <a:rPr sz="1800" spc="-5" dirty="0">
                <a:latin typeface="Arial"/>
                <a:cs typeface="Arial"/>
              </a:rPr>
              <a:t>argued </a:t>
            </a:r>
            <a:r>
              <a:rPr sz="1800" dirty="0">
                <a:latin typeface="Arial"/>
                <a:cs typeface="Arial"/>
              </a:rPr>
              <a:t>that Levi-Strauss’ concept of language does not correspond  closely </a:t>
            </a:r>
            <a:r>
              <a:rPr sz="1800" spc="-5" dirty="0">
                <a:latin typeface="Arial"/>
                <a:cs typeface="Arial"/>
              </a:rPr>
              <a:t>with </a:t>
            </a:r>
            <a:r>
              <a:rPr sz="1800" dirty="0">
                <a:latin typeface="Arial"/>
                <a:cs typeface="Arial"/>
              </a:rPr>
              <a:t>how linguists either then or now thought about it. </a:t>
            </a:r>
            <a:r>
              <a:rPr sz="1800" spc="-5" dirty="0">
                <a:latin typeface="Arial"/>
                <a:cs typeface="Arial"/>
              </a:rPr>
              <a:t>One element </a:t>
            </a:r>
            <a:r>
              <a:rPr sz="1800" dirty="0">
                <a:latin typeface="Arial"/>
                <a:cs typeface="Arial"/>
              </a:rPr>
              <a:t>of  Levi-Strauss’ linguistic analogy is the </a:t>
            </a:r>
            <a:r>
              <a:rPr sz="1800" spc="-5" dirty="0">
                <a:latin typeface="Arial"/>
                <a:cs typeface="Arial"/>
              </a:rPr>
              <a:t>argument </a:t>
            </a:r>
            <a:r>
              <a:rPr sz="1800" dirty="0">
                <a:latin typeface="Arial"/>
                <a:cs typeface="Arial"/>
              </a:rPr>
              <a:t>that </a:t>
            </a:r>
            <a:r>
              <a:rPr sz="1800" spc="-5" dirty="0">
                <a:latin typeface="Arial"/>
                <a:cs typeface="Arial"/>
              </a:rPr>
              <a:t>we </a:t>
            </a:r>
            <a:r>
              <a:rPr sz="1800" dirty="0">
                <a:latin typeface="Arial"/>
                <a:cs typeface="Arial"/>
              </a:rPr>
              <a:t>can distinguish  </a:t>
            </a:r>
            <a:r>
              <a:rPr sz="1800" spc="-5" dirty="0">
                <a:latin typeface="Arial"/>
                <a:cs typeface="Arial"/>
              </a:rPr>
              <a:t>between </a:t>
            </a:r>
            <a:r>
              <a:rPr sz="1800" dirty="0">
                <a:latin typeface="Arial"/>
                <a:cs typeface="Arial"/>
              </a:rPr>
              <a:t>the </a:t>
            </a:r>
            <a:r>
              <a:rPr sz="1800" spc="-5" dirty="0">
                <a:latin typeface="Arial"/>
                <a:cs typeface="Arial"/>
              </a:rPr>
              <a:t>form </a:t>
            </a:r>
            <a:r>
              <a:rPr sz="1800" dirty="0">
                <a:latin typeface="Arial"/>
                <a:cs typeface="Arial"/>
              </a:rPr>
              <a:t>and the content of a culture, or of a language. Just as a  language </a:t>
            </a:r>
            <a:r>
              <a:rPr sz="1800" spc="-5" dirty="0">
                <a:latin typeface="Arial"/>
                <a:cs typeface="Arial"/>
              </a:rPr>
              <a:t>(for </a:t>
            </a:r>
            <a:r>
              <a:rPr sz="1800" dirty="0">
                <a:latin typeface="Arial"/>
                <a:cs typeface="Arial"/>
              </a:rPr>
              <a:t>Levi-Strauss) exists as a </a:t>
            </a:r>
            <a:r>
              <a:rPr sz="1800" spc="-5" dirty="0">
                <a:latin typeface="Arial"/>
                <a:cs typeface="Arial"/>
              </a:rPr>
              <a:t>number </a:t>
            </a:r>
            <a:r>
              <a:rPr sz="1800" dirty="0">
                <a:latin typeface="Arial"/>
                <a:cs typeface="Arial"/>
              </a:rPr>
              <a:t>of </a:t>
            </a:r>
            <a:r>
              <a:rPr sz="1800" spc="-5" dirty="0">
                <a:latin typeface="Arial"/>
                <a:cs typeface="Arial"/>
              </a:rPr>
              <a:t>elements related </a:t>
            </a:r>
            <a:r>
              <a:rPr sz="1800" dirty="0">
                <a:latin typeface="Arial"/>
                <a:cs typeface="Arial"/>
              </a:rPr>
              <a:t>in particular  ways </a:t>
            </a:r>
            <a:r>
              <a:rPr sz="1800" spc="-5" dirty="0">
                <a:latin typeface="Arial"/>
                <a:cs typeface="Arial"/>
              </a:rPr>
              <a:t>(form) </a:t>
            </a:r>
            <a:r>
              <a:rPr sz="1800" dirty="0">
                <a:latin typeface="Arial"/>
                <a:cs typeface="Arial"/>
              </a:rPr>
              <a:t>which </a:t>
            </a:r>
            <a:r>
              <a:rPr sz="1800" spc="-5" dirty="0">
                <a:latin typeface="Arial"/>
                <a:cs typeface="Arial"/>
              </a:rPr>
              <a:t>we </a:t>
            </a:r>
            <a:r>
              <a:rPr sz="1800" dirty="0">
                <a:latin typeface="Arial"/>
                <a:cs typeface="Arial"/>
              </a:rPr>
              <a:t>can then use to express particular </a:t>
            </a:r>
            <a:r>
              <a:rPr sz="1800" spc="-5" dirty="0">
                <a:latin typeface="Arial"/>
                <a:cs typeface="Arial"/>
              </a:rPr>
              <a:t>meanings (content),  </a:t>
            </a:r>
            <a:r>
              <a:rPr sz="1800" dirty="0">
                <a:latin typeface="Arial"/>
                <a:cs typeface="Arial"/>
              </a:rPr>
              <a:t>so culture is </a:t>
            </a:r>
            <a:r>
              <a:rPr sz="1800" spc="-5" dirty="0">
                <a:latin typeface="Arial"/>
                <a:cs typeface="Arial"/>
              </a:rPr>
              <a:t>fundamentally </a:t>
            </a:r>
            <a:r>
              <a:rPr sz="1800" dirty="0">
                <a:latin typeface="Arial"/>
                <a:cs typeface="Arial"/>
              </a:rPr>
              <a:t>a </a:t>
            </a:r>
            <a:r>
              <a:rPr sz="1800" spc="-5" dirty="0">
                <a:latin typeface="Arial"/>
                <a:cs typeface="Arial"/>
              </a:rPr>
              <a:t>form, within </a:t>
            </a:r>
            <a:r>
              <a:rPr sz="1800" dirty="0">
                <a:latin typeface="Arial"/>
                <a:cs typeface="Arial"/>
              </a:rPr>
              <a:t>which </a:t>
            </a:r>
            <a:r>
              <a:rPr sz="1800" spc="-5" dirty="0">
                <a:latin typeface="Arial"/>
                <a:cs typeface="Arial"/>
              </a:rPr>
              <a:t>different </a:t>
            </a:r>
            <a:r>
              <a:rPr sz="1800" dirty="0">
                <a:latin typeface="Arial"/>
                <a:cs typeface="Arial"/>
              </a:rPr>
              <a:t>contents can be  expressed. In other </a:t>
            </a:r>
            <a:r>
              <a:rPr sz="1800" spc="-5" dirty="0">
                <a:latin typeface="Arial"/>
                <a:cs typeface="Arial"/>
              </a:rPr>
              <a:t>words, while myths (for example) may </a:t>
            </a:r>
            <a:r>
              <a:rPr sz="1800" dirty="0">
                <a:latin typeface="Arial"/>
                <a:cs typeface="Arial"/>
              </a:rPr>
              <a:t>express a particular  </a:t>
            </a:r>
            <a:r>
              <a:rPr sz="1800" spc="-5" dirty="0">
                <a:latin typeface="Arial"/>
                <a:cs typeface="Arial"/>
              </a:rPr>
              <a:t>meaning </a:t>
            </a:r>
            <a:r>
              <a:rPr sz="1800" dirty="0">
                <a:latin typeface="Arial"/>
                <a:cs typeface="Arial"/>
              </a:rPr>
              <a:t>to the people </a:t>
            </a:r>
            <a:r>
              <a:rPr sz="1800" spc="-5" dirty="0">
                <a:latin typeface="Arial"/>
                <a:cs typeface="Arial"/>
              </a:rPr>
              <a:t>who </a:t>
            </a:r>
            <a:r>
              <a:rPr sz="1800" dirty="0">
                <a:latin typeface="Arial"/>
                <a:cs typeface="Arial"/>
              </a:rPr>
              <a:t>actually tell them or hear </a:t>
            </a:r>
            <a:r>
              <a:rPr sz="1800" spc="-5" dirty="0">
                <a:latin typeface="Arial"/>
                <a:cs typeface="Arial"/>
              </a:rPr>
              <a:t>them, </a:t>
            </a:r>
            <a:r>
              <a:rPr sz="1800" dirty="0">
                <a:latin typeface="Arial"/>
                <a:cs typeface="Arial"/>
              </a:rPr>
              <a:t>this </a:t>
            </a:r>
            <a:r>
              <a:rPr sz="1800" spc="-5" dirty="0">
                <a:latin typeface="Arial"/>
                <a:cs typeface="Arial"/>
              </a:rPr>
              <a:t>meaning </a:t>
            </a:r>
            <a:r>
              <a:rPr sz="1800" dirty="0">
                <a:latin typeface="Arial"/>
                <a:cs typeface="Arial"/>
              </a:rPr>
              <a:t>is  expressed </a:t>
            </a:r>
            <a:r>
              <a:rPr sz="1800" spc="-5" dirty="0">
                <a:latin typeface="Arial"/>
                <a:cs typeface="Arial"/>
              </a:rPr>
              <a:t>within </a:t>
            </a:r>
            <a:r>
              <a:rPr sz="1800" dirty="0">
                <a:latin typeface="Arial"/>
                <a:cs typeface="Arial"/>
              </a:rPr>
              <a:t>and </a:t>
            </a:r>
            <a:r>
              <a:rPr sz="1800" spc="-5" dirty="0">
                <a:latin typeface="Arial"/>
                <a:cs typeface="Arial"/>
              </a:rPr>
              <a:t>determined </a:t>
            </a:r>
            <a:r>
              <a:rPr sz="1800" dirty="0">
                <a:latin typeface="Arial"/>
                <a:cs typeface="Arial"/>
              </a:rPr>
              <a:t>by the </a:t>
            </a:r>
            <a:r>
              <a:rPr sz="1800" spc="-5" dirty="0">
                <a:latin typeface="Arial"/>
                <a:cs typeface="Arial"/>
              </a:rPr>
              <a:t>broader form </a:t>
            </a:r>
            <a:r>
              <a:rPr sz="1800" dirty="0">
                <a:latin typeface="Arial"/>
                <a:cs typeface="Arial"/>
              </a:rPr>
              <a:t>of </a:t>
            </a:r>
            <a:r>
              <a:rPr sz="1800" spc="-5" dirty="0">
                <a:latin typeface="Arial"/>
                <a:cs typeface="Arial"/>
              </a:rPr>
              <a:t>myths </a:t>
            </a:r>
            <a:r>
              <a:rPr sz="1800" dirty="0">
                <a:latin typeface="Arial"/>
                <a:cs typeface="Arial"/>
              </a:rPr>
              <a:t>structured  </a:t>
            </a:r>
            <a:r>
              <a:rPr sz="1800" spc="-5" dirty="0">
                <a:latin typeface="Arial"/>
                <a:cs typeface="Arial"/>
              </a:rPr>
              <a:t>around </a:t>
            </a:r>
            <a:r>
              <a:rPr sz="1800" dirty="0">
                <a:latin typeface="Arial"/>
                <a:cs typeface="Arial"/>
              </a:rPr>
              <a:t>difference. What Levi-Strauss deduces </a:t>
            </a:r>
            <a:r>
              <a:rPr sz="1800" spc="-5" dirty="0">
                <a:latin typeface="Arial"/>
                <a:cs typeface="Arial"/>
              </a:rPr>
              <a:t>from </a:t>
            </a:r>
            <a:r>
              <a:rPr sz="1800" dirty="0">
                <a:latin typeface="Arial"/>
                <a:cs typeface="Arial"/>
              </a:rPr>
              <a:t>this is a </a:t>
            </a:r>
            <a:r>
              <a:rPr sz="1800" spc="-5" dirty="0">
                <a:latin typeface="Arial"/>
                <a:cs typeface="Arial"/>
              </a:rPr>
              <a:t>form </a:t>
            </a:r>
            <a:r>
              <a:rPr sz="1800" dirty="0">
                <a:latin typeface="Arial"/>
                <a:cs typeface="Arial"/>
              </a:rPr>
              <a:t>of  uncertainty</a:t>
            </a:r>
            <a:r>
              <a:rPr sz="1800" spc="-85" dirty="0">
                <a:latin typeface="Arial"/>
                <a:cs typeface="Arial"/>
              </a:rPr>
              <a:t> </a:t>
            </a:r>
            <a:r>
              <a:rPr sz="1800" dirty="0">
                <a:latin typeface="Arial"/>
                <a:cs typeface="Arial"/>
              </a:rPr>
              <a:t>principle.</a:t>
            </a:r>
            <a:endParaRPr sz="180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137</a:t>
            </a:fld>
            <a:endParaRP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9676"/>
            <a:ext cx="8038465" cy="5239385"/>
          </a:xfrm>
          <a:prstGeom prst="rect">
            <a:avLst/>
          </a:prstGeom>
        </p:spPr>
        <p:txBody>
          <a:bodyPr vert="horz" wrap="square" lIns="0" tIns="12065" rIns="0" bIns="0" rtlCol="0">
            <a:spAutoFit/>
          </a:bodyPr>
          <a:lstStyle/>
          <a:p>
            <a:pPr marL="356870" marR="5080" indent="-344170">
              <a:lnSpc>
                <a:spcPct val="100000"/>
              </a:lnSpc>
              <a:spcBef>
                <a:spcPts val="95"/>
              </a:spcBef>
              <a:buFont typeface="Arial"/>
              <a:buChar char="•"/>
              <a:tabLst>
                <a:tab pos="356870" algn="l"/>
                <a:tab pos="357505" algn="l"/>
              </a:tabLst>
            </a:pPr>
            <a:r>
              <a:rPr sz="1900" spc="-5" dirty="0">
                <a:latin typeface="Arial"/>
                <a:cs typeface="Arial"/>
              </a:rPr>
              <a:t>Whereas </a:t>
            </a:r>
            <a:r>
              <a:rPr sz="1900" dirty="0">
                <a:latin typeface="Arial"/>
                <a:cs typeface="Arial"/>
              </a:rPr>
              <a:t>in Physics, </a:t>
            </a:r>
            <a:r>
              <a:rPr sz="1900" spc="-10" dirty="0">
                <a:latin typeface="Arial"/>
                <a:cs typeface="Arial"/>
              </a:rPr>
              <a:t>we </a:t>
            </a:r>
            <a:r>
              <a:rPr sz="1900" spc="-5" dirty="0">
                <a:latin typeface="Arial"/>
                <a:cs typeface="Arial"/>
              </a:rPr>
              <a:t>may be </a:t>
            </a:r>
            <a:r>
              <a:rPr sz="1900" dirty="0">
                <a:latin typeface="Arial"/>
                <a:cs typeface="Arial"/>
              </a:rPr>
              <a:t>in </a:t>
            </a:r>
            <a:r>
              <a:rPr sz="1900" spc="-5" dirty="0">
                <a:latin typeface="Arial"/>
                <a:cs typeface="Arial"/>
              </a:rPr>
              <a:t>a </a:t>
            </a:r>
            <a:r>
              <a:rPr sz="1900" dirty="0">
                <a:latin typeface="Arial"/>
                <a:cs typeface="Arial"/>
              </a:rPr>
              <a:t>position </a:t>
            </a:r>
            <a:r>
              <a:rPr sz="1900" spc="-10" dirty="0">
                <a:latin typeface="Arial"/>
                <a:cs typeface="Arial"/>
              </a:rPr>
              <a:t>where we </a:t>
            </a:r>
            <a:r>
              <a:rPr sz="1900" spc="-5" dirty="0">
                <a:latin typeface="Arial"/>
                <a:cs typeface="Arial"/>
              </a:rPr>
              <a:t>can measure  </a:t>
            </a:r>
            <a:r>
              <a:rPr sz="1900" dirty="0">
                <a:latin typeface="Arial"/>
                <a:cs typeface="Arial"/>
              </a:rPr>
              <a:t>light </a:t>
            </a:r>
            <a:r>
              <a:rPr sz="1900" spc="-5" dirty="0">
                <a:latin typeface="Arial"/>
                <a:cs typeface="Arial"/>
              </a:rPr>
              <a:t>as a particle, or as a wave, but not as both </a:t>
            </a:r>
            <a:r>
              <a:rPr sz="1900" dirty="0">
                <a:latin typeface="Arial"/>
                <a:cs typeface="Arial"/>
              </a:rPr>
              <a:t>simultaneously, in  </a:t>
            </a:r>
            <a:r>
              <a:rPr sz="1900" spc="-5" dirty="0">
                <a:latin typeface="Arial"/>
                <a:cs typeface="Arial"/>
              </a:rPr>
              <a:t>Anthropology or </a:t>
            </a:r>
            <a:r>
              <a:rPr sz="1900" dirty="0">
                <a:latin typeface="Arial"/>
                <a:cs typeface="Arial"/>
              </a:rPr>
              <a:t>Sociology. </a:t>
            </a:r>
            <a:r>
              <a:rPr sz="1900" spc="-10" dirty="0">
                <a:latin typeface="Arial"/>
                <a:cs typeface="Arial"/>
              </a:rPr>
              <a:t>For </a:t>
            </a:r>
            <a:r>
              <a:rPr sz="1900" spc="-5" dirty="0">
                <a:latin typeface="Arial"/>
                <a:cs typeface="Arial"/>
              </a:rPr>
              <a:t>Levi-Strauss, </a:t>
            </a:r>
            <a:r>
              <a:rPr sz="1900" spc="-10" dirty="0">
                <a:latin typeface="Arial"/>
                <a:cs typeface="Arial"/>
              </a:rPr>
              <a:t>we </a:t>
            </a:r>
            <a:r>
              <a:rPr sz="1900" spc="-5" dirty="0">
                <a:latin typeface="Arial"/>
                <a:cs typeface="Arial"/>
              </a:rPr>
              <a:t>can know the content  of a culture, or </a:t>
            </a:r>
            <a:r>
              <a:rPr sz="1900" dirty="0">
                <a:latin typeface="Arial"/>
                <a:cs typeface="Arial"/>
              </a:rPr>
              <a:t>its </a:t>
            </a:r>
            <a:r>
              <a:rPr sz="1900" spc="-5" dirty="0">
                <a:latin typeface="Arial"/>
                <a:cs typeface="Arial"/>
              </a:rPr>
              <a:t>form, but not both at the same time. In other words,  </a:t>
            </a:r>
            <a:r>
              <a:rPr sz="1900" spc="-10" dirty="0">
                <a:latin typeface="Arial"/>
                <a:cs typeface="Arial"/>
              </a:rPr>
              <a:t>we </a:t>
            </a:r>
            <a:r>
              <a:rPr sz="1900" spc="-5" dirty="0">
                <a:latin typeface="Arial"/>
                <a:cs typeface="Arial"/>
              </a:rPr>
              <a:t>can think about the way a culture </a:t>
            </a:r>
            <a:r>
              <a:rPr sz="1900" dirty="0">
                <a:latin typeface="Arial"/>
                <a:cs typeface="Arial"/>
              </a:rPr>
              <a:t>is </a:t>
            </a:r>
            <a:r>
              <a:rPr sz="1900" spc="-5" dirty="0">
                <a:latin typeface="Arial"/>
                <a:cs typeface="Arial"/>
              </a:rPr>
              <a:t>structured, and indeed about  the way culture as a whole </a:t>
            </a:r>
            <a:r>
              <a:rPr sz="1900" dirty="0">
                <a:latin typeface="Arial"/>
                <a:cs typeface="Arial"/>
              </a:rPr>
              <a:t>is </a:t>
            </a:r>
            <a:r>
              <a:rPr sz="1900" spc="-5" dirty="0">
                <a:latin typeface="Arial"/>
                <a:cs typeface="Arial"/>
              </a:rPr>
              <a:t>structured; this </a:t>
            </a:r>
            <a:r>
              <a:rPr sz="1900" dirty="0">
                <a:latin typeface="Arial"/>
                <a:cs typeface="Arial"/>
              </a:rPr>
              <a:t>is like thinking </a:t>
            </a:r>
            <a:r>
              <a:rPr sz="1900" spc="-5" dirty="0">
                <a:latin typeface="Arial"/>
                <a:cs typeface="Arial"/>
              </a:rPr>
              <a:t>about the  </a:t>
            </a:r>
            <a:r>
              <a:rPr sz="1900" dirty="0">
                <a:latin typeface="Arial"/>
                <a:cs typeface="Arial"/>
              </a:rPr>
              <a:t>syntactical </a:t>
            </a:r>
            <a:r>
              <a:rPr sz="1900" spc="-5" dirty="0">
                <a:latin typeface="Arial"/>
                <a:cs typeface="Arial"/>
              </a:rPr>
              <a:t>structure of language. And </a:t>
            </a:r>
            <a:r>
              <a:rPr sz="1900" dirty="0">
                <a:latin typeface="Arial"/>
                <a:cs typeface="Arial"/>
              </a:rPr>
              <a:t>like thinking </a:t>
            </a:r>
            <a:r>
              <a:rPr sz="1900" spc="-5" dirty="0">
                <a:latin typeface="Arial"/>
                <a:cs typeface="Arial"/>
              </a:rPr>
              <a:t>about the syntax of a  language, </a:t>
            </a:r>
            <a:r>
              <a:rPr sz="1900" dirty="0">
                <a:latin typeface="Arial"/>
                <a:cs typeface="Arial"/>
              </a:rPr>
              <a:t>it </a:t>
            </a:r>
            <a:r>
              <a:rPr sz="1900" spc="-5" dirty="0">
                <a:latin typeface="Arial"/>
                <a:cs typeface="Arial"/>
              </a:rPr>
              <a:t>cannot be done at the same time as </a:t>
            </a:r>
            <a:r>
              <a:rPr sz="1900" dirty="0">
                <a:latin typeface="Arial"/>
                <a:cs typeface="Arial"/>
              </a:rPr>
              <a:t>thinking </a:t>
            </a:r>
            <a:r>
              <a:rPr sz="1900" spc="-5" dirty="0">
                <a:latin typeface="Arial"/>
                <a:cs typeface="Arial"/>
              </a:rPr>
              <a:t>about the  content or meaning. This means that </a:t>
            </a:r>
            <a:r>
              <a:rPr sz="1900" spc="-10" dirty="0">
                <a:latin typeface="Arial"/>
                <a:cs typeface="Arial"/>
              </a:rPr>
              <a:t>we </a:t>
            </a:r>
            <a:r>
              <a:rPr sz="1900" spc="-5" dirty="0">
                <a:latin typeface="Arial"/>
                <a:cs typeface="Arial"/>
              </a:rPr>
              <a:t>can study the structure of a  culture with one method, or </a:t>
            </a:r>
            <a:r>
              <a:rPr sz="1900" spc="-10" dirty="0">
                <a:latin typeface="Arial"/>
                <a:cs typeface="Arial"/>
              </a:rPr>
              <a:t>we </a:t>
            </a:r>
            <a:r>
              <a:rPr sz="1900" spc="-5" dirty="0">
                <a:latin typeface="Arial"/>
                <a:cs typeface="Arial"/>
              </a:rPr>
              <a:t>can study the actual cultural meanings  which </a:t>
            </a:r>
            <a:r>
              <a:rPr sz="1900" spc="-10" dirty="0">
                <a:latin typeface="Arial"/>
                <a:cs typeface="Arial"/>
              </a:rPr>
              <a:t>are </a:t>
            </a:r>
            <a:r>
              <a:rPr sz="1900" spc="-5" dirty="0">
                <a:latin typeface="Arial"/>
                <a:cs typeface="Arial"/>
              </a:rPr>
              <a:t>expressed with another method, but </a:t>
            </a:r>
            <a:r>
              <a:rPr sz="1900" spc="-10" dirty="0">
                <a:latin typeface="Arial"/>
                <a:cs typeface="Arial"/>
              </a:rPr>
              <a:t>we </a:t>
            </a:r>
            <a:r>
              <a:rPr sz="1900" spc="-5" dirty="0">
                <a:latin typeface="Arial"/>
                <a:cs typeface="Arial"/>
              </a:rPr>
              <a:t>cannot study both at  the same time, because a study of actual meanings presupposes a  knowledge of the structure with which those meanings </a:t>
            </a:r>
            <a:r>
              <a:rPr sz="1900" spc="-10" dirty="0">
                <a:latin typeface="Arial"/>
                <a:cs typeface="Arial"/>
              </a:rPr>
              <a:t>are </a:t>
            </a:r>
            <a:r>
              <a:rPr sz="1900" spc="-5" dirty="0">
                <a:latin typeface="Arial"/>
                <a:cs typeface="Arial"/>
              </a:rPr>
              <a:t>expressed.  We can think about current meanings within our culture; </a:t>
            </a:r>
            <a:r>
              <a:rPr sz="1900" spc="-10" dirty="0">
                <a:latin typeface="Arial"/>
                <a:cs typeface="Arial"/>
              </a:rPr>
              <a:t>we </a:t>
            </a:r>
            <a:r>
              <a:rPr sz="1900" spc="-5" dirty="0">
                <a:latin typeface="Arial"/>
                <a:cs typeface="Arial"/>
              </a:rPr>
              <a:t>can stand  back and think about our culture as a whole. We can even think about a  foreign culture. But </a:t>
            </a:r>
            <a:r>
              <a:rPr sz="1900" spc="-10" dirty="0">
                <a:latin typeface="Arial"/>
                <a:cs typeface="Arial"/>
              </a:rPr>
              <a:t>we </a:t>
            </a:r>
            <a:r>
              <a:rPr sz="1900" spc="-5" dirty="0">
                <a:latin typeface="Arial"/>
                <a:cs typeface="Arial"/>
              </a:rPr>
              <a:t>cannot think about the meanings expressed  within a foreign culture, because </a:t>
            </a:r>
            <a:r>
              <a:rPr sz="1900" spc="-10" dirty="0">
                <a:latin typeface="Arial"/>
                <a:cs typeface="Arial"/>
              </a:rPr>
              <a:t>we </a:t>
            </a:r>
            <a:r>
              <a:rPr sz="1900" dirty="0">
                <a:latin typeface="Arial"/>
                <a:cs typeface="Arial"/>
              </a:rPr>
              <a:t>lack </a:t>
            </a:r>
            <a:r>
              <a:rPr sz="1900" spc="-5" dirty="0">
                <a:latin typeface="Arial"/>
                <a:cs typeface="Arial"/>
              </a:rPr>
              <a:t>the necessary knowledge of  </a:t>
            </a:r>
            <a:r>
              <a:rPr sz="1900" dirty="0">
                <a:latin typeface="Arial"/>
                <a:cs typeface="Arial"/>
              </a:rPr>
              <a:t>its</a:t>
            </a:r>
            <a:r>
              <a:rPr sz="1900" spc="-45" dirty="0">
                <a:latin typeface="Arial"/>
                <a:cs typeface="Arial"/>
              </a:rPr>
              <a:t> </a:t>
            </a:r>
            <a:r>
              <a:rPr sz="1900" spc="-5" dirty="0">
                <a:latin typeface="Arial"/>
                <a:cs typeface="Arial"/>
              </a:rPr>
              <a:t>structure.</a:t>
            </a:r>
            <a:endParaRPr sz="19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138</a:t>
            </a:fld>
            <a:endParaRP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85800"/>
            <a:ext cx="8229600" cy="5440680"/>
          </a:xfrm>
          <a:custGeom>
            <a:avLst/>
            <a:gdLst/>
            <a:ahLst/>
            <a:cxnLst/>
            <a:rect l="l" t="t" r="r" b="b"/>
            <a:pathLst>
              <a:path w="8229600" h="5440680">
                <a:moveTo>
                  <a:pt x="0" y="0"/>
                </a:moveTo>
                <a:lnTo>
                  <a:pt x="8229600" y="0"/>
                </a:lnTo>
                <a:lnTo>
                  <a:pt x="8229600" y="5440362"/>
                </a:lnTo>
                <a:lnTo>
                  <a:pt x="0" y="5440362"/>
                </a:lnTo>
                <a:lnTo>
                  <a:pt x="0" y="0"/>
                </a:lnTo>
                <a:close/>
              </a:path>
            </a:pathLst>
          </a:custGeom>
          <a:ln w="25400">
            <a:solidFill>
              <a:srgbClr val="4BACC6"/>
            </a:solidFill>
          </a:ln>
        </p:spPr>
        <p:txBody>
          <a:bodyPr wrap="square" lIns="0" tIns="0" rIns="0" bIns="0" rtlCol="0"/>
          <a:lstStyle/>
          <a:p>
            <a:endParaRPr/>
          </a:p>
        </p:txBody>
      </p:sp>
      <p:sp>
        <p:nvSpPr>
          <p:cNvPr id="4" name="object 4"/>
          <p:cNvSpPr txBox="1">
            <a:spLocks noGrp="1"/>
          </p:cNvSpPr>
          <p:nvPr>
            <p:ph type="title"/>
          </p:nvPr>
        </p:nvSpPr>
        <p:spPr>
          <a:xfrm>
            <a:off x="880363" y="1288796"/>
            <a:ext cx="7686675" cy="1975485"/>
          </a:xfrm>
          <a:prstGeom prst="rect">
            <a:avLst/>
          </a:prstGeom>
        </p:spPr>
        <p:txBody>
          <a:bodyPr vert="horz" wrap="square" lIns="0" tIns="11430" rIns="0" bIns="0" rtlCol="0">
            <a:spAutoFit/>
          </a:bodyPr>
          <a:lstStyle/>
          <a:p>
            <a:pPr marL="12700" marR="5080">
              <a:lnSpc>
                <a:spcPct val="100000"/>
              </a:lnSpc>
              <a:spcBef>
                <a:spcPts val="90"/>
              </a:spcBef>
            </a:pPr>
            <a:r>
              <a:rPr sz="3200" spc="-15" dirty="0">
                <a:latin typeface="Arial"/>
                <a:cs typeface="Arial"/>
              </a:rPr>
              <a:t>There </a:t>
            </a:r>
            <a:r>
              <a:rPr sz="3200" spc="-10" dirty="0">
                <a:latin typeface="Arial"/>
                <a:cs typeface="Arial"/>
              </a:rPr>
              <a:t>are </a:t>
            </a:r>
            <a:r>
              <a:rPr sz="3200" spc="-5" dirty="0">
                <a:latin typeface="Arial"/>
                <a:cs typeface="Arial"/>
              </a:rPr>
              <a:t>a </a:t>
            </a:r>
            <a:r>
              <a:rPr sz="3200" spc="-10" dirty="0">
                <a:latin typeface="Arial"/>
                <a:cs typeface="Arial"/>
              </a:rPr>
              <a:t>number of problems </a:t>
            </a:r>
            <a:r>
              <a:rPr sz="3200" spc="-5" dirty="0">
                <a:latin typeface="Arial"/>
                <a:cs typeface="Arial"/>
              </a:rPr>
              <a:t>with this  claim, which I will </a:t>
            </a:r>
            <a:r>
              <a:rPr sz="3200" spc="-10" dirty="0">
                <a:latin typeface="Arial"/>
                <a:cs typeface="Arial"/>
              </a:rPr>
              <a:t>not disentangle </a:t>
            </a:r>
            <a:r>
              <a:rPr sz="3200" spc="-5" dirty="0">
                <a:latin typeface="Arial"/>
                <a:cs typeface="Arial"/>
              </a:rPr>
              <a:t>for </a:t>
            </a:r>
            <a:r>
              <a:rPr sz="3200" spc="-10" dirty="0">
                <a:latin typeface="Arial"/>
                <a:cs typeface="Arial"/>
              </a:rPr>
              <a:t>you;  but </a:t>
            </a:r>
            <a:r>
              <a:rPr sz="3200" spc="-5" dirty="0">
                <a:latin typeface="Arial"/>
                <a:cs typeface="Arial"/>
              </a:rPr>
              <a:t>it is </a:t>
            </a:r>
            <a:r>
              <a:rPr sz="3200" spc="-10" dirty="0">
                <a:latin typeface="Arial"/>
                <a:cs typeface="Arial"/>
              </a:rPr>
              <a:t>worth </a:t>
            </a:r>
            <a:r>
              <a:rPr sz="3200" spc="-5" dirty="0">
                <a:latin typeface="Arial"/>
                <a:cs typeface="Arial"/>
              </a:rPr>
              <a:t>thinking </a:t>
            </a:r>
            <a:r>
              <a:rPr sz="3200" spc="-10" dirty="0">
                <a:latin typeface="Arial"/>
                <a:cs typeface="Arial"/>
              </a:rPr>
              <a:t>about as an unusual  approach </a:t>
            </a:r>
            <a:r>
              <a:rPr sz="3200" spc="-5" dirty="0">
                <a:latin typeface="Arial"/>
                <a:cs typeface="Arial"/>
              </a:rPr>
              <a:t>to the </a:t>
            </a:r>
            <a:r>
              <a:rPr sz="3200" spc="-10" dirty="0">
                <a:latin typeface="Arial"/>
                <a:cs typeface="Arial"/>
              </a:rPr>
              <a:t>problem of</a:t>
            </a:r>
            <a:r>
              <a:rPr sz="3200" spc="-30" dirty="0">
                <a:latin typeface="Arial"/>
                <a:cs typeface="Arial"/>
              </a:rPr>
              <a:t> </a:t>
            </a:r>
            <a:r>
              <a:rPr sz="3200" spc="-5" dirty="0">
                <a:latin typeface="Arial"/>
                <a:cs typeface="Arial"/>
              </a:rPr>
              <a:t>reflexivity.</a:t>
            </a:r>
            <a:endParaRPr sz="3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139</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403350" marR="610870" indent="-701040">
              <a:lnSpc>
                <a:spcPct val="100000"/>
              </a:lnSpc>
              <a:spcBef>
                <a:spcPts val="100"/>
              </a:spcBef>
            </a:pPr>
            <a:r>
              <a:rPr sz="3600" spc="-5" dirty="0"/>
              <a:t>The </a:t>
            </a:r>
            <a:r>
              <a:rPr sz="3600" spc="-10" dirty="0"/>
              <a:t>Modernist </a:t>
            </a:r>
            <a:r>
              <a:rPr sz="3600" spc="-25" dirty="0"/>
              <a:t>Paradigm </a:t>
            </a:r>
            <a:r>
              <a:rPr sz="3600" spc="-5" dirty="0"/>
              <a:t>in Sociology:  </a:t>
            </a:r>
            <a:r>
              <a:rPr sz="3600" spc="-15" dirty="0"/>
              <a:t>Critical </a:t>
            </a:r>
            <a:r>
              <a:rPr sz="3600" spc="-5" dirty="0"/>
              <a:t>themes </a:t>
            </a:r>
            <a:r>
              <a:rPr sz="3600" dirty="0"/>
              <a:t>/ a </a:t>
            </a:r>
            <a:r>
              <a:rPr sz="3600" spc="-10" dirty="0"/>
              <a:t>set </a:t>
            </a:r>
            <a:r>
              <a:rPr sz="3600" spc="-5" dirty="0"/>
              <a:t>of</a:t>
            </a:r>
            <a:r>
              <a:rPr sz="3600" spc="-30" dirty="0"/>
              <a:t> </a:t>
            </a:r>
            <a:r>
              <a:rPr sz="3600" spc="-5" dirty="0"/>
              <a:t>ideas</a:t>
            </a:r>
            <a:endParaRPr sz="3600"/>
          </a:p>
        </p:txBody>
      </p:sp>
      <p:sp>
        <p:nvSpPr>
          <p:cNvPr id="4" name="object 4"/>
          <p:cNvSpPr/>
          <p:nvPr/>
        </p:nvSpPr>
        <p:spPr>
          <a:xfrm>
            <a:off x="362711" y="1569719"/>
            <a:ext cx="496823" cy="4907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94944" y="1557527"/>
            <a:ext cx="2648711" cy="50291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8764" y="1800873"/>
            <a:ext cx="87655" cy="8764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07956" y="1724079"/>
            <a:ext cx="2141816" cy="287528"/>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body" idx="1"/>
          </p:nvPr>
        </p:nvSpPr>
        <p:spPr>
          <a:prstGeom prst="rect">
            <a:avLst/>
          </a:prstGeom>
        </p:spPr>
        <p:txBody>
          <a:bodyPr vert="horz" wrap="square" lIns="0" tIns="171958" rIns="0" bIns="0" rtlCol="0">
            <a:spAutoFit/>
          </a:bodyPr>
          <a:lstStyle/>
          <a:p>
            <a:pPr marL="290195" marR="5080" indent="2233930">
              <a:lnSpc>
                <a:spcPct val="100000"/>
              </a:lnSpc>
              <a:spcBef>
                <a:spcPts val="100"/>
              </a:spcBef>
            </a:pPr>
            <a:r>
              <a:rPr sz="2400" spc="-5" dirty="0">
                <a:latin typeface="Calibri"/>
                <a:cs typeface="Calibri"/>
              </a:rPr>
              <a:t>“society” </a:t>
            </a:r>
            <a:r>
              <a:rPr sz="2400" dirty="0">
                <a:latin typeface="Calibri"/>
                <a:cs typeface="Calibri"/>
              </a:rPr>
              <a:t>as the </a:t>
            </a:r>
            <a:r>
              <a:rPr sz="2400" spc="-5" dirty="0">
                <a:latin typeface="Calibri"/>
                <a:cs typeface="Calibri"/>
              </a:rPr>
              <a:t>object </a:t>
            </a:r>
            <a:r>
              <a:rPr sz="2400" dirty="0">
                <a:latin typeface="Calibri"/>
                <a:cs typeface="Calibri"/>
              </a:rPr>
              <a:t>of </a:t>
            </a:r>
            <a:r>
              <a:rPr sz="2400" spc="-5" dirty="0">
                <a:latin typeface="Calibri"/>
                <a:cs typeface="Calibri"/>
              </a:rPr>
              <a:t>knowledge,</a:t>
            </a:r>
            <a:r>
              <a:rPr sz="2400" spc="-90" dirty="0">
                <a:latin typeface="Calibri"/>
                <a:cs typeface="Calibri"/>
              </a:rPr>
              <a:t> </a:t>
            </a:r>
            <a:r>
              <a:rPr sz="2400" spc="-75" dirty="0">
                <a:latin typeface="Calibri"/>
                <a:cs typeface="Calibri"/>
              </a:rPr>
              <a:t>or,  </a:t>
            </a:r>
            <a:r>
              <a:rPr sz="2400" spc="-10" dirty="0">
                <a:latin typeface="Calibri"/>
                <a:cs typeface="Calibri"/>
              </a:rPr>
              <a:t>more </a:t>
            </a:r>
            <a:r>
              <a:rPr sz="2400" spc="-25" dirty="0">
                <a:latin typeface="Calibri"/>
                <a:cs typeface="Calibri"/>
              </a:rPr>
              <a:t>precisely, </a:t>
            </a:r>
            <a:r>
              <a:rPr sz="2400" dirty="0">
                <a:latin typeface="Calibri"/>
                <a:cs typeface="Calibri"/>
              </a:rPr>
              <a:t>the idea of </a:t>
            </a:r>
            <a:r>
              <a:rPr sz="2400" spc="-5" dirty="0">
                <a:latin typeface="Calibri"/>
                <a:cs typeface="Calibri"/>
              </a:rPr>
              <a:t>society </a:t>
            </a:r>
            <a:r>
              <a:rPr sz="2400" dirty="0">
                <a:latin typeface="Calibri"/>
                <a:cs typeface="Calibri"/>
              </a:rPr>
              <a:t>as a unit, </a:t>
            </a:r>
            <a:r>
              <a:rPr sz="2400" spc="-5" dirty="0">
                <a:latin typeface="Calibri"/>
                <a:cs typeface="Calibri"/>
              </a:rPr>
              <a:t>which </a:t>
            </a:r>
            <a:r>
              <a:rPr sz="2400" spc="-15" dirty="0">
                <a:latin typeface="Calibri"/>
                <a:cs typeface="Calibri"/>
              </a:rPr>
              <a:t>can </a:t>
            </a:r>
            <a:r>
              <a:rPr sz="2400" dirty="0">
                <a:latin typeface="Calibri"/>
                <a:cs typeface="Calibri"/>
              </a:rPr>
              <a:t>be  </a:t>
            </a:r>
            <a:r>
              <a:rPr sz="2400" spc="-10" dirty="0">
                <a:latin typeface="Calibri"/>
                <a:cs typeface="Calibri"/>
              </a:rPr>
              <a:t>characterised </a:t>
            </a:r>
            <a:r>
              <a:rPr sz="2400" dirty="0">
                <a:latin typeface="Calibri"/>
                <a:cs typeface="Calibri"/>
              </a:rPr>
              <a:t>as belonging </a:t>
            </a:r>
            <a:r>
              <a:rPr sz="2400" spc="-10" dirty="0">
                <a:latin typeface="Calibri"/>
                <a:cs typeface="Calibri"/>
              </a:rPr>
              <a:t>to </a:t>
            </a:r>
            <a:r>
              <a:rPr sz="2400" dirty="0">
                <a:latin typeface="Calibri"/>
                <a:cs typeface="Calibri"/>
              </a:rPr>
              <a:t>a particular </a:t>
            </a:r>
            <a:r>
              <a:rPr sz="2400" b="1" i="1" spc="-5" dirty="0">
                <a:latin typeface="Calibri"/>
                <a:cs typeface="Calibri"/>
              </a:rPr>
              <a:t>type </a:t>
            </a:r>
            <a:r>
              <a:rPr sz="2400" dirty="0">
                <a:latin typeface="Calibri"/>
                <a:cs typeface="Calibri"/>
              </a:rPr>
              <a:t>and as  </a:t>
            </a:r>
            <a:r>
              <a:rPr sz="2400" spc="-5" dirty="0">
                <a:latin typeface="Calibri"/>
                <a:cs typeface="Calibri"/>
              </a:rPr>
              <a:t>determined </a:t>
            </a:r>
            <a:r>
              <a:rPr sz="2400" dirty="0">
                <a:latin typeface="Calibri"/>
                <a:cs typeface="Calibri"/>
              </a:rPr>
              <a:t>by its </a:t>
            </a:r>
            <a:r>
              <a:rPr sz="2400" spc="-5" dirty="0">
                <a:latin typeface="Calibri"/>
                <a:cs typeface="Calibri"/>
              </a:rPr>
              <a:t>own </a:t>
            </a:r>
            <a:r>
              <a:rPr sz="2400" b="1" i="1" spc="-10" dirty="0">
                <a:latin typeface="Calibri"/>
                <a:cs typeface="Calibri"/>
              </a:rPr>
              <a:t>internal</a:t>
            </a:r>
            <a:r>
              <a:rPr sz="2400" b="1" i="1" spc="-170" dirty="0">
                <a:latin typeface="Calibri"/>
                <a:cs typeface="Calibri"/>
              </a:rPr>
              <a:t> </a:t>
            </a:r>
            <a:r>
              <a:rPr sz="2400" b="1" i="1" spc="-5" dirty="0">
                <a:latin typeface="Calibri"/>
                <a:cs typeface="Calibri"/>
              </a:rPr>
              <a:t>logics</a:t>
            </a:r>
            <a:r>
              <a:rPr sz="2400" spc="-5" dirty="0">
                <a:latin typeface="Calibri"/>
                <a:cs typeface="Calibri"/>
              </a:rPr>
              <a:t>.</a:t>
            </a:r>
            <a:endParaRPr sz="2400">
              <a:latin typeface="Calibri"/>
              <a:cs typeface="Calibri"/>
            </a:endParaRPr>
          </a:p>
        </p:txBody>
      </p:sp>
      <p:sp>
        <p:nvSpPr>
          <p:cNvPr id="9" name="object 9"/>
          <p:cNvSpPr/>
          <p:nvPr/>
        </p:nvSpPr>
        <p:spPr>
          <a:xfrm>
            <a:off x="5434583" y="3776471"/>
            <a:ext cx="3532631" cy="155447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428488" y="3755135"/>
            <a:ext cx="3602735" cy="1530095"/>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486400" y="3810000"/>
            <a:ext cx="3429000" cy="144780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5486400" y="3810000"/>
            <a:ext cx="3429000" cy="1447800"/>
          </a:xfrm>
          <a:custGeom>
            <a:avLst/>
            <a:gdLst/>
            <a:ahLst/>
            <a:cxnLst/>
            <a:rect l="l" t="t" r="r" b="b"/>
            <a:pathLst>
              <a:path w="3429000" h="1447800">
                <a:moveTo>
                  <a:pt x="0" y="0"/>
                </a:moveTo>
                <a:lnTo>
                  <a:pt x="3429000" y="0"/>
                </a:lnTo>
                <a:lnTo>
                  <a:pt x="3429000" y="1447800"/>
                </a:lnTo>
                <a:lnTo>
                  <a:pt x="0" y="1447800"/>
                </a:lnTo>
                <a:lnTo>
                  <a:pt x="0" y="0"/>
                </a:lnTo>
                <a:close/>
              </a:path>
            </a:pathLst>
          </a:custGeom>
          <a:ln w="12700">
            <a:solidFill>
              <a:srgbClr val="7D60A0"/>
            </a:solidFill>
          </a:ln>
        </p:spPr>
        <p:txBody>
          <a:bodyPr wrap="square" lIns="0" tIns="0" rIns="0" bIns="0" rtlCol="0"/>
          <a:lstStyle/>
          <a:p>
            <a:endParaRPr/>
          </a:p>
        </p:txBody>
      </p:sp>
      <p:sp>
        <p:nvSpPr>
          <p:cNvPr id="13" name="object 13"/>
          <p:cNvSpPr txBox="1"/>
          <p:nvPr/>
        </p:nvSpPr>
        <p:spPr>
          <a:xfrm>
            <a:off x="5599301" y="3820159"/>
            <a:ext cx="3204845" cy="1397000"/>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5" dirty="0">
                <a:latin typeface="Calibri"/>
                <a:cs typeface="Calibri"/>
              </a:rPr>
              <a:t>The </a:t>
            </a:r>
            <a:r>
              <a:rPr sz="1800" b="1" i="1" spc="-5" dirty="0">
                <a:latin typeface="Calibri"/>
                <a:cs typeface="Calibri"/>
              </a:rPr>
              <a:t>“type” </a:t>
            </a:r>
            <a:r>
              <a:rPr sz="1800" spc="-5" dirty="0">
                <a:latin typeface="Calibri"/>
                <a:cs typeface="Calibri"/>
              </a:rPr>
              <a:t>is </a:t>
            </a:r>
            <a:r>
              <a:rPr sz="1800" spc="-15" dirty="0">
                <a:latin typeface="Calibri"/>
                <a:cs typeface="Calibri"/>
              </a:rPr>
              <a:t>generally </a:t>
            </a:r>
            <a:r>
              <a:rPr sz="1800" dirty="0">
                <a:latin typeface="Calibri"/>
                <a:cs typeface="Calibri"/>
              </a:rPr>
              <a:t>a </a:t>
            </a:r>
            <a:r>
              <a:rPr sz="1800" spc="-15" dirty="0">
                <a:latin typeface="Calibri"/>
                <a:cs typeface="Calibri"/>
              </a:rPr>
              <a:t>historical  </a:t>
            </a:r>
            <a:r>
              <a:rPr sz="1800" spc="-5" dirty="0">
                <a:latin typeface="Calibri"/>
                <a:cs typeface="Calibri"/>
              </a:rPr>
              <a:t>one: </a:t>
            </a:r>
            <a:r>
              <a:rPr sz="1800" spc="-15" dirty="0">
                <a:latin typeface="Calibri"/>
                <a:cs typeface="Calibri"/>
              </a:rPr>
              <a:t>contemporary </a:t>
            </a:r>
            <a:r>
              <a:rPr sz="1800" spc="-5" dirty="0">
                <a:latin typeface="Calibri"/>
                <a:cs typeface="Calibri"/>
              </a:rPr>
              <a:t>societies </a:t>
            </a:r>
            <a:r>
              <a:rPr sz="1800" spc="-10" dirty="0">
                <a:latin typeface="Calibri"/>
                <a:cs typeface="Calibri"/>
              </a:rPr>
              <a:t>are  </a:t>
            </a:r>
            <a:r>
              <a:rPr sz="1800" spc="-5" dirty="0">
                <a:latin typeface="Calibri"/>
                <a:cs typeface="Calibri"/>
              </a:rPr>
              <a:t>primarily </a:t>
            </a:r>
            <a:r>
              <a:rPr sz="1800" spc="-15" dirty="0">
                <a:latin typeface="Calibri"/>
                <a:cs typeface="Calibri"/>
              </a:rPr>
              <a:t>characterised </a:t>
            </a:r>
            <a:r>
              <a:rPr sz="1800" spc="-10" dirty="0">
                <a:latin typeface="Calibri"/>
                <a:cs typeface="Calibri"/>
              </a:rPr>
              <a:t>historically  </a:t>
            </a:r>
            <a:r>
              <a:rPr sz="1800" dirty="0">
                <a:latin typeface="Calibri"/>
                <a:cs typeface="Calibri"/>
              </a:rPr>
              <a:t>as </a:t>
            </a:r>
            <a:r>
              <a:rPr sz="1800" b="1" i="1" spc="-5" dirty="0">
                <a:latin typeface="Calibri"/>
                <a:cs typeface="Calibri"/>
              </a:rPr>
              <a:t>“modern” </a:t>
            </a:r>
            <a:r>
              <a:rPr sz="1800" spc="-5" dirty="0">
                <a:latin typeface="Calibri"/>
                <a:cs typeface="Calibri"/>
              </a:rPr>
              <a:t>and in </a:t>
            </a:r>
            <a:r>
              <a:rPr sz="1800" spc="-20" dirty="0">
                <a:latin typeface="Calibri"/>
                <a:cs typeface="Calibri"/>
              </a:rPr>
              <a:t>contrast </a:t>
            </a:r>
            <a:r>
              <a:rPr sz="1800" spc="-15" dirty="0">
                <a:latin typeface="Calibri"/>
                <a:cs typeface="Calibri"/>
              </a:rPr>
              <a:t>to  </a:t>
            </a:r>
            <a:r>
              <a:rPr sz="1800" b="1" i="1" spc="-5" dirty="0">
                <a:latin typeface="Calibri"/>
                <a:cs typeface="Calibri"/>
              </a:rPr>
              <a:t>“pre-modern”</a:t>
            </a:r>
            <a:r>
              <a:rPr sz="1800" b="1" i="1" spc="-40" dirty="0">
                <a:latin typeface="Calibri"/>
                <a:cs typeface="Calibri"/>
              </a:rPr>
              <a:t> </a:t>
            </a:r>
            <a:r>
              <a:rPr sz="1800" spc="-10" dirty="0">
                <a:latin typeface="Calibri"/>
                <a:cs typeface="Calibri"/>
              </a:rPr>
              <a:t>societies.</a:t>
            </a:r>
            <a:endParaRPr sz="1800">
              <a:latin typeface="Calibri"/>
              <a:cs typeface="Calibri"/>
            </a:endParaRPr>
          </a:p>
        </p:txBody>
      </p:sp>
      <p:sp>
        <p:nvSpPr>
          <p:cNvPr id="14" name="object 14"/>
          <p:cNvSpPr/>
          <p:nvPr/>
        </p:nvSpPr>
        <p:spPr>
          <a:xfrm>
            <a:off x="329183" y="3700271"/>
            <a:ext cx="3989831" cy="1402079"/>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365760" y="3739896"/>
            <a:ext cx="3968495" cy="1255775"/>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381000" y="3733800"/>
            <a:ext cx="3886200" cy="129540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381000" y="3733800"/>
            <a:ext cx="3886200" cy="1295400"/>
          </a:xfrm>
          <a:custGeom>
            <a:avLst/>
            <a:gdLst/>
            <a:ahLst/>
            <a:cxnLst/>
            <a:rect l="l" t="t" r="r" b="b"/>
            <a:pathLst>
              <a:path w="3886200" h="1295400">
                <a:moveTo>
                  <a:pt x="0" y="0"/>
                </a:moveTo>
                <a:lnTo>
                  <a:pt x="3886200" y="0"/>
                </a:lnTo>
                <a:lnTo>
                  <a:pt x="3886200" y="1295400"/>
                </a:lnTo>
                <a:lnTo>
                  <a:pt x="0" y="1295400"/>
                </a:lnTo>
                <a:lnTo>
                  <a:pt x="0" y="0"/>
                </a:lnTo>
                <a:close/>
              </a:path>
            </a:pathLst>
          </a:custGeom>
          <a:ln w="12700">
            <a:solidFill>
              <a:srgbClr val="F69240"/>
            </a:solidFill>
          </a:ln>
        </p:spPr>
        <p:txBody>
          <a:bodyPr wrap="square" lIns="0" tIns="0" rIns="0" bIns="0" rtlCol="0"/>
          <a:lstStyle/>
          <a:p>
            <a:endParaRPr/>
          </a:p>
        </p:txBody>
      </p:sp>
      <p:sp>
        <p:nvSpPr>
          <p:cNvPr id="18" name="object 18"/>
          <p:cNvSpPr txBox="1"/>
          <p:nvPr/>
        </p:nvSpPr>
        <p:spPr>
          <a:xfrm>
            <a:off x="536378" y="3804920"/>
            <a:ext cx="3573145" cy="1122680"/>
          </a:xfrm>
          <a:prstGeom prst="rect">
            <a:avLst/>
          </a:prstGeom>
        </p:spPr>
        <p:txBody>
          <a:bodyPr vert="horz" wrap="square" lIns="0" tIns="12700" rIns="0" bIns="0" rtlCol="0">
            <a:spAutoFit/>
          </a:bodyPr>
          <a:lstStyle/>
          <a:p>
            <a:pPr marL="12700" marR="5080" algn="ctr">
              <a:lnSpc>
                <a:spcPct val="100000"/>
              </a:lnSpc>
              <a:spcBef>
                <a:spcPts val="100"/>
              </a:spcBef>
            </a:pPr>
            <a:r>
              <a:rPr sz="1800" spc="-5" dirty="0">
                <a:latin typeface="Calibri"/>
                <a:cs typeface="Calibri"/>
              </a:rPr>
              <a:t>The </a:t>
            </a:r>
            <a:r>
              <a:rPr sz="1800" b="1" i="1" spc="-10" dirty="0">
                <a:latin typeface="Calibri"/>
                <a:cs typeface="Calibri"/>
              </a:rPr>
              <a:t>internal </a:t>
            </a:r>
            <a:r>
              <a:rPr sz="1800" b="1" i="1" spc="-5" dirty="0">
                <a:latin typeface="Calibri"/>
                <a:cs typeface="Calibri"/>
              </a:rPr>
              <a:t>logics </a:t>
            </a:r>
            <a:r>
              <a:rPr sz="1800" dirty="0">
                <a:latin typeface="Calibri"/>
                <a:cs typeface="Calibri"/>
              </a:rPr>
              <a:t>of </a:t>
            </a:r>
            <a:r>
              <a:rPr sz="1800" spc="-15" dirty="0">
                <a:latin typeface="Calibri"/>
                <a:cs typeface="Calibri"/>
              </a:rPr>
              <a:t>contemporary  </a:t>
            </a:r>
            <a:r>
              <a:rPr sz="1800" spc="-5" dirty="0">
                <a:latin typeface="Calibri"/>
                <a:cs typeface="Calibri"/>
              </a:rPr>
              <a:t>societies </a:t>
            </a:r>
            <a:r>
              <a:rPr sz="1800" spc="-10" dirty="0">
                <a:latin typeface="Calibri"/>
                <a:cs typeface="Calibri"/>
              </a:rPr>
              <a:t>presumably </a:t>
            </a:r>
            <a:r>
              <a:rPr sz="1800" spc="-5" dirty="0">
                <a:latin typeface="Calibri"/>
                <a:cs typeface="Calibri"/>
              </a:rPr>
              <a:t>lead us </a:t>
            </a:r>
            <a:r>
              <a:rPr sz="1800" spc="-10" dirty="0">
                <a:latin typeface="Calibri"/>
                <a:cs typeface="Calibri"/>
              </a:rPr>
              <a:t>either </a:t>
            </a:r>
            <a:r>
              <a:rPr sz="1800" spc="-15" dirty="0">
                <a:latin typeface="Calibri"/>
                <a:cs typeface="Calibri"/>
              </a:rPr>
              <a:t>to  </a:t>
            </a:r>
            <a:r>
              <a:rPr sz="1800" spc="-5" dirty="0">
                <a:latin typeface="Calibri"/>
                <a:cs typeface="Calibri"/>
              </a:rPr>
              <a:t>the </a:t>
            </a:r>
            <a:r>
              <a:rPr sz="1800" spc="-10" dirty="0">
                <a:latin typeface="Calibri"/>
                <a:cs typeface="Calibri"/>
              </a:rPr>
              <a:t>complete fulfilment </a:t>
            </a:r>
            <a:r>
              <a:rPr sz="1800" dirty="0">
                <a:latin typeface="Calibri"/>
                <a:cs typeface="Calibri"/>
              </a:rPr>
              <a:t>of </a:t>
            </a:r>
            <a:r>
              <a:rPr sz="1800" spc="-5" dirty="0">
                <a:latin typeface="Calibri"/>
                <a:cs typeface="Calibri"/>
              </a:rPr>
              <a:t>modernism  </a:t>
            </a:r>
            <a:r>
              <a:rPr sz="1800" dirty="0">
                <a:latin typeface="Calibri"/>
                <a:cs typeface="Calibri"/>
              </a:rPr>
              <a:t>or </a:t>
            </a:r>
            <a:r>
              <a:rPr sz="1800" spc="-15" dirty="0">
                <a:latin typeface="Calibri"/>
                <a:cs typeface="Calibri"/>
              </a:rPr>
              <a:t>to </a:t>
            </a:r>
            <a:r>
              <a:rPr sz="1800" spc="-5" dirty="0">
                <a:latin typeface="Calibri"/>
                <a:cs typeface="Calibri"/>
              </a:rPr>
              <a:t>its</a:t>
            </a:r>
            <a:r>
              <a:rPr sz="1800" spc="-30" dirty="0">
                <a:latin typeface="Calibri"/>
                <a:cs typeface="Calibri"/>
              </a:rPr>
              <a:t> </a:t>
            </a:r>
            <a:r>
              <a:rPr sz="1800" spc="-10" dirty="0">
                <a:latin typeface="Calibri"/>
                <a:cs typeface="Calibri"/>
              </a:rPr>
              <a:t>transcendence</a:t>
            </a:r>
            <a:endParaRPr sz="1800">
              <a:latin typeface="Calibri"/>
              <a:cs typeface="Calibri"/>
            </a:endParaRPr>
          </a:p>
        </p:txBody>
      </p:sp>
      <p:sp>
        <p:nvSpPr>
          <p:cNvPr id="19" name="object 19"/>
          <p:cNvSpPr/>
          <p:nvPr/>
        </p:nvSpPr>
        <p:spPr>
          <a:xfrm>
            <a:off x="329183" y="5757671"/>
            <a:ext cx="2084831" cy="792479"/>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332232" y="5766815"/>
            <a:ext cx="2130551" cy="707135"/>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381000" y="5791200"/>
            <a:ext cx="1981200" cy="68580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381000" y="5791200"/>
            <a:ext cx="1981200" cy="685800"/>
          </a:xfrm>
          <a:custGeom>
            <a:avLst/>
            <a:gdLst/>
            <a:ahLst/>
            <a:cxnLst/>
            <a:rect l="l" t="t" r="r" b="b"/>
            <a:pathLst>
              <a:path w="1981200" h="685800">
                <a:moveTo>
                  <a:pt x="0" y="0"/>
                </a:moveTo>
                <a:lnTo>
                  <a:pt x="1981200" y="0"/>
                </a:lnTo>
                <a:lnTo>
                  <a:pt x="1981200" y="685800"/>
                </a:lnTo>
                <a:lnTo>
                  <a:pt x="0" y="685800"/>
                </a:lnTo>
                <a:lnTo>
                  <a:pt x="0" y="0"/>
                </a:lnTo>
                <a:close/>
              </a:path>
            </a:pathLst>
          </a:custGeom>
          <a:ln w="12700">
            <a:solidFill>
              <a:srgbClr val="46AAC5"/>
            </a:solidFill>
          </a:ln>
        </p:spPr>
        <p:txBody>
          <a:bodyPr wrap="square" lIns="0" tIns="0" rIns="0" bIns="0" rtlCol="0"/>
          <a:lstStyle/>
          <a:p>
            <a:endParaRPr/>
          </a:p>
        </p:txBody>
      </p:sp>
      <p:sp>
        <p:nvSpPr>
          <p:cNvPr id="23" name="object 23"/>
          <p:cNvSpPr txBox="1"/>
          <p:nvPr/>
        </p:nvSpPr>
        <p:spPr>
          <a:xfrm>
            <a:off x="503047" y="5831840"/>
            <a:ext cx="1736725" cy="574040"/>
          </a:xfrm>
          <a:prstGeom prst="rect">
            <a:avLst/>
          </a:prstGeom>
        </p:spPr>
        <p:txBody>
          <a:bodyPr vert="horz" wrap="square" lIns="0" tIns="12700" rIns="0" bIns="0" rtlCol="0">
            <a:spAutoFit/>
          </a:bodyPr>
          <a:lstStyle/>
          <a:p>
            <a:pPr marL="265430" marR="5080" indent="-253365">
              <a:lnSpc>
                <a:spcPct val="100000"/>
              </a:lnSpc>
              <a:spcBef>
                <a:spcPts val="100"/>
              </a:spcBef>
            </a:pPr>
            <a:r>
              <a:rPr sz="1800" dirty="0">
                <a:latin typeface="Calibri"/>
                <a:cs typeface="Calibri"/>
              </a:rPr>
              <a:t>A </a:t>
            </a:r>
            <a:r>
              <a:rPr sz="1800" spc="-10" dirty="0">
                <a:latin typeface="Calibri"/>
                <a:cs typeface="Calibri"/>
              </a:rPr>
              <a:t>totalised</a:t>
            </a:r>
            <a:r>
              <a:rPr sz="1800" spc="-55" dirty="0">
                <a:latin typeface="Calibri"/>
                <a:cs typeface="Calibri"/>
              </a:rPr>
              <a:t> </a:t>
            </a:r>
            <a:r>
              <a:rPr sz="1800" spc="-15" dirty="0">
                <a:latin typeface="Calibri"/>
                <a:cs typeface="Calibri"/>
              </a:rPr>
              <a:t>version  </a:t>
            </a:r>
            <a:r>
              <a:rPr sz="1800" dirty="0">
                <a:latin typeface="Calibri"/>
                <a:cs typeface="Calibri"/>
              </a:rPr>
              <a:t>of</a:t>
            </a:r>
            <a:r>
              <a:rPr sz="1800" spc="-40" dirty="0">
                <a:latin typeface="Calibri"/>
                <a:cs typeface="Calibri"/>
              </a:rPr>
              <a:t> </a:t>
            </a:r>
            <a:r>
              <a:rPr sz="1800" spc="-5" dirty="0">
                <a:latin typeface="Calibri"/>
                <a:cs typeface="Calibri"/>
              </a:rPr>
              <a:t>modernity</a:t>
            </a:r>
            <a:endParaRPr sz="1800">
              <a:latin typeface="Calibri"/>
              <a:cs typeface="Calibri"/>
            </a:endParaRPr>
          </a:p>
        </p:txBody>
      </p:sp>
      <p:sp>
        <p:nvSpPr>
          <p:cNvPr id="24" name="object 24"/>
          <p:cNvSpPr/>
          <p:nvPr/>
        </p:nvSpPr>
        <p:spPr>
          <a:xfrm>
            <a:off x="2538983" y="5757671"/>
            <a:ext cx="1932431" cy="792479"/>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2746247" y="5766815"/>
            <a:ext cx="1569719" cy="707135"/>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2590800" y="5791200"/>
            <a:ext cx="1828800" cy="685800"/>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2590800" y="5791200"/>
            <a:ext cx="1828800" cy="685800"/>
          </a:xfrm>
          <a:custGeom>
            <a:avLst/>
            <a:gdLst/>
            <a:ahLst/>
            <a:cxnLst/>
            <a:rect l="l" t="t" r="r" b="b"/>
            <a:pathLst>
              <a:path w="1828800" h="685800">
                <a:moveTo>
                  <a:pt x="0" y="0"/>
                </a:moveTo>
                <a:lnTo>
                  <a:pt x="1828800" y="0"/>
                </a:lnTo>
                <a:lnTo>
                  <a:pt x="1828800" y="685800"/>
                </a:lnTo>
                <a:lnTo>
                  <a:pt x="0" y="685800"/>
                </a:lnTo>
                <a:lnTo>
                  <a:pt x="0" y="0"/>
                </a:lnTo>
                <a:close/>
              </a:path>
            </a:pathLst>
          </a:custGeom>
          <a:ln w="12700">
            <a:solidFill>
              <a:srgbClr val="4A7EBB"/>
            </a:solidFill>
          </a:ln>
        </p:spPr>
        <p:txBody>
          <a:bodyPr wrap="square" lIns="0" tIns="0" rIns="0" bIns="0" rtlCol="0"/>
          <a:lstStyle/>
          <a:p>
            <a:endParaRPr/>
          </a:p>
        </p:txBody>
      </p:sp>
      <p:sp>
        <p:nvSpPr>
          <p:cNvPr id="28" name="object 28"/>
          <p:cNvSpPr txBox="1"/>
          <p:nvPr/>
        </p:nvSpPr>
        <p:spPr>
          <a:xfrm>
            <a:off x="2917063" y="5831840"/>
            <a:ext cx="1177925" cy="574040"/>
          </a:xfrm>
          <a:prstGeom prst="rect">
            <a:avLst/>
          </a:prstGeom>
        </p:spPr>
        <p:txBody>
          <a:bodyPr vert="horz" wrap="square" lIns="0" tIns="12700" rIns="0" bIns="0" rtlCol="0">
            <a:spAutoFit/>
          </a:bodyPr>
          <a:lstStyle/>
          <a:p>
            <a:pPr marL="362585" marR="5080" indent="-350520">
              <a:lnSpc>
                <a:spcPct val="100000"/>
              </a:lnSpc>
              <a:spcBef>
                <a:spcPts val="100"/>
              </a:spcBef>
            </a:pPr>
            <a:r>
              <a:rPr sz="1800" dirty="0">
                <a:latin typeface="Calibri"/>
                <a:cs typeface="Calibri"/>
              </a:rPr>
              <a:t>A </a:t>
            </a:r>
            <a:r>
              <a:rPr sz="1800" spc="-10" dirty="0">
                <a:latin typeface="Calibri"/>
                <a:cs typeface="Calibri"/>
              </a:rPr>
              <a:t>new</a:t>
            </a:r>
            <a:r>
              <a:rPr sz="1800" spc="-65" dirty="0">
                <a:latin typeface="Calibri"/>
                <a:cs typeface="Calibri"/>
              </a:rPr>
              <a:t> </a:t>
            </a:r>
            <a:r>
              <a:rPr sz="1800" spc="-5" dirty="0">
                <a:latin typeface="Calibri"/>
                <a:cs typeface="Calibri"/>
              </a:rPr>
              <a:t>social  </a:t>
            </a:r>
            <a:r>
              <a:rPr sz="1800" spc="-15" dirty="0">
                <a:latin typeface="Calibri"/>
                <a:cs typeface="Calibri"/>
              </a:rPr>
              <a:t>form</a:t>
            </a:r>
            <a:endParaRPr sz="1800">
              <a:latin typeface="Calibri"/>
              <a:cs typeface="Calibri"/>
            </a:endParaRPr>
          </a:p>
        </p:txBody>
      </p:sp>
      <p:sp>
        <p:nvSpPr>
          <p:cNvPr id="29" name="object 29"/>
          <p:cNvSpPr txBox="1"/>
          <p:nvPr/>
        </p:nvSpPr>
        <p:spPr>
          <a:xfrm>
            <a:off x="8430259" y="6219253"/>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14</a:t>
            </a:r>
            <a:endParaRPr sz="1200">
              <a:latin typeface="Calibri"/>
              <a:cs typeface="Calibri"/>
            </a:endParaRPr>
          </a:p>
        </p:txBody>
      </p:sp>
      <p:sp>
        <p:nvSpPr>
          <p:cNvPr id="30" name="object 30"/>
          <p:cNvSpPr/>
          <p:nvPr/>
        </p:nvSpPr>
        <p:spPr>
          <a:xfrm>
            <a:off x="6339839" y="2785871"/>
            <a:ext cx="963167" cy="1109471"/>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6400800" y="2819400"/>
            <a:ext cx="662305" cy="809625"/>
          </a:xfrm>
          <a:custGeom>
            <a:avLst/>
            <a:gdLst/>
            <a:ahLst/>
            <a:cxnLst/>
            <a:rect l="l" t="t" r="r" b="b"/>
            <a:pathLst>
              <a:path w="662304" h="809625">
                <a:moveTo>
                  <a:pt x="0" y="0"/>
                </a:moveTo>
                <a:lnTo>
                  <a:pt x="661911" y="809002"/>
                </a:lnTo>
              </a:path>
            </a:pathLst>
          </a:custGeom>
          <a:ln w="38100">
            <a:solidFill>
              <a:srgbClr val="8064A2"/>
            </a:solidFill>
          </a:ln>
        </p:spPr>
        <p:txBody>
          <a:bodyPr wrap="square" lIns="0" tIns="0" rIns="0" bIns="0" rtlCol="0"/>
          <a:lstStyle/>
          <a:p>
            <a:endParaRPr/>
          </a:p>
        </p:txBody>
      </p:sp>
      <p:sp>
        <p:nvSpPr>
          <p:cNvPr id="32" name="object 32"/>
          <p:cNvSpPr/>
          <p:nvPr/>
        </p:nvSpPr>
        <p:spPr>
          <a:xfrm>
            <a:off x="6938733" y="3497720"/>
            <a:ext cx="124460" cy="130810"/>
          </a:xfrm>
          <a:custGeom>
            <a:avLst/>
            <a:gdLst/>
            <a:ahLst/>
            <a:cxnLst/>
            <a:rect l="l" t="t" r="r" b="b"/>
            <a:pathLst>
              <a:path w="124459" h="130810">
                <a:moveTo>
                  <a:pt x="103212" y="0"/>
                </a:moveTo>
                <a:lnTo>
                  <a:pt x="123977" y="130682"/>
                </a:lnTo>
                <a:lnTo>
                  <a:pt x="0" y="84442"/>
                </a:lnTo>
              </a:path>
            </a:pathLst>
          </a:custGeom>
          <a:ln w="38100">
            <a:solidFill>
              <a:srgbClr val="8064A2"/>
            </a:solidFill>
          </a:ln>
        </p:spPr>
        <p:txBody>
          <a:bodyPr wrap="square" lIns="0" tIns="0" rIns="0" bIns="0" rtlCol="0"/>
          <a:lstStyle/>
          <a:p>
            <a:endParaRPr/>
          </a:p>
        </p:txBody>
      </p:sp>
      <p:sp>
        <p:nvSpPr>
          <p:cNvPr id="33" name="object 33"/>
          <p:cNvSpPr/>
          <p:nvPr/>
        </p:nvSpPr>
        <p:spPr>
          <a:xfrm>
            <a:off x="2145791" y="3081527"/>
            <a:ext cx="2627375" cy="737616"/>
          </a:xfrm>
          <a:prstGeom prst="rect">
            <a:avLst/>
          </a:prstGeom>
          <a:blipFill>
            <a:blip r:embed="rId20" cstate="print"/>
            <a:stretch>
              <a:fillRect/>
            </a:stretch>
          </a:blipFill>
        </p:spPr>
        <p:txBody>
          <a:bodyPr wrap="square" lIns="0" tIns="0" rIns="0" bIns="0" rtlCol="0"/>
          <a:lstStyle/>
          <a:p>
            <a:endParaRPr/>
          </a:p>
        </p:txBody>
      </p:sp>
      <p:sp>
        <p:nvSpPr>
          <p:cNvPr id="34" name="object 34"/>
          <p:cNvSpPr/>
          <p:nvPr/>
        </p:nvSpPr>
        <p:spPr>
          <a:xfrm>
            <a:off x="2399233" y="3124200"/>
            <a:ext cx="2325370" cy="450215"/>
          </a:xfrm>
          <a:custGeom>
            <a:avLst/>
            <a:gdLst/>
            <a:ahLst/>
            <a:cxnLst/>
            <a:rect l="l" t="t" r="r" b="b"/>
            <a:pathLst>
              <a:path w="2325370" h="450214">
                <a:moveTo>
                  <a:pt x="2325166" y="0"/>
                </a:moveTo>
                <a:lnTo>
                  <a:pt x="0" y="450037"/>
                </a:lnTo>
              </a:path>
            </a:pathLst>
          </a:custGeom>
          <a:ln w="38099">
            <a:solidFill>
              <a:srgbClr val="F79646"/>
            </a:solidFill>
          </a:ln>
        </p:spPr>
        <p:txBody>
          <a:bodyPr wrap="square" lIns="0" tIns="0" rIns="0" bIns="0" rtlCol="0"/>
          <a:lstStyle/>
          <a:p>
            <a:endParaRPr/>
          </a:p>
        </p:txBody>
      </p:sp>
      <p:sp>
        <p:nvSpPr>
          <p:cNvPr id="35" name="object 35"/>
          <p:cNvSpPr/>
          <p:nvPr/>
        </p:nvSpPr>
        <p:spPr>
          <a:xfrm>
            <a:off x="2399228" y="3487041"/>
            <a:ext cx="125095" cy="131445"/>
          </a:xfrm>
          <a:custGeom>
            <a:avLst/>
            <a:gdLst/>
            <a:ahLst/>
            <a:cxnLst/>
            <a:rect l="l" t="t" r="r" b="b"/>
            <a:pathLst>
              <a:path w="125094" h="131445">
                <a:moveTo>
                  <a:pt x="124891" y="130924"/>
                </a:moveTo>
                <a:lnTo>
                  <a:pt x="0" y="87185"/>
                </a:lnTo>
                <a:lnTo>
                  <a:pt x="99542" y="0"/>
                </a:lnTo>
              </a:path>
            </a:pathLst>
          </a:custGeom>
          <a:ln w="38100">
            <a:solidFill>
              <a:srgbClr val="F79646"/>
            </a:solidFill>
          </a:ln>
        </p:spPr>
        <p:txBody>
          <a:bodyPr wrap="square" lIns="0" tIns="0" rIns="0" bIns="0" rtlCol="0"/>
          <a:lstStyle/>
          <a:p>
            <a:endParaRPr/>
          </a:p>
        </p:txBody>
      </p:sp>
      <p:sp>
        <p:nvSpPr>
          <p:cNvPr id="36" name="object 36"/>
          <p:cNvSpPr/>
          <p:nvPr/>
        </p:nvSpPr>
        <p:spPr>
          <a:xfrm>
            <a:off x="1289304" y="5068824"/>
            <a:ext cx="972311" cy="749807"/>
          </a:xfrm>
          <a:prstGeom prst="rect">
            <a:avLst/>
          </a:prstGeom>
          <a:blipFill>
            <a:blip r:embed="rId21" cstate="print"/>
            <a:stretch>
              <a:fillRect/>
            </a:stretch>
          </a:blipFill>
        </p:spPr>
        <p:txBody>
          <a:bodyPr wrap="square" lIns="0" tIns="0" rIns="0" bIns="0" rtlCol="0"/>
          <a:lstStyle/>
          <a:p>
            <a:endParaRPr/>
          </a:p>
        </p:txBody>
      </p:sp>
      <p:sp>
        <p:nvSpPr>
          <p:cNvPr id="37" name="object 37"/>
          <p:cNvSpPr/>
          <p:nvPr/>
        </p:nvSpPr>
        <p:spPr>
          <a:xfrm>
            <a:off x="1468399" y="5105400"/>
            <a:ext cx="741680" cy="519430"/>
          </a:xfrm>
          <a:custGeom>
            <a:avLst/>
            <a:gdLst/>
            <a:ahLst/>
            <a:cxnLst/>
            <a:rect l="l" t="t" r="r" b="b"/>
            <a:pathLst>
              <a:path w="741680" h="519429">
                <a:moveTo>
                  <a:pt x="741400" y="0"/>
                </a:moveTo>
                <a:lnTo>
                  <a:pt x="0" y="518985"/>
                </a:lnTo>
              </a:path>
            </a:pathLst>
          </a:custGeom>
          <a:ln w="25400">
            <a:solidFill>
              <a:srgbClr val="4BACC6"/>
            </a:solidFill>
          </a:ln>
        </p:spPr>
        <p:txBody>
          <a:bodyPr wrap="square" lIns="0" tIns="0" rIns="0" bIns="0" rtlCol="0"/>
          <a:lstStyle/>
          <a:p>
            <a:endParaRPr/>
          </a:p>
        </p:txBody>
      </p:sp>
      <p:sp>
        <p:nvSpPr>
          <p:cNvPr id="38" name="object 38"/>
          <p:cNvSpPr/>
          <p:nvPr/>
        </p:nvSpPr>
        <p:spPr>
          <a:xfrm>
            <a:off x="1468405" y="5544270"/>
            <a:ext cx="88265" cy="80645"/>
          </a:xfrm>
          <a:custGeom>
            <a:avLst/>
            <a:gdLst/>
            <a:ahLst/>
            <a:cxnLst/>
            <a:rect l="l" t="t" r="r" b="b"/>
            <a:pathLst>
              <a:path w="88265" h="80645">
                <a:moveTo>
                  <a:pt x="87909" y="72821"/>
                </a:moveTo>
                <a:lnTo>
                  <a:pt x="0" y="80111"/>
                </a:lnTo>
                <a:lnTo>
                  <a:pt x="36931" y="0"/>
                </a:lnTo>
              </a:path>
            </a:pathLst>
          </a:custGeom>
          <a:ln w="25400">
            <a:solidFill>
              <a:srgbClr val="4BACC6"/>
            </a:solidFill>
          </a:ln>
        </p:spPr>
        <p:txBody>
          <a:bodyPr wrap="square" lIns="0" tIns="0" rIns="0" bIns="0" rtlCol="0"/>
          <a:lstStyle/>
          <a:p>
            <a:endParaRPr/>
          </a:p>
        </p:txBody>
      </p:sp>
      <p:sp>
        <p:nvSpPr>
          <p:cNvPr id="39" name="object 39"/>
          <p:cNvSpPr/>
          <p:nvPr/>
        </p:nvSpPr>
        <p:spPr>
          <a:xfrm>
            <a:off x="2157983" y="5068824"/>
            <a:ext cx="1353311" cy="826007"/>
          </a:xfrm>
          <a:prstGeom prst="rect">
            <a:avLst/>
          </a:prstGeom>
          <a:blipFill>
            <a:blip r:embed="rId22" cstate="print"/>
            <a:stretch>
              <a:fillRect/>
            </a:stretch>
          </a:blipFill>
        </p:spPr>
        <p:txBody>
          <a:bodyPr wrap="square" lIns="0" tIns="0" rIns="0" bIns="0" rtlCol="0"/>
          <a:lstStyle/>
          <a:p>
            <a:endParaRPr/>
          </a:p>
        </p:txBody>
      </p:sp>
      <p:sp>
        <p:nvSpPr>
          <p:cNvPr id="40" name="object 40"/>
          <p:cNvSpPr/>
          <p:nvPr/>
        </p:nvSpPr>
        <p:spPr>
          <a:xfrm>
            <a:off x="2209800" y="5105400"/>
            <a:ext cx="1121410" cy="598170"/>
          </a:xfrm>
          <a:custGeom>
            <a:avLst/>
            <a:gdLst/>
            <a:ahLst/>
            <a:cxnLst/>
            <a:rect l="l" t="t" r="r" b="b"/>
            <a:pathLst>
              <a:path w="1121410" h="598170">
                <a:moveTo>
                  <a:pt x="0" y="0"/>
                </a:moveTo>
                <a:lnTo>
                  <a:pt x="1120813" y="597763"/>
                </a:lnTo>
              </a:path>
            </a:pathLst>
          </a:custGeom>
          <a:ln w="25399">
            <a:solidFill>
              <a:srgbClr val="4F81BD"/>
            </a:solidFill>
          </a:ln>
        </p:spPr>
        <p:txBody>
          <a:bodyPr wrap="square" lIns="0" tIns="0" rIns="0" bIns="0" rtlCol="0"/>
          <a:lstStyle/>
          <a:p>
            <a:endParaRPr/>
          </a:p>
        </p:txBody>
      </p:sp>
      <p:sp>
        <p:nvSpPr>
          <p:cNvPr id="41" name="object 41"/>
          <p:cNvSpPr/>
          <p:nvPr/>
        </p:nvSpPr>
        <p:spPr>
          <a:xfrm>
            <a:off x="3242464" y="5628083"/>
            <a:ext cx="88265" cy="78740"/>
          </a:xfrm>
          <a:custGeom>
            <a:avLst/>
            <a:gdLst/>
            <a:ahLst/>
            <a:cxnLst/>
            <a:rect l="l" t="t" r="r" b="b"/>
            <a:pathLst>
              <a:path w="88264" h="78739">
                <a:moveTo>
                  <a:pt x="41833" y="0"/>
                </a:moveTo>
                <a:lnTo>
                  <a:pt x="88150" y="75082"/>
                </a:lnTo>
                <a:lnTo>
                  <a:pt x="0" y="78435"/>
                </a:lnTo>
              </a:path>
            </a:pathLst>
          </a:custGeom>
          <a:ln w="25400">
            <a:solidFill>
              <a:srgbClr val="4F81BD"/>
            </a:solidFill>
          </a:ln>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8600" y="152400"/>
            <a:ext cx="8610600" cy="914400"/>
          </a:xfrm>
          <a:custGeom>
            <a:avLst/>
            <a:gdLst/>
            <a:ahLst/>
            <a:cxnLst/>
            <a:rect l="l" t="t" r="r" b="b"/>
            <a:pathLst>
              <a:path w="8610600" h="914400">
                <a:moveTo>
                  <a:pt x="0" y="0"/>
                </a:moveTo>
                <a:lnTo>
                  <a:pt x="8610600" y="0"/>
                </a:lnTo>
                <a:lnTo>
                  <a:pt x="8610600" y="914400"/>
                </a:lnTo>
                <a:lnTo>
                  <a:pt x="0" y="914400"/>
                </a:lnTo>
                <a:lnTo>
                  <a:pt x="0" y="0"/>
                </a:lnTo>
                <a:close/>
              </a:path>
            </a:pathLst>
          </a:custGeom>
          <a:ln w="25400">
            <a:solidFill>
              <a:srgbClr val="C0504D"/>
            </a:solidFill>
          </a:ln>
        </p:spPr>
        <p:txBody>
          <a:bodyPr wrap="square" lIns="0" tIns="0" rIns="0" bIns="0" rtlCol="0"/>
          <a:lstStyle/>
          <a:p>
            <a:endParaRPr/>
          </a:p>
        </p:txBody>
      </p:sp>
      <p:sp>
        <p:nvSpPr>
          <p:cNvPr id="4" name="object 4"/>
          <p:cNvSpPr txBox="1">
            <a:spLocks noGrp="1"/>
          </p:cNvSpPr>
          <p:nvPr>
            <p:ph type="title"/>
          </p:nvPr>
        </p:nvSpPr>
        <p:spPr>
          <a:xfrm>
            <a:off x="1981358" y="93980"/>
            <a:ext cx="5102860" cy="1000125"/>
          </a:xfrm>
          <a:prstGeom prst="rect">
            <a:avLst/>
          </a:prstGeom>
        </p:spPr>
        <p:txBody>
          <a:bodyPr vert="horz" wrap="square" lIns="0" tIns="11430" rIns="0" bIns="0" rtlCol="0">
            <a:spAutoFit/>
          </a:bodyPr>
          <a:lstStyle/>
          <a:p>
            <a:pPr marL="966469" marR="5080" indent="-954405">
              <a:lnSpc>
                <a:spcPct val="100000"/>
              </a:lnSpc>
              <a:spcBef>
                <a:spcPts val="90"/>
              </a:spcBef>
            </a:pPr>
            <a:r>
              <a:rPr sz="3200" b="1" spc="-125" dirty="0">
                <a:latin typeface="Arial"/>
                <a:cs typeface="Arial"/>
              </a:rPr>
              <a:t>Society </a:t>
            </a:r>
            <a:r>
              <a:rPr sz="3200" b="1" spc="-85" dirty="0">
                <a:latin typeface="Arial"/>
                <a:cs typeface="Arial"/>
              </a:rPr>
              <a:t>as </a:t>
            </a:r>
            <a:r>
              <a:rPr sz="3200" b="1" spc="-100" dirty="0">
                <a:latin typeface="Arial"/>
                <a:cs typeface="Arial"/>
              </a:rPr>
              <a:t>Human </a:t>
            </a:r>
            <a:r>
              <a:rPr sz="3200" b="1" spc="-110" dirty="0">
                <a:latin typeface="Arial"/>
                <a:cs typeface="Arial"/>
              </a:rPr>
              <a:t>Creation:  </a:t>
            </a:r>
            <a:r>
              <a:rPr sz="3200" b="1" spc="-95" dirty="0">
                <a:latin typeface="Arial"/>
                <a:cs typeface="Arial"/>
              </a:rPr>
              <a:t>Western</a:t>
            </a:r>
            <a:r>
              <a:rPr sz="3200" b="1" spc="-105" dirty="0">
                <a:latin typeface="Arial"/>
                <a:cs typeface="Arial"/>
              </a:rPr>
              <a:t> </a:t>
            </a:r>
            <a:r>
              <a:rPr sz="3200" b="1" spc="-120" dirty="0">
                <a:latin typeface="Arial"/>
                <a:cs typeface="Arial"/>
              </a:rPr>
              <a:t>Marxism</a:t>
            </a:r>
            <a:endParaRPr sz="3200">
              <a:latin typeface="Arial"/>
              <a:cs typeface="Arial"/>
            </a:endParaRPr>
          </a:p>
        </p:txBody>
      </p:sp>
      <p:sp>
        <p:nvSpPr>
          <p:cNvPr id="5" name="object 5"/>
          <p:cNvSpPr/>
          <p:nvPr/>
        </p:nvSpPr>
        <p:spPr>
          <a:xfrm>
            <a:off x="228600" y="1326286"/>
            <a:ext cx="8610600" cy="5379720"/>
          </a:xfrm>
          <a:custGeom>
            <a:avLst/>
            <a:gdLst/>
            <a:ahLst/>
            <a:cxnLst/>
            <a:rect l="l" t="t" r="r" b="b"/>
            <a:pathLst>
              <a:path w="8610600" h="5379720">
                <a:moveTo>
                  <a:pt x="0" y="0"/>
                </a:moveTo>
                <a:lnTo>
                  <a:pt x="8610600" y="0"/>
                </a:lnTo>
                <a:lnTo>
                  <a:pt x="8610600" y="5379313"/>
                </a:lnTo>
                <a:lnTo>
                  <a:pt x="0" y="5379313"/>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228600" y="1326286"/>
            <a:ext cx="8610600" cy="5379720"/>
          </a:xfrm>
          <a:custGeom>
            <a:avLst/>
            <a:gdLst/>
            <a:ahLst/>
            <a:cxnLst/>
            <a:rect l="l" t="t" r="r" b="b"/>
            <a:pathLst>
              <a:path w="8610600" h="5379720">
                <a:moveTo>
                  <a:pt x="0" y="0"/>
                </a:moveTo>
                <a:lnTo>
                  <a:pt x="8610600" y="0"/>
                </a:lnTo>
                <a:lnTo>
                  <a:pt x="8610600" y="5379313"/>
                </a:lnTo>
                <a:lnTo>
                  <a:pt x="0" y="5379313"/>
                </a:lnTo>
                <a:lnTo>
                  <a:pt x="0" y="0"/>
                </a:lnTo>
                <a:close/>
              </a:path>
            </a:pathLst>
          </a:custGeom>
          <a:ln w="25400">
            <a:solidFill>
              <a:srgbClr val="C0504D"/>
            </a:solidFill>
          </a:ln>
        </p:spPr>
        <p:txBody>
          <a:bodyPr wrap="square" lIns="0" tIns="0" rIns="0" bIns="0" rtlCol="0"/>
          <a:lstStyle/>
          <a:p>
            <a:endParaRPr/>
          </a:p>
        </p:txBody>
      </p:sp>
      <p:sp>
        <p:nvSpPr>
          <p:cNvPr id="7" name="object 7"/>
          <p:cNvSpPr/>
          <p:nvPr/>
        </p:nvSpPr>
        <p:spPr>
          <a:xfrm>
            <a:off x="487679" y="1210055"/>
            <a:ext cx="3517391" cy="44805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79432" y="1361227"/>
            <a:ext cx="3121774" cy="264109"/>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307340" y="1923182"/>
            <a:ext cx="8453120" cy="4573270"/>
          </a:xfrm>
          <a:prstGeom prst="rect">
            <a:avLst/>
          </a:prstGeom>
        </p:spPr>
        <p:txBody>
          <a:bodyPr vert="horz" wrap="square" lIns="0" tIns="75565" rIns="0" bIns="0" rtlCol="0">
            <a:spAutoFit/>
          </a:bodyPr>
          <a:lstStyle/>
          <a:p>
            <a:pPr marL="356870" marR="5080" indent="-344170">
              <a:lnSpc>
                <a:spcPts val="2020"/>
              </a:lnSpc>
              <a:spcBef>
                <a:spcPts val="595"/>
              </a:spcBef>
              <a:buChar char="•"/>
              <a:tabLst>
                <a:tab pos="356870" algn="l"/>
                <a:tab pos="357505" algn="l"/>
              </a:tabLst>
            </a:pPr>
            <a:r>
              <a:rPr sz="2100" dirty="0">
                <a:latin typeface="Arial"/>
                <a:cs typeface="Arial"/>
              </a:rPr>
              <a:t>There </a:t>
            </a:r>
            <a:r>
              <a:rPr sz="2100" spc="0" dirty="0">
                <a:latin typeface="Arial"/>
                <a:cs typeface="Arial"/>
              </a:rPr>
              <a:t>is no </a:t>
            </a:r>
            <a:r>
              <a:rPr sz="2100" dirty="0">
                <a:latin typeface="Arial"/>
                <a:cs typeface="Arial"/>
              </a:rPr>
              <a:t>agreed definition </a:t>
            </a:r>
            <a:r>
              <a:rPr sz="2100" spc="0" dirty="0">
                <a:latin typeface="Arial"/>
                <a:cs typeface="Arial"/>
              </a:rPr>
              <a:t>of </a:t>
            </a:r>
            <a:r>
              <a:rPr sz="2100" dirty="0">
                <a:latin typeface="Arial"/>
                <a:cs typeface="Arial"/>
              </a:rPr>
              <a:t>“Western Marxism”. </a:t>
            </a:r>
            <a:r>
              <a:rPr sz="2100" spc="-5" dirty="0">
                <a:latin typeface="Arial"/>
                <a:cs typeface="Arial"/>
              </a:rPr>
              <a:t>In </a:t>
            </a:r>
            <a:r>
              <a:rPr sz="2100" dirty="0">
                <a:latin typeface="Arial"/>
                <a:cs typeface="Arial"/>
              </a:rPr>
              <a:t>the same</a:t>
            </a:r>
            <a:r>
              <a:rPr sz="2100" spc="-335" dirty="0">
                <a:latin typeface="Arial"/>
                <a:cs typeface="Arial"/>
              </a:rPr>
              <a:t> </a:t>
            </a:r>
            <a:r>
              <a:rPr sz="2100" dirty="0">
                <a:latin typeface="Arial"/>
                <a:cs typeface="Arial"/>
              </a:rPr>
              <a:t>way  that the phrase </a:t>
            </a:r>
            <a:r>
              <a:rPr sz="2100" spc="0" dirty="0">
                <a:latin typeface="Arial"/>
                <a:cs typeface="Arial"/>
              </a:rPr>
              <a:t>“New </a:t>
            </a:r>
            <a:r>
              <a:rPr sz="2100" spc="-5" dirty="0">
                <a:latin typeface="Arial"/>
                <a:cs typeface="Arial"/>
              </a:rPr>
              <a:t>Left” </a:t>
            </a:r>
            <a:r>
              <a:rPr sz="2100" spc="0" dirty="0">
                <a:latin typeface="Arial"/>
                <a:cs typeface="Arial"/>
              </a:rPr>
              <a:t>can be used </a:t>
            </a:r>
            <a:r>
              <a:rPr sz="2100" spc="-5" dirty="0">
                <a:latin typeface="Arial"/>
                <a:cs typeface="Arial"/>
              </a:rPr>
              <a:t>to refer to </a:t>
            </a:r>
            <a:r>
              <a:rPr sz="2100" spc="0" dirty="0">
                <a:latin typeface="Arial"/>
                <a:cs typeface="Arial"/>
              </a:rPr>
              <a:t>radically </a:t>
            </a:r>
            <a:r>
              <a:rPr sz="2100" dirty="0">
                <a:latin typeface="Arial"/>
                <a:cs typeface="Arial"/>
              </a:rPr>
              <a:t>different  political developments, </a:t>
            </a:r>
            <a:r>
              <a:rPr sz="2100" spc="-5" dirty="0">
                <a:latin typeface="Arial"/>
                <a:cs typeface="Arial"/>
              </a:rPr>
              <a:t>often </a:t>
            </a:r>
            <a:r>
              <a:rPr sz="2100" dirty="0">
                <a:latin typeface="Arial"/>
                <a:cs typeface="Arial"/>
              </a:rPr>
              <a:t>depending </a:t>
            </a:r>
            <a:r>
              <a:rPr sz="2100" spc="0" dirty="0">
                <a:latin typeface="Arial"/>
                <a:cs typeface="Arial"/>
              </a:rPr>
              <a:t>largely on </a:t>
            </a:r>
            <a:r>
              <a:rPr sz="2100" dirty="0">
                <a:latin typeface="Arial"/>
                <a:cs typeface="Arial"/>
              </a:rPr>
              <a:t>the speaker’s  </a:t>
            </a:r>
            <a:r>
              <a:rPr sz="2100" spc="0" dirty="0">
                <a:latin typeface="Arial"/>
                <a:cs typeface="Arial"/>
              </a:rPr>
              <a:t>own point of view and </a:t>
            </a:r>
            <a:r>
              <a:rPr sz="2100" dirty="0">
                <a:latin typeface="Arial"/>
                <a:cs typeface="Arial"/>
              </a:rPr>
              <a:t>whether they </a:t>
            </a:r>
            <a:r>
              <a:rPr sz="2100" spc="-5" dirty="0">
                <a:latin typeface="Arial"/>
                <a:cs typeface="Arial"/>
              </a:rPr>
              <a:t>treat </a:t>
            </a:r>
            <a:r>
              <a:rPr sz="2100" dirty="0">
                <a:latin typeface="Arial"/>
                <a:cs typeface="Arial"/>
              </a:rPr>
              <a:t>the phrase </a:t>
            </a:r>
            <a:r>
              <a:rPr sz="2100" spc="0" dirty="0">
                <a:latin typeface="Arial"/>
                <a:cs typeface="Arial"/>
              </a:rPr>
              <a:t>as a  </a:t>
            </a:r>
            <a:r>
              <a:rPr sz="2100" dirty="0">
                <a:latin typeface="Arial"/>
                <a:cs typeface="Arial"/>
              </a:rPr>
              <a:t>compliment </a:t>
            </a:r>
            <a:r>
              <a:rPr sz="2100" spc="0" dirty="0">
                <a:latin typeface="Arial"/>
                <a:cs typeface="Arial"/>
              </a:rPr>
              <a:t>or an </a:t>
            </a:r>
            <a:r>
              <a:rPr sz="2100" dirty="0">
                <a:latin typeface="Arial"/>
                <a:cs typeface="Arial"/>
              </a:rPr>
              <a:t>insult, the phrase “Western Marxism” </a:t>
            </a:r>
            <a:r>
              <a:rPr sz="2100" spc="0" dirty="0">
                <a:latin typeface="Arial"/>
                <a:cs typeface="Arial"/>
              </a:rPr>
              <a:t>can be used  </a:t>
            </a:r>
            <a:r>
              <a:rPr sz="2100" spc="-5" dirty="0">
                <a:latin typeface="Arial"/>
                <a:cs typeface="Arial"/>
              </a:rPr>
              <a:t>to refer to </a:t>
            </a:r>
            <a:r>
              <a:rPr sz="2100" dirty="0">
                <a:latin typeface="Arial"/>
                <a:cs typeface="Arial"/>
              </a:rPr>
              <a:t>very different sets </a:t>
            </a:r>
            <a:r>
              <a:rPr sz="2100" spc="0" dirty="0">
                <a:latin typeface="Arial"/>
                <a:cs typeface="Arial"/>
              </a:rPr>
              <a:t>of </a:t>
            </a:r>
            <a:r>
              <a:rPr sz="2100" dirty="0">
                <a:latin typeface="Arial"/>
                <a:cs typeface="Arial"/>
              </a:rPr>
              <a:t>theories according </a:t>
            </a:r>
            <a:r>
              <a:rPr sz="2100" spc="-5" dirty="0">
                <a:latin typeface="Arial"/>
                <a:cs typeface="Arial"/>
              </a:rPr>
              <a:t>to </a:t>
            </a:r>
            <a:r>
              <a:rPr sz="2100" spc="0" dirty="0">
                <a:latin typeface="Arial"/>
                <a:cs typeface="Arial"/>
              </a:rPr>
              <a:t>one’s  </a:t>
            </a:r>
            <a:r>
              <a:rPr sz="2100" dirty="0">
                <a:latin typeface="Arial"/>
                <a:cs typeface="Arial"/>
              </a:rPr>
              <a:t>preferences </a:t>
            </a:r>
            <a:r>
              <a:rPr sz="2100" spc="0" dirty="0">
                <a:latin typeface="Arial"/>
                <a:cs typeface="Arial"/>
              </a:rPr>
              <a:t>and</a:t>
            </a:r>
            <a:r>
              <a:rPr sz="2100" spc="-145" dirty="0">
                <a:latin typeface="Arial"/>
                <a:cs typeface="Arial"/>
              </a:rPr>
              <a:t> </a:t>
            </a:r>
            <a:r>
              <a:rPr sz="2100" dirty="0">
                <a:latin typeface="Arial"/>
                <a:cs typeface="Arial"/>
              </a:rPr>
              <a:t>purposes.</a:t>
            </a:r>
            <a:endParaRPr sz="2100">
              <a:latin typeface="Arial"/>
              <a:cs typeface="Arial"/>
            </a:endParaRPr>
          </a:p>
          <a:p>
            <a:pPr>
              <a:lnSpc>
                <a:spcPct val="100000"/>
              </a:lnSpc>
              <a:spcBef>
                <a:spcPts val="20"/>
              </a:spcBef>
              <a:buFont typeface="Arial"/>
              <a:buChar char="•"/>
            </a:pPr>
            <a:endParaRPr sz="2600">
              <a:latin typeface="Times New Roman"/>
              <a:cs typeface="Times New Roman"/>
            </a:endParaRPr>
          </a:p>
          <a:p>
            <a:pPr marL="356235" marR="172085" indent="-343535">
              <a:lnSpc>
                <a:spcPts val="2020"/>
              </a:lnSpc>
              <a:buChar char="•"/>
              <a:tabLst>
                <a:tab pos="356870" algn="l"/>
                <a:tab pos="357505" algn="l"/>
              </a:tabLst>
            </a:pPr>
            <a:r>
              <a:rPr sz="2100" spc="0" dirty="0">
                <a:latin typeface="Arial"/>
                <a:cs typeface="Arial"/>
              </a:rPr>
              <a:t>For </a:t>
            </a:r>
            <a:r>
              <a:rPr sz="2100" dirty="0">
                <a:latin typeface="Arial"/>
                <a:cs typeface="Arial"/>
              </a:rPr>
              <a:t>my purposes, I </a:t>
            </a:r>
            <a:r>
              <a:rPr sz="2100" spc="0" dirty="0">
                <a:latin typeface="Arial"/>
                <a:cs typeface="Arial"/>
              </a:rPr>
              <a:t>am going </a:t>
            </a:r>
            <a:r>
              <a:rPr sz="2100" spc="-5" dirty="0">
                <a:latin typeface="Arial"/>
                <a:cs typeface="Arial"/>
              </a:rPr>
              <a:t>to </a:t>
            </a:r>
            <a:r>
              <a:rPr sz="2100" dirty="0">
                <a:latin typeface="Arial"/>
                <a:cs typeface="Arial"/>
              </a:rPr>
              <a:t>define Western Marxism</a:t>
            </a:r>
            <a:r>
              <a:rPr sz="2100" spc="-265" dirty="0">
                <a:latin typeface="Arial"/>
                <a:cs typeface="Arial"/>
              </a:rPr>
              <a:t> </a:t>
            </a:r>
            <a:r>
              <a:rPr sz="2100" dirty="0">
                <a:latin typeface="Arial"/>
                <a:cs typeface="Arial"/>
              </a:rPr>
              <a:t>negatively  </a:t>
            </a:r>
            <a:r>
              <a:rPr sz="2100" spc="0" dirty="0">
                <a:latin typeface="Arial"/>
                <a:cs typeface="Arial"/>
              </a:rPr>
              <a:t>in </a:t>
            </a:r>
            <a:r>
              <a:rPr sz="2100" spc="-5" dirty="0">
                <a:latin typeface="Arial"/>
                <a:cs typeface="Arial"/>
              </a:rPr>
              <a:t>terms </a:t>
            </a:r>
            <a:r>
              <a:rPr sz="2100" spc="0" dirty="0">
                <a:latin typeface="Arial"/>
                <a:cs typeface="Arial"/>
              </a:rPr>
              <a:t>of </a:t>
            </a:r>
            <a:r>
              <a:rPr sz="2100" dirty="0">
                <a:latin typeface="Arial"/>
                <a:cs typeface="Arial"/>
              </a:rPr>
              <a:t>approaches </a:t>
            </a:r>
            <a:r>
              <a:rPr sz="2100" spc="0" dirty="0">
                <a:latin typeface="Arial"/>
                <a:cs typeface="Arial"/>
              </a:rPr>
              <a:t>which </a:t>
            </a:r>
            <a:r>
              <a:rPr sz="2100" dirty="0">
                <a:latin typeface="Arial"/>
                <a:cs typeface="Arial"/>
              </a:rPr>
              <a:t>differ significantly </a:t>
            </a:r>
            <a:r>
              <a:rPr sz="2100" spc="-5" dirty="0">
                <a:latin typeface="Arial"/>
                <a:cs typeface="Arial"/>
              </a:rPr>
              <a:t>from </a:t>
            </a:r>
            <a:r>
              <a:rPr sz="2100" dirty="0">
                <a:latin typeface="Arial"/>
                <a:cs typeface="Arial"/>
              </a:rPr>
              <a:t>the </a:t>
            </a:r>
            <a:r>
              <a:rPr sz="2100" spc="0" dirty="0">
                <a:latin typeface="Arial"/>
                <a:cs typeface="Arial"/>
              </a:rPr>
              <a:t>major  </a:t>
            </a:r>
            <a:r>
              <a:rPr sz="2100" spc="-5" dirty="0">
                <a:latin typeface="Arial"/>
                <a:cs typeface="Arial"/>
              </a:rPr>
              <a:t>forms </a:t>
            </a:r>
            <a:r>
              <a:rPr sz="2100" spc="0" dirty="0">
                <a:latin typeface="Arial"/>
                <a:cs typeface="Arial"/>
              </a:rPr>
              <a:t>of </a:t>
            </a:r>
            <a:r>
              <a:rPr sz="2100" dirty="0">
                <a:latin typeface="Arial"/>
                <a:cs typeface="Arial"/>
              </a:rPr>
              <a:t>Marxism that became </a:t>
            </a:r>
            <a:r>
              <a:rPr sz="2100" spc="-5" dirty="0">
                <a:latin typeface="Arial"/>
                <a:cs typeface="Arial"/>
              </a:rPr>
              <a:t>institutionalised </a:t>
            </a:r>
            <a:r>
              <a:rPr sz="2100" spc="0" dirty="0">
                <a:latin typeface="Arial"/>
                <a:cs typeface="Arial"/>
              </a:rPr>
              <a:t>in </a:t>
            </a:r>
            <a:r>
              <a:rPr sz="2100" dirty="0">
                <a:latin typeface="Arial"/>
                <a:cs typeface="Arial"/>
              </a:rPr>
              <a:t>the </a:t>
            </a:r>
            <a:r>
              <a:rPr sz="2100" spc="0" dirty="0">
                <a:latin typeface="Arial"/>
                <a:cs typeface="Arial"/>
              </a:rPr>
              <a:t>Leninist and  social </a:t>
            </a:r>
            <a:r>
              <a:rPr sz="2100" dirty="0">
                <a:latin typeface="Arial"/>
                <a:cs typeface="Arial"/>
              </a:rPr>
              <a:t>democratic parties </a:t>
            </a:r>
            <a:r>
              <a:rPr sz="2100" spc="0" dirty="0">
                <a:latin typeface="Arial"/>
                <a:cs typeface="Arial"/>
              </a:rPr>
              <a:t>of </a:t>
            </a:r>
            <a:r>
              <a:rPr sz="2100" dirty="0">
                <a:latin typeface="Arial"/>
                <a:cs typeface="Arial"/>
              </a:rPr>
              <a:t>the pre-war period </a:t>
            </a:r>
            <a:r>
              <a:rPr sz="2100" spc="0" dirty="0">
                <a:latin typeface="Arial"/>
                <a:cs typeface="Arial"/>
              </a:rPr>
              <a:t>and </a:t>
            </a:r>
            <a:r>
              <a:rPr sz="2100" dirty="0">
                <a:latin typeface="Arial"/>
                <a:cs typeface="Arial"/>
              </a:rPr>
              <a:t>positively </a:t>
            </a:r>
            <a:r>
              <a:rPr sz="2100" spc="0" dirty="0">
                <a:latin typeface="Arial"/>
                <a:cs typeface="Arial"/>
              </a:rPr>
              <a:t>in  </a:t>
            </a:r>
            <a:r>
              <a:rPr sz="2100" spc="-5" dirty="0">
                <a:latin typeface="Arial"/>
                <a:cs typeface="Arial"/>
              </a:rPr>
              <a:t>terms </a:t>
            </a:r>
            <a:r>
              <a:rPr sz="2100" spc="0" dirty="0">
                <a:latin typeface="Arial"/>
                <a:cs typeface="Arial"/>
              </a:rPr>
              <a:t>of </a:t>
            </a:r>
            <a:r>
              <a:rPr sz="2100" dirty="0">
                <a:latin typeface="Arial"/>
                <a:cs typeface="Arial"/>
              </a:rPr>
              <a:t>reworkings </a:t>
            </a:r>
            <a:r>
              <a:rPr sz="2100" spc="0" dirty="0">
                <a:latin typeface="Arial"/>
                <a:cs typeface="Arial"/>
              </a:rPr>
              <a:t>of </a:t>
            </a:r>
            <a:r>
              <a:rPr sz="2100" dirty="0">
                <a:latin typeface="Arial"/>
                <a:cs typeface="Arial"/>
              </a:rPr>
              <a:t>the Marxist tradition </a:t>
            </a:r>
            <a:r>
              <a:rPr sz="2100" spc="0" dirty="0">
                <a:latin typeface="Arial"/>
                <a:cs typeface="Arial"/>
              </a:rPr>
              <a:t>which emphasise </a:t>
            </a:r>
            <a:r>
              <a:rPr sz="2100" dirty="0">
                <a:latin typeface="Arial"/>
                <a:cs typeface="Arial"/>
              </a:rPr>
              <a:t>the  activist, </a:t>
            </a:r>
            <a:r>
              <a:rPr sz="2100" spc="0" dirty="0">
                <a:latin typeface="Arial"/>
                <a:cs typeface="Arial"/>
              </a:rPr>
              <a:t>humanist and </a:t>
            </a:r>
            <a:r>
              <a:rPr sz="2100" dirty="0">
                <a:latin typeface="Arial"/>
                <a:cs typeface="Arial"/>
              </a:rPr>
              <a:t>emancipatory elements </a:t>
            </a:r>
            <a:r>
              <a:rPr sz="2100" spc="0" dirty="0">
                <a:latin typeface="Arial"/>
                <a:cs typeface="Arial"/>
              </a:rPr>
              <a:t>in his </a:t>
            </a:r>
            <a:r>
              <a:rPr sz="2100" dirty="0">
                <a:latin typeface="Arial"/>
                <a:cs typeface="Arial"/>
              </a:rPr>
              <a:t>thought. </a:t>
            </a:r>
            <a:r>
              <a:rPr sz="2100" spc="0" dirty="0">
                <a:latin typeface="Arial"/>
                <a:cs typeface="Arial"/>
              </a:rPr>
              <a:t>This  means </a:t>
            </a:r>
            <a:r>
              <a:rPr sz="2100" dirty="0">
                <a:latin typeface="Arial"/>
                <a:cs typeface="Arial"/>
              </a:rPr>
              <a:t>locating Western Marxism </a:t>
            </a:r>
            <a:r>
              <a:rPr sz="2100" spc="0" dirty="0">
                <a:latin typeface="Arial"/>
                <a:cs typeface="Arial"/>
              </a:rPr>
              <a:t>in </a:t>
            </a:r>
            <a:r>
              <a:rPr sz="2100" spc="-5" dirty="0">
                <a:latin typeface="Arial"/>
                <a:cs typeface="Arial"/>
              </a:rPr>
              <a:t>terms </a:t>
            </a:r>
            <a:r>
              <a:rPr sz="2100" spc="0" dirty="0">
                <a:latin typeface="Arial"/>
                <a:cs typeface="Arial"/>
              </a:rPr>
              <a:t>of agency </a:t>
            </a:r>
            <a:r>
              <a:rPr sz="2100" dirty="0">
                <a:latin typeface="Arial"/>
                <a:cs typeface="Arial"/>
              </a:rPr>
              <a:t>rather than  </a:t>
            </a:r>
            <a:r>
              <a:rPr sz="2100" spc="-5" dirty="0">
                <a:latin typeface="Arial"/>
                <a:cs typeface="Arial"/>
              </a:rPr>
              <a:t>structure </a:t>
            </a:r>
            <a:r>
              <a:rPr sz="2100" dirty="0">
                <a:latin typeface="Arial"/>
                <a:cs typeface="Arial"/>
              </a:rPr>
              <a:t>(in </a:t>
            </a:r>
            <a:r>
              <a:rPr sz="2100" spc="-5" dirty="0">
                <a:latin typeface="Arial"/>
                <a:cs typeface="Arial"/>
              </a:rPr>
              <a:t>terms </a:t>
            </a:r>
            <a:r>
              <a:rPr sz="2100" spc="0" dirty="0">
                <a:latin typeface="Arial"/>
                <a:cs typeface="Arial"/>
              </a:rPr>
              <a:t>of </a:t>
            </a:r>
            <a:r>
              <a:rPr sz="2100" dirty="0">
                <a:latin typeface="Arial"/>
                <a:cs typeface="Arial"/>
              </a:rPr>
              <a:t>the conventional distinction) </a:t>
            </a:r>
            <a:r>
              <a:rPr sz="2100" spc="0" dirty="0">
                <a:latin typeface="Arial"/>
                <a:cs typeface="Arial"/>
              </a:rPr>
              <a:t>or in </a:t>
            </a:r>
            <a:r>
              <a:rPr sz="2100" spc="-5" dirty="0">
                <a:latin typeface="Arial"/>
                <a:cs typeface="Arial"/>
              </a:rPr>
              <a:t>terms </a:t>
            </a:r>
            <a:r>
              <a:rPr sz="2100" spc="0" dirty="0">
                <a:latin typeface="Arial"/>
                <a:cs typeface="Arial"/>
              </a:rPr>
              <a:t>of  </a:t>
            </a:r>
            <a:r>
              <a:rPr sz="2100" dirty="0">
                <a:latin typeface="Arial"/>
                <a:cs typeface="Arial"/>
              </a:rPr>
              <a:t>“critique” rather than “science” (in </a:t>
            </a:r>
            <a:r>
              <a:rPr sz="2100" spc="0" dirty="0">
                <a:latin typeface="Arial"/>
                <a:cs typeface="Arial"/>
              </a:rPr>
              <a:t>Alvin </a:t>
            </a:r>
            <a:r>
              <a:rPr sz="2100" dirty="0">
                <a:latin typeface="Arial"/>
                <a:cs typeface="Arial"/>
              </a:rPr>
              <a:t>Gouldner’s</a:t>
            </a:r>
            <a:r>
              <a:rPr sz="2100" spc="-350" dirty="0">
                <a:latin typeface="Arial"/>
                <a:cs typeface="Arial"/>
              </a:rPr>
              <a:t> </a:t>
            </a:r>
            <a:r>
              <a:rPr sz="2100" dirty="0">
                <a:latin typeface="Arial"/>
                <a:cs typeface="Arial"/>
              </a:rPr>
              <a:t>terminology).</a:t>
            </a:r>
            <a:endParaRPr sz="2100">
              <a:latin typeface="Arial"/>
              <a:cs typeface="Arial"/>
            </a:endParaRPr>
          </a:p>
        </p:txBody>
      </p:sp>
      <p:sp>
        <p:nvSpPr>
          <p:cNvPr id="10" name="object 10"/>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140</a:t>
            </a:r>
            <a:endParaRPr sz="1200">
              <a:latin typeface="Calibri"/>
              <a:cs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457200"/>
            <a:ext cx="8382000" cy="6019800"/>
          </a:xfrm>
          <a:custGeom>
            <a:avLst/>
            <a:gdLst/>
            <a:ahLst/>
            <a:cxnLst/>
            <a:rect l="l" t="t" r="r" b="b"/>
            <a:pathLst>
              <a:path w="8382000" h="6019800">
                <a:moveTo>
                  <a:pt x="0" y="0"/>
                </a:moveTo>
                <a:lnTo>
                  <a:pt x="8382000" y="0"/>
                </a:lnTo>
                <a:lnTo>
                  <a:pt x="8382000" y="6019800"/>
                </a:lnTo>
                <a:lnTo>
                  <a:pt x="0" y="6019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457200"/>
            <a:ext cx="8382000" cy="6019800"/>
          </a:xfrm>
          <a:custGeom>
            <a:avLst/>
            <a:gdLst/>
            <a:ahLst/>
            <a:cxnLst/>
            <a:rect l="l" t="t" r="r" b="b"/>
            <a:pathLst>
              <a:path w="8382000" h="6019800">
                <a:moveTo>
                  <a:pt x="0" y="0"/>
                </a:moveTo>
                <a:lnTo>
                  <a:pt x="8382000" y="0"/>
                </a:lnTo>
                <a:lnTo>
                  <a:pt x="8382000" y="6019800"/>
                </a:lnTo>
                <a:lnTo>
                  <a:pt x="0" y="60198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459740" y="1544827"/>
            <a:ext cx="7976234" cy="3302635"/>
          </a:xfrm>
          <a:prstGeom prst="rect">
            <a:avLst/>
          </a:prstGeom>
        </p:spPr>
        <p:txBody>
          <a:bodyPr vert="horz" wrap="square" lIns="0" tIns="85725" rIns="0" bIns="0" rtlCol="0">
            <a:spAutoFit/>
          </a:bodyPr>
          <a:lstStyle/>
          <a:p>
            <a:pPr marL="356870" marR="130175" indent="-344170">
              <a:lnSpc>
                <a:spcPts val="2400"/>
              </a:lnSpc>
              <a:spcBef>
                <a:spcPts val="675"/>
              </a:spcBef>
              <a:buFont typeface="Arial"/>
              <a:buChar char="•"/>
              <a:tabLst>
                <a:tab pos="356870" algn="l"/>
                <a:tab pos="357505" algn="l"/>
              </a:tabLst>
            </a:pPr>
            <a:r>
              <a:rPr sz="2500" spc="-10" dirty="0">
                <a:latin typeface="Arial"/>
                <a:cs typeface="Arial"/>
              </a:rPr>
              <a:t>We </a:t>
            </a:r>
            <a:r>
              <a:rPr sz="2500" spc="-5" dirty="0">
                <a:latin typeface="Arial"/>
                <a:cs typeface="Arial"/>
              </a:rPr>
              <a:t>can treat Structuralism and Western Marxism as  the opposing developments of different emphases  within </a:t>
            </a:r>
            <a:r>
              <a:rPr sz="2500" spc="-10" dirty="0">
                <a:latin typeface="Arial"/>
                <a:cs typeface="Arial"/>
              </a:rPr>
              <a:t>classic </a:t>
            </a:r>
            <a:r>
              <a:rPr sz="2500" spc="-5" dirty="0">
                <a:latin typeface="Arial"/>
                <a:cs typeface="Arial"/>
              </a:rPr>
              <a:t>modernism. One element of this can be  seen in terms of the concept of</a:t>
            </a:r>
            <a:r>
              <a:rPr sz="2500" spc="25" dirty="0">
                <a:latin typeface="Arial"/>
                <a:cs typeface="Arial"/>
              </a:rPr>
              <a:t> </a:t>
            </a:r>
            <a:r>
              <a:rPr sz="2500" spc="-5" dirty="0">
                <a:latin typeface="Arial"/>
                <a:cs typeface="Arial"/>
              </a:rPr>
              <a:t>determinism.</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5080" indent="-344170">
              <a:lnSpc>
                <a:spcPts val="2400"/>
              </a:lnSpc>
              <a:spcBef>
                <a:spcPts val="5"/>
              </a:spcBef>
              <a:buChar char="•"/>
              <a:tabLst>
                <a:tab pos="356870" algn="l"/>
                <a:tab pos="357505" algn="l"/>
              </a:tabLst>
            </a:pPr>
            <a:r>
              <a:rPr sz="2500" spc="-5" dirty="0">
                <a:latin typeface="Arial"/>
                <a:cs typeface="Arial"/>
              </a:rPr>
              <a:t>Both Marx and Weber emphasise the extent to which  people's action is determined by their social situation;  Marx's famous phrase for this is "Human beings make  their own history, but not under conditions of their own  choosing".</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141</a:t>
            </a:fld>
            <a:endParaRP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3476"/>
            <a:ext cx="8044180" cy="4926965"/>
          </a:xfrm>
          <a:prstGeom prst="rect">
            <a:avLst/>
          </a:prstGeom>
        </p:spPr>
        <p:txBody>
          <a:bodyPr vert="horz" wrap="square" lIns="0" tIns="83820" rIns="0" bIns="0" rtlCol="0">
            <a:spAutoFit/>
          </a:bodyPr>
          <a:lstStyle/>
          <a:p>
            <a:pPr marL="356870" marR="73025" indent="-344170">
              <a:lnSpc>
                <a:spcPts val="2300"/>
              </a:lnSpc>
              <a:spcBef>
                <a:spcPts val="660"/>
              </a:spcBef>
              <a:buFont typeface="Arial"/>
              <a:buChar char="•"/>
              <a:tabLst>
                <a:tab pos="356870" algn="l"/>
                <a:tab pos="357505" algn="l"/>
              </a:tabLst>
            </a:pPr>
            <a:r>
              <a:rPr sz="2400" spc="-5" dirty="0">
                <a:latin typeface="Arial"/>
                <a:cs typeface="Arial"/>
              </a:rPr>
              <a:t>Structuralism develops </a:t>
            </a:r>
            <a:r>
              <a:rPr sz="2400" dirty="0">
                <a:latin typeface="Arial"/>
                <a:cs typeface="Arial"/>
              </a:rPr>
              <a:t>the </a:t>
            </a:r>
            <a:r>
              <a:rPr sz="2400" spc="-5" dirty="0">
                <a:latin typeface="Arial"/>
                <a:cs typeface="Arial"/>
              </a:rPr>
              <a:t>emphasis </a:t>
            </a:r>
            <a:r>
              <a:rPr sz="2400" dirty="0">
                <a:latin typeface="Arial"/>
                <a:cs typeface="Arial"/>
              </a:rPr>
              <a:t>on the </a:t>
            </a:r>
            <a:r>
              <a:rPr sz="2400" spc="-10" dirty="0">
                <a:latin typeface="Arial"/>
                <a:cs typeface="Arial"/>
              </a:rPr>
              <a:t>primary </a:t>
            </a:r>
            <a:r>
              <a:rPr sz="2400" spc="-5" dirty="0">
                <a:latin typeface="Arial"/>
                <a:cs typeface="Arial"/>
              </a:rPr>
              <a:t>role  </a:t>
            </a:r>
            <a:r>
              <a:rPr sz="2400" dirty="0">
                <a:latin typeface="Arial"/>
                <a:cs typeface="Arial"/>
              </a:rPr>
              <a:t>of </a:t>
            </a:r>
            <a:r>
              <a:rPr sz="2400" spc="-5" dirty="0">
                <a:latin typeface="Arial"/>
                <a:cs typeface="Arial"/>
              </a:rPr>
              <a:t>social relations </a:t>
            </a:r>
            <a:r>
              <a:rPr sz="2400" dirty="0">
                <a:latin typeface="Arial"/>
                <a:cs typeface="Arial"/>
              </a:rPr>
              <a:t>to </a:t>
            </a:r>
            <a:r>
              <a:rPr sz="2400" spc="-5" dirty="0">
                <a:latin typeface="Arial"/>
                <a:cs typeface="Arial"/>
              </a:rPr>
              <a:t>argue </a:t>
            </a:r>
            <a:r>
              <a:rPr sz="2400" dirty="0">
                <a:latin typeface="Arial"/>
                <a:cs typeface="Arial"/>
              </a:rPr>
              <a:t>that the </a:t>
            </a:r>
            <a:r>
              <a:rPr sz="2400" spc="-5" dirty="0">
                <a:latin typeface="Arial"/>
                <a:cs typeface="Arial"/>
              </a:rPr>
              <a:t>idea </a:t>
            </a:r>
            <a:r>
              <a:rPr sz="2400" dirty="0">
                <a:latin typeface="Arial"/>
                <a:cs typeface="Arial"/>
              </a:rPr>
              <a:t>of agency </a:t>
            </a:r>
            <a:r>
              <a:rPr sz="2400" spc="-5" dirty="0">
                <a:latin typeface="Arial"/>
                <a:cs typeface="Arial"/>
              </a:rPr>
              <a:t>is</a:t>
            </a:r>
            <a:r>
              <a:rPr sz="2400" spc="-110" dirty="0">
                <a:latin typeface="Arial"/>
                <a:cs typeface="Arial"/>
              </a:rPr>
              <a:t> </a:t>
            </a:r>
            <a:r>
              <a:rPr sz="2400" dirty="0">
                <a:latin typeface="Arial"/>
                <a:cs typeface="Arial"/>
              </a:rPr>
              <a:t>an</a:t>
            </a:r>
            <a:endParaRPr sz="2400">
              <a:latin typeface="Arial"/>
              <a:cs typeface="Arial"/>
            </a:endParaRPr>
          </a:p>
          <a:p>
            <a:pPr marL="356870" marR="173355" algn="just">
              <a:lnSpc>
                <a:spcPts val="2300"/>
              </a:lnSpc>
            </a:pPr>
            <a:r>
              <a:rPr sz="2400" spc="-5" dirty="0">
                <a:latin typeface="Arial"/>
                <a:cs typeface="Arial"/>
              </a:rPr>
              <a:t>illusion. This </a:t>
            </a:r>
            <a:r>
              <a:rPr sz="2400" dirty="0">
                <a:latin typeface="Arial"/>
                <a:cs typeface="Arial"/>
              </a:rPr>
              <a:t>can be </a:t>
            </a:r>
            <a:r>
              <a:rPr sz="2400" spc="-5" dirty="0">
                <a:latin typeface="Arial"/>
                <a:cs typeface="Arial"/>
              </a:rPr>
              <a:t>described </a:t>
            </a:r>
            <a:r>
              <a:rPr sz="2400" dirty="0">
                <a:latin typeface="Arial"/>
                <a:cs typeface="Arial"/>
              </a:rPr>
              <a:t>as a </a:t>
            </a:r>
            <a:r>
              <a:rPr sz="2400" spc="-5" dirty="0">
                <a:latin typeface="Arial"/>
                <a:cs typeface="Arial"/>
              </a:rPr>
              <a:t>strong determinism,  </a:t>
            </a:r>
            <a:r>
              <a:rPr sz="2400" dirty="0">
                <a:latin typeface="Arial"/>
                <a:cs typeface="Arial"/>
              </a:rPr>
              <a:t>or </a:t>
            </a:r>
            <a:r>
              <a:rPr sz="2400" spc="-5" dirty="0">
                <a:latin typeface="Arial"/>
                <a:cs typeface="Arial"/>
              </a:rPr>
              <a:t>perhaps more clearly </a:t>
            </a:r>
            <a:r>
              <a:rPr sz="2400" dirty="0">
                <a:latin typeface="Arial"/>
                <a:cs typeface="Arial"/>
              </a:rPr>
              <a:t>as a </a:t>
            </a:r>
            <a:r>
              <a:rPr sz="2400" spc="-5" dirty="0">
                <a:latin typeface="Arial"/>
                <a:cs typeface="Arial"/>
              </a:rPr>
              <a:t>variant </a:t>
            </a:r>
            <a:r>
              <a:rPr sz="2400" dirty="0">
                <a:latin typeface="Arial"/>
                <a:cs typeface="Arial"/>
              </a:rPr>
              <a:t>of </a:t>
            </a:r>
            <a:r>
              <a:rPr sz="2400" spc="-5" dirty="0">
                <a:latin typeface="Arial"/>
                <a:cs typeface="Arial"/>
              </a:rPr>
              <a:t>fatalism. </a:t>
            </a:r>
            <a:r>
              <a:rPr sz="2400" dirty="0">
                <a:latin typeface="Arial"/>
                <a:cs typeface="Arial"/>
              </a:rPr>
              <a:t>A </a:t>
            </a:r>
            <a:r>
              <a:rPr sz="2400" spc="-5" dirty="0">
                <a:latin typeface="Arial"/>
                <a:cs typeface="Arial"/>
              </a:rPr>
              <a:t>weak  determinism would </a:t>
            </a:r>
            <a:r>
              <a:rPr sz="2400" dirty="0">
                <a:latin typeface="Arial"/>
                <a:cs typeface="Arial"/>
              </a:rPr>
              <a:t>see </a:t>
            </a:r>
            <a:r>
              <a:rPr sz="2400" spc="-5" dirty="0">
                <a:latin typeface="Arial"/>
                <a:cs typeface="Arial"/>
              </a:rPr>
              <a:t>determination </a:t>
            </a:r>
            <a:r>
              <a:rPr sz="2400" dirty="0">
                <a:latin typeface="Arial"/>
                <a:cs typeface="Arial"/>
              </a:rPr>
              <a:t>as </a:t>
            </a:r>
            <a:r>
              <a:rPr sz="2400" spc="-5" dirty="0">
                <a:latin typeface="Arial"/>
                <a:cs typeface="Arial"/>
              </a:rPr>
              <a:t>"setting</a:t>
            </a:r>
            <a:r>
              <a:rPr sz="2400" spc="-35" dirty="0">
                <a:latin typeface="Arial"/>
                <a:cs typeface="Arial"/>
              </a:rPr>
              <a:t> </a:t>
            </a:r>
            <a:r>
              <a:rPr sz="2400" spc="-10" dirty="0">
                <a:latin typeface="Arial"/>
                <a:cs typeface="Arial"/>
              </a:rPr>
              <a:t>limits</a:t>
            </a:r>
            <a:endParaRPr sz="2400">
              <a:latin typeface="Arial"/>
              <a:cs typeface="Arial"/>
            </a:endParaRPr>
          </a:p>
          <a:p>
            <a:pPr marL="356870" marR="35560">
              <a:lnSpc>
                <a:spcPts val="2300"/>
              </a:lnSpc>
            </a:pPr>
            <a:r>
              <a:rPr sz="2400" dirty="0">
                <a:latin typeface="Arial"/>
                <a:cs typeface="Arial"/>
              </a:rPr>
              <a:t>and </a:t>
            </a:r>
            <a:r>
              <a:rPr sz="2400" spc="-5" dirty="0">
                <a:latin typeface="Arial"/>
                <a:cs typeface="Arial"/>
              </a:rPr>
              <a:t>exerting pressures"; in </a:t>
            </a:r>
            <a:r>
              <a:rPr sz="2400" dirty="0">
                <a:latin typeface="Arial"/>
                <a:cs typeface="Arial"/>
              </a:rPr>
              <a:t>the </a:t>
            </a:r>
            <a:r>
              <a:rPr sz="2400" spc="-5" dirty="0">
                <a:latin typeface="Arial"/>
                <a:cs typeface="Arial"/>
              </a:rPr>
              <a:t>Western Marxist tradition  this setting </a:t>
            </a:r>
            <a:r>
              <a:rPr sz="2400" dirty="0">
                <a:latin typeface="Arial"/>
                <a:cs typeface="Arial"/>
              </a:rPr>
              <a:t>of </a:t>
            </a:r>
            <a:r>
              <a:rPr sz="2400" spc="-10" dirty="0">
                <a:latin typeface="Arial"/>
                <a:cs typeface="Arial"/>
              </a:rPr>
              <a:t>limits </a:t>
            </a:r>
            <a:r>
              <a:rPr sz="2400" dirty="0">
                <a:latin typeface="Arial"/>
                <a:cs typeface="Arial"/>
              </a:rPr>
              <a:t>and </a:t>
            </a:r>
            <a:r>
              <a:rPr sz="2400" spc="-5" dirty="0">
                <a:latin typeface="Arial"/>
                <a:cs typeface="Arial"/>
              </a:rPr>
              <a:t>exerting </a:t>
            </a:r>
            <a:r>
              <a:rPr sz="2400" dirty="0">
                <a:latin typeface="Arial"/>
                <a:cs typeface="Arial"/>
              </a:rPr>
              <a:t>of </a:t>
            </a:r>
            <a:r>
              <a:rPr sz="2400" spc="-5" dirty="0">
                <a:latin typeface="Arial"/>
                <a:cs typeface="Arial"/>
              </a:rPr>
              <a:t>pressure </a:t>
            </a:r>
            <a:r>
              <a:rPr sz="2400" dirty="0">
                <a:latin typeface="Arial"/>
                <a:cs typeface="Arial"/>
              </a:rPr>
              <a:t>on </a:t>
            </a:r>
            <a:r>
              <a:rPr sz="2400" spc="-5" dirty="0">
                <a:latin typeface="Arial"/>
                <a:cs typeface="Arial"/>
              </a:rPr>
              <a:t>human  action is </a:t>
            </a:r>
            <a:r>
              <a:rPr sz="2400" dirty="0">
                <a:latin typeface="Arial"/>
                <a:cs typeface="Arial"/>
              </a:rPr>
              <a:t>above </a:t>
            </a:r>
            <a:r>
              <a:rPr sz="2400" spc="-5" dirty="0">
                <a:latin typeface="Arial"/>
                <a:cs typeface="Arial"/>
              </a:rPr>
              <a:t>all </a:t>
            </a:r>
            <a:r>
              <a:rPr sz="2400" dirty="0">
                <a:latin typeface="Arial"/>
                <a:cs typeface="Arial"/>
              </a:rPr>
              <a:t>the </a:t>
            </a:r>
            <a:r>
              <a:rPr sz="2400" spc="-5" dirty="0">
                <a:latin typeface="Arial"/>
                <a:cs typeface="Arial"/>
              </a:rPr>
              <a:t>result </a:t>
            </a:r>
            <a:r>
              <a:rPr sz="2400" dirty="0">
                <a:latin typeface="Arial"/>
                <a:cs typeface="Arial"/>
              </a:rPr>
              <a:t>of the </a:t>
            </a:r>
            <a:r>
              <a:rPr sz="2400" spc="-5" dirty="0">
                <a:latin typeface="Arial"/>
                <a:cs typeface="Arial"/>
              </a:rPr>
              <a:t>action </a:t>
            </a:r>
            <a:r>
              <a:rPr sz="2400" dirty="0">
                <a:latin typeface="Arial"/>
                <a:cs typeface="Arial"/>
              </a:rPr>
              <a:t>of other </a:t>
            </a:r>
            <a:r>
              <a:rPr sz="2400" spc="-5" dirty="0">
                <a:latin typeface="Arial"/>
                <a:cs typeface="Arial"/>
              </a:rPr>
              <a:t>human  beings </a:t>
            </a:r>
            <a:r>
              <a:rPr sz="2400" dirty="0">
                <a:latin typeface="Arial"/>
                <a:cs typeface="Arial"/>
              </a:rPr>
              <a:t>or of </a:t>
            </a:r>
            <a:r>
              <a:rPr sz="2400" spc="-5" dirty="0">
                <a:latin typeface="Arial"/>
                <a:cs typeface="Arial"/>
              </a:rPr>
              <a:t>ourselves in </a:t>
            </a:r>
            <a:r>
              <a:rPr sz="2400" dirty="0">
                <a:latin typeface="Arial"/>
                <a:cs typeface="Arial"/>
              </a:rPr>
              <a:t>the</a:t>
            </a:r>
            <a:r>
              <a:rPr sz="2400" spc="-90" dirty="0">
                <a:latin typeface="Arial"/>
                <a:cs typeface="Arial"/>
              </a:rPr>
              <a:t> </a:t>
            </a:r>
            <a:r>
              <a:rPr sz="2400" spc="-5" dirty="0">
                <a:latin typeface="Arial"/>
                <a:cs typeface="Arial"/>
              </a:rPr>
              <a:t>past.</a:t>
            </a:r>
            <a:endParaRPr sz="2400">
              <a:latin typeface="Arial"/>
              <a:cs typeface="Arial"/>
            </a:endParaRPr>
          </a:p>
          <a:p>
            <a:pPr>
              <a:lnSpc>
                <a:spcPct val="100000"/>
              </a:lnSpc>
              <a:spcBef>
                <a:spcPts val="25"/>
              </a:spcBef>
            </a:pPr>
            <a:endParaRPr sz="2500">
              <a:latin typeface="Times New Roman"/>
              <a:cs typeface="Times New Roman"/>
            </a:endParaRPr>
          </a:p>
          <a:p>
            <a:pPr marL="356870" indent="-344170">
              <a:lnSpc>
                <a:spcPts val="2590"/>
              </a:lnSpc>
              <a:buChar char="•"/>
              <a:tabLst>
                <a:tab pos="356870" algn="l"/>
                <a:tab pos="357505" algn="l"/>
              </a:tabLst>
            </a:pPr>
            <a:r>
              <a:rPr sz="2400" dirty="0">
                <a:latin typeface="Arial"/>
                <a:cs typeface="Arial"/>
              </a:rPr>
              <a:t>In other </a:t>
            </a:r>
            <a:r>
              <a:rPr sz="2400" spc="-5" dirty="0">
                <a:latin typeface="Arial"/>
                <a:cs typeface="Arial"/>
              </a:rPr>
              <a:t>words, if we </a:t>
            </a:r>
            <a:r>
              <a:rPr sz="2400" dirty="0">
                <a:latin typeface="Arial"/>
                <a:cs typeface="Arial"/>
              </a:rPr>
              <a:t>take the </a:t>
            </a:r>
            <a:r>
              <a:rPr sz="2400" spc="-5" dirty="0">
                <a:latin typeface="Arial"/>
                <a:cs typeface="Arial"/>
              </a:rPr>
              <a:t>idea </a:t>
            </a:r>
            <a:r>
              <a:rPr sz="2400" dirty="0">
                <a:latin typeface="Arial"/>
                <a:cs typeface="Arial"/>
              </a:rPr>
              <a:t>of the </a:t>
            </a:r>
            <a:r>
              <a:rPr sz="2400" spc="-5" dirty="0">
                <a:latin typeface="Arial"/>
                <a:cs typeface="Arial"/>
              </a:rPr>
              <a:t>determination</a:t>
            </a:r>
            <a:r>
              <a:rPr sz="2400" spc="-105" dirty="0">
                <a:latin typeface="Arial"/>
                <a:cs typeface="Arial"/>
              </a:rPr>
              <a:t> </a:t>
            </a:r>
            <a:r>
              <a:rPr sz="2400" dirty="0">
                <a:latin typeface="Arial"/>
                <a:cs typeface="Arial"/>
              </a:rPr>
              <a:t>of</a:t>
            </a:r>
            <a:endParaRPr sz="2400">
              <a:latin typeface="Arial"/>
              <a:cs typeface="Arial"/>
            </a:endParaRPr>
          </a:p>
          <a:p>
            <a:pPr marL="356870" marR="69850">
              <a:lnSpc>
                <a:spcPts val="2300"/>
              </a:lnSpc>
              <a:spcBef>
                <a:spcPts val="270"/>
              </a:spcBef>
            </a:pPr>
            <a:r>
              <a:rPr sz="2400" spc="-5" dirty="0">
                <a:latin typeface="Arial"/>
                <a:cs typeface="Arial"/>
              </a:rPr>
              <a:t>human action </a:t>
            </a:r>
            <a:r>
              <a:rPr sz="2400" dirty="0">
                <a:latin typeface="Arial"/>
                <a:cs typeface="Arial"/>
              </a:rPr>
              <a:t>by </a:t>
            </a:r>
            <a:r>
              <a:rPr sz="2400" spc="-5" dirty="0">
                <a:latin typeface="Arial"/>
                <a:cs typeface="Arial"/>
              </a:rPr>
              <a:t>social structure </a:t>
            </a:r>
            <a:r>
              <a:rPr sz="2400" dirty="0">
                <a:latin typeface="Arial"/>
                <a:cs typeface="Arial"/>
              </a:rPr>
              <a:t>as </a:t>
            </a:r>
            <a:r>
              <a:rPr sz="2400" spc="-5" dirty="0">
                <a:latin typeface="Arial"/>
                <a:cs typeface="Arial"/>
              </a:rPr>
              <a:t>characteristic </a:t>
            </a:r>
            <a:r>
              <a:rPr sz="2400" dirty="0">
                <a:latin typeface="Arial"/>
                <a:cs typeface="Arial"/>
              </a:rPr>
              <a:t>of  </a:t>
            </a:r>
            <a:r>
              <a:rPr sz="2400" spc="-10" dirty="0">
                <a:latin typeface="Arial"/>
                <a:cs typeface="Arial"/>
              </a:rPr>
              <a:t>classic </a:t>
            </a:r>
            <a:r>
              <a:rPr sz="2400" spc="-5" dirty="0">
                <a:latin typeface="Arial"/>
                <a:cs typeface="Arial"/>
              </a:rPr>
              <a:t>modernism, we could </a:t>
            </a:r>
            <a:r>
              <a:rPr sz="2400" dirty="0">
                <a:latin typeface="Arial"/>
                <a:cs typeface="Arial"/>
              </a:rPr>
              <a:t>say that </a:t>
            </a:r>
            <a:r>
              <a:rPr sz="2400" spc="-5" dirty="0">
                <a:latin typeface="Arial"/>
                <a:cs typeface="Arial"/>
              </a:rPr>
              <a:t>structuralism  collapses human action </a:t>
            </a:r>
            <a:r>
              <a:rPr sz="2400" dirty="0">
                <a:latin typeface="Arial"/>
                <a:cs typeface="Arial"/>
              </a:rPr>
              <a:t>back </a:t>
            </a:r>
            <a:r>
              <a:rPr sz="2400" spc="-5" dirty="0">
                <a:latin typeface="Arial"/>
                <a:cs typeface="Arial"/>
              </a:rPr>
              <a:t>into social structure, </a:t>
            </a:r>
            <a:r>
              <a:rPr sz="2400" spc="-10" dirty="0">
                <a:latin typeface="Arial"/>
                <a:cs typeface="Arial"/>
              </a:rPr>
              <a:t>while  </a:t>
            </a:r>
            <a:r>
              <a:rPr sz="2400" spc="-5" dirty="0">
                <a:latin typeface="Arial"/>
                <a:cs typeface="Arial"/>
              </a:rPr>
              <a:t>Western Marxism </a:t>
            </a:r>
            <a:r>
              <a:rPr sz="2400" dirty="0">
                <a:latin typeface="Arial"/>
                <a:cs typeface="Arial"/>
              </a:rPr>
              <a:t>tends to </a:t>
            </a:r>
            <a:r>
              <a:rPr sz="2400" spc="-5" dirty="0">
                <a:latin typeface="Arial"/>
                <a:cs typeface="Arial"/>
              </a:rPr>
              <a:t>collapse social structure </a:t>
            </a:r>
            <a:r>
              <a:rPr sz="2400" dirty="0">
                <a:latin typeface="Arial"/>
                <a:cs typeface="Arial"/>
              </a:rPr>
              <a:t>back  </a:t>
            </a:r>
            <a:r>
              <a:rPr sz="2400" spc="-5" dirty="0">
                <a:latin typeface="Arial"/>
                <a:cs typeface="Arial"/>
              </a:rPr>
              <a:t>into human</a:t>
            </a:r>
            <a:r>
              <a:rPr sz="2400" spc="-45" dirty="0">
                <a:latin typeface="Arial"/>
                <a:cs typeface="Arial"/>
              </a:rPr>
              <a:t> </a:t>
            </a:r>
            <a:r>
              <a:rPr sz="2400" spc="-5" dirty="0">
                <a:latin typeface="Arial"/>
                <a:cs typeface="Arial"/>
              </a:rPr>
              <a:t>action.</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142</a:t>
            </a:fld>
            <a:endParaRP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24783" y="652271"/>
            <a:ext cx="2923031" cy="14020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92295" y="722376"/>
            <a:ext cx="1597151" cy="11795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276600" y="685800"/>
            <a:ext cx="2819400" cy="12954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276600" y="685800"/>
            <a:ext cx="2819400" cy="1295400"/>
          </a:xfrm>
          <a:custGeom>
            <a:avLst/>
            <a:gdLst/>
            <a:ahLst/>
            <a:cxnLst/>
            <a:rect l="l" t="t" r="r" b="b"/>
            <a:pathLst>
              <a:path w="2819400" h="1295400">
                <a:moveTo>
                  <a:pt x="0" y="647700"/>
                </a:moveTo>
                <a:lnTo>
                  <a:pt x="5761" y="588745"/>
                </a:lnTo>
                <a:lnTo>
                  <a:pt x="22712" y="531273"/>
                </a:lnTo>
                <a:lnTo>
                  <a:pt x="50356" y="475513"/>
                </a:lnTo>
                <a:lnTo>
                  <a:pt x="88195" y="421694"/>
                </a:lnTo>
                <a:lnTo>
                  <a:pt x="135731" y="370043"/>
                </a:lnTo>
                <a:lnTo>
                  <a:pt x="192467" y="320790"/>
                </a:lnTo>
                <a:lnTo>
                  <a:pt x="224129" y="297134"/>
                </a:lnTo>
                <a:lnTo>
                  <a:pt x="257904" y="274164"/>
                </a:lnTo>
                <a:lnTo>
                  <a:pt x="293731" y="251907"/>
                </a:lnTo>
                <a:lnTo>
                  <a:pt x="331546" y="230392"/>
                </a:lnTo>
                <a:lnTo>
                  <a:pt x="371288" y="209648"/>
                </a:lnTo>
                <a:lnTo>
                  <a:pt x="412894" y="189704"/>
                </a:lnTo>
                <a:lnTo>
                  <a:pt x="456302" y="170588"/>
                </a:lnTo>
                <a:lnTo>
                  <a:pt x="501451" y="152328"/>
                </a:lnTo>
                <a:lnTo>
                  <a:pt x="548277" y="134954"/>
                </a:lnTo>
                <a:lnTo>
                  <a:pt x="596719" y="118494"/>
                </a:lnTo>
                <a:lnTo>
                  <a:pt x="646714" y="102975"/>
                </a:lnTo>
                <a:lnTo>
                  <a:pt x="698200" y="88428"/>
                </a:lnTo>
                <a:lnTo>
                  <a:pt x="751116" y="74881"/>
                </a:lnTo>
                <a:lnTo>
                  <a:pt x="805397" y="62361"/>
                </a:lnTo>
                <a:lnTo>
                  <a:pt x="860984" y="50898"/>
                </a:lnTo>
                <a:lnTo>
                  <a:pt x="917813" y="40521"/>
                </a:lnTo>
                <a:lnTo>
                  <a:pt x="975821" y="31257"/>
                </a:lnTo>
                <a:lnTo>
                  <a:pt x="1034948" y="23136"/>
                </a:lnTo>
                <a:lnTo>
                  <a:pt x="1095130" y="16185"/>
                </a:lnTo>
                <a:lnTo>
                  <a:pt x="1156306" y="10435"/>
                </a:lnTo>
                <a:lnTo>
                  <a:pt x="1218413" y="5912"/>
                </a:lnTo>
                <a:lnTo>
                  <a:pt x="1281389" y="2646"/>
                </a:lnTo>
                <a:lnTo>
                  <a:pt x="1345172" y="666"/>
                </a:lnTo>
                <a:lnTo>
                  <a:pt x="1409700" y="0"/>
                </a:lnTo>
                <a:lnTo>
                  <a:pt x="1474228" y="666"/>
                </a:lnTo>
                <a:lnTo>
                  <a:pt x="1538012" y="2646"/>
                </a:lnTo>
                <a:lnTo>
                  <a:pt x="1600988" y="5912"/>
                </a:lnTo>
                <a:lnTo>
                  <a:pt x="1663096" y="10435"/>
                </a:lnTo>
                <a:lnTo>
                  <a:pt x="1724273" y="16186"/>
                </a:lnTo>
                <a:lnTo>
                  <a:pt x="1784455" y="23136"/>
                </a:lnTo>
                <a:lnTo>
                  <a:pt x="1843582" y="31258"/>
                </a:lnTo>
                <a:lnTo>
                  <a:pt x="1901592" y="40522"/>
                </a:lnTo>
                <a:lnTo>
                  <a:pt x="1958420" y="50900"/>
                </a:lnTo>
                <a:lnTo>
                  <a:pt x="2014007" y="62363"/>
                </a:lnTo>
                <a:lnTo>
                  <a:pt x="2068289" y="74883"/>
                </a:lnTo>
                <a:lnTo>
                  <a:pt x="2121204" y="88431"/>
                </a:lnTo>
                <a:lnTo>
                  <a:pt x="2172691" y="102979"/>
                </a:lnTo>
                <a:lnTo>
                  <a:pt x="2222686" y="118497"/>
                </a:lnTo>
                <a:lnTo>
                  <a:pt x="2271127" y="134958"/>
                </a:lnTo>
                <a:lnTo>
                  <a:pt x="2317953" y="152333"/>
                </a:lnTo>
                <a:lnTo>
                  <a:pt x="2363102" y="170592"/>
                </a:lnTo>
                <a:lnTo>
                  <a:pt x="2406510" y="189709"/>
                </a:lnTo>
                <a:lnTo>
                  <a:pt x="2448116" y="209653"/>
                </a:lnTo>
                <a:lnTo>
                  <a:pt x="2487857" y="230397"/>
                </a:lnTo>
                <a:lnTo>
                  <a:pt x="2525672" y="251912"/>
                </a:lnTo>
                <a:lnTo>
                  <a:pt x="2561498" y="274169"/>
                </a:lnTo>
                <a:lnTo>
                  <a:pt x="2595273" y="297140"/>
                </a:lnTo>
                <a:lnTo>
                  <a:pt x="2626935" y="320796"/>
                </a:lnTo>
                <a:lnTo>
                  <a:pt x="2656422" y="345108"/>
                </a:lnTo>
                <a:lnTo>
                  <a:pt x="2708619" y="395588"/>
                </a:lnTo>
                <a:lnTo>
                  <a:pt x="2751368" y="448351"/>
                </a:lnTo>
                <a:lnTo>
                  <a:pt x="2784171" y="503169"/>
                </a:lnTo>
                <a:lnTo>
                  <a:pt x="2806531" y="559812"/>
                </a:lnTo>
                <a:lnTo>
                  <a:pt x="2817949" y="618052"/>
                </a:lnTo>
                <a:lnTo>
                  <a:pt x="2819400" y="647700"/>
                </a:lnTo>
                <a:lnTo>
                  <a:pt x="2817949" y="677348"/>
                </a:lnTo>
                <a:lnTo>
                  <a:pt x="2813639" y="706654"/>
                </a:lnTo>
                <a:lnTo>
                  <a:pt x="2796688" y="764126"/>
                </a:lnTo>
                <a:lnTo>
                  <a:pt x="2769044" y="819886"/>
                </a:lnTo>
                <a:lnTo>
                  <a:pt x="2731206" y="873705"/>
                </a:lnTo>
                <a:lnTo>
                  <a:pt x="2683670" y="925356"/>
                </a:lnTo>
                <a:lnTo>
                  <a:pt x="2626935" y="974609"/>
                </a:lnTo>
                <a:lnTo>
                  <a:pt x="2595273" y="998265"/>
                </a:lnTo>
                <a:lnTo>
                  <a:pt x="2561498" y="1021235"/>
                </a:lnTo>
                <a:lnTo>
                  <a:pt x="2525672" y="1043492"/>
                </a:lnTo>
                <a:lnTo>
                  <a:pt x="2487857" y="1065007"/>
                </a:lnTo>
                <a:lnTo>
                  <a:pt x="2448116" y="1085751"/>
                </a:lnTo>
                <a:lnTo>
                  <a:pt x="2406510" y="1105695"/>
                </a:lnTo>
                <a:lnTo>
                  <a:pt x="2363102" y="1124811"/>
                </a:lnTo>
                <a:lnTo>
                  <a:pt x="2317953" y="1143071"/>
                </a:lnTo>
                <a:lnTo>
                  <a:pt x="2271127" y="1160445"/>
                </a:lnTo>
                <a:lnTo>
                  <a:pt x="2222686" y="1176905"/>
                </a:lnTo>
                <a:lnTo>
                  <a:pt x="2172691" y="1192424"/>
                </a:lnTo>
                <a:lnTo>
                  <a:pt x="2121204" y="1206971"/>
                </a:lnTo>
                <a:lnTo>
                  <a:pt x="2068289" y="1220518"/>
                </a:lnTo>
                <a:lnTo>
                  <a:pt x="2014007" y="1233038"/>
                </a:lnTo>
                <a:lnTo>
                  <a:pt x="1958420" y="1244501"/>
                </a:lnTo>
                <a:lnTo>
                  <a:pt x="1901592" y="1254878"/>
                </a:lnTo>
                <a:lnTo>
                  <a:pt x="1843582" y="1264142"/>
                </a:lnTo>
                <a:lnTo>
                  <a:pt x="1784455" y="1272263"/>
                </a:lnTo>
                <a:lnTo>
                  <a:pt x="1724273" y="1279214"/>
                </a:lnTo>
                <a:lnTo>
                  <a:pt x="1663096" y="1284964"/>
                </a:lnTo>
                <a:lnTo>
                  <a:pt x="1600988" y="1289487"/>
                </a:lnTo>
                <a:lnTo>
                  <a:pt x="1538012" y="1292753"/>
                </a:lnTo>
                <a:lnTo>
                  <a:pt x="1474228" y="1294733"/>
                </a:lnTo>
                <a:lnTo>
                  <a:pt x="1409700" y="1295400"/>
                </a:lnTo>
                <a:lnTo>
                  <a:pt x="1345171" y="1294733"/>
                </a:lnTo>
                <a:lnTo>
                  <a:pt x="1281387" y="1292753"/>
                </a:lnTo>
                <a:lnTo>
                  <a:pt x="1218411" y="1289487"/>
                </a:lnTo>
                <a:lnTo>
                  <a:pt x="1156303" y="1284964"/>
                </a:lnTo>
                <a:lnTo>
                  <a:pt x="1095126" y="1279214"/>
                </a:lnTo>
                <a:lnTo>
                  <a:pt x="1034944" y="1272263"/>
                </a:lnTo>
                <a:lnTo>
                  <a:pt x="975817" y="1264142"/>
                </a:lnTo>
                <a:lnTo>
                  <a:pt x="917807" y="1254878"/>
                </a:lnTo>
                <a:lnTo>
                  <a:pt x="860979" y="1244501"/>
                </a:lnTo>
                <a:lnTo>
                  <a:pt x="805392" y="1233038"/>
                </a:lnTo>
                <a:lnTo>
                  <a:pt x="751110" y="1220518"/>
                </a:lnTo>
                <a:lnTo>
                  <a:pt x="698195" y="1206971"/>
                </a:lnTo>
                <a:lnTo>
                  <a:pt x="646708" y="1192424"/>
                </a:lnTo>
                <a:lnTo>
                  <a:pt x="596713" y="1176905"/>
                </a:lnTo>
                <a:lnTo>
                  <a:pt x="548272" y="1160445"/>
                </a:lnTo>
                <a:lnTo>
                  <a:pt x="501446" y="1143071"/>
                </a:lnTo>
                <a:lnTo>
                  <a:pt x="456297" y="1124811"/>
                </a:lnTo>
                <a:lnTo>
                  <a:pt x="412889" y="1105695"/>
                </a:lnTo>
                <a:lnTo>
                  <a:pt x="371283" y="1085751"/>
                </a:lnTo>
                <a:lnTo>
                  <a:pt x="331542" y="1065007"/>
                </a:lnTo>
                <a:lnTo>
                  <a:pt x="293727" y="1043492"/>
                </a:lnTo>
                <a:lnTo>
                  <a:pt x="257901" y="1021235"/>
                </a:lnTo>
                <a:lnTo>
                  <a:pt x="224126" y="998265"/>
                </a:lnTo>
                <a:lnTo>
                  <a:pt x="192464" y="974609"/>
                </a:lnTo>
                <a:lnTo>
                  <a:pt x="162977" y="950296"/>
                </a:lnTo>
                <a:lnTo>
                  <a:pt x="110780" y="899816"/>
                </a:lnTo>
                <a:lnTo>
                  <a:pt x="68031" y="847053"/>
                </a:lnTo>
                <a:lnTo>
                  <a:pt x="35228" y="792234"/>
                </a:lnTo>
                <a:lnTo>
                  <a:pt x="12868" y="735590"/>
                </a:lnTo>
                <a:lnTo>
                  <a:pt x="1450" y="677348"/>
                </a:lnTo>
                <a:lnTo>
                  <a:pt x="0" y="647700"/>
                </a:lnTo>
                <a:close/>
              </a:path>
            </a:pathLst>
          </a:custGeom>
          <a:ln w="12700">
            <a:solidFill>
              <a:srgbClr val="000000"/>
            </a:solidFill>
          </a:ln>
        </p:spPr>
        <p:txBody>
          <a:bodyPr wrap="square" lIns="0" tIns="0" rIns="0" bIns="0" rtlCol="0"/>
          <a:lstStyle/>
          <a:p>
            <a:endParaRPr/>
          </a:p>
        </p:txBody>
      </p:sp>
      <p:sp>
        <p:nvSpPr>
          <p:cNvPr id="6" name="object 6"/>
          <p:cNvSpPr txBox="1">
            <a:spLocks noGrp="1"/>
          </p:cNvSpPr>
          <p:nvPr>
            <p:ph type="title"/>
          </p:nvPr>
        </p:nvSpPr>
        <p:spPr>
          <a:xfrm>
            <a:off x="4091844" y="805687"/>
            <a:ext cx="1187450" cy="1032510"/>
          </a:xfrm>
          <a:prstGeom prst="rect">
            <a:avLst/>
          </a:prstGeom>
        </p:spPr>
        <p:txBody>
          <a:bodyPr vert="horz" wrap="square" lIns="0" tIns="13335" rIns="0" bIns="0" rtlCol="0">
            <a:spAutoFit/>
          </a:bodyPr>
          <a:lstStyle/>
          <a:p>
            <a:pPr marL="12700" marR="5080" indent="54610" algn="just">
              <a:lnSpc>
                <a:spcPct val="100000"/>
              </a:lnSpc>
              <a:spcBef>
                <a:spcPts val="105"/>
              </a:spcBef>
            </a:pPr>
            <a:r>
              <a:rPr sz="2200" b="1" spc="-65" dirty="0">
                <a:latin typeface="Arial"/>
                <a:cs typeface="Arial"/>
              </a:rPr>
              <a:t>Western  </a:t>
            </a:r>
            <a:r>
              <a:rPr sz="2200" b="1" spc="-85" dirty="0">
                <a:latin typeface="Arial"/>
                <a:cs typeface="Arial"/>
              </a:rPr>
              <a:t>Marxist  </a:t>
            </a:r>
            <a:r>
              <a:rPr sz="2200" b="1" spc="-45" dirty="0">
                <a:latin typeface="Arial"/>
                <a:cs typeface="Arial"/>
              </a:rPr>
              <a:t>The</a:t>
            </a:r>
            <a:r>
              <a:rPr sz="2200" b="1" spc="-65" dirty="0">
                <a:latin typeface="Arial"/>
                <a:cs typeface="Arial"/>
              </a:rPr>
              <a:t>o</a:t>
            </a:r>
            <a:r>
              <a:rPr sz="2200" b="1" spc="-125" dirty="0">
                <a:latin typeface="Arial"/>
                <a:cs typeface="Arial"/>
              </a:rPr>
              <a:t>r</a:t>
            </a:r>
            <a:r>
              <a:rPr sz="2200" b="1" spc="-140" dirty="0">
                <a:latin typeface="Arial"/>
                <a:cs typeface="Arial"/>
              </a:rPr>
              <a:t>is</a:t>
            </a:r>
            <a:r>
              <a:rPr sz="2200" b="1" spc="-100" dirty="0">
                <a:latin typeface="Arial"/>
                <a:cs typeface="Arial"/>
              </a:rPr>
              <a:t>t</a:t>
            </a:r>
            <a:r>
              <a:rPr sz="2200" b="1" spc="-120" dirty="0">
                <a:latin typeface="Arial"/>
                <a:cs typeface="Arial"/>
              </a:rPr>
              <a:t>s</a:t>
            </a:r>
            <a:endParaRPr sz="2200">
              <a:latin typeface="Arial"/>
              <a:cs typeface="Arial"/>
            </a:endParaRPr>
          </a:p>
        </p:txBody>
      </p:sp>
      <p:sp>
        <p:nvSpPr>
          <p:cNvPr id="7" name="object 7"/>
          <p:cNvSpPr/>
          <p:nvPr/>
        </p:nvSpPr>
        <p:spPr>
          <a:xfrm>
            <a:off x="2660903" y="2020824"/>
            <a:ext cx="1962911" cy="97840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842463" y="2057400"/>
            <a:ext cx="1729739" cy="752475"/>
          </a:xfrm>
          <a:custGeom>
            <a:avLst/>
            <a:gdLst/>
            <a:ahLst/>
            <a:cxnLst/>
            <a:rect l="l" t="t" r="r" b="b"/>
            <a:pathLst>
              <a:path w="1729739" h="752475">
                <a:moveTo>
                  <a:pt x="1729536" y="0"/>
                </a:moveTo>
                <a:lnTo>
                  <a:pt x="0" y="751979"/>
                </a:lnTo>
              </a:path>
            </a:pathLst>
          </a:custGeom>
          <a:ln w="25399">
            <a:solidFill>
              <a:srgbClr val="F79646"/>
            </a:solidFill>
          </a:ln>
        </p:spPr>
        <p:txBody>
          <a:bodyPr wrap="square" lIns="0" tIns="0" rIns="0" bIns="0" rtlCol="0"/>
          <a:lstStyle/>
          <a:p>
            <a:endParaRPr/>
          </a:p>
        </p:txBody>
      </p:sp>
      <p:sp>
        <p:nvSpPr>
          <p:cNvPr id="9" name="object 9"/>
          <p:cNvSpPr/>
          <p:nvPr/>
        </p:nvSpPr>
        <p:spPr>
          <a:xfrm>
            <a:off x="2842460" y="2738228"/>
            <a:ext cx="87630" cy="81915"/>
          </a:xfrm>
          <a:custGeom>
            <a:avLst/>
            <a:gdLst/>
            <a:ahLst/>
            <a:cxnLst/>
            <a:rect l="l" t="t" r="r" b="b"/>
            <a:pathLst>
              <a:path w="87630" h="81914">
                <a:moveTo>
                  <a:pt x="87604" y="81521"/>
                </a:moveTo>
                <a:lnTo>
                  <a:pt x="0" y="71145"/>
                </a:lnTo>
                <a:lnTo>
                  <a:pt x="52158" y="0"/>
                </a:lnTo>
              </a:path>
            </a:pathLst>
          </a:custGeom>
          <a:ln w="25400">
            <a:solidFill>
              <a:srgbClr val="F79646"/>
            </a:solidFill>
          </a:ln>
        </p:spPr>
        <p:txBody>
          <a:bodyPr wrap="square" lIns="0" tIns="0" rIns="0" bIns="0" rtlCol="0"/>
          <a:lstStyle/>
          <a:p>
            <a:endParaRPr/>
          </a:p>
        </p:txBody>
      </p:sp>
      <p:sp>
        <p:nvSpPr>
          <p:cNvPr id="10" name="object 10"/>
          <p:cNvSpPr/>
          <p:nvPr/>
        </p:nvSpPr>
        <p:spPr>
          <a:xfrm>
            <a:off x="4413503" y="2033015"/>
            <a:ext cx="316991" cy="1347215"/>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2076" y="2057400"/>
            <a:ext cx="3175" cy="1118235"/>
          </a:xfrm>
          <a:custGeom>
            <a:avLst/>
            <a:gdLst/>
            <a:ahLst/>
            <a:cxnLst/>
            <a:rect l="l" t="t" r="r" b="b"/>
            <a:pathLst>
              <a:path w="3175" h="1118235">
                <a:moveTo>
                  <a:pt x="3098" y="0"/>
                </a:moveTo>
                <a:lnTo>
                  <a:pt x="0" y="1117854"/>
                </a:lnTo>
              </a:path>
            </a:pathLst>
          </a:custGeom>
          <a:ln w="25400">
            <a:solidFill>
              <a:srgbClr val="4BACC6"/>
            </a:solidFill>
          </a:ln>
        </p:spPr>
        <p:txBody>
          <a:bodyPr wrap="square" lIns="0" tIns="0" rIns="0" bIns="0" rtlCol="0"/>
          <a:lstStyle/>
          <a:p>
            <a:endParaRPr/>
          </a:p>
        </p:txBody>
      </p:sp>
      <p:sp>
        <p:nvSpPr>
          <p:cNvPr id="12" name="object 12"/>
          <p:cNvSpPr/>
          <p:nvPr/>
        </p:nvSpPr>
        <p:spPr>
          <a:xfrm>
            <a:off x="4527826" y="3098933"/>
            <a:ext cx="88900" cy="76835"/>
          </a:xfrm>
          <a:custGeom>
            <a:avLst/>
            <a:gdLst/>
            <a:ahLst/>
            <a:cxnLst/>
            <a:rect l="l" t="t" r="r" b="b"/>
            <a:pathLst>
              <a:path w="88900" h="76835">
                <a:moveTo>
                  <a:pt x="88900" y="241"/>
                </a:moveTo>
                <a:lnTo>
                  <a:pt x="44246" y="76314"/>
                </a:lnTo>
                <a:lnTo>
                  <a:pt x="0" y="0"/>
                </a:lnTo>
              </a:path>
            </a:pathLst>
          </a:custGeom>
          <a:ln w="25400">
            <a:solidFill>
              <a:srgbClr val="4BACC6"/>
            </a:solidFill>
          </a:ln>
        </p:spPr>
        <p:txBody>
          <a:bodyPr wrap="square" lIns="0" tIns="0" rIns="0" bIns="0" rtlCol="0"/>
          <a:lstStyle/>
          <a:p>
            <a:endParaRPr/>
          </a:p>
        </p:txBody>
      </p:sp>
      <p:sp>
        <p:nvSpPr>
          <p:cNvPr id="13" name="object 13"/>
          <p:cNvSpPr/>
          <p:nvPr/>
        </p:nvSpPr>
        <p:spPr>
          <a:xfrm>
            <a:off x="4523231" y="2020824"/>
            <a:ext cx="2036063" cy="902207"/>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572000" y="2057400"/>
            <a:ext cx="1805305" cy="677545"/>
          </a:xfrm>
          <a:custGeom>
            <a:avLst/>
            <a:gdLst/>
            <a:ahLst/>
            <a:cxnLst/>
            <a:rect l="l" t="t" r="r" b="b"/>
            <a:pathLst>
              <a:path w="1805304" h="677544">
                <a:moveTo>
                  <a:pt x="0" y="0"/>
                </a:moveTo>
                <a:lnTo>
                  <a:pt x="1805254" y="676973"/>
                </a:lnTo>
              </a:path>
            </a:pathLst>
          </a:custGeom>
          <a:ln w="25400">
            <a:solidFill>
              <a:srgbClr val="8064A2"/>
            </a:solidFill>
          </a:ln>
        </p:spPr>
        <p:txBody>
          <a:bodyPr wrap="square" lIns="0" tIns="0" rIns="0" bIns="0" rtlCol="0"/>
          <a:lstStyle/>
          <a:p>
            <a:endParaRPr/>
          </a:p>
        </p:txBody>
      </p:sp>
      <p:sp>
        <p:nvSpPr>
          <p:cNvPr id="15" name="object 15"/>
          <p:cNvSpPr/>
          <p:nvPr/>
        </p:nvSpPr>
        <p:spPr>
          <a:xfrm>
            <a:off x="6290300" y="2665991"/>
            <a:ext cx="86995" cy="83820"/>
          </a:xfrm>
          <a:custGeom>
            <a:avLst/>
            <a:gdLst/>
            <a:ahLst/>
            <a:cxnLst/>
            <a:rect l="l" t="t" r="r" b="b"/>
            <a:pathLst>
              <a:path w="86995" h="83819">
                <a:moveTo>
                  <a:pt x="31216" y="0"/>
                </a:moveTo>
                <a:lnTo>
                  <a:pt x="86956" y="68376"/>
                </a:lnTo>
                <a:lnTo>
                  <a:pt x="0" y="83235"/>
                </a:lnTo>
              </a:path>
            </a:pathLst>
          </a:custGeom>
          <a:ln w="25399">
            <a:solidFill>
              <a:srgbClr val="8064A2"/>
            </a:solidFill>
          </a:ln>
        </p:spPr>
        <p:txBody>
          <a:bodyPr wrap="square" lIns="0" tIns="0" rIns="0" bIns="0" rtlCol="0"/>
          <a:lstStyle/>
          <a:p>
            <a:endParaRPr/>
          </a:p>
        </p:txBody>
      </p:sp>
      <p:sp>
        <p:nvSpPr>
          <p:cNvPr id="16" name="object 16"/>
          <p:cNvSpPr/>
          <p:nvPr/>
        </p:nvSpPr>
        <p:spPr>
          <a:xfrm>
            <a:off x="1472183" y="3090671"/>
            <a:ext cx="1246631" cy="64007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432559" y="3115055"/>
            <a:ext cx="1322831" cy="50901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524000" y="3124200"/>
            <a:ext cx="1143000" cy="5334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1524000" y="3124200"/>
            <a:ext cx="1143000" cy="533400"/>
          </a:xfrm>
          <a:prstGeom prst="rect">
            <a:avLst/>
          </a:prstGeom>
          <a:ln w="12700">
            <a:solidFill>
              <a:srgbClr val="F69240"/>
            </a:solidFill>
          </a:ln>
        </p:spPr>
        <p:txBody>
          <a:bodyPr vert="horz" wrap="square" lIns="0" tIns="87630" rIns="0" bIns="0" rtlCol="0">
            <a:spAutoFit/>
          </a:bodyPr>
          <a:lstStyle/>
          <a:p>
            <a:pPr marL="122555">
              <a:lnSpc>
                <a:spcPct val="100000"/>
              </a:lnSpc>
              <a:spcBef>
                <a:spcPts val="690"/>
              </a:spcBef>
            </a:pPr>
            <a:r>
              <a:rPr sz="2200" b="1" spc="-90" dirty="0">
                <a:latin typeface="Arial"/>
                <a:cs typeface="Arial"/>
              </a:rPr>
              <a:t>Lukacs</a:t>
            </a:r>
            <a:endParaRPr sz="2200">
              <a:latin typeface="Arial"/>
              <a:cs typeface="Arial"/>
            </a:endParaRPr>
          </a:p>
        </p:txBody>
      </p:sp>
      <p:sp>
        <p:nvSpPr>
          <p:cNvPr id="20" name="object 20"/>
          <p:cNvSpPr/>
          <p:nvPr/>
        </p:nvSpPr>
        <p:spPr>
          <a:xfrm>
            <a:off x="3834383" y="3243071"/>
            <a:ext cx="1475231" cy="716279"/>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3831335" y="3307079"/>
            <a:ext cx="1478279" cy="50901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3886200" y="3276600"/>
            <a:ext cx="1371600" cy="609600"/>
          </a:xfrm>
          <a:prstGeom prst="rect">
            <a:avLst/>
          </a:prstGeom>
          <a:blipFill>
            <a:blip r:embed="rId13" cstate="print"/>
            <a:stretch>
              <a:fillRect/>
            </a:stretch>
          </a:blipFill>
        </p:spPr>
        <p:txBody>
          <a:bodyPr wrap="square" lIns="0" tIns="0" rIns="0" bIns="0" rtlCol="0"/>
          <a:lstStyle/>
          <a:p>
            <a:endParaRPr/>
          </a:p>
        </p:txBody>
      </p:sp>
      <p:sp>
        <p:nvSpPr>
          <p:cNvPr id="23" name="object 23"/>
          <p:cNvSpPr txBox="1"/>
          <p:nvPr/>
        </p:nvSpPr>
        <p:spPr>
          <a:xfrm>
            <a:off x="3886200" y="3276600"/>
            <a:ext cx="1371600" cy="609600"/>
          </a:xfrm>
          <a:prstGeom prst="rect">
            <a:avLst/>
          </a:prstGeom>
          <a:ln w="12700">
            <a:solidFill>
              <a:srgbClr val="46AAC5"/>
            </a:solidFill>
          </a:ln>
        </p:spPr>
        <p:txBody>
          <a:bodyPr vert="horz" wrap="square" lIns="0" tIns="125730" rIns="0" bIns="0" rtlCol="0">
            <a:spAutoFit/>
          </a:bodyPr>
          <a:lstStyle/>
          <a:p>
            <a:pPr marL="158750">
              <a:lnSpc>
                <a:spcPct val="100000"/>
              </a:lnSpc>
              <a:spcBef>
                <a:spcPts val="990"/>
              </a:spcBef>
            </a:pPr>
            <a:r>
              <a:rPr sz="2200" b="1" spc="-85" dirty="0">
                <a:latin typeface="Arial"/>
                <a:cs typeface="Arial"/>
              </a:rPr>
              <a:t>Gramsci</a:t>
            </a:r>
            <a:endParaRPr sz="2200">
              <a:latin typeface="Arial"/>
              <a:cs typeface="Arial"/>
            </a:endParaRPr>
          </a:p>
        </p:txBody>
      </p:sp>
      <p:sp>
        <p:nvSpPr>
          <p:cNvPr id="24" name="object 24"/>
          <p:cNvSpPr/>
          <p:nvPr/>
        </p:nvSpPr>
        <p:spPr>
          <a:xfrm>
            <a:off x="6196583" y="3090671"/>
            <a:ext cx="1322831" cy="716279"/>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6153911" y="3176015"/>
            <a:ext cx="1408175" cy="472439"/>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6248400" y="3124200"/>
            <a:ext cx="1219200" cy="609600"/>
          </a:xfrm>
          <a:prstGeom prst="rect">
            <a:avLst/>
          </a:prstGeom>
          <a:blipFill>
            <a:blip r:embed="rId16" cstate="print"/>
            <a:stretch>
              <a:fillRect/>
            </a:stretch>
          </a:blipFill>
        </p:spPr>
        <p:txBody>
          <a:bodyPr wrap="square" lIns="0" tIns="0" rIns="0" bIns="0" rtlCol="0"/>
          <a:lstStyle/>
          <a:p>
            <a:endParaRPr/>
          </a:p>
        </p:txBody>
      </p:sp>
      <p:sp>
        <p:nvSpPr>
          <p:cNvPr id="27" name="object 27"/>
          <p:cNvSpPr txBox="1"/>
          <p:nvPr/>
        </p:nvSpPr>
        <p:spPr>
          <a:xfrm>
            <a:off x="6248400" y="3124200"/>
            <a:ext cx="1219200" cy="609600"/>
          </a:xfrm>
          <a:prstGeom prst="rect">
            <a:avLst/>
          </a:prstGeom>
          <a:ln w="12700">
            <a:solidFill>
              <a:srgbClr val="7D60A0"/>
            </a:solidFill>
          </a:ln>
        </p:spPr>
        <p:txBody>
          <a:bodyPr vert="horz" wrap="square" lIns="0" tIns="142240" rIns="0" bIns="0" rtlCol="0">
            <a:spAutoFit/>
          </a:bodyPr>
          <a:lstStyle/>
          <a:p>
            <a:pPr marL="104139">
              <a:lnSpc>
                <a:spcPct val="100000"/>
              </a:lnSpc>
              <a:spcBef>
                <a:spcPts val="1120"/>
              </a:spcBef>
            </a:pPr>
            <a:r>
              <a:rPr sz="2000" b="1" spc="-70" dirty="0">
                <a:latin typeface="Arial"/>
                <a:cs typeface="Arial"/>
              </a:rPr>
              <a:t>Touraine</a:t>
            </a:r>
            <a:endParaRPr sz="2000">
              <a:latin typeface="Arial"/>
              <a:cs typeface="Arial"/>
            </a:endParaRPr>
          </a:p>
        </p:txBody>
      </p:sp>
      <p:sp>
        <p:nvSpPr>
          <p:cNvPr id="28" name="object 28"/>
          <p:cNvSpPr/>
          <p:nvPr/>
        </p:nvSpPr>
        <p:spPr>
          <a:xfrm>
            <a:off x="457200" y="3886200"/>
            <a:ext cx="1676400" cy="2095500"/>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3657600" y="4013199"/>
            <a:ext cx="1752561" cy="2044700"/>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7045324" y="3962412"/>
            <a:ext cx="1565148" cy="2019286"/>
          </a:xfrm>
          <a:prstGeom prst="rect">
            <a:avLst/>
          </a:prstGeom>
          <a:blipFill>
            <a:blip r:embed="rId19" cstate="print"/>
            <a:stretch>
              <a:fillRect/>
            </a:stretch>
          </a:blipFill>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143</a:t>
            </a:fld>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 y="228600"/>
            <a:ext cx="8991600" cy="6477000"/>
          </a:xfrm>
          <a:custGeom>
            <a:avLst/>
            <a:gdLst/>
            <a:ahLst/>
            <a:cxnLst/>
            <a:rect l="l" t="t" r="r" b="b"/>
            <a:pathLst>
              <a:path w="8991600" h="6477000">
                <a:moveTo>
                  <a:pt x="0" y="0"/>
                </a:moveTo>
                <a:lnTo>
                  <a:pt x="8991600" y="0"/>
                </a:lnTo>
                <a:lnTo>
                  <a:pt x="8991600" y="6477000"/>
                </a:lnTo>
                <a:lnTo>
                  <a:pt x="0" y="6477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76200" y="228600"/>
            <a:ext cx="8991600" cy="6477000"/>
          </a:xfrm>
          <a:custGeom>
            <a:avLst/>
            <a:gdLst/>
            <a:ahLst/>
            <a:cxnLst/>
            <a:rect l="l" t="t" r="r" b="b"/>
            <a:pathLst>
              <a:path w="8991600" h="6477000">
                <a:moveTo>
                  <a:pt x="0" y="0"/>
                </a:moveTo>
                <a:lnTo>
                  <a:pt x="8991600" y="0"/>
                </a:lnTo>
                <a:lnTo>
                  <a:pt x="8991600" y="6477000"/>
                </a:lnTo>
                <a:lnTo>
                  <a:pt x="0" y="64770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154939" y="182371"/>
            <a:ext cx="8808720" cy="5995670"/>
          </a:xfrm>
          <a:prstGeom prst="rect">
            <a:avLst/>
          </a:prstGeom>
        </p:spPr>
        <p:txBody>
          <a:bodyPr vert="horz" wrap="square" lIns="0" tIns="78740" rIns="0" bIns="0" rtlCol="0">
            <a:spAutoFit/>
          </a:bodyPr>
          <a:lstStyle/>
          <a:p>
            <a:pPr marL="356870" marR="32384" indent="-344170" algn="just">
              <a:lnSpc>
                <a:spcPts val="2110"/>
              </a:lnSpc>
              <a:spcBef>
                <a:spcPts val="620"/>
              </a:spcBef>
              <a:buFont typeface="Arial"/>
              <a:buChar char="•"/>
              <a:tabLst>
                <a:tab pos="357505" algn="l"/>
              </a:tabLst>
            </a:pPr>
            <a:r>
              <a:rPr sz="2200" dirty="0">
                <a:latin typeface="Arial"/>
                <a:cs typeface="Arial"/>
              </a:rPr>
              <a:t>The </a:t>
            </a:r>
            <a:r>
              <a:rPr sz="2200" spc="-5" dirty="0">
                <a:latin typeface="Arial"/>
                <a:cs typeface="Arial"/>
              </a:rPr>
              <a:t>relevant writings </a:t>
            </a:r>
            <a:r>
              <a:rPr sz="2200" dirty="0">
                <a:latin typeface="Arial"/>
                <a:cs typeface="Arial"/>
              </a:rPr>
              <a:t>of </a:t>
            </a:r>
            <a:r>
              <a:rPr sz="2200" b="1" spc="-90" dirty="0">
                <a:latin typeface="Arial"/>
                <a:cs typeface="Arial"/>
              </a:rPr>
              <a:t>Lukacs </a:t>
            </a:r>
            <a:r>
              <a:rPr sz="2200" spc="-5" dirty="0">
                <a:latin typeface="Arial"/>
                <a:cs typeface="Arial"/>
              </a:rPr>
              <a:t>and </a:t>
            </a:r>
            <a:r>
              <a:rPr sz="2200" b="1" spc="-80" dirty="0">
                <a:latin typeface="Arial"/>
                <a:cs typeface="Arial"/>
              </a:rPr>
              <a:t>Gramsci </a:t>
            </a:r>
            <a:r>
              <a:rPr sz="2200" dirty="0">
                <a:latin typeface="Arial"/>
                <a:cs typeface="Arial"/>
              </a:rPr>
              <a:t>date from the inter-war  </a:t>
            </a:r>
            <a:r>
              <a:rPr sz="2200" spc="-5" dirty="0">
                <a:latin typeface="Arial"/>
                <a:cs typeface="Arial"/>
              </a:rPr>
              <a:t>period, </a:t>
            </a:r>
            <a:r>
              <a:rPr sz="2200" dirty="0">
                <a:latin typeface="Arial"/>
                <a:cs typeface="Arial"/>
              </a:rPr>
              <a:t>so they predate structuralism </a:t>
            </a:r>
            <a:r>
              <a:rPr sz="2200" spc="-5" dirty="0">
                <a:latin typeface="Arial"/>
                <a:cs typeface="Arial"/>
              </a:rPr>
              <a:t>by </a:t>
            </a:r>
            <a:r>
              <a:rPr sz="2200" dirty="0">
                <a:latin typeface="Arial"/>
                <a:cs typeface="Arial"/>
              </a:rPr>
              <a:t>a few </a:t>
            </a:r>
            <a:r>
              <a:rPr sz="2200" spc="-5" dirty="0">
                <a:latin typeface="Arial"/>
                <a:cs typeface="Arial"/>
              </a:rPr>
              <a:t>decades. </a:t>
            </a:r>
            <a:r>
              <a:rPr sz="2200" dirty="0">
                <a:latin typeface="Arial"/>
                <a:cs typeface="Arial"/>
              </a:rPr>
              <a:t>Lukacs </a:t>
            </a:r>
            <a:r>
              <a:rPr sz="2200" spc="-5" dirty="0">
                <a:latin typeface="Arial"/>
                <a:cs typeface="Arial"/>
              </a:rPr>
              <a:t>was  </a:t>
            </a:r>
            <a:r>
              <a:rPr sz="2200" dirty="0">
                <a:latin typeface="Arial"/>
                <a:cs typeface="Arial"/>
              </a:rPr>
              <a:t>a </a:t>
            </a:r>
            <a:r>
              <a:rPr sz="2200" spc="-5" dirty="0">
                <a:latin typeface="Arial"/>
                <a:cs typeface="Arial"/>
              </a:rPr>
              <a:t>Hungarian </a:t>
            </a:r>
            <a:r>
              <a:rPr sz="2200" dirty="0">
                <a:latin typeface="Arial"/>
                <a:cs typeface="Arial"/>
              </a:rPr>
              <a:t>communist; </a:t>
            </a:r>
            <a:r>
              <a:rPr sz="2200" spc="-5" dirty="0">
                <a:latin typeface="Arial"/>
                <a:cs typeface="Arial"/>
              </a:rPr>
              <a:t>his </a:t>
            </a:r>
            <a:r>
              <a:rPr sz="2200" dirty="0">
                <a:latin typeface="Arial"/>
                <a:cs typeface="Arial"/>
              </a:rPr>
              <a:t>most important </a:t>
            </a:r>
            <a:r>
              <a:rPr sz="2200" spc="-5" dirty="0">
                <a:latin typeface="Arial"/>
                <a:cs typeface="Arial"/>
              </a:rPr>
              <a:t>book </a:t>
            </a:r>
            <a:r>
              <a:rPr sz="2200" dirty="0">
                <a:latin typeface="Arial"/>
                <a:cs typeface="Arial"/>
              </a:rPr>
              <a:t>for our</a:t>
            </a:r>
            <a:r>
              <a:rPr sz="2200" spc="-45" dirty="0">
                <a:latin typeface="Arial"/>
                <a:cs typeface="Arial"/>
              </a:rPr>
              <a:t> </a:t>
            </a:r>
            <a:r>
              <a:rPr sz="2200" spc="-5" dirty="0">
                <a:latin typeface="Arial"/>
                <a:cs typeface="Arial"/>
              </a:rPr>
              <a:t>purposes,</a:t>
            </a:r>
            <a:endParaRPr sz="2200">
              <a:latin typeface="Arial"/>
              <a:cs typeface="Arial"/>
            </a:endParaRPr>
          </a:p>
          <a:p>
            <a:pPr marL="356870">
              <a:lnSpc>
                <a:spcPts val="1875"/>
              </a:lnSpc>
            </a:pPr>
            <a:r>
              <a:rPr sz="2300" i="1" spc="-50" dirty="0">
                <a:latin typeface="Arial"/>
                <a:cs typeface="Arial"/>
              </a:rPr>
              <a:t>History </a:t>
            </a:r>
            <a:r>
              <a:rPr sz="2300" i="1" spc="-60" dirty="0">
                <a:latin typeface="Arial"/>
                <a:cs typeface="Arial"/>
              </a:rPr>
              <a:t>and </a:t>
            </a:r>
            <a:r>
              <a:rPr sz="2300" i="1" spc="-55" dirty="0">
                <a:latin typeface="Arial"/>
                <a:cs typeface="Arial"/>
              </a:rPr>
              <a:t>Class </a:t>
            </a:r>
            <a:r>
              <a:rPr sz="2300" i="1" spc="-50" dirty="0">
                <a:latin typeface="Arial"/>
                <a:cs typeface="Arial"/>
              </a:rPr>
              <a:t>Consciousness</a:t>
            </a:r>
            <a:r>
              <a:rPr sz="2200" spc="-50" dirty="0">
                <a:latin typeface="Arial"/>
                <a:cs typeface="Arial"/>
              </a:rPr>
              <a:t>, </a:t>
            </a:r>
            <a:r>
              <a:rPr sz="2200" spc="-5" dirty="0">
                <a:latin typeface="Arial"/>
                <a:cs typeface="Arial"/>
              </a:rPr>
              <a:t>was written </a:t>
            </a:r>
            <a:r>
              <a:rPr sz="2200" dirty="0">
                <a:latin typeface="Arial"/>
                <a:cs typeface="Arial"/>
              </a:rPr>
              <a:t>after </a:t>
            </a:r>
            <a:r>
              <a:rPr sz="2200" spc="-5" dirty="0">
                <a:latin typeface="Arial"/>
                <a:cs typeface="Arial"/>
              </a:rPr>
              <a:t>his</a:t>
            </a:r>
            <a:r>
              <a:rPr sz="2200" spc="135" dirty="0">
                <a:latin typeface="Arial"/>
                <a:cs typeface="Arial"/>
              </a:rPr>
              <a:t> </a:t>
            </a:r>
            <a:r>
              <a:rPr sz="2200" spc="-5" dirty="0">
                <a:latin typeface="Arial"/>
                <a:cs typeface="Arial"/>
              </a:rPr>
              <a:t>involvement</a:t>
            </a:r>
            <a:endParaRPr sz="2200">
              <a:latin typeface="Arial"/>
              <a:cs typeface="Arial"/>
            </a:endParaRPr>
          </a:p>
          <a:p>
            <a:pPr marL="356870" marR="455930">
              <a:lnSpc>
                <a:spcPts val="2110"/>
              </a:lnSpc>
              <a:spcBef>
                <a:spcPts val="235"/>
              </a:spcBef>
            </a:pPr>
            <a:r>
              <a:rPr sz="2200" spc="-5" dirty="0">
                <a:latin typeface="Arial"/>
                <a:cs typeface="Arial"/>
              </a:rPr>
              <a:t>in </a:t>
            </a:r>
            <a:r>
              <a:rPr sz="2200" dirty="0">
                <a:latin typeface="Arial"/>
                <a:cs typeface="Arial"/>
              </a:rPr>
              <a:t>the </a:t>
            </a:r>
            <a:r>
              <a:rPr sz="2200" spc="-5" dirty="0">
                <a:latin typeface="Arial"/>
                <a:cs typeface="Arial"/>
              </a:rPr>
              <a:t>Hungarian revolution </a:t>
            </a:r>
            <a:r>
              <a:rPr sz="2200" dirty="0">
                <a:latin typeface="Arial"/>
                <a:cs typeface="Arial"/>
              </a:rPr>
              <a:t>of 1919. Gramsci </a:t>
            </a:r>
            <a:r>
              <a:rPr sz="2200" spc="-5" dirty="0">
                <a:latin typeface="Arial"/>
                <a:cs typeface="Arial"/>
              </a:rPr>
              <a:t>was involved in the  workers’ council </a:t>
            </a:r>
            <a:r>
              <a:rPr sz="2200" dirty="0">
                <a:latin typeface="Arial"/>
                <a:cs typeface="Arial"/>
              </a:rPr>
              <a:t>movement </a:t>
            </a:r>
            <a:r>
              <a:rPr sz="2200" spc="-5" dirty="0">
                <a:latin typeface="Arial"/>
                <a:cs typeface="Arial"/>
              </a:rPr>
              <a:t>during </a:t>
            </a:r>
            <a:r>
              <a:rPr sz="2200" dirty="0">
                <a:latin typeface="Arial"/>
                <a:cs typeface="Arial"/>
              </a:rPr>
              <a:t>the </a:t>
            </a:r>
            <a:r>
              <a:rPr sz="2200" spc="-5" dirty="0">
                <a:latin typeface="Arial"/>
                <a:cs typeface="Arial"/>
              </a:rPr>
              <a:t>Turin </a:t>
            </a:r>
            <a:r>
              <a:rPr sz="2200" dirty="0">
                <a:latin typeface="Arial"/>
                <a:cs typeface="Arial"/>
              </a:rPr>
              <a:t>strikes of the</a:t>
            </a:r>
            <a:r>
              <a:rPr sz="2200" spc="-10" dirty="0">
                <a:latin typeface="Arial"/>
                <a:cs typeface="Arial"/>
              </a:rPr>
              <a:t> </a:t>
            </a:r>
            <a:r>
              <a:rPr sz="2200" dirty="0">
                <a:latin typeface="Arial"/>
                <a:cs typeface="Arial"/>
              </a:rPr>
              <a:t>same</a:t>
            </a:r>
            <a:endParaRPr sz="2200">
              <a:latin typeface="Arial"/>
              <a:cs typeface="Arial"/>
            </a:endParaRPr>
          </a:p>
          <a:p>
            <a:pPr marL="356870">
              <a:lnSpc>
                <a:spcPts val="1825"/>
              </a:lnSpc>
            </a:pPr>
            <a:r>
              <a:rPr sz="2200" spc="-5" dirty="0">
                <a:latin typeface="Arial"/>
                <a:cs typeface="Arial"/>
              </a:rPr>
              <a:t>period. </a:t>
            </a:r>
            <a:r>
              <a:rPr sz="2200" spc="-10" dirty="0">
                <a:latin typeface="Arial"/>
                <a:cs typeface="Arial"/>
              </a:rPr>
              <a:t>His </a:t>
            </a:r>
            <a:r>
              <a:rPr sz="2200" dirty="0">
                <a:latin typeface="Arial"/>
                <a:cs typeface="Arial"/>
              </a:rPr>
              <a:t>theoretical reputation </a:t>
            </a:r>
            <a:r>
              <a:rPr sz="2200" spc="-5" dirty="0">
                <a:latin typeface="Arial"/>
                <a:cs typeface="Arial"/>
              </a:rPr>
              <a:t>largely derives </a:t>
            </a:r>
            <a:r>
              <a:rPr sz="2200" dirty="0">
                <a:latin typeface="Arial"/>
                <a:cs typeface="Arial"/>
              </a:rPr>
              <a:t>from </a:t>
            </a:r>
            <a:r>
              <a:rPr sz="2200" spc="-5" dirty="0">
                <a:latin typeface="Arial"/>
                <a:cs typeface="Arial"/>
              </a:rPr>
              <a:t>his</a:t>
            </a:r>
            <a:r>
              <a:rPr sz="2200" spc="50" dirty="0">
                <a:latin typeface="Arial"/>
                <a:cs typeface="Arial"/>
              </a:rPr>
              <a:t> </a:t>
            </a:r>
            <a:r>
              <a:rPr sz="2300" b="1" i="1" spc="-145" dirty="0">
                <a:latin typeface="Arial"/>
                <a:cs typeface="Arial"/>
              </a:rPr>
              <a:t>Prison</a:t>
            </a:r>
            <a:endParaRPr sz="2300">
              <a:latin typeface="Arial"/>
              <a:cs typeface="Arial"/>
            </a:endParaRPr>
          </a:p>
          <a:p>
            <a:pPr marL="356870" marR="599440" indent="-635">
              <a:lnSpc>
                <a:spcPct val="79400"/>
              </a:lnSpc>
              <a:spcBef>
                <a:spcPts val="245"/>
              </a:spcBef>
            </a:pPr>
            <a:r>
              <a:rPr sz="2300" b="1" i="1" spc="-135" dirty="0">
                <a:latin typeface="Arial"/>
                <a:cs typeface="Arial"/>
              </a:rPr>
              <a:t>Notebooks</a:t>
            </a:r>
            <a:r>
              <a:rPr sz="2200" spc="-135" dirty="0">
                <a:latin typeface="Arial"/>
                <a:cs typeface="Arial"/>
              </a:rPr>
              <a:t>, </a:t>
            </a:r>
            <a:r>
              <a:rPr sz="2200" spc="-5" dirty="0">
                <a:latin typeface="Arial"/>
                <a:cs typeface="Arial"/>
              </a:rPr>
              <a:t>written in </a:t>
            </a:r>
            <a:r>
              <a:rPr sz="2200" dirty="0">
                <a:latin typeface="Arial"/>
                <a:cs typeface="Arial"/>
              </a:rPr>
              <a:t>a </a:t>
            </a:r>
            <a:r>
              <a:rPr sz="2200" spc="-5" dirty="0">
                <a:latin typeface="Arial"/>
                <a:cs typeface="Arial"/>
              </a:rPr>
              <a:t>deliberately elliptical fashion </a:t>
            </a:r>
            <a:r>
              <a:rPr sz="2200" dirty="0">
                <a:latin typeface="Arial"/>
                <a:cs typeface="Arial"/>
              </a:rPr>
              <a:t>because </a:t>
            </a:r>
            <a:r>
              <a:rPr sz="2200" spc="-5" dirty="0">
                <a:latin typeface="Arial"/>
                <a:cs typeface="Arial"/>
              </a:rPr>
              <a:t>of  censorship and smuggled </a:t>
            </a:r>
            <a:r>
              <a:rPr sz="2200" dirty="0">
                <a:latin typeface="Arial"/>
                <a:cs typeface="Arial"/>
              </a:rPr>
              <a:t>out of</a:t>
            </a:r>
            <a:r>
              <a:rPr sz="2200" spc="-25" dirty="0">
                <a:latin typeface="Arial"/>
                <a:cs typeface="Arial"/>
              </a:rPr>
              <a:t> </a:t>
            </a:r>
            <a:r>
              <a:rPr sz="2200" spc="-10" dirty="0">
                <a:latin typeface="Arial"/>
                <a:cs typeface="Arial"/>
              </a:rPr>
              <a:t>jail.</a:t>
            </a:r>
            <a:endParaRPr sz="2200">
              <a:latin typeface="Arial"/>
              <a:cs typeface="Arial"/>
            </a:endParaRPr>
          </a:p>
          <a:p>
            <a:pPr>
              <a:lnSpc>
                <a:spcPct val="100000"/>
              </a:lnSpc>
              <a:spcBef>
                <a:spcPts val="40"/>
              </a:spcBef>
            </a:pPr>
            <a:endParaRPr sz="2700">
              <a:latin typeface="Times New Roman"/>
              <a:cs typeface="Times New Roman"/>
            </a:endParaRPr>
          </a:p>
          <a:p>
            <a:pPr marL="356870" marR="271780" indent="-344170">
              <a:lnSpc>
                <a:spcPts val="2110"/>
              </a:lnSpc>
              <a:spcBef>
                <a:spcPts val="5"/>
              </a:spcBef>
              <a:buChar char="•"/>
              <a:tabLst>
                <a:tab pos="356870" algn="l"/>
                <a:tab pos="357505" algn="l"/>
              </a:tabLst>
            </a:pPr>
            <a:r>
              <a:rPr sz="2200" dirty="0">
                <a:latin typeface="Arial"/>
                <a:cs typeface="Arial"/>
              </a:rPr>
              <a:t>Both </a:t>
            </a:r>
            <a:r>
              <a:rPr sz="2200" b="1" spc="-90" dirty="0">
                <a:latin typeface="Arial"/>
                <a:cs typeface="Arial"/>
              </a:rPr>
              <a:t>Lukacs </a:t>
            </a:r>
            <a:r>
              <a:rPr sz="2200" spc="-5" dirty="0">
                <a:latin typeface="Arial"/>
                <a:cs typeface="Arial"/>
              </a:rPr>
              <a:t>and </a:t>
            </a:r>
            <a:r>
              <a:rPr sz="2200" b="1" spc="-85" dirty="0">
                <a:latin typeface="Arial"/>
                <a:cs typeface="Arial"/>
              </a:rPr>
              <a:t>Gramsci </a:t>
            </a:r>
            <a:r>
              <a:rPr sz="2200" dirty="0">
                <a:latin typeface="Arial"/>
                <a:cs typeface="Arial"/>
              </a:rPr>
              <a:t>share </a:t>
            </a:r>
            <a:r>
              <a:rPr sz="2200" spc="-5" dirty="0">
                <a:latin typeface="Arial"/>
                <a:cs typeface="Arial"/>
              </a:rPr>
              <a:t>an experience </a:t>
            </a:r>
            <a:r>
              <a:rPr sz="2200" dirty="0">
                <a:latin typeface="Arial"/>
                <a:cs typeface="Arial"/>
              </a:rPr>
              <a:t>of practical </a:t>
            </a:r>
            <a:r>
              <a:rPr sz="2200" spc="-5" dirty="0">
                <a:latin typeface="Arial"/>
                <a:cs typeface="Arial"/>
              </a:rPr>
              <a:t>politics  </a:t>
            </a:r>
            <a:r>
              <a:rPr sz="2200" dirty="0">
                <a:latin typeface="Arial"/>
                <a:cs typeface="Arial"/>
              </a:rPr>
              <a:t>at a </a:t>
            </a:r>
            <a:r>
              <a:rPr sz="2200" spc="-5" dirty="0">
                <a:latin typeface="Arial"/>
                <a:cs typeface="Arial"/>
              </a:rPr>
              <a:t>level which </a:t>
            </a:r>
            <a:r>
              <a:rPr sz="2200" dirty="0">
                <a:latin typeface="Arial"/>
                <a:cs typeface="Arial"/>
              </a:rPr>
              <a:t>can </a:t>
            </a:r>
            <a:r>
              <a:rPr sz="2200" spc="-5" dirty="0">
                <a:latin typeface="Arial"/>
                <a:cs typeface="Arial"/>
              </a:rPr>
              <a:t>be described in </a:t>
            </a:r>
            <a:r>
              <a:rPr sz="2200" dirty="0">
                <a:latin typeface="Arial"/>
                <a:cs typeface="Arial"/>
              </a:rPr>
              <a:t>terms of the </a:t>
            </a:r>
            <a:r>
              <a:rPr sz="2200" spc="-5" dirty="0">
                <a:latin typeface="Arial"/>
                <a:cs typeface="Arial"/>
              </a:rPr>
              <a:t>social totality, </a:t>
            </a:r>
            <a:r>
              <a:rPr sz="2200" spc="-10" dirty="0">
                <a:latin typeface="Arial"/>
                <a:cs typeface="Arial"/>
              </a:rPr>
              <a:t>as  well </a:t>
            </a:r>
            <a:r>
              <a:rPr sz="2200" spc="-5" dirty="0">
                <a:latin typeface="Arial"/>
                <a:cs typeface="Arial"/>
              </a:rPr>
              <a:t>as an experience which </a:t>
            </a:r>
            <a:r>
              <a:rPr sz="2200" spc="-10" dirty="0">
                <a:latin typeface="Arial"/>
                <a:cs typeface="Arial"/>
              </a:rPr>
              <a:t>leads </a:t>
            </a:r>
            <a:r>
              <a:rPr sz="2200" dirty="0">
                <a:latin typeface="Arial"/>
                <a:cs typeface="Arial"/>
              </a:rPr>
              <a:t>them both </a:t>
            </a:r>
            <a:r>
              <a:rPr sz="2200" spc="0" dirty="0">
                <a:latin typeface="Arial"/>
                <a:cs typeface="Arial"/>
              </a:rPr>
              <a:t>to </a:t>
            </a:r>
            <a:r>
              <a:rPr sz="2200" spc="-5" dirty="0">
                <a:latin typeface="Arial"/>
                <a:cs typeface="Arial"/>
              </a:rPr>
              <a:t>emphasise </a:t>
            </a:r>
            <a:r>
              <a:rPr sz="2200" dirty="0">
                <a:latin typeface="Arial"/>
                <a:cs typeface="Arial"/>
              </a:rPr>
              <a:t>that  </a:t>
            </a:r>
            <a:r>
              <a:rPr sz="2200" spc="-5" dirty="0">
                <a:latin typeface="Arial"/>
                <a:cs typeface="Arial"/>
              </a:rPr>
              <a:t>social knowledge and social action </a:t>
            </a:r>
            <a:r>
              <a:rPr sz="2200" dirty="0">
                <a:latin typeface="Arial"/>
                <a:cs typeface="Arial"/>
              </a:rPr>
              <a:t>are not separate forms of</a:t>
            </a:r>
            <a:r>
              <a:rPr sz="2200" spc="-15" dirty="0">
                <a:latin typeface="Arial"/>
                <a:cs typeface="Arial"/>
              </a:rPr>
              <a:t> </a:t>
            </a:r>
            <a:r>
              <a:rPr sz="2200" spc="-5" dirty="0">
                <a:latin typeface="Arial"/>
                <a:cs typeface="Arial"/>
              </a:rPr>
              <a:t>life.</a:t>
            </a:r>
            <a:endParaRPr sz="2200">
              <a:latin typeface="Arial"/>
              <a:cs typeface="Arial"/>
            </a:endParaRPr>
          </a:p>
          <a:p>
            <a:pPr>
              <a:lnSpc>
                <a:spcPct val="100000"/>
              </a:lnSpc>
              <a:buFont typeface="Arial"/>
              <a:buChar char="•"/>
            </a:pPr>
            <a:endParaRPr sz="2750">
              <a:latin typeface="Times New Roman"/>
              <a:cs typeface="Times New Roman"/>
            </a:endParaRPr>
          </a:p>
          <a:p>
            <a:pPr marL="356870" marR="5080" indent="-344170">
              <a:lnSpc>
                <a:spcPts val="2110"/>
              </a:lnSpc>
              <a:spcBef>
                <a:spcPts val="5"/>
              </a:spcBef>
              <a:buFont typeface="Arial"/>
              <a:buChar char="•"/>
              <a:tabLst>
                <a:tab pos="356870" algn="l"/>
                <a:tab pos="357505" algn="l"/>
              </a:tabLst>
            </a:pPr>
            <a:r>
              <a:rPr sz="2200" b="1" spc="-85" dirty="0">
                <a:latin typeface="Arial"/>
                <a:cs typeface="Arial"/>
              </a:rPr>
              <a:t>Touraine’s </a:t>
            </a:r>
            <a:r>
              <a:rPr sz="2200" spc="-5" dirty="0">
                <a:latin typeface="Arial"/>
                <a:cs typeface="Arial"/>
              </a:rPr>
              <a:t>life is </a:t>
            </a:r>
            <a:r>
              <a:rPr sz="2200" dirty="0">
                <a:latin typeface="Arial"/>
                <a:cs typeface="Arial"/>
              </a:rPr>
              <a:t>a </a:t>
            </a:r>
            <a:r>
              <a:rPr sz="2200" spc="-5" dirty="0">
                <a:latin typeface="Arial"/>
                <a:cs typeface="Arial"/>
              </a:rPr>
              <a:t>bit </a:t>
            </a:r>
            <a:r>
              <a:rPr sz="2200" dirty="0">
                <a:latin typeface="Arial"/>
                <a:cs typeface="Arial"/>
              </a:rPr>
              <a:t>more </a:t>
            </a:r>
            <a:r>
              <a:rPr sz="2200" spc="-5" dirty="0">
                <a:latin typeface="Arial"/>
                <a:cs typeface="Arial"/>
              </a:rPr>
              <a:t>prosaic; he is </a:t>
            </a:r>
            <a:r>
              <a:rPr sz="2200" dirty="0">
                <a:latin typeface="Arial"/>
                <a:cs typeface="Arial"/>
              </a:rPr>
              <a:t>a French </a:t>
            </a:r>
            <a:r>
              <a:rPr sz="2200" spc="-5" dirty="0">
                <a:latin typeface="Arial"/>
                <a:cs typeface="Arial"/>
              </a:rPr>
              <a:t>sociologist, but  one whose </a:t>
            </a:r>
            <a:r>
              <a:rPr sz="2200" dirty="0">
                <a:latin typeface="Arial"/>
                <a:cs typeface="Arial"/>
              </a:rPr>
              <a:t>research programme </a:t>
            </a:r>
            <a:r>
              <a:rPr sz="2200" spc="-5" dirty="0">
                <a:latin typeface="Arial"/>
                <a:cs typeface="Arial"/>
              </a:rPr>
              <a:t>has led him into involvement with </a:t>
            </a:r>
            <a:r>
              <a:rPr sz="2200" dirty="0">
                <a:latin typeface="Arial"/>
                <a:cs typeface="Arial"/>
              </a:rPr>
              <a:t>a  </a:t>
            </a:r>
            <a:r>
              <a:rPr sz="2200" spc="-5" dirty="0">
                <a:latin typeface="Arial"/>
                <a:cs typeface="Arial"/>
              </a:rPr>
              <a:t>broad range </a:t>
            </a:r>
            <a:r>
              <a:rPr sz="2200" dirty="0">
                <a:latin typeface="Arial"/>
                <a:cs typeface="Arial"/>
              </a:rPr>
              <a:t>of </a:t>
            </a:r>
            <a:r>
              <a:rPr sz="2200" spc="-5" dirty="0">
                <a:latin typeface="Arial"/>
                <a:cs typeface="Arial"/>
              </a:rPr>
              <a:t>social </a:t>
            </a:r>
            <a:r>
              <a:rPr sz="2200" dirty="0">
                <a:latin typeface="Arial"/>
                <a:cs typeface="Arial"/>
              </a:rPr>
              <a:t>movements </a:t>
            </a:r>
            <a:r>
              <a:rPr sz="2200" spc="-120" dirty="0">
                <a:latin typeface="Arial"/>
                <a:cs typeface="Arial"/>
              </a:rPr>
              <a:t>– </a:t>
            </a:r>
            <a:r>
              <a:rPr sz="2200" dirty="0">
                <a:latin typeface="Arial"/>
                <a:cs typeface="Arial"/>
              </a:rPr>
              <a:t>from </a:t>
            </a:r>
            <a:r>
              <a:rPr sz="2200" spc="-5" dirty="0">
                <a:latin typeface="Arial"/>
                <a:cs typeface="Arial"/>
              </a:rPr>
              <a:t>investigating the  experience </a:t>
            </a:r>
            <a:r>
              <a:rPr sz="2200" dirty="0">
                <a:latin typeface="Arial"/>
                <a:cs typeface="Arial"/>
              </a:rPr>
              <a:t>of car workers at </a:t>
            </a:r>
            <a:r>
              <a:rPr sz="2200" spc="-5" dirty="0">
                <a:latin typeface="Arial"/>
                <a:cs typeface="Arial"/>
              </a:rPr>
              <a:t>Renault in </a:t>
            </a:r>
            <a:r>
              <a:rPr sz="2200" dirty="0">
                <a:latin typeface="Arial"/>
                <a:cs typeface="Arial"/>
              </a:rPr>
              <a:t>the </a:t>
            </a:r>
            <a:r>
              <a:rPr sz="2200" spc="-5" dirty="0">
                <a:latin typeface="Arial"/>
                <a:cs typeface="Arial"/>
              </a:rPr>
              <a:t>1950s through  involvement with </a:t>
            </a:r>
            <a:r>
              <a:rPr sz="2200" dirty="0">
                <a:latin typeface="Arial"/>
                <a:cs typeface="Arial"/>
              </a:rPr>
              <a:t>the student movement </a:t>
            </a:r>
            <a:r>
              <a:rPr sz="2200" spc="-5" dirty="0">
                <a:latin typeface="Arial"/>
                <a:cs typeface="Arial"/>
              </a:rPr>
              <a:t>in 1968 </a:t>
            </a:r>
            <a:r>
              <a:rPr sz="2200" spc="0" dirty="0">
                <a:latin typeface="Arial"/>
                <a:cs typeface="Arial"/>
              </a:rPr>
              <a:t>to </a:t>
            </a:r>
            <a:r>
              <a:rPr sz="2200" dirty="0">
                <a:latin typeface="Arial"/>
                <a:cs typeface="Arial"/>
              </a:rPr>
              <a:t>research </a:t>
            </a:r>
            <a:r>
              <a:rPr sz="2200" spc="-10" dirty="0">
                <a:latin typeface="Arial"/>
                <a:cs typeface="Arial"/>
              </a:rPr>
              <a:t>on  </a:t>
            </a:r>
            <a:r>
              <a:rPr sz="2200" spc="-5" dirty="0">
                <a:latin typeface="Arial"/>
                <a:cs typeface="Arial"/>
              </a:rPr>
              <a:t>Allende’s </a:t>
            </a:r>
            <a:r>
              <a:rPr sz="2200" spc="-10" dirty="0">
                <a:latin typeface="Arial"/>
                <a:cs typeface="Arial"/>
              </a:rPr>
              <a:t>Chile </a:t>
            </a:r>
            <a:r>
              <a:rPr sz="2200" spc="-5" dirty="0">
                <a:latin typeface="Arial"/>
                <a:cs typeface="Arial"/>
              </a:rPr>
              <a:t>and </a:t>
            </a:r>
            <a:r>
              <a:rPr sz="2200" dirty="0">
                <a:latin typeface="Arial"/>
                <a:cs typeface="Arial"/>
              </a:rPr>
              <a:t>the anti-nuclear movement </a:t>
            </a:r>
            <a:r>
              <a:rPr sz="2200" spc="-5" dirty="0">
                <a:latin typeface="Arial"/>
                <a:cs typeface="Arial"/>
              </a:rPr>
              <a:t>in </a:t>
            </a:r>
            <a:r>
              <a:rPr sz="2200" dirty="0">
                <a:latin typeface="Arial"/>
                <a:cs typeface="Arial"/>
              </a:rPr>
              <a:t>France.</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144</a:t>
            </a:fld>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85800"/>
            <a:ext cx="8229600" cy="5715000"/>
          </a:xfrm>
          <a:custGeom>
            <a:avLst/>
            <a:gdLst/>
            <a:ahLst/>
            <a:cxnLst/>
            <a:rect l="l" t="t" r="r" b="b"/>
            <a:pathLst>
              <a:path w="8229600" h="5715000">
                <a:moveTo>
                  <a:pt x="0" y="0"/>
                </a:moveTo>
                <a:lnTo>
                  <a:pt x="8229600" y="0"/>
                </a:lnTo>
                <a:lnTo>
                  <a:pt x="8229600" y="5715000"/>
                </a:lnTo>
                <a:lnTo>
                  <a:pt x="0" y="5715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85800"/>
            <a:ext cx="8229600" cy="5715000"/>
          </a:xfrm>
          <a:custGeom>
            <a:avLst/>
            <a:gdLst/>
            <a:ahLst/>
            <a:cxnLst/>
            <a:rect l="l" t="t" r="r" b="b"/>
            <a:pathLst>
              <a:path w="8229600" h="5715000">
                <a:moveTo>
                  <a:pt x="0" y="0"/>
                </a:moveTo>
                <a:lnTo>
                  <a:pt x="8229600" y="0"/>
                </a:lnTo>
                <a:lnTo>
                  <a:pt x="8229600" y="5715000"/>
                </a:lnTo>
                <a:lnTo>
                  <a:pt x="0" y="5715000"/>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880363" y="1283426"/>
            <a:ext cx="7068184" cy="1437005"/>
          </a:xfrm>
          <a:prstGeom prst="rect">
            <a:avLst/>
          </a:prstGeom>
        </p:spPr>
        <p:txBody>
          <a:bodyPr vert="horz" wrap="square" lIns="0" tIns="13970" rIns="0" bIns="0" rtlCol="0">
            <a:spAutoFit/>
          </a:bodyPr>
          <a:lstStyle/>
          <a:p>
            <a:pPr marL="12700">
              <a:lnSpc>
                <a:spcPts val="3750"/>
              </a:lnSpc>
              <a:spcBef>
                <a:spcPts val="110"/>
              </a:spcBef>
            </a:pPr>
            <a:r>
              <a:rPr sz="3150" b="1" i="1" spc="-165" dirty="0">
                <a:latin typeface="Arial"/>
                <a:cs typeface="Arial"/>
              </a:rPr>
              <a:t>Thus, </a:t>
            </a:r>
            <a:r>
              <a:rPr sz="3150" b="1" i="1" spc="-160" dirty="0">
                <a:latin typeface="Arial"/>
                <a:cs typeface="Arial"/>
              </a:rPr>
              <a:t>there </a:t>
            </a:r>
            <a:r>
              <a:rPr sz="3150" b="1" i="1" spc="-220" dirty="0">
                <a:latin typeface="Arial"/>
                <a:cs typeface="Arial"/>
              </a:rPr>
              <a:t>is </a:t>
            </a:r>
            <a:r>
              <a:rPr sz="3150" b="1" i="1" spc="-85" dirty="0">
                <a:latin typeface="Arial"/>
                <a:cs typeface="Arial"/>
              </a:rPr>
              <a:t>a </a:t>
            </a:r>
            <a:r>
              <a:rPr sz="3150" b="1" i="1" spc="-260" dirty="0">
                <a:latin typeface="Arial"/>
                <a:cs typeface="Arial"/>
              </a:rPr>
              <a:t>common </a:t>
            </a:r>
            <a:r>
              <a:rPr sz="3150" b="1" i="1" spc="-175" dirty="0">
                <a:latin typeface="Arial"/>
                <a:cs typeface="Arial"/>
              </a:rPr>
              <a:t>thread</a:t>
            </a:r>
            <a:r>
              <a:rPr sz="3150" b="1" i="1" spc="300" dirty="0">
                <a:latin typeface="Arial"/>
                <a:cs typeface="Arial"/>
              </a:rPr>
              <a:t> </a:t>
            </a:r>
            <a:r>
              <a:rPr sz="3150" b="1" i="1" spc="-210" dirty="0">
                <a:latin typeface="Arial"/>
                <a:cs typeface="Arial"/>
              </a:rPr>
              <a:t>of</a:t>
            </a:r>
            <a:endParaRPr sz="3150">
              <a:latin typeface="Arial"/>
              <a:cs typeface="Arial"/>
            </a:endParaRPr>
          </a:p>
          <a:p>
            <a:pPr marL="12700" marR="5080">
              <a:lnSpc>
                <a:spcPts val="3600"/>
              </a:lnSpc>
              <a:spcBef>
                <a:spcPts val="235"/>
              </a:spcBef>
            </a:pPr>
            <a:r>
              <a:rPr sz="3150" b="1" i="1" spc="-215" dirty="0">
                <a:latin typeface="Arial"/>
                <a:cs typeface="Arial"/>
              </a:rPr>
              <a:t>involvement </a:t>
            </a:r>
            <a:r>
              <a:rPr sz="3150" b="1" i="1" spc="-229" dirty="0">
                <a:latin typeface="Arial"/>
                <a:cs typeface="Arial"/>
              </a:rPr>
              <a:t>with </a:t>
            </a:r>
            <a:r>
              <a:rPr sz="3150" b="1" i="1" spc="-195" dirty="0">
                <a:latin typeface="Arial"/>
                <a:cs typeface="Arial"/>
              </a:rPr>
              <a:t>social </a:t>
            </a:r>
            <a:r>
              <a:rPr sz="3150" b="1" i="1" spc="-215" dirty="0">
                <a:latin typeface="Arial"/>
                <a:cs typeface="Arial"/>
              </a:rPr>
              <a:t>movements </a:t>
            </a:r>
            <a:r>
              <a:rPr sz="3150" b="1" i="1" spc="-180" dirty="0">
                <a:latin typeface="Arial"/>
                <a:cs typeface="Arial"/>
              </a:rPr>
              <a:t>and </a:t>
            </a:r>
            <a:r>
              <a:rPr sz="3150" b="1" i="1" spc="-85" dirty="0">
                <a:latin typeface="Arial"/>
                <a:cs typeface="Arial"/>
              </a:rPr>
              <a:t>a  </a:t>
            </a:r>
            <a:r>
              <a:rPr sz="3150" b="1" i="1" spc="-185" dirty="0">
                <a:latin typeface="Arial"/>
                <a:cs typeface="Arial"/>
              </a:rPr>
              <a:t>refusal </a:t>
            </a:r>
            <a:r>
              <a:rPr sz="3150" b="1" i="1" spc="-225" dirty="0">
                <a:latin typeface="Arial"/>
                <a:cs typeface="Arial"/>
              </a:rPr>
              <a:t>to </a:t>
            </a:r>
            <a:r>
              <a:rPr sz="3150" b="1" i="1" spc="-155" dirty="0">
                <a:latin typeface="Arial"/>
                <a:cs typeface="Arial"/>
              </a:rPr>
              <a:t>separate </a:t>
            </a:r>
            <a:r>
              <a:rPr sz="3150" b="1" i="1" spc="-200" dirty="0">
                <a:latin typeface="Arial"/>
                <a:cs typeface="Arial"/>
              </a:rPr>
              <a:t>theory </a:t>
            </a:r>
            <a:r>
              <a:rPr sz="3150" b="1" i="1" spc="-229" dirty="0">
                <a:latin typeface="Arial"/>
                <a:cs typeface="Arial"/>
              </a:rPr>
              <a:t>from</a:t>
            </a:r>
            <a:r>
              <a:rPr sz="3150" b="1" i="1" spc="240" dirty="0">
                <a:latin typeface="Arial"/>
                <a:cs typeface="Arial"/>
              </a:rPr>
              <a:t> </a:t>
            </a:r>
            <a:r>
              <a:rPr sz="3150" b="1" i="1" spc="-190" dirty="0">
                <a:latin typeface="Arial"/>
                <a:cs typeface="Arial"/>
              </a:rPr>
              <a:t>practice</a:t>
            </a:r>
            <a:endParaRPr sz="3150">
              <a:latin typeface="Arial"/>
              <a:cs typeface="Arial"/>
            </a:endParaRPr>
          </a:p>
        </p:txBody>
      </p:sp>
      <p:sp>
        <p:nvSpPr>
          <p:cNvPr id="5" name="object 5"/>
          <p:cNvSpPr/>
          <p:nvPr/>
        </p:nvSpPr>
        <p:spPr>
          <a:xfrm>
            <a:off x="515112" y="6291071"/>
            <a:ext cx="1712963" cy="5669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400" y="4724393"/>
            <a:ext cx="1676400" cy="1581150"/>
          </a:xfrm>
          <a:custGeom>
            <a:avLst/>
            <a:gdLst/>
            <a:ahLst/>
            <a:cxnLst/>
            <a:rect l="l" t="t" r="r" b="b"/>
            <a:pathLst>
              <a:path w="1676400" h="1581150">
                <a:moveTo>
                  <a:pt x="1540510" y="0"/>
                </a:moveTo>
                <a:lnTo>
                  <a:pt x="135890" y="0"/>
                </a:lnTo>
                <a:lnTo>
                  <a:pt x="92935" y="6928"/>
                </a:lnTo>
                <a:lnTo>
                  <a:pt x="55632" y="26220"/>
                </a:lnTo>
                <a:lnTo>
                  <a:pt x="26216" y="55637"/>
                </a:lnTo>
                <a:lnTo>
                  <a:pt x="6927" y="92940"/>
                </a:lnTo>
                <a:lnTo>
                  <a:pt x="0" y="135889"/>
                </a:lnTo>
                <a:lnTo>
                  <a:pt x="0" y="1445272"/>
                </a:lnTo>
                <a:lnTo>
                  <a:pt x="6927" y="1488220"/>
                </a:lnTo>
                <a:lnTo>
                  <a:pt x="26216" y="1525520"/>
                </a:lnTo>
                <a:lnTo>
                  <a:pt x="55632" y="1554933"/>
                </a:lnTo>
                <a:lnTo>
                  <a:pt x="92935" y="1574223"/>
                </a:lnTo>
                <a:lnTo>
                  <a:pt x="135890" y="1581149"/>
                </a:lnTo>
                <a:lnTo>
                  <a:pt x="1540510" y="1581149"/>
                </a:lnTo>
                <a:lnTo>
                  <a:pt x="1583464" y="1574223"/>
                </a:lnTo>
                <a:lnTo>
                  <a:pt x="1620767" y="1554933"/>
                </a:lnTo>
                <a:lnTo>
                  <a:pt x="1650183" y="1525520"/>
                </a:lnTo>
                <a:lnTo>
                  <a:pt x="1669472" y="1488220"/>
                </a:lnTo>
                <a:lnTo>
                  <a:pt x="1676400" y="1445272"/>
                </a:lnTo>
                <a:lnTo>
                  <a:pt x="1676400" y="135889"/>
                </a:lnTo>
                <a:lnTo>
                  <a:pt x="1669472" y="92940"/>
                </a:lnTo>
                <a:lnTo>
                  <a:pt x="1650183" y="55637"/>
                </a:lnTo>
                <a:lnTo>
                  <a:pt x="1620767" y="26220"/>
                </a:lnTo>
                <a:lnTo>
                  <a:pt x="1583464" y="6928"/>
                </a:lnTo>
                <a:lnTo>
                  <a:pt x="1540510" y="0"/>
                </a:lnTo>
                <a:close/>
              </a:path>
            </a:pathLst>
          </a:custGeom>
          <a:solidFill>
            <a:srgbClr val="EDEDED"/>
          </a:solidFill>
        </p:spPr>
        <p:txBody>
          <a:bodyPr wrap="square" lIns="0" tIns="0" rIns="0" bIns="0" rtlCol="0"/>
          <a:lstStyle/>
          <a:p>
            <a:endParaRPr/>
          </a:p>
        </p:txBody>
      </p:sp>
      <p:sp>
        <p:nvSpPr>
          <p:cNvPr id="7" name="object 7"/>
          <p:cNvSpPr/>
          <p:nvPr/>
        </p:nvSpPr>
        <p:spPr>
          <a:xfrm>
            <a:off x="533400" y="4724393"/>
            <a:ext cx="1676400" cy="1581149"/>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145</a:t>
            </a:fld>
            <a:endParaRP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363753"/>
            <a:ext cx="8686800" cy="5931535"/>
          </a:xfrm>
          <a:custGeom>
            <a:avLst/>
            <a:gdLst/>
            <a:ahLst/>
            <a:cxnLst/>
            <a:rect l="l" t="t" r="r" b="b"/>
            <a:pathLst>
              <a:path w="8686800" h="5931535">
                <a:moveTo>
                  <a:pt x="0" y="0"/>
                </a:moveTo>
                <a:lnTo>
                  <a:pt x="8686800" y="0"/>
                </a:lnTo>
                <a:lnTo>
                  <a:pt x="8686800" y="5931103"/>
                </a:lnTo>
                <a:lnTo>
                  <a:pt x="0" y="5931103"/>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363753"/>
            <a:ext cx="8686800" cy="5931535"/>
          </a:xfrm>
          <a:custGeom>
            <a:avLst/>
            <a:gdLst/>
            <a:ahLst/>
            <a:cxnLst/>
            <a:rect l="l" t="t" r="r" b="b"/>
            <a:pathLst>
              <a:path w="8686800" h="5931535">
                <a:moveTo>
                  <a:pt x="0" y="0"/>
                </a:moveTo>
                <a:lnTo>
                  <a:pt x="8686800" y="0"/>
                </a:lnTo>
                <a:lnTo>
                  <a:pt x="8686800" y="5931103"/>
                </a:lnTo>
                <a:lnTo>
                  <a:pt x="0" y="5931103"/>
                </a:lnTo>
                <a:lnTo>
                  <a:pt x="0" y="0"/>
                </a:lnTo>
                <a:close/>
              </a:path>
            </a:pathLst>
          </a:custGeom>
          <a:ln w="25400">
            <a:solidFill>
              <a:srgbClr val="F79646"/>
            </a:solidFill>
          </a:ln>
        </p:spPr>
        <p:txBody>
          <a:bodyPr wrap="square" lIns="0" tIns="0" rIns="0" bIns="0" rtlCol="0"/>
          <a:lstStyle/>
          <a:p>
            <a:endParaRPr/>
          </a:p>
        </p:txBody>
      </p:sp>
      <p:sp>
        <p:nvSpPr>
          <p:cNvPr id="4" name="object 4"/>
          <p:cNvSpPr/>
          <p:nvPr/>
        </p:nvSpPr>
        <p:spPr>
          <a:xfrm>
            <a:off x="460248" y="219456"/>
            <a:ext cx="3654551" cy="52425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0248" y="600456"/>
            <a:ext cx="5474207" cy="5242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65195" y="399517"/>
            <a:ext cx="3230968" cy="30990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62161" y="780516"/>
            <a:ext cx="5033022" cy="248450"/>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07340" y="1405663"/>
            <a:ext cx="8505190" cy="4634230"/>
          </a:xfrm>
          <a:prstGeom prst="rect">
            <a:avLst/>
          </a:prstGeom>
        </p:spPr>
        <p:txBody>
          <a:bodyPr vert="horz" wrap="square" lIns="0" tIns="83820" rIns="0" bIns="0" rtlCol="0">
            <a:spAutoFit/>
          </a:bodyPr>
          <a:lstStyle/>
          <a:p>
            <a:pPr marL="356870" marR="5080" indent="-344170">
              <a:lnSpc>
                <a:spcPts val="2300"/>
              </a:lnSpc>
              <a:spcBef>
                <a:spcPts val="660"/>
              </a:spcBef>
              <a:buFont typeface="Arial"/>
              <a:buChar char="•"/>
              <a:tabLst>
                <a:tab pos="356870" algn="l"/>
                <a:tab pos="357505" algn="l"/>
              </a:tabLst>
            </a:pPr>
            <a:r>
              <a:rPr sz="2400" spc="-5" dirty="0">
                <a:latin typeface="Arial"/>
                <a:cs typeface="Arial"/>
              </a:rPr>
              <a:t>Western Marxism shares with structuralism </a:t>
            </a:r>
            <a:r>
              <a:rPr sz="2400" dirty="0">
                <a:latin typeface="Arial"/>
                <a:cs typeface="Arial"/>
              </a:rPr>
              <a:t>a </a:t>
            </a:r>
            <a:r>
              <a:rPr sz="2400" spc="-5" dirty="0">
                <a:latin typeface="Arial"/>
                <a:cs typeface="Arial"/>
              </a:rPr>
              <a:t>common  emphasis </a:t>
            </a:r>
            <a:r>
              <a:rPr sz="2400" dirty="0">
                <a:latin typeface="Arial"/>
                <a:cs typeface="Arial"/>
              </a:rPr>
              <a:t>on </a:t>
            </a:r>
            <a:r>
              <a:rPr sz="2400" spc="-5" dirty="0">
                <a:latin typeface="Arial"/>
                <a:cs typeface="Arial"/>
              </a:rPr>
              <a:t>holism </a:t>
            </a:r>
            <a:r>
              <a:rPr sz="2400" dirty="0">
                <a:latin typeface="Arial"/>
                <a:cs typeface="Arial"/>
              </a:rPr>
              <a:t>or the </a:t>
            </a:r>
            <a:r>
              <a:rPr sz="2400" spc="-5" dirty="0">
                <a:latin typeface="Arial"/>
                <a:cs typeface="Arial"/>
              </a:rPr>
              <a:t>concept </a:t>
            </a:r>
            <a:r>
              <a:rPr sz="2400" dirty="0">
                <a:latin typeface="Arial"/>
                <a:cs typeface="Arial"/>
              </a:rPr>
              <a:t>of </a:t>
            </a:r>
            <a:r>
              <a:rPr sz="2400" spc="-5" dirty="0">
                <a:latin typeface="Arial"/>
                <a:cs typeface="Arial"/>
              </a:rPr>
              <a:t>totality. This is  formulated </a:t>
            </a:r>
            <a:r>
              <a:rPr sz="2400" dirty="0">
                <a:latin typeface="Arial"/>
                <a:cs typeface="Arial"/>
              </a:rPr>
              <a:t>by </a:t>
            </a:r>
            <a:r>
              <a:rPr sz="2400" spc="-5" dirty="0">
                <a:latin typeface="Arial"/>
                <a:cs typeface="Arial"/>
              </a:rPr>
              <a:t>Lukacs </a:t>
            </a:r>
            <a:r>
              <a:rPr sz="2400" dirty="0">
                <a:latin typeface="Arial"/>
                <a:cs typeface="Arial"/>
              </a:rPr>
              <a:t>as </a:t>
            </a:r>
            <a:r>
              <a:rPr sz="2400" spc="-5" dirty="0">
                <a:latin typeface="Arial"/>
                <a:cs typeface="Arial"/>
              </a:rPr>
              <a:t>“the all-pervasive supremacy </a:t>
            </a:r>
            <a:r>
              <a:rPr sz="2400" dirty="0">
                <a:latin typeface="Arial"/>
                <a:cs typeface="Arial"/>
              </a:rPr>
              <a:t>of the</a:t>
            </a:r>
            <a:endParaRPr sz="2400">
              <a:latin typeface="Arial"/>
              <a:cs typeface="Arial"/>
            </a:endParaRPr>
          </a:p>
          <a:p>
            <a:pPr marL="356870" marR="87630">
              <a:lnSpc>
                <a:spcPts val="2300"/>
              </a:lnSpc>
            </a:pPr>
            <a:r>
              <a:rPr sz="2400" spc="-5" dirty="0">
                <a:latin typeface="Arial"/>
                <a:cs typeface="Arial"/>
              </a:rPr>
              <a:t>whole over </a:t>
            </a:r>
            <a:r>
              <a:rPr sz="2400" dirty="0">
                <a:latin typeface="Arial"/>
                <a:cs typeface="Arial"/>
              </a:rPr>
              <a:t>the </a:t>
            </a:r>
            <a:r>
              <a:rPr sz="2400" spc="-5" dirty="0">
                <a:latin typeface="Arial"/>
                <a:cs typeface="Arial"/>
              </a:rPr>
              <a:t>parts”. Thus </a:t>
            </a:r>
            <a:r>
              <a:rPr sz="2400" dirty="0">
                <a:latin typeface="Arial"/>
                <a:cs typeface="Arial"/>
              </a:rPr>
              <a:t>both of the </a:t>
            </a:r>
            <a:r>
              <a:rPr sz="2400" spc="-5" dirty="0">
                <a:latin typeface="Arial"/>
                <a:cs typeface="Arial"/>
              </a:rPr>
              <a:t>major developments  </a:t>
            </a:r>
            <a:r>
              <a:rPr sz="2400" dirty="0">
                <a:latin typeface="Arial"/>
                <a:cs typeface="Arial"/>
              </a:rPr>
              <a:t>of </a:t>
            </a:r>
            <a:r>
              <a:rPr sz="2400" spc="-5" dirty="0">
                <a:latin typeface="Arial"/>
                <a:cs typeface="Arial"/>
              </a:rPr>
              <a:t>critical modernism reject methodological individualism in  favour </a:t>
            </a:r>
            <a:r>
              <a:rPr sz="2400" dirty="0">
                <a:latin typeface="Arial"/>
                <a:cs typeface="Arial"/>
              </a:rPr>
              <a:t>of a </a:t>
            </a:r>
            <a:r>
              <a:rPr sz="2400" spc="-5" dirty="0">
                <a:latin typeface="Arial"/>
                <a:cs typeface="Arial"/>
              </a:rPr>
              <a:t>view </a:t>
            </a:r>
            <a:r>
              <a:rPr sz="2400" dirty="0">
                <a:latin typeface="Arial"/>
                <a:cs typeface="Arial"/>
              </a:rPr>
              <a:t>of the </a:t>
            </a:r>
            <a:r>
              <a:rPr sz="2400" spc="-5" dirty="0">
                <a:latin typeface="Arial"/>
                <a:cs typeface="Arial"/>
              </a:rPr>
              <a:t>social whole </a:t>
            </a:r>
            <a:r>
              <a:rPr sz="2400" dirty="0">
                <a:latin typeface="Arial"/>
                <a:cs typeface="Arial"/>
              </a:rPr>
              <a:t>as </a:t>
            </a:r>
            <a:r>
              <a:rPr sz="2400" spc="-5" dirty="0">
                <a:latin typeface="Arial"/>
                <a:cs typeface="Arial"/>
              </a:rPr>
              <a:t>essentially relational,  although </a:t>
            </a:r>
            <a:r>
              <a:rPr sz="2400" dirty="0">
                <a:latin typeface="Arial"/>
                <a:cs typeface="Arial"/>
              </a:rPr>
              <a:t>as </a:t>
            </a:r>
            <a:r>
              <a:rPr sz="2400" spc="-5" dirty="0">
                <a:latin typeface="Arial"/>
                <a:cs typeface="Arial"/>
              </a:rPr>
              <a:t>we shall </a:t>
            </a:r>
            <a:r>
              <a:rPr sz="2400" dirty="0">
                <a:latin typeface="Arial"/>
                <a:cs typeface="Arial"/>
              </a:rPr>
              <a:t>see the content of these </a:t>
            </a:r>
            <a:r>
              <a:rPr sz="2400" spc="-5" dirty="0">
                <a:latin typeface="Arial"/>
                <a:cs typeface="Arial"/>
              </a:rPr>
              <a:t>relations  differs</a:t>
            </a:r>
            <a:r>
              <a:rPr sz="2400" spc="-50" dirty="0">
                <a:latin typeface="Arial"/>
                <a:cs typeface="Arial"/>
              </a:rPr>
              <a:t> </a:t>
            </a:r>
            <a:r>
              <a:rPr sz="2400" spc="-5" dirty="0">
                <a:latin typeface="Arial"/>
                <a:cs typeface="Arial"/>
              </a:rPr>
              <a:t>dramatically.</a:t>
            </a:r>
            <a:endParaRPr sz="2400">
              <a:latin typeface="Arial"/>
              <a:cs typeface="Arial"/>
            </a:endParaRPr>
          </a:p>
          <a:p>
            <a:pPr>
              <a:lnSpc>
                <a:spcPct val="100000"/>
              </a:lnSpc>
              <a:spcBef>
                <a:spcPts val="5"/>
              </a:spcBef>
            </a:pPr>
            <a:endParaRPr sz="3000">
              <a:latin typeface="Times New Roman"/>
              <a:cs typeface="Times New Roman"/>
            </a:endParaRPr>
          </a:p>
          <a:p>
            <a:pPr marL="356870" marR="57785" indent="-344170">
              <a:lnSpc>
                <a:spcPts val="2300"/>
              </a:lnSpc>
              <a:buChar char="•"/>
              <a:tabLst>
                <a:tab pos="356870" algn="l"/>
                <a:tab pos="357505" algn="l"/>
              </a:tabLst>
            </a:pPr>
            <a:r>
              <a:rPr sz="2400" dirty="0">
                <a:latin typeface="Arial"/>
                <a:cs typeface="Arial"/>
              </a:rPr>
              <a:t>In each case, </a:t>
            </a:r>
            <a:r>
              <a:rPr sz="2400" spc="-5" dirty="0">
                <a:latin typeface="Arial"/>
                <a:cs typeface="Arial"/>
              </a:rPr>
              <a:t>it is this relational approach </a:t>
            </a:r>
            <a:r>
              <a:rPr sz="2400" dirty="0">
                <a:latin typeface="Arial"/>
                <a:cs typeface="Arial"/>
              </a:rPr>
              <a:t>that </a:t>
            </a:r>
            <a:r>
              <a:rPr sz="2400" spc="-5" dirty="0">
                <a:latin typeface="Arial"/>
                <a:cs typeface="Arial"/>
              </a:rPr>
              <a:t>enables </a:t>
            </a:r>
            <a:r>
              <a:rPr sz="2400" dirty="0">
                <a:latin typeface="Arial"/>
                <a:cs typeface="Arial"/>
              </a:rPr>
              <a:t>us to  </a:t>
            </a:r>
            <a:r>
              <a:rPr sz="2400" spc="-5" dirty="0">
                <a:latin typeface="Arial"/>
                <a:cs typeface="Arial"/>
              </a:rPr>
              <a:t>think </a:t>
            </a:r>
            <a:r>
              <a:rPr sz="2400" dirty="0">
                <a:latin typeface="Arial"/>
                <a:cs typeface="Arial"/>
              </a:rPr>
              <a:t>of a </a:t>
            </a:r>
            <a:r>
              <a:rPr sz="2400" spc="-5" dirty="0">
                <a:latin typeface="Arial"/>
                <a:cs typeface="Arial"/>
              </a:rPr>
              <a:t>social whole. </a:t>
            </a:r>
            <a:r>
              <a:rPr sz="2400" dirty="0">
                <a:latin typeface="Arial"/>
                <a:cs typeface="Arial"/>
              </a:rPr>
              <a:t>An </a:t>
            </a:r>
            <a:r>
              <a:rPr sz="2400" spc="-5" dirty="0">
                <a:latin typeface="Arial"/>
                <a:cs typeface="Arial"/>
              </a:rPr>
              <a:t>example from </a:t>
            </a:r>
            <a:r>
              <a:rPr sz="2400" dirty="0">
                <a:latin typeface="Arial"/>
                <a:cs typeface="Arial"/>
              </a:rPr>
              <a:t>the </a:t>
            </a:r>
            <a:r>
              <a:rPr sz="2400" spc="-5" dirty="0">
                <a:latin typeface="Arial"/>
                <a:cs typeface="Arial"/>
              </a:rPr>
              <a:t>Western  Marxist tradition would </a:t>
            </a:r>
            <a:r>
              <a:rPr sz="2400" dirty="0">
                <a:latin typeface="Arial"/>
                <a:cs typeface="Arial"/>
              </a:rPr>
              <a:t>be the </a:t>
            </a:r>
            <a:r>
              <a:rPr sz="2400" spc="-5" dirty="0">
                <a:latin typeface="Arial"/>
                <a:cs typeface="Arial"/>
              </a:rPr>
              <a:t>concept </a:t>
            </a:r>
            <a:r>
              <a:rPr sz="2400" dirty="0">
                <a:latin typeface="Arial"/>
                <a:cs typeface="Arial"/>
              </a:rPr>
              <a:t>of </a:t>
            </a:r>
            <a:r>
              <a:rPr sz="2400" spc="-5" dirty="0">
                <a:latin typeface="Arial"/>
                <a:cs typeface="Arial"/>
              </a:rPr>
              <a:t>class: this is </a:t>
            </a:r>
            <a:r>
              <a:rPr sz="2400" dirty="0">
                <a:latin typeface="Arial"/>
                <a:cs typeface="Arial"/>
              </a:rPr>
              <a:t>seen  as </a:t>
            </a:r>
            <a:r>
              <a:rPr sz="2400" spc="-5" dirty="0">
                <a:latin typeface="Arial"/>
                <a:cs typeface="Arial"/>
              </a:rPr>
              <a:t>representing, </a:t>
            </a:r>
            <a:r>
              <a:rPr sz="2400" dirty="0">
                <a:latin typeface="Arial"/>
                <a:cs typeface="Arial"/>
              </a:rPr>
              <a:t>not an </a:t>
            </a:r>
            <a:r>
              <a:rPr sz="2400" spc="-5" dirty="0">
                <a:latin typeface="Arial"/>
                <a:cs typeface="Arial"/>
              </a:rPr>
              <a:t>individual </a:t>
            </a:r>
            <a:r>
              <a:rPr sz="2400" dirty="0">
                <a:latin typeface="Arial"/>
                <a:cs typeface="Arial"/>
              </a:rPr>
              <a:t>fact </a:t>
            </a:r>
            <a:r>
              <a:rPr sz="2400" spc="-5" dirty="0">
                <a:latin typeface="Arial"/>
                <a:cs typeface="Arial"/>
              </a:rPr>
              <a:t>(so </a:t>
            </a:r>
            <a:r>
              <a:rPr sz="2400" dirty="0">
                <a:latin typeface="Arial"/>
                <a:cs typeface="Arial"/>
              </a:rPr>
              <a:t>that A </a:t>
            </a:r>
            <a:r>
              <a:rPr sz="2400" spc="-5" dirty="0">
                <a:latin typeface="Arial"/>
                <a:cs typeface="Arial"/>
              </a:rPr>
              <a:t>is </a:t>
            </a:r>
            <a:r>
              <a:rPr sz="2400" dirty="0">
                <a:latin typeface="Arial"/>
                <a:cs typeface="Arial"/>
              </a:rPr>
              <a:t>a  </a:t>
            </a:r>
            <a:r>
              <a:rPr sz="2400" spc="-5" dirty="0">
                <a:latin typeface="Arial"/>
                <a:cs typeface="Arial"/>
              </a:rPr>
              <a:t>shopkeeper </a:t>
            </a:r>
            <a:r>
              <a:rPr sz="2400" dirty="0">
                <a:latin typeface="Arial"/>
                <a:cs typeface="Arial"/>
              </a:rPr>
              <a:t>and B </a:t>
            </a:r>
            <a:r>
              <a:rPr sz="2400" spc="-5" dirty="0">
                <a:latin typeface="Arial"/>
                <a:cs typeface="Arial"/>
              </a:rPr>
              <a:t>is </a:t>
            </a:r>
            <a:r>
              <a:rPr sz="2400" dirty="0">
                <a:latin typeface="Arial"/>
                <a:cs typeface="Arial"/>
              </a:rPr>
              <a:t>a </a:t>
            </a:r>
            <a:r>
              <a:rPr sz="2400" spc="-5" dirty="0">
                <a:latin typeface="Arial"/>
                <a:cs typeface="Arial"/>
              </a:rPr>
              <a:t>peasant) </a:t>
            </a:r>
            <a:r>
              <a:rPr sz="2400" dirty="0">
                <a:latin typeface="Arial"/>
                <a:cs typeface="Arial"/>
              </a:rPr>
              <a:t>but a </a:t>
            </a:r>
            <a:r>
              <a:rPr sz="2400" spc="-5" dirty="0">
                <a:latin typeface="Arial"/>
                <a:cs typeface="Arial"/>
              </a:rPr>
              <a:t>relation (so </a:t>
            </a:r>
            <a:r>
              <a:rPr sz="2400" dirty="0">
                <a:latin typeface="Arial"/>
                <a:cs typeface="Arial"/>
              </a:rPr>
              <a:t>that C  </a:t>
            </a:r>
            <a:r>
              <a:rPr sz="2400" spc="-5" dirty="0">
                <a:latin typeface="Arial"/>
                <a:cs typeface="Arial"/>
              </a:rPr>
              <a:t>stands in </a:t>
            </a:r>
            <a:r>
              <a:rPr sz="2400" dirty="0">
                <a:latin typeface="Arial"/>
                <a:cs typeface="Arial"/>
              </a:rPr>
              <a:t>a </a:t>
            </a:r>
            <a:r>
              <a:rPr sz="2400" spc="-5" dirty="0">
                <a:latin typeface="Arial"/>
                <a:cs typeface="Arial"/>
              </a:rPr>
              <a:t>relation </a:t>
            </a:r>
            <a:r>
              <a:rPr sz="2400" dirty="0">
                <a:latin typeface="Arial"/>
                <a:cs typeface="Arial"/>
              </a:rPr>
              <a:t>of </a:t>
            </a:r>
            <a:r>
              <a:rPr sz="2400" spc="-5" dirty="0">
                <a:latin typeface="Arial"/>
                <a:cs typeface="Arial"/>
              </a:rPr>
              <a:t>exploitation </a:t>
            </a:r>
            <a:r>
              <a:rPr sz="2400" dirty="0">
                <a:latin typeface="Arial"/>
                <a:cs typeface="Arial"/>
              </a:rPr>
              <a:t>and </a:t>
            </a:r>
            <a:r>
              <a:rPr sz="2400" spc="-5" dirty="0">
                <a:latin typeface="Arial"/>
                <a:cs typeface="Arial"/>
              </a:rPr>
              <a:t>domination </a:t>
            </a:r>
            <a:r>
              <a:rPr sz="2400" dirty="0">
                <a:latin typeface="Arial"/>
                <a:cs typeface="Arial"/>
              </a:rPr>
              <a:t>of</a:t>
            </a:r>
            <a:r>
              <a:rPr sz="2400" spc="-90" dirty="0">
                <a:latin typeface="Arial"/>
                <a:cs typeface="Arial"/>
              </a:rPr>
              <a:t> </a:t>
            </a:r>
            <a:r>
              <a:rPr sz="2400" spc="-10" dirty="0">
                <a:latin typeface="Arial"/>
                <a:cs typeface="Arial"/>
              </a:rPr>
              <a:t>D).</a:t>
            </a:r>
            <a:endParaRPr sz="24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146</a:t>
            </a:fld>
            <a:endParaRP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52400"/>
            <a:ext cx="8305800" cy="6400800"/>
          </a:xfrm>
          <a:custGeom>
            <a:avLst/>
            <a:gdLst/>
            <a:ahLst/>
            <a:cxnLst/>
            <a:rect l="l" t="t" r="r" b="b"/>
            <a:pathLst>
              <a:path w="8305800" h="6400800">
                <a:moveTo>
                  <a:pt x="0" y="0"/>
                </a:moveTo>
                <a:lnTo>
                  <a:pt x="8305800" y="0"/>
                </a:lnTo>
                <a:lnTo>
                  <a:pt x="83058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152400"/>
            <a:ext cx="8305800" cy="6400800"/>
          </a:xfrm>
          <a:custGeom>
            <a:avLst/>
            <a:gdLst/>
            <a:ahLst/>
            <a:cxnLst/>
            <a:rect l="l" t="t" r="r" b="b"/>
            <a:pathLst>
              <a:path w="8305800" h="6400800">
                <a:moveTo>
                  <a:pt x="0" y="0"/>
                </a:moveTo>
                <a:lnTo>
                  <a:pt x="8305800" y="0"/>
                </a:lnTo>
                <a:lnTo>
                  <a:pt x="8305800" y="6400800"/>
                </a:lnTo>
                <a:lnTo>
                  <a:pt x="0" y="64008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459740" y="106171"/>
            <a:ext cx="8138795" cy="6398895"/>
          </a:xfrm>
          <a:prstGeom prst="rect">
            <a:avLst/>
          </a:prstGeom>
        </p:spPr>
        <p:txBody>
          <a:bodyPr vert="horz" wrap="square" lIns="0" tIns="78740" rIns="0" bIns="0" rtlCol="0">
            <a:spAutoFit/>
          </a:bodyPr>
          <a:lstStyle/>
          <a:p>
            <a:pPr marL="356870" marR="20320" indent="-344170">
              <a:lnSpc>
                <a:spcPts val="2110"/>
              </a:lnSpc>
              <a:spcBef>
                <a:spcPts val="620"/>
              </a:spcBef>
              <a:buFont typeface="Arial"/>
              <a:buChar char="•"/>
              <a:tabLst>
                <a:tab pos="356870" algn="l"/>
                <a:tab pos="357505" algn="l"/>
              </a:tabLst>
            </a:pPr>
            <a:r>
              <a:rPr sz="2200" spc="-5" dirty="0">
                <a:latin typeface="Arial"/>
                <a:cs typeface="Arial"/>
              </a:rPr>
              <a:t>As </a:t>
            </a:r>
            <a:r>
              <a:rPr sz="2200" spc="-10" dirty="0">
                <a:latin typeface="Arial"/>
                <a:cs typeface="Arial"/>
              </a:rPr>
              <a:t>well </a:t>
            </a:r>
            <a:r>
              <a:rPr sz="2200" spc="-5" dirty="0">
                <a:latin typeface="Arial"/>
                <a:cs typeface="Arial"/>
              </a:rPr>
              <a:t>as this </a:t>
            </a:r>
            <a:r>
              <a:rPr sz="2200" dirty="0">
                <a:latin typeface="Arial"/>
                <a:cs typeface="Arial"/>
              </a:rPr>
              <a:t>strong </a:t>
            </a:r>
            <a:r>
              <a:rPr sz="2200" spc="-5" dirty="0">
                <a:latin typeface="Arial"/>
                <a:cs typeface="Arial"/>
              </a:rPr>
              <a:t>relationalism, </a:t>
            </a:r>
            <a:r>
              <a:rPr sz="2200" dirty="0">
                <a:latin typeface="Arial"/>
                <a:cs typeface="Arial"/>
              </a:rPr>
              <a:t>there </a:t>
            </a:r>
            <a:r>
              <a:rPr sz="2200" spc="-5" dirty="0">
                <a:latin typeface="Arial"/>
                <a:cs typeface="Arial"/>
              </a:rPr>
              <a:t>is </a:t>
            </a:r>
            <a:r>
              <a:rPr sz="2200" dirty="0">
                <a:latin typeface="Arial"/>
                <a:cs typeface="Arial"/>
              </a:rPr>
              <a:t>a </a:t>
            </a:r>
            <a:r>
              <a:rPr sz="2200" spc="-5" dirty="0">
                <a:latin typeface="Arial"/>
                <a:cs typeface="Arial"/>
              </a:rPr>
              <a:t>radical extension  </a:t>
            </a:r>
            <a:r>
              <a:rPr sz="2200" dirty="0">
                <a:latin typeface="Arial"/>
                <a:cs typeface="Arial"/>
              </a:rPr>
              <a:t>of the category of “the </a:t>
            </a:r>
            <a:r>
              <a:rPr sz="2200" spc="-5" dirty="0">
                <a:latin typeface="Arial"/>
                <a:cs typeface="Arial"/>
              </a:rPr>
              <a:t>social”. Like </a:t>
            </a:r>
            <a:r>
              <a:rPr sz="2200" dirty="0">
                <a:latin typeface="Arial"/>
                <a:cs typeface="Arial"/>
              </a:rPr>
              <a:t>structuralism, or at </a:t>
            </a:r>
            <a:r>
              <a:rPr sz="2200" spc="-5" dirty="0">
                <a:latin typeface="Arial"/>
                <a:cs typeface="Arial"/>
              </a:rPr>
              <a:t>least  </a:t>
            </a:r>
            <a:r>
              <a:rPr sz="2200" spc="-10" dirty="0">
                <a:latin typeface="Arial"/>
                <a:cs typeface="Arial"/>
              </a:rPr>
              <a:t>like </a:t>
            </a:r>
            <a:r>
              <a:rPr sz="2200" spc="-5" dirty="0">
                <a:latin typeface="Arial"/>
                <a:cs typeface="Arial"/>
              </a:rPr>
              <a:t>Althusser’s </a:t>
            </a:r>
            <a:r>
              <a:rPr sz="2200" dirty="0">
                <a:latin typeface="Arial"/>
                <a:cs typeface="Arial"/>
              </a:rPr>
              <a:t>structuralism, but </a:t>
            </a:r>
            <a:r>
              <a:rPr sz="2200" spc="-5" dirty="0">
                <a:latin typeface="Arial"/>
                <a:cs typeface="Arial"/>
              </a:rPr>
              <a:t>unlike </a:t>
            </a:r>
            <a:r>
              <a:rPr sz="2200" dirty="0">
                <a:latin typeface="Arial"/>
                <a:cs typeface="Arial"/>
              </a:rPr>
              <a:t>the </a:t>
            </a:r>
            <a:r>
              <a:rPr sz="2200" spc="-5" dirty="0">
                <a:latin typeface="Arial"/>
                <a:cs typeface="Arial"/>
              </a:rPr>
              <a:t>classical  modernism </a:t>
            </a:r>
            <a:r>
              <a:rPr sz="2200" dirty="0">
                <a:latin typeface="Arial"/>
                <a:cs typeface="Arial"/>
              </a:rPr>
              <a:t>of Marx </a:t>
            </a:r>
            <a:r>
              <a:rPr sz="2200" spc="-5" dirty="0">
                <a:latin typeface="Arial"/>
                <a:cs typeface="Arial"/>
              </a:rPr>
              <a:t>and </a:t>
            </a:r>
            <a:r>
              <a:rPr sz="2200" dirty="0">
                <a:latin typeface="Arial"/>
                <a:cs typeface="Arial"/>
              </a:rPr>
              <a:t>Weber, Western Marxism </a:t>
            </a:r>
            <a:r>
              <a:rPr sz="2200" spc="-5" dirty="0">
                <a:latin typeface="Arial"/>
                <a:cs typeface="Arial"/>
              </a:rPr>
              <a:t>tends</a:t>
            </a:r>
            <a:r>
              <a:rPr sz="2200" spc="-85" dirty="0">
                <a:latin typeface="Arial"/>
                <a:cs typeface="Arial"/>
              </a:rPr>
              <a:t> </a:t>
            </a:r>
            <a:r>
              <a:rPr sz="2200" spc="0" dirty="0">
                <a:latin typeface="Arial"/>
                <a:cs typeface="Arial"/>
              </a:rPr>
              <a:t>to</a:t>
            </a:r>
            <a:endParaRPr sz="2200">
              <a:latin typeface="Arial"/>
              <a:cs typeface="Arial"/>
            </a:endParaRPr>
          </a:p>
          <a:p>
            <a:pPr marL="356870">
              <a:lnSpc>
                <a:spcPts val="1875"/>
              </a:lnSpc>
            </a:pPr>
            <a:r>
              <a:rPr sz="2200" dirty="0">
                <a:latin typeface="Arial"/>
                <a:cs typeface="Arial"/>
              </a:rPr>
              <a:t>treat “the </a:t>
            </a:r>
            <a:r>
              <a:rPr sz="2200" spc="-5" dirty="0">
                <a:latin typeface="Arial"/>
                <a:cs typeface="Arial"/>
              </a:rPr>
              <a:t>social” as </a:t>
            </a:r>
            <a:r>
              <a:rPr sz="2200" dirty="0">
                <a:latin typeface="Arial"/>
                <a:cs typeface="Arial"/>
              </a:rPr>
              <a:t>the primary or even the </a:t>
            </a:r>
            <a:r>
              <a:rPr sz="2300" b="1" i="1" u="heavy" spc="-165" dirty="0">
                <a:latin typeface="Arial"/>
                <a:cs typeface="Arial"/>
              </a:rPr>
              <a:t>only</a:t>
            </a:r>
            <a:r>
              <a:rPr sz="2300" b="1" i="1" spc="-165" dirty="0">
                <a:latin typeface="Arial"/>
                <a:cs typeface="Arial"/>
              </a:rPr>
              <a:t> </a:t>
            </a:r>
            <a:r>
              <a:rPr sz="2200" spc="-5" dirty="0">
                <a:latin typeface="Arial"/>
                <a:cs typeface="Arial"/>
              </a:rPr>
              <a:t>reality. This</a:t>
            </a:r>
            <a:r>
              <a:rPr sz="2200" spc="60" dirty="0">
                <a:latin typeface="Arial"/>
                <a:cs typeface="Arial"/>
              </a:rPr>
              <a:t> </a:t>
            </a:r>
            <a:r>
              <a:rPr sz="2200" spc="-15" dirty="0">
                <a:latin typeface="Arial"/>
                <a:cs typeface="Arial"/>
              </a:rPr>
              <a:t>is</a:t>
            </a:r>
            <a:endParaRPr sz="2200">
              <a:latin typeface="Arial"/>
              <a:cs typeface="Arial"/>
            </a:endParaRPr>
          </a:p>
          <a:p>
            <a:pPr marL="356870" marR="98425">
              <a:lnSpc>
                <a:spcPts val="2110"/>
              </a:lnSpc>
              <a:spcBef>
                <a:spcPts val="235"/>
              </a:spcBef>
            </a:pPr>
            <a:r>
              <a:rPr sz="2200" spc="-5" dirty="0">
                <a:latin typeface="Arial"/>
                <a:cs typeface="Arial"/>
              </a:rPr>
              <a:t>clear in </a:t>
            </a:r>
            <a:r>
              <a:rPr sz="2200" dirty="0">
                <a:latin typeface="Arial"/>
                <a:cs typeface="Arial"/>
              </a:rPr>
              <a:t>terms of the concept of human nature: the </a:t>
            </a:r>
            <a:r>
              <a:rPr sz="2200" spc="-5" dirty="0">
                <a:latin typeface="Arial"/>
                <a:cs typeface="Arial"/>
              </a:rPr>
              <a:t>idea </a:t>
            </a:r>
            <a:r>
              <a:rPr sz="2200" dirty="0">
                <a:latin typeface="Arial"/>
                <a:cs typeface="Arial"/>
              </a:rPr>
              <a:t>of a  </a:t>
            </a:r>
            <a:r>
              <a:rPr sz="2200" spc="-10" dirty="0">
                <a:latin typeface="Arial"/>
                <a:cs typeface="Arial"/>
              </a:rPr>
              <a:t>biologically </a:t>
            </a:r>
            <a:r>
              <a:rPr sz="2200" spc="-5" dirty="0">
                <a:latin typeface="Arial"/>
                <a:cs typeface="Arial"/>
              </a:rPr>
              <a:t>fixed, universally </a:t>
            </a:r>
            <a:r>
              <a:rPr sz="2200" dirty="0">
                <a:latin typeface="Arial"/>
                <a:cs typeface="Arial"/>
              </a:rPr>
              <a:t>present human nature </a:t>
            </a:r>
            <a:r>
              <a:rPr sz="2200" spc="-5" dirty="0">
                <a:latin typeface="Arial"/>
                <a:cs typeface="Arial"/>
              </a:rPr>
              <a:t>is rejected  </a:t>
            </a:r>
            <a:r>
              <a:rPr sz="2200" dirty="0">
                <a:latin typeface="Arial"/>
                <a:cs typeface="Arial"/>
              </a:rPr>
              <a:t>as </a:t>
            </a:r>
            <a:r>
              <a:rPr sz="2200" spc="-5" dirty="0">
                <a:latin typeface="Arial"/>
                <a:cs typeface="Arial"/>
              </a:rPr>
              <a:t>firmly </a:t>
            </a:r>
            <a:r>
              <a:rPr sz="2200" dirty="0">
                <a:latin typeface="Arial"/>
                <a:cs typeface="Arial"/>
              </a:rPr>
              <a:t>by Gramsci </a:t>
            </a:r>
            <a:r>
              <a:rPr sz="2200" spc="-5" dirty="0">
                <a:latin typeface="Arial"/>
                <a:cs typeface="Arial"/>
              </a:rPr>
              <a:t>as by Althusser (we </a:t>
            </a:r>
            <a:r>
              <a:rPr sz="2200" dirty="0">
                <a:latin typeface="Arial"/>
                <a:cs typeface="Arial"/>
              </a:rPr>
              <a:t>have seen that Levi-  </a:t>
            </a:r>
            <a:r>
              <a:rPr sz="2200" spc="-5" dirty="0">
                <a:latin typeface="Arial"/>
                <a:cs typeface="Arial"/>
              </a:rPr>
              <a:t>Strauss does </a:t>
            </a:r>
            <a:r>
              <a:rPr sz="2200" dirty="0">
                <a:latin typeface="Arial"/>
                <a:cs typeface="Arial"/>
              </a:rPr>
              <a:t>not take </a:t>
            </a:r>
            <a:r>
              <a:rPr sz="2200" spc="-5" dirty="0">
                <a:latin typeface="Arial"/>
                <a:cs typeface="Arial"/>
              </a:rPr>
              <a:t>this</a:t>
            </a:r>
            <a:r>
              <a:rPr sz="2200" spc="-75" dirty="0">
                <a:latin typeface="Arial"/>
                <a:cs typeface="Arial"/>
              </a:rPr>
              <a:t> </a:t>
            </a:r>
            <a:r>
              <a:rPr sz="2200" dirty="0">
                <a:latin typeface="Arial"/>
                <a:cs typeface="Arial"/>
              </a:rPr>
              <a:t>approach).</a:t>
            </a:r>
            <a:endParaRPr sz="2200">
              <a:latin typeface="Arial"/>
              <a:cs typeface="Arial"/>
            </a:endParaRPr>
          </a:p>
          <a:p>
            <a:pPr marL="356870" indent="-344170">
              <a:lnSpc>
                <a:spcPts val="2485"/>
              </a:lnSpc>
              <a:spcBef>
                <a:spcPts val="2550"/>
              </a:spcBef>
              <a:buChar char="•"/>
              <a:tabLst>
                <a:tab pos="356870" algn="l"/>
                <a:tab pos="357505" algn="l"/>
              </a:tabLst>
            </a:pPr>
            <a:r>
              <a:rPr sz="2200" spc="-5" dirty="0">
                <a:latin typeface="Arial"/>
                <a:cs typeface="Arial"/>
              </a:rPr>
              <a:t>Here again, </a:t>
            </a:r>
            <a:r>
              <a:rPr sz="2200" dirty="0">
                <a:latin typeface="Arial"/>
                <a:cs typeface="Arial"/>
              </a:rPr>
              <a:t>the </a:t>
            </a:r>
            <a:r>
              <a:rPr sz="2300" b="1" i="1" spc="-145" dirty="0">
                <a:latin typeface="Arial"/>
                <a:cs typeface="Arial"/>
              </a:rPr>
              <a:t>substance </a:t>
            </a:r>
            <a:r>
              <a:rPr sz="2200" dirty="0">
                <a:latin typeface="Arial"/>
                <a:cs typeface="Arial"/>
              </a:rPr>
              <a:t>of Western Marxism’s </a:t>
            </a:r>
            <a:r>
              <a:rPr sz="2200" spc="-5" dirty="0">
                <a:latin typeface="Arial"/>
                <a:cs typeface="Arial"/>
              </a:rPr>
              <a:t>alternative</a:t>
            </a:r>
            <a:r>
              <a:rPr sz="2200" spc="5" dirty="0">
                <a:latin typeface="Arial"/>
                <a:cs typeface="Arial"/>
              </a:rPr>
              <a:t> </a:t>
            </a:r>
            <a:r>
              <a:rPr sz="2200" spc="-120" dirty="0">
                <a:latin typeface="Arial"/>
                <a:cs typeface="Arial"/>
              </a:rPr>
              <a:t>–</a:t>
            </a:r>
            <a:endParaRPr sz="2200">
              <a:latin typeface="Arial"/>
              <a:cs typeface="Arial"/>
            </a:endParaRPr>
          </a:p>
          <a:p>
            <a:pPr marL="356870" marR="5080">
              <a:lnSpc>
                <a:spcPts val="2110"/>
              </a:lnSpc>
              <a:spcBef>
                <a:spcPts val="235"/>
              </a:spcBef>
            </a:pPr>
            <a:r>
              <a:rPr sz="2200" spc="-5" dirty="0">
                <a:latin typeface="Arial"/>
                <a:cs typeface="Arial"/>
              </a:rPr>
              <a:t>social agency </a:t>
            </a:r>
            <a:r>
              <a:rPr sz="2200" spc="-120" dirty="0">
                <a:latin typeface="Arial"/>
                <a:cs typeface="Arial"/>
              </a:rPr>
              <a:t>– </a:t>
            </a:r>
            <a:r>
              <a:rPr sz="2200" spc="-5" dirty="0">
                <a:latin typeface="Arial"/>
                <a:cs typeface="Arial"/>
              </a:rPr>
              <a:t>is radically </a:t>
            </a:r>
            <a:r>
              <a:rPr sz="2200" dirty="0">
                <a:latin typeface="Arial"/>
                <a:cs typeface="Arial"/>
              </a:rPr>
              <a:t>different from that of structuralism.  More </a:t>
            </a:r>
            <a:r>
              <a:rPr sz="2200" spc="-5" dirty="0">
                <a:latin typeface="Arial"/>
                <a:cs typeface="Arial"/>
              </a:rPr>
              <a:t>broadly, </a:t>
            </a:r>
            <a:r>
              <a:rPr sz="2200" dirty="0">
                <a:latin typeface="Arial"/>
                <a:cs typeface="Arial"/>
              </a:rPr>
              <a:t>the </a:t>
            </a:r>
            <a:r>
              <a:rPr sz="2200" spc="-5" dirty="0">
                <a:latin typeface="Arial"/>
                <a:cs typeface="Arial"/>
              </a:rPr>
              <a:t>idea </a:t>
            </a:r>
            <a:r>
              <a:rPr sz="2200" dirty="0">
                <a:latin typeface="Arial"/>
                <a:cs typeface="Arial"/>
              </a:rPr>
              <a:t>of nature </a:t>
            </a:r>
            <a:r>
              <a:rPr sz="2200" spc="-5" dirty="0">
                <a:latin typeface="Arial"/>
                <a:cs typeface="Arial"/>
              </a:rPr>
              <a:t>as </a:t>
            </a:r>
            <a:r>
              <a:rPr sz="2200" dirty="0">
                <a:latin typeface="Arial"/>
                <a:cs typeface="Arial"/>
              </a:rPr>
              <a:t>separate from </a:t>
            </a:r>
            <a:r>
              <a:rPr sz="2200" spc="-10" dirty="0">
                <a:latin typeface="Arial"/>
                <a:cs typeface="Arial"/>
              </a:rPr>
              <a:t>and  </a:t>
            </a:r>
            <a:r>
              <a:rPr sz="2200" spc="-5" dirty="0">
                <a:latin typeface="Arial"/>
                <a:cs typeface="Arial"/>
              </a:rPr>
              <a:t>essentially </a:t>
            </a:r>
            <a:r>
              <a:rPr sz="2200" dirty="0">
                <a:latin typeface="Arial"/>
                <a:cs typeface="Arial"/>
              </a:rPr>
              <a:t>different </a:t>
            </a:r>
            <a:r>
              <a:rPr sz="2200" spc="0" dirty="0">
                <a:latin typeface="Arial"/>
                <a:cs typeface="Arial"/>
              </a:rPr>
              <a:t>to </a:t>
            </a:r>
            <a:r>
              <a:rPr sz="2200" dirty="0">
                <a:latin typeface="Arial"/>
                <a:cs typeface="Arial"/>
              </a:rPr>
              <a:t>society </a:t>
            </a:r>
            <a:r>
              <a:rPr sz="2200" spc="-5" dirty="0">
                <a:latin typeface="Arial"/>
                <a:cs typeface="Arial"/>
              </a:rPr>
              <a:t>is </a:t>
            </a:r>
            <a:r>
              <a:rPr sz="2200" dirty="0">
                <a:latin typeface="Arial"/>
                <a:cs typeface="Arial"/>
              </a:rPr>
              <a:t>rejected. For Lukacs, </a:t>
            </a:r>
            <a:r>
              <a:rPr sz="2200" spc="-10" dirty="0">
                <a:latin typeface="Arial"/>
                <a:cs typeface="Arial"/>
              </a:rPr>
              <a:t>it </a:t>
            </a:r>
            <a:r>
              <a:rPr sz="2200" spc="-15" dirty="0">
                <a:latin typeface="Arial"/>
                <a:cs typeface="Arial"/>
              </a:rPr>
              <a:t>is  </a:t>
            </a:r>
            <a:r>
              <a:rPr sz="2200" dirty="0">
                <a:latin typeface="Arial"/>
                <a:cs typeface="Arial"/>
              </a:rPr>
              <a:t>effectively </a:t>
            </a:r>
            <a:r>
              <a:rPr sz="2200" spc="-5" dirty="0">
                <a:latin typeface="Arial"/>
                <a:cs typeface="Arial"/>
              </a:rPr>
              <a:t>unknowable; </a:t>
            </a:r>
            <a:r>
              <a:rPr sz="2200" dirty="0">
                <a:latin typeface="Arial"/>
                <a:cs typeface="Arial"/>
              </a:rPr>
              <a:t>for Gramsci, nature </a:t>
            </a:r>
            <a:r>
              <a:rPr sz="2200" spc="-5" dirty="0">
                <a:latin typeface="Arial"/>
                <a:cs typeface="Arial"/>
              </a:rPr>
              <a:t>is </a:t>
            </a:r>
            <a:r>
              <a:rPr sz="2200" dirty="0">
                <a:latin typeface="Arial"/>
                <a:cs typeface="Arial"/>
              </a:rPr>
              <a:t>something that  </a:t>
            </a:r>
            <a:r>
              <a:rPr sz="2200" spc="-5" dirty="0">
                <a:latin typeface="Arial"/>
                <a:cs typeface="Arial"/>
              </a:rPr>
              <a:t>is </a:t>
            </a:r>
            <a:r>
              <a:rPr sz="2200" dirty="0">
                <a:latin typeface="Arial"/>
                <a:cs typeface="Arial"/>
              </a:rPr>
              <a:t>effectively </a:t>
            </a:r>
            <a:r>
              <a:rPr sz="2200" spc="-5" dirty="0">
                <a:latin typeface="Arial"/>
                <a:cs typeface="Arial"/>
              </a:rPr>
              <a:t>completely subordinated </a:t>
            </a:r>
            <a:r>
              <a:rPr sz="2200" spc="0" dirty="0">
                <a:latin typeface="Arial"/>
                <a:cs typeface="Arial"/>
              </a:rPr>
              <a:t>to </a:t>
            </a:r>
            <a:r>
              <a:rPr sz="2200" dirty="0">
                <a:latin typeface="Arial"/>
                <a:cs typeface="Arial"/>
              </a:rPr>
              <a:t>society </a:t>
            </a:r>
            <a:r>
              <a:rPr sz="2200" spc="-5" dirty="0">
                <a:latin typeface="Arial"/>
                <a:cs typeface="Arial"/>
              </a:rPr>
              <a:t>in </a:t>
            </a:r>
            <a:r>
              <a:rPr sz="2200" dirty="0">
                <a:latin typeface="Arial"/>
                <a:cs typeface="Arial"/>
              </a:rPr>
              <a:t>the </a:t>
            </a:r>
            <a:r>
              <a:rPr sz="2200" spc="-5" dirty="0">
                <a:latin typeface="Arial"/>
                <a:cs typeface="Arial"/>
              </a:rPr>
              <a:t>process  </a:t>
            </a:r>
            <a:r>
              <a:rPr sz="2200" dirty="0">
                <a:latin typeface="Arial"/>
                <a:cs typeface="Arial"/>
              </a:rPr>
              <a:t>of </a:t>
            </a:r>
            <a:r>
              <a:rPr sz="2200" spc="-5" dirty="0">
                <a:latin typeface="Arial"/>
                <a:cs typeface="Arial"/>
              </a:rPr>
              <a:t>production. Similarly, </a:t>
            </a:r>
            <a:r>
              <a:rPr sz="2200" dirty="0">
                <a:latin typeface="Arial"/>
                <a:cs typeface="Arial"/>
              </a:rPr>
              <a:t>both </a:t>
            </a:r>
            <a:r>
              <a:rPr sz="2200" spc="-5" dirty="0">
                <a:latin typeface="Arial"/>
                <a:cs typeface="Arial"/>
              </a:rPr>
              <a:t>reject </a:t>
            </a:r>
            <a:r>
              <a:rPr sz="2200" dirty="0">
                <a:latin typeface="Arial"/>
                <a:cs typeface="Arial"/>
              </a:rPr>
              <a:t>the </a:t>
            </a:r>
            <a:r>
              <a:rPr sz="2200" spc="-5" dirty="0">
                <a:latin typeface="Arial"/>
                <a:cs typeface="Arial"/>
              </a:rPr>
              <a:t>idea </a:t>
            </a:r>
            <a:r>
              <a:rPr sz="2200" dirty="0">
                <a:latin typeface="Arial"/>
                <a:cs typeface="Arial"/>
              </a:rPr>
              <a:t>of the </a:t>
            </a:r>
            <a:r>
              <a:rPr sz="2200" spc="-5" dirty="0">
                <a:latin typeface="Arial"/>
                <a:cs typeface="Arial"/>
              </a:rPr>
              <a:t>unconscious  as having an independent and </a:t>
            </a:r>
            <a:r>
              <a:rPr sz="2200" dirty="0">
                <a:latin typeface="Arial"/>
                <a:cs typeface="Arial"/>
              </a:rPr>
              <a:t>pre-social nature. </a:t>
            </a:r>
            <a:r>
              <a:rPr sz="2200" spc="-5" dirty="0">
                <a:latin typeface="Arial"/>
                <a:cs typeface="Arial"/>
              </a:rPr>
              <a:t>This is not  just </a:t>
            </a:r>
            <a:r>
              <a:rPr sz="2200" dirty="0">
                <a:latin typeface="Arial"/>
                <a:cs typeface="Arial"/>
              </a:rPr>
              <a:t>a </a:t>
            </a:r>
            <a:r>
              <a:rPr sz="2200" spc="-5" dirty="0">
                <a:latin typeface="Arial"/>
                <a:cs typeface="Arial"/>
              </a:rPr>
              <a:t>rejection </a:t>
            </a:r>
            <a:r>
              <a:rPr sz="2200" dirty="0">
                <a:latin typeface="Arial"/>
                <a:cs typeface="Arial"/>
              </a:rPr>
              <a:t>of the </a:t>
            </a:r>
            <a:r>
              <a:rPr sz="2200" spc="-5" dirty="0">
                <a:latin typeface="Arial"/>
                <a:cs typeface="Arial"/>
              </a:rPr>
              <a:t>idea </a:t>
            </a:r>
            <a:r>
              <a:rPr sz="2200" dirty="0">
                <a:latin typeface="Arial"/>
                <a:cs typeface="Arial"/>
              </a:rPr>
              <a:t>of the </a:t>
            </a:r>
            <a:r>
              <a:rPr sz="2200" spc="-5" dirty="0">
                <a:latin typeface="Arial"/>
                <a:cs typeface="Arial"/>
              </a:rPr>
              <a:t>non-social; </a:t>
            </a:r>
            <a:r>
              <a:rPr sz="2200" spc="-10" dirty="0">
                <a:latin typeface="Arial"/>
                <a:cs typeface="Arial"/>
              </a:rPr>
              <a:t>it </a:t>
            </a:r>
            <a:r>
              <a:rPr sz="2200" spc="-5" dirty="0">
                <a:latin typeface="Arial"/>
                <a:cs typeface="Arial"/>
              </a:rPr>
              <a:t>is also bound </a:t>
            </a:r>
            <a:r>
              <a:rPr sz="2200" spc="-10" dirty="0">
                <a:latin typeface="Arial"/>
                <a:cs typeface="Arial"/>
              </a:rPr>
              <a:t>up  </a:t>
            </a:r>
            <a:r>
              <a:rPr sz="2200" spc="-5" dirty="0">
                <a:latin typeface="Arial"/>
                <a:cs typeface="Arial"/>
              </a:rPr>
              <a:t>with </a:t>
            </a:r>
            <a:r>
              <a:rPr sz="2200" dirty="0">
                <a:latin typeface="Arial"/>
                <a:cs typeface="Arial"/>
              </a:rPr>
              <a:t>a </a:t>
            </a:r>
            <a:r>
              <a:rPr sz="2200" spc="-5" dirty="0">
                <a:latin typeface="Arial"/>
                <a:cs typeface="Arial"/>
              </a:rPr>
              <a:t>rejection </a:t>
            </a:r>
            <a:r>
              <a:rPr sz="2200" dirty="0">
                <a:latin typeface="Arial"/>
                <a:cs typeface="Arial"/>
              </a:rPr>
              <a:t>of </a:t>
            </a:r>
            <a:r>
              <a:rPr sz="2200" spc="-5" dirty="0">
                <a:latin typeface="Arial"/>
                <a:cs typeface="Arial"/>
              </a:rPr>
              <a:t>positivist and scientistic approaches </a:t>
            </a:r>
            <a:r>
              <a:rPr sz="2200" spc="0" dirty="0">
                <a:latin typeface="Arial"/>
                <a:cs typeface="Arial"/>
              </a:rPr>
              <a:t>to  </a:t>
            </a:r>
            <a:r>
              <a:rPr sz="2200" spc="-5" dirty="0">
                <a:latin typeface="Arial"/>
                <a:cs typeface="Arial"/>
              </a:rPr>
              <a:t>social reality and </a:t>
            </a:r>
            <a:r>
              <a:rPr sz="2200" dirty="0">
                <a:latin typeface="Arial"/>
                <a:cs typeface="Arial"/>
              </a:rPr>
              <a:t>the </a:t>
            </a:r>
            <a:r>
              <a:rPr sz="2200" spc="-5" dirty="0">
                <a:latin typeface="Arial"/>
                <a:cs typeface="Arial"/>
              </a:rPr>
              <a:t>insistence </a:t>
            </a:r>
            <a:r>
              <a:rPr sz="2200" dirty="0">
                <a:latin typeface="Arial"/>
                <a:cs typeface="Arial"/>
              </a:rPr>
              <a:t>that </a:t>
            </a:r>
            <a:r>
              <a:rPr sz="2200" spc="-5" dirty="0">
                <a:latin typeface="Arial"/>
                <a:cs typeface="Arial"/>
              </a:rPr>
              <a:t>we </a:t>
            </a:r>
            <a:r>
              <a:rPr sz="2200" dirty="0">
                <a:latin typeface="Arial"/>
                <a:cs typeface="Arial"/>
              </a:rPr>
              <a:t>cannot </a:t>
            </a:r>
            <a:r>
              <a:rPr sz="2200" spc="-5" dirty="0">
                <a:latin typeface="Arial"/>
                <a:cs typeface="Arial"/>
              </a:rPr>
              <a:t>claim </a:t>
            </a:r>
            <a:r>
              <a:rPr sz="2200" spc="0" dirty="0">
                <a:latin typeface="Arial"/>
                <a:cs typeface="Arial"/>
              </a:rPr>
              <a:t>to </a:t>
            </a:r>
            <a:r>
              <a:rPr sz="2200" spc="-5" dirty="0">
                <a:latin typeface="Arial"/>
                <a:cs typeface="Arial"/>
              </a:rPr>
              <a:t>stand  “outside </a:t>
            </a:r>
            <a:r>
              <a:rPr sz="2200" dirty="0">
                <a:latin typeface="Arial"/>
                <a:cs typeface="Arial"/>
              </a:rPr>
              <a:t>of history”, </a:t>
            </a:r>
            <a:r>
              <a:rPr sz="2200" spc="0" dirty="0">
                <a:latin typeface="Arial"/>
                <a:cs typeface="Arial"/>
              </a:rPr>
              <a:t>to </a:t>
            </a:r>
            <a:r>
              <a:rPr sz="2200" spc="-5" dirty="0">
                <a:latin typeface="Arial"/>
                <a:cs typeface="Arial"/>
              </a:rPr>
              <a:t>be an </a:t>
            </a:r>
            <a:r>
              <a:rPr sz="2200" dirty="0">
                <a:latin typeface="Arial"/>
                <a:cs typeface="Arial"/>
              </a:rPr>
              <a:t>external observer of a fixed </a:t>
            </a:r>
            <a:r>
              <a:rPr sz="2200" spc="-10" dirty="0">
                <a:latin typeface="Arial"/>
                <a:cs typeface="Arial"/>
              </a:rPr>
              <a:t>and  </a:t>
            </a:r>
            <a:r>
              <a:rPr sz="2200" spc="-5" dirty="0">
                <a:latin typeface="Arial"/>
                <a:cs typeface="Arial"/>
              </a:rPr>
              <a:t>given</a:t>
            </a:r>
            <a:r>
              <a:rPr sz="2200" spc="-25" dirty="0">
                <a:latin typeface="Arial"/>
                <a:cs typeface="Arial"/>
              </a:rPr>
              <a:t> </a:t>
            </a:r>
            <a:r>
              <a:rPr sz="2200" spc="-5" dirty="0">
                <a:latin typeface="Arial"/>
                <a:cs typeface="Arial"/>
              </a:rPr>
              <a:t>reality.</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147</a:t>
            </a:fld>
            <a:endParaRP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337" y="411162"/>
            <a:ext cx="8229600" cy="5837555"/>
          </a:xfrm>
          <a:custGeom>
            <a:avLst/>
            <a:gdLst/>
            <a:ahLst/>
            <a:cxnLst/>
            <a:rect l="l" t="t" r="r" b="b"/>
            <a:pathLst>
              <a:path w="8229600" h="5837555">
                <a:moveTo>
                  <a:pt x="0" y="0"/>
                </a:moveTo>
                <a:lnTo>
                  <a:pt x="8229600" y="0"/>
                </a:lnTo>
                <a:lnTo>
                  <a:pt x="8229600" y="5837237"/>
                </a:lnTo>
                <a:lnTo>
                  <a:pt x="0" y="5837237"/>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14337" y="411162"/>
            <a:ext cx="8229600" cy="5837555"/>
          </a:xfrm>
          <a:custGeom>
            <a:avLst/>
            <a:gdLst/>
            <a:ahLst/>
            <a:cxnLst/>
            <a:rect l="l" t="t" r="r" b="b"/>
            <a:pathLst>
              <a:path w="8229600" h="5837555">
                <a:moveTo>
                  <a:pt x="0" y="0"/>
                </a:moveTo>
                <a:lnTo>
                  <a:pt x="8229600" y="0"/>
                </a:lnTo>
                <a:lnTo>
                  <a:pt x="8229600" y="5837237"/>
                </a:lnTo>
                <a:lnTo>
                  <a:pt x="0" y="5837237"/>
                </a:lnTo>
                <a:lnTo>
                  <a:pt x="0" y="0"/>
                </a:lnTo>
                <a:close/>
              </a:path>
            </a:pathLst>
          </a:custGeom>
          <a:ln w="25400">
            <a:solidFill>
              <a:srgbClr val="4BACC6"/>
            </a:solidFill>
          </a:ln>
        </p:spPr>
        <p:txBody>
          <a:bodyPr wrap="square" lIns="0" tIns="0" rIns="0" bIns="0" rtlCol="0"/>
          <a:lstStyle/>
          <a:p>
            <a:endParaRPr/>
          </a:p>
        </p:txBody>
      </p:sp>
      <p:sp>
        <p:nvSpPr>
          <p:cNvPr id="4" name="object 4"/>
          <p:cNvSpPr/>
          <p:nvPr/>
        </p:nvSpPr>
        <p:spPr>
          <a:xfrm>
            <a:off x="591311" y="265176"/>
            <a:ext cx="5105399" cy="6644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75936" y="494883"/>
            <a:ext cx="4520628" cy="31432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93077" y="913573"/>
            <a:ext cx="7922259" cy="5008880"/>
          </a:xfrm>
          <a:prstGeom prst="rect">
            <a:avLst/>
          </a:prstGeom>
        </p:spPr>
        <p:txBody>
          <a:bodyPr vert="horz" wrap="square" lIns="0" tIns="64135" rIns="0" bIns="0" rtlCol="0">
            <a:spAutoFit/>
          </a:bodyPr>
          <a:lstStyle/>
          <a:p>
            <a:pPr marL="356870" marR="5080" indent="-344170">
              <a:lnSpc>
                <a:spcPts val="3240"/>
              </a:lnSpc>
              <a:spcBef>
                <a:spcPts val="505"/>
              </a:spcBef>
              <a:buFont typeface="Arial"/>
              <a:buChar char="•"/>
              <a:tabLst>
                <a:tab pos="356870" algn="l"/>
                <a:tab pos="357505" algn="l"/>
              </a:tabLst>
            </a:pPr>
            <a:r>
              <a:rPr sz="3000" spc="-5" dirty="0">
                <a:latin typeface="Arial"/>
                <a:cs typeface="Arial"/>
              </a:rPr>
              <a:t>For </a:t>
            </a:r>
            <a:r>
              <a:rPr sz="3000" dirty="0">
                <a:latin typeface="Arial"/>
                <a:cs typeface="Arial"/>
              </a:rPr>
              <a:t>Western Marxist authors, society is a  human creation; more exactly, humanity is  social humanity. </a:t>
            </a:r>
            <a:r>
              <a:rPr sz="3000" spc="-5" dirty="0">
                <a:latin typeface="Arial"/>
                <a:cs typeface="Arial"/>
              </a:rPr>
              <a:t>“Human </a:t>
            </a:r>
            <a:r>
              <a:rPr sz="3000" dirty="0">
                <a:latin typeface="Arial"/>
                <a:cs typeface="Arial"/>
              </a:rPr>
              <a:t>beings make their  </a:t>
            </a:r>
            <a:r>
              <a:rPr sz="3000" spc="-5" dirty="0">
                <a:latin typeface="Arial"/>
                <a:cs typeface="Arial"/>
              </a:rPr>
              <a:t>own </a:t>
            </a:r>
            <a:r>
              <a:rPr sz="3000" dirty="0">
                <a:latin typeface="Arial"/>
                <a:cs typeface="Arial"/>
              </a:rPr>
              <a:t>history”, but not as isolated </a:t>
            </a:r>
            <a:r>
              <a:rPr sz="3000" spc="-5" dirty="0">
                <a:latin typeface="Arial"/>
                <a:cs typeface="Arial"/>
              </a:rPr>
              <a:t>individuals.  Human </a:t>
            </a:r>
            <a:r>
              <a:rPr sz="3000" dirty="0">
                <a:latin typeface="Arial"/>
                <a:cs typeface="Arial"/>
              </a:rPr>
              <a:t>beings only appear as human</a:t>
            </a:r>
            <a:r>
              <a:rPr sz="3000" spc="-200" dirty="0">
                <a:latin typeface="Arial"/>
                <a:cs typeface="Arial"/>
              </a:rPr>
              <a:t> </a:t>
            </a:r>
            <a:r>
              <a:rPr sz="3000" dirty="0">
                <a:latin typeface="Arial"/>
                <a:cs typeface="Arial"/>
              </a:rPr>
              <a:t>beings  in interaction </a:t>
            </a:r>
            <a:r>
              <a:rPr sz="3000" spc="-5" dirty="0">
                <a:latin typeface="Arial"/>
                <a:cs typeface="Arial"/>
              </a:rPr>
              <a:t>with </a:t>
            </a:r>
            <a:r>
              <a:rPr sz="3000" dirty="0">
                <a:latin typeface="Arial"/>
                <a:cs typeface="Arial"/>
              </a:rPr>
              <a:t>one another, that is, in  social relations. These social relations,  </a:t>
            </a:r>
            <a:r>
              <a:rPr sz="3000" spc="-5" dirty="0">
                <a:latin typeface="Arial"/>
                <a:cs typeface="Arial"/>
              </a:rPr>
              <a:t>however, </a:t>
            </a:r>
            <a:r>
              <a:rPr sz="3000" dirty="0">
                <a:latin typeface="Arial"/>
                <a:cs typeface="Arial"/>
              </a:rPr>
              <a:t>are not fixed and given, so that </a:t>
            </a:r>
            <a:r>
              <a:rPr sz="3000" spc="-5" dirty="0">
                <a:latin typeface="Arial"/>
                <a:cs typeface="Arial"/>
              </a:rPr>
              <a:t>we  </a:t>
            </a:r>
            <a:r>
              <a:rPr sz="3000" dirty="0">
                <a:latin typeface="Arial"/>
                <a:cs typeface="Arial"/>
              </a:rPr>
              <a:t>could discuss them in terms of structures  which define what appear to be individuals;  rather, they are the results of collective  creation and social</a:t>
            </a:r>
            <a:r>
              <a:rPr sz="3000" spc="-195" dirty="0">
                <a:latin typeface="Arial"/>
                <a:cs typeface="Arial"/>
              </a:rPr>
              <a:t> </a:t>
            </a:r>
            <a:r>
              <a:rPr sz="3000" dirty="0">
                <a:latin typeface="Arial"/>
                <a:cs typeface="Arial"/>
              </a:rPr>
              <a:t>conflict.</a:t>
            </a:r>
            <a:endParaRPr sz="3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148</a:t>
            </a:fld>
            <a:endParaRP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34772"/>
            <a:ext cx="8047355" cy="899160"/>
          </a:xfrm>
          <a:prstGeom prst="rect">
            <a:avLst/>
          </a:prstGeom>
        </p:spPr>
        <p:txBody>
          <a:bodyPr vert="horz" wrap="square" lIns="0" tIns="78740" rIns="0" bIns="0" rtlCol="0">
            <a:spAutoFit/>
          </a:bodyPr>
          <a:lstStyle/>
          <a:p>
            <a:pPr marL="356870" marR="5080" indent="-344170" algn="just">
              <a:lnSpc>
                <a:spcPts val="2110"/>
              </a:lnSpc>
              <a:spcBef>
                <a:spcPts val="620"/>
              </a:spcBef>
              <a:buFont typeface="Arial"/>
              <a:buChar char="•"/>
              <a:tabLst>
                <a:tab pos="357505" algn="l"/>
              </a:tabLst>
            </a:pPr>
            <a:r>
              <a:rPr sz="2200" dirty="0">
                <a:latin typeface="Arial"/>
                <a:cs typeface="Arial"/>
              </a:rPr>
              <a:t>Thus </a:t>
            </a:r>
            <a:r>
              <a:rPr sz="2200" spc="-5" dirty="0">
                <a:latin typeface="Arial"/>
                <a:cs typeface="Arial"/>
              </a:rPr>
              <a:t>whatever </a:t>
            </a:r>
            <a:r>
              <a:rPr sz="2200" dirty="0">
                <a:latin typeface="Arial"/>
                <a:cs typeface="Arial"/>
              </a:rPr>
              <a:t>appears </a:t>
            </a:r>
            <a:r>
              <a:rPr sz="2200" spc="-5" dirty="0">
                <a:latin typeface="Arial"/>
                <a:cs typeface="Arial"/>
              </a:rPr>
              <a:t>as natural, given, </a:t>
            </a:r>
            <a:r>
              <a:rPr sz="2200" dirty="0">
                <a:latin typeface="Arial"/>
                <a:cs typeface="Arial"/>
              </a:rPr>
              <a:t>or fixed </a:t>
            </a:r>
            <a:r>
              <a:rPr sz="2200" spc="-5" dirty="0">
                <a:latin typeface="Arial"/>
                <a:cs typeface="Arial"/>
              </a:rPr>
              <a:t>in </a:t>
            </a:r>
            <a:r>
              <a:rPr sz="2200" dirty="0">
                <a:latin typeface="Arial"/>
                <a:cs typeface="Arial"/>
              </a:rPr>
              <a:t>society </a:t>
            </a:r>
            <a:r>
              <a:rPr sz="2200" spc="-5" dirty="0">
                <a:latin typeface="Arial"/>
                <a:cs typeface="Arial"/>
              </a:rPr>
              <a:t>is  </a:t>
            </a:r>
            <a:r>
              <a:rPr sz="2200" dirty="0">
                <a:latin typeface="Arial"/>
                <a:cs typeface="Arial"/>
              </a:rPr>
              <a:t>the </a:t>
            </a:r>
            <a:r>
              <a:rPr sz="2200" spc="-5" dirty="0">
                <a:latin typeface="Arial"/>
                <a:cs typeface="Arial"/>
              </a:rPr>
              <a:t>result </a:t>
            </a:r>
            <a:r>
              <a:rPr sz="2200" dirty="0">
                <a:latin typeface="Arial"/>
                <a:cs typeface="Arial"/>
              </a:rPr>
              <a:t>of human </a:t>
            </a:r>
            <a:r>
              <a:rPr sz="2200" spc="-5" dirty="0">
                <a:latin typeface="Arial"/>
                <a:cs typeface="Arial"/>
              </a:rPr>
              <a:t>action, </a:t>
            </a:r>
            <a:r>
              <a:rPr sz="2200" dirty="0">
                <a:latin typeface="Arial"/>
                <a:cs typeface="Arial"/>
              </a:rPr>
              <a:t>but </a:t>
            </a:r>
            <a:r>
              <a:rPr sz="2200" spc="-5" dirty="0">
                <a:latin typeface="Arial"/>
                <a:cs typeface="Arial"/>
              </a:rPr>
              <a:t>we do </a:t>
            </a:r>
            <a:r>
              <a:rPr sz="2200" dirty="0">
                <a:latin typeface="Arial"/>
                <a:cs typeface="Arial"/>
              </a:rPr>
              <a:t>not </a:t>
            </a:r>
            <a:r>
              <a:rPr sz="2200" spc="-5" dirty="0">
                <a:latin typeface="Arial"/>
                <a:cs typeface="Arial"/>
              </a:rPr>
              <a:t>recognise </a:t>
            </a:r>
            <a:r>
              <a:rPr sz="2200" spc="-10" dirty="0">
                <a:latin typeface="Arial"/>
                <a:cs typeface="Arial"/>
              </a:rPr>
              <a:t>it </a:t>
            </a:r>
            <a:r>
              <a:rPr sz="2200" spc="-5" dirty="0">
                <a:latin typeface="Arial"/>
                <a:cs typeface="Arial"/>
              </a:rPr>
              <a:t>as </a:t>
            </a:r>
            <a:r>
              <a:rPr sz="2200" dirty="0">
                <a:latin typeface="Arial"/>
                <a:cs typeface="Arial"/>
              </a:rPr>
              <a:t>such.  Lukacs </a:t>
            </a:r>
            <a:r>
              <a:rPr sz="2200" spc="-5" dirty="0">
                <a:latin typeface="Arial"/>
                <a:cs typeface="Arial"/>
              </a:rPr>
              <a:t>introduces </a:t>
            </a:r>
            <a:r>
              <a:rPr sz="2200" dirty="0">
                <a:latin typeface="Arial"/>
                <a:cs typeface="Arial"/>
              </a:rPr>
              <a:t>the term</a:t>
            </a:r>
            <a:r>
              <a:rPr sz="2200" spc="-70" dirty="0">
                <a:latin typeface="Arial"/>
                <a:cs typeface="Arial"/>
              </a:rPr>
              <a:t> </a:t>
            </a:r>
            <a:r>
              <a:rPr sz="2200" spc="-5" dirty="0">
                <a:latin typeface="Arial"/>
                <a:cs typeface="Arial"/>
              </a:rPr>
              <a:t>“Reification”</a:t>
            </a:r>
            <a:endParaRPr sz="2200">
              <a:latin typeface="Arial"/>
              <a:cs typeface="Arial"/>
            </a:endParaRPr>
          </a:p>
        </p:txBody>
      </p:sp>
      <p:sp>
        <p:nvSpPr>
          <p:cNvPr id="3" name="object 3"/>
          <p:cNvSpPr txBox="1"/>
          <p:nvPr/>
        </p:nvSpPr>
        <p:spPr>
          <a:xfrm>
            <a:off x="307340" y="3553459"/>
            <a:ext cx="8292465" cy="2642235"/>
          </a:xfrm>
          <a:prstGeom prst="rect">
            <a:avLst/>
          </a:prstGeom>
        </p:spPr>
        <p:txBody>
          <a:bodyPr vert="horz" wrap="square" lIns="0" tIns="78740" rIns="0" bIns="0" rtlCol="0">
            <a:spAutoFit/>
          </a:bodyPr>
          <a:lstStyle/>
          <a:p>
            <a:pPr marL="356870" marR="160020" indent="-344170">
              <a:lnSpc>
                <a:spcPts val="2110"/>
              </a:lnSpc>
              <a:spcBef>
                <a:spcPts val="620"/>
              </a:spcBef>
              <a:buChar char="•"/>
              <a:tabLst>
                <a:tab pos="356870" algn="l"/>
                <a:tab pos="357505" algn="l"/>
              </a:tabLst>
            </a:pPr>
            <a:r>
              <a:rPr sz="2200" spc="-5" dirty="0">
                <a:latin typeface="Arial"/>
                <a:cs typeface="Arial"/>
              </a:rPr>
              <a:t>This </a:t>
            </a:r>
            <a:r>
              <a:rPr sz="2200" dirty="0">
                <a:latin typeface="Arial"/>
                <a:cs typeface="Arial"/>
              </a:rPr>
              <a:t>concept of </a:t>
            </a:r>
            <a:r>
              <a:rPr sz="2200" spc="-5" dirty="0">
                <a:latin typeface="Arial"/>
                <a:cs typeface="Arial"/>
              </a:rPr>
              <a:t>reification </a:t>
            </a:r>
            <a:r>
              <a:rPr sz="2200" spc="-10" dirty="0">
                <a:latin typeface="Arial"/>
                <a:cs typeface="Arial"/>
              </a:rPr>
              <a:t>links </a:t>
            </a:r>
            <a:r>
              <a:rPr sz="2200" spc="-5" dirty="0">
                <a:latin typeface="Arial"/>
                <a:cs typeface="Arial"/>
              </a:rPr>
              <a:t>in </a:t>
            </a:r>
            <a:r>
              <a:rPr sz="2200" spc="0" dirty="0">
                <a:latin typeface="Arial"/>
                <a:cs typeface="Arial"/>
              </a:rPr>
              <a:t>to </a:t>
            </a:r>
            <a:r>
              <a:rPr sz="2200" dirty="0">
                <a:latin typeface="Arial"/>
                <a:cs typeface="Arial"/>
              </a:rPr>
              <a:t>some of Marx’s </a:t>
            </a:r>
            <a:r>
              <a:rPr sz="2200" spc="-5" dirty="0">
                <a:latin typeface="Arial"/>
                <a:cs typeface="Arial"/>
              </a:rPr>
              <a:t>discussion  </a:t>
            </a:r>
            <a:r>
              <a:rPr sz="2200" dirty="0">
                <a:latin typeface="Arial"/>
                <a:cs typeface="Arial"/>
              </a:rPr>
              <a:t>of </a:t>
            </a:r>
            <a:r>
              <a:rPr sz="2200" spc="-5" dirty="0">
                <a:latin typeface="Arial"/>
                <a:cs typeface="Arial"/>
              </a:rPr>
              <a:t>what is </a:t>
            </a:r>
            <a:r>
              <a:rPr sz="2200" dirty="0">
                <a:latin typeface="Arial"/>
                <a:cs typeface="Arial"/>
              </a:rPr>
              <a:t>translated </a:t>
            </a:r>
            <a:r>
              <a:rPr sz="2200" spc="-5" dirty="0">
                <a:latin typeface="Arial"/>
                <a:cs typeface="Arial"/>
              </a:rPr>
              <a:t>into English as “alienation”, </a:t>
            </a:r>
            <a:r>
              <a:rPr sz="2200" dirty="0">
                <a:latin typeface="Arial"/>
                <a:cs typeface="Arial"/>
              </a:rPr>
              <a:t>but </a:t>
            </a:r>
            <a:r>
              <a:rPr sz="2200" spc="-10" dirty="0">
                <a:latin typeface="Arial"/>
                <a:cs typeface="Arial"/>
              </a:rPr>
              <a:t>it </a:t>
            </a:r>
            <a:r>
              <a:rPr sz="2200" spc="-5" dirty="0">
                <a:latin typeface="Arial"/>
                <a:cs typeface="Arial"/>
              </a:rPr>
              <a:t>does not  give economic production, interaction with </a:t>
            </a:r>
            <a:r>
              <a:rPr sz="2200" dirty="0">
                <a:latin typeface="Arial"/>
                <a:cs typeface="Arial"/>
              </a:rPr>
              <a:t>external nature, </a:t>
            </a:r>
            <a:r>
              <a:rPr sz="2200" spc="-5" dirty="0">
                <a:latin typeface="Arial"/>
                <a:cs typeface="Arial"/>
              </a:rPr>
              <a:t>the  </a:t>
            </a:r>
            <a:r>
              <a:rPr sz="2200" dirty="0">
                <a:latin typeface="Arial"/>
                <a:cs typeface="Arial"/>
              </a:rPr>
              <a:t>same central </a:t>
            </a:r>
            <a:r>
              <a:rPr sz="2200" spc="-5" dirty="0">
                <a:latin typeface="Arial"/>
                <a:cs typeface="Arial"/>
              </a:rPr>
              <a:t>role </a:t>
            </a:r>
            <a:r>
              <a:rPr sz="2200" spc="-10" dirty="0">
                <a:latin typeface="Arial"/>
                <a:cs typeface="Arial"/>
              </a:rPr>
              <a:t>it </a:t>
            </a:r>
            <a:r>
              <a:rPr sz="2200" spc="-5" dirty="0">
                <a:latin typeface="Arial"/>
                <a:cs typeface="Arial"/>
              </a:rPr>
              <a:t>has in </a:t>
            </a:r>
            <a:r>
              <a:rPr sz="2200" dirty="0">
                <a:latin typeface="Arial"/>
                <a:cs typeface="Arial"/>
              </a:rPr>
              <a:t>much of Marx’s</a:t>
            </a:r>
            <a:r>
              <a:rPr sz="2200" spc="-75" dirty="0">
                <a:latin typeface="Arial"/>
                <a:cs typeface="Arial"/>
              </a:rPr>
              <a:t> </a:t>
            </a:r>
            <a:r>
              <a:rPr sz="2200" spc="-5" dirty="0">
                <a:latin typeface="Arial"/>
                <a:cs typeface="Arial"/>
              </a:rPr>
              <a:t>writing.</a:t>
            </a:r>
            <a:endParaRPr sz="2200">
              <a:latin typeface="Arial"/>
              <a:cs typeface="Arial"/>
            </a:endParaRPr>
          </a:p>
          <a:p>
            <a:pPr>
              <a:lnSpc>
                <a:spcPct val="100000"/>
              </a:lnSpc>
              <a:spcBef>
                <a:spcPts val="10"/>
              </a:spcBef>
              <a:buFont typeface="Arial"/>
              <a:buChar char="•"/>
            </a:pPr>
            <a:endParaRPr sz="2300">
              <a:latin typeface="Times New Roman"/>
              <a:cs typeface="Times New Roman"/>
            </a:endParaRPr>
          </a:p>
          <a:p>
            <a:pPr marL="356870" indent="-344170">
              <a:lnSpc>
                <a:spcPts val="2375"/>
              </a:lnSpc>
              <a:buFont typeface="Arial"/>
              <a:buChar char="•"/>
              <a:tabLst>
                <a:tab pos="356870" algn="l"/>
                <a:tab pos="357505" algn="l"/>
              </a:tabLst>
            </a:pPr>
            <a:r>
              <a:rPr sz="2200" b="1" spc="-45" dirty="0">
                <a:latin typeface="Arial"/>
                <a:cs typeface="Arial"/>
              </a:rPr>
              <a:t>In </a:t>
            </a:r>
            <a:r>
              <a:rPr sz="2200" b="1" spc="-60" dirty="0">
                <a:latin typeface="Arial"/>
                <a:cs typeface="Arial"/>
              </a:rPr>
              <a:t>Western </a:t>
            </a:r>
            <a:r>
              <a:rPr sz="2200" b="1" spc="-70" dirty="0">
                <a:latin typeface="Arial"/>
                <a:cs typeface="Arial"/>
              </a:rPr>
              <a:t>Marxism, </a:t>
            </a:r>
            <a:r>
              <a:rPr sz="2200" b="1" spc="-65" dirty="0">
                <a:latin typeface="Arial"/>
                <a:cs typeface="Arial"/>
              </a:rPr>
              <a:t>then, </a:t>
            </a:r>
            <a:r>
              <a:rPr sz="2200" b="1" spc="-85" dirty="0">
                <a:latin typeface="Arial"/>
                <a:cs typeface="Arial"/>
              </a:rPr>
              <a:t>what </a:t>
            </a:r>
            <a:r>
              <a:rPr sz="2200" b="1" spc="-55" dirty="0">
                <a:latin typeface="Arial"/>
                <a:cs typeface="Arial"/>
              </a:rPr>
              <a:t>appear as </a:t>
            </a:r>
            <a:r>
              <a:rPr sz="2200" b="1" spc="-105" dirty="0">
                <a:latin typeface="Arial"/>
                <a:cs typeface="Arial"/>
              </a:rPr>
              <a:t>structures </a:t>
            </a:r>
            <a:r>
              <a:rPr sz="2200" b="1" spc="-30" dirty="0">
                <a:latin typeface="Arial"/>
                <a:cs typeface="Arial"/>
              </a:rPr>
              <a:t>are</a:t>
            </a:r>
            <a:r>
              <a:rPr sz="2200" b="1" spc="10" dirty="0">
                <a:latin typeface="Arial"/>
                <a:cs typeface="Arial"/>
              </a:rPr>
              <a:t> </a:t>
            </a:r>
            <a:r>
              <a:rPr sz="2200" b="1" spc="-114" dirty="0">
                <a:latin typeface="Arial"/>
                <a:cs typeface="Arial"/>
              </a:rPr>
              <a:t>simply</a:t>
            </a:r>
            <a:endParaRPr sz="2200">
              <a:latin typeface="Arial"/>
              <a:cs typeface="Arial"/>
            </a:endParaRPr>
          </a:p>
          <a:p>
            <a:pPr marL="356870">
              <a:lnSpc>
                <a:spcPts val="2110"/>
              </a:lnSpc>
            </a:pPr>
            <a:r>
              <a:rPr sz="2200" b="1" spc="-70" dirty="0">
                <a:latin typeface="Arial"/>
                <a:cs typeface="Arial"/>
              </a:rPr>
              <a:t>the </a:t>
            </a:r>
            <a:r>
              <a:rPr sz="2200" b="1" spc="-114" dirty="0">
                <a:latin typeface="Arial"/>
                <a:cs typeface="Arial"/>
              </a:rPr>
              <a:t>products of </a:t>
            </a:r>
            <a:r>
              <a:rPr sz="2200" b="1" spc="-85" dirty="0">
                <a:latin typeface="Arial"/>
                <a:cs typeface="Arial"/>
              </a:rPr>
              <a:t>human </a:t>
            </a:r>
            <a:r>
              <a:rPr sz="2200" b="1" spc="-80" dirty="0">
                <a:latin typeface="Arial"/>
                <a:cs typeface="Arial"/>
              </a:rPr>
              <a:t>action, </a:t>
            </a:r>
            <a:r>
              <a:rPr sz="2200" b="1" spc="-70" dirty="0">
                <a:latin typeface="Arial"/>
                <a:cs typeface="Arial"/>
              </a:rPr>
              <a:t>or, </a:t>
            </a:r>
            <a:r>
              <a:rPr sz="2200" b="1" spc="-50" dirty="0">
                <a:latin typeface="Arial"/>
                <a:cs typeface="Arial"/>
              </a:rPr>
              <a:t>even </a:t>
            </a:r>
            <a:r>
              <a:rPr sz="2200" b="1" spc="-75" dirty="0">
                <a:latin typeface="Arial"/>
                <a:cs typeface="Arial"/>
              </a:rPr>
              <a:t>more </a:t>
            </a:r>
            <a:r>
              <a:rPr sz="2200" b="1" spc="-95" dirty="0">
                <a:latin typeface="Arial"/>
                <a:cs typeface="Arial"/>
              </a:rPr>
              <a:t>simply, </a:t>
            </a:r>
            <a:r>
              <a:rPr sz="2200" b="1" dirty="0">
                <a:latin typeface="Arial"/>
                <a:cs typeface="Arial"/>
              </a:rPr>
              <a:t>a </a:t>
            </a:r>
            <a:r>
              <a:rPr sz="2200" b="1" spc="-110" dirty="0">
                <a:latin typeface="Arial"/>
                <a:cs typeface="Arial"/>
              </a:rPr>
              <a:t>form</a:t>
            </a:r>
            <a:r>
              <a:rPr sz="2200" b="1" spc="25" dirty="0">
                <a:latin typeface="Arial"/>
                <a:cs typeface="Arial"/>
              </a:rPr>
              <a:t> </a:t>
            </a:r>
            <a:r>
              <a:rPr sz="2200" b="1" spc="-110" dirty="0">
                <a:latin typeface="Arial"/>
                <a:cs typeface="Arial"/>
              </a:rPr>
              <a:t>of</a:t>
            </a:r>
            <a:endParaRPr sz="2200">
              <a:latin typeface="Arial"/>
              <a:cs typeface="Arial"/>
            </a:endParaRPr>
          </a:p>
          <a:p>
            <a:pPr marL="356870" marR="712470">
              <a:lnSpc>
                <a:spcPts val="2110"/>
              </a:lnSpc>
              <a:spcBef>
                <a:spcPts val="250"/>
              </a:spcBef>
            </a:pPr>
            <a:r>
              <a:rPr sz="2200" b="1" spc="-85" dirty="0">
                <a:latin typeface="Arial"/>
                <a:cs typeface="Arial"/>
              </a:rPr>
              <a:t>human </a:t>
            </a:r>
            <a:r>
              <a:rPr sz="2200" b="1" spc="-90" dirty="0">
                <a:latin typeface="Arial"/>
                <a:cs typeface="Arial"/>
              </a:rPr>
              <a:t>action </a:t>
            </a:r>
            <a:r>
              <a:rPr sz="2200" b="1" spc="-114" dirty="0">
                <a:latin typeface="Arial"/>
                <a:cs typeface="Arial"/>
              </a:rPr>
              <a:t>which </a:t>
            </a:r>
            <a:r>
              <a:rPr sz="2200" b="1" spc="-75" dirty="0">
                <a:latin typeface="Arial"/>
                <a:cs typeface="Arial"/>
              </a:rPr>
              <a:t>has </a:t>
            </a:r>
            <a:r>
              <a:rPr sz="2200" b="1" spc="-65" dirty="0">
                <a:latin typeface="Arial"/>
                <a:cs typeface="Arial"/>
              </a:rPr>
              <a:t>taken </a:t>
            </a:r>
            <a:r>
              <a:rPr sz="2200" b="1" spc="-114" dirty="0">
                <a:latin typeface="Arial"/>
                <a:cs typeface="Arial"/>
              </a:rPr>
              <a:t>on </a:t>
            </a:r>
            <a:r>
              <a:rPr sz="2200" b="1" dirty="0">
                <a:latin typeface="Arial"/>
                <a:cs typeface="Arial"/>
              </a:rPr>
              <a:t>a </a:t>
            </a:r>
            <a:r>
              <a:rPr sz="2200" b="1" spc="-85" dirty="0">
                <a:latin typeface="Arial"/>
                <a:cs typeface="Arial"/>
              </a:rPr>
              <a:t>life </a:t>
            </a:r>
            <a:r>
              <a:rPr sz="2200" b="1" spc="-114" dirty="0">
                <a:latin typeface="Arial"/>
                <a:cs typeface="Arial"/>
              </a:rPr>
              <a:t>of </a:t>
            </a:r>
            <a:r>
              <a:rPr sz="2200" b="1" spc="-110" dirty="0">
                <a:latin typeface="Arial"/>
                <a:cs typeface="Arial"/>
              </a:rPr>
              <a:t>its </a:t>
            </a:r>
            <a:r>
              <a:rPr sz="2200" b="1" spc="-114" dirty="0">
                <a:latin typeface="Arial"/>
                <a:cs typeface="Arial"/>
              </a:rPr>
              <a:t>own </a:t>
            </a:r>
            <a:r>
              <a:rPr sz="2200" b="1" spc="-70" dirty="0">
                <a:latin typeface="Arial"/>
                <a:cs typeface="Arial"/>
              </a:rPr>
              <a:t>and </a:t>
            </a:r>
            <a:r>
              <a:rPr sz="2200" b="1" spc="-110" dirty="0">
                <a:latin typeface="Arial"/>
                <a:cs typeface="Arial"/>
              </a:rPr>
              <a:t>now  </a:t>
            </a:r>
            <a:r>
              <a:rPr sz="2200" b="1" spc="-65" dirty="0">
                <a:latin typeface="Arial"/>
                <a:cs typeface="Arial"/>
              </a:rPr>
              <a:t>appears</a:t>
            </a:r>
            <a:r>
              <a:rPr sz="2200" b="1" spc="-114" dirty="0">
                <a:latin typeface="Arial"/>
                <a:cs typeface="Arial"/>
              </a:rPr>
              <a:t> </a:t>
            </a:r>
            <a:r>
              <a:rPr sz="2200" b="1" spc="-75" dirty="0">
                <a:latin typeface="Arial"/>
                <a:cs typeface="Arial"/>
              </a:rPr>
              <a:t>quasi-natural.</a:t>
            </a:r>
            <a:endParaRPr sz="2200">
              <a:latin typeface="Arial"/>
              <a:cs typeface="Arial"/>
            </a:endParaRPr>
          </a:p>
        </p:txBody>
      </p:sp>
      <p:sp>
        <p:nvSpPr>
          <p:cNvPr id="4" name="object 4"/>
          <p:cNvSpPr/>
          <p:nvPr/>
        </p:nvSpPr>
        <p:spPr>
          <a:xfrm>
            <a:off x="2081783" y="1795271"/>
            <a:ext cx="5209031" cy="16306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029967" y="1728216"/>
            <a:ext cx="5376671" cy="16916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33600" y="1828800"/>
            <a:ext cx="5105400" cy="15240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2133600" y="1828800"/>
            <a:ext cx="5105400" cy="1524000"/>
          </a:xfrm>
          <a:prstGeom prst="rect">
            <a:avLst/>
          </a:prstGeom>
          <a:ln w="12700">
            <a:solidFill>
              <a:srgbClr val="BE4B48"/>
            </a:solidFill>
          </a:ln>
        </p:spPr>
        <p:txBody>
          <a:bodyPr vert="horz" wrap="square" lIns="0" tIns="0" rIns="0" bIns="0" rtlCol="0">
            <a:spAutoFit/>
          </a:bodyPr>
          <a:lstStyle/>
          <a:p>
            <a:pPr marL="94615" marR="88265" indent="635" algn="ctr">
              <a:lnSpc>
                <a:spcPts val="2400"/>
              </a:lnSpc>
            </a:pPr>
            <a:r>
              <a:rPr sz="2000" b="1" spc="-30" dirty="0">
                <a:latin typeface="Arial"/>
                <a:cs typeface="Arial"/>
              </a:rPr>
              <a:t>The </a:t>
            </a:r>
            <a:r>
              <a:rPr sz="2000" b="1" spc="-90" dirty="0">
                <a:latin typeface="Arial"/>
                <a:cs typeface="Arial"/>
              </a:rPr>
              <a:t>process </a:t>
            </a:r>
            <a:r>
              <a:rPr sz="2000" b="1" spc="-60" dirty="0">
                <a:latin typeface="Arial"/>
                <a:cs typeface="Arial"/>
              </a:rPr>
              <a:t>where </a:t>
            </a:r>
            <a:r>
              <a:rPr sz="2000" b="1" spc="-70" dirty="0">
                <a:latin typeface="Arial"/>
                <a:cs typeface="Arial"/>
              </a:rPr>
              <a:t>the </a:t>
            </a:r>
            <a:r>
              <a:rPr sz="2000" b="1" spc="-85" dirty="0">
                <a:latin typeface="Arial"/>
                <a:cs typeface="Arial"/>
              </a:rPr>
              <a:t>result </a:t>
            </a:r>
            <a:r>
              <a:rPr sz="2000" b="1" spc="-110" dirty="0">
                <a:latin typeface="Arial"/>
                <a:cs typeface="Arial"/>
              </a:rPr>
              <a:t>of our </a:t>
            </a:r>
            <a:r>
              <a:rPr sz="2000" b="1" spc="-90" dirty="0">
                <a:latin typeface="Arial"/>
                <a:cs typeface="Arial"/>
              </a:rPr>
              <a:t>actions  </a:t>
            </a:r>
            <a:r>
              <a:rPr sz="2000" b="1" spc="-55" dirty="0">
                <a:latin typeface="Arial"/>
                <a:cs typeface="Arial"/>
              </a:rPr>
              <a:t>appear </a:t>
            </a:r>
            <a:r>
              <a:rPr sz="2000" b="1" spc="-110" dirty="0">
                <a:latin typeface="Arial"/>
                <a:cs typeface="Arial"/>
              </a:rPr>
              <a:t>to </a:t>
            </a:r>
            <a:r>
              <a:rPr sz="2000" b="1" spc="-114" dirty="0">
                <a:latin typeface="Arial"/>
                <a:cs typeface="Arial"/>
              </a:rPr>
              <a:t>us </a:t>
            </a:r>
            <a:r>
              <a:rPr sz="2000" b="1" spc="-60" dirty="0">
                <a:latin typeface="Arial"/>
                <a:cs typeface="Arial"/>
              </a:rPr>
              <a:t>as </a:t>
            </a:r>
            <a:r>
              <a:rPr sz="2000" b="1" spc="-5" dirty="0">
                <a:latin typeface="Arial"/>
                <a:cs typeface="Arial"/>
              </a:rPr>
              <a:t>a </a:t>
            </a:r>
            <a:r>
              <a:rPr sz="2000" b="1" spc="-80" dirty="0">
                <a:latin typeface="Arial"/>
                <a:cs typeface="Arial"/>
              </a:rPr>
              <a:t>quasi-natural </a:t>
            </a:r>
            <a:r>
              <a:rPr sz="2000" b="1" spc="-170" dirty="0">
                <a:latin typeface="Arial"/>
                <a:cs typeface="Arial"/>
              </a:rPr>
              <a:t>“thing”  </a:t>
            </a:r>
            <a:r>
              <a:rPr sz="2000" b="1" spc="-35" dirty="0">
                <a:latin typeface="Arial"/>
                <a:cs typeface="Arial"/>
              </a:rPr>
              <a:t>(res), </a:t>
            </a:r>
            <a:r>
              <a:rPr sz="2000" b="1" spc="-60" dirty="0">
                <a:latin typeface="Arial"/>
                <a:cs typeface="Arial"/>
              </a:rPr>
              <a:t>because </a:t>
            </a:r>
            <a:r>
              <a:rPr sz="2000" b="1" spc="-50" dirty="0">
                <a:latin typeface="Arial"/>
                <a:cs typeface="Arial"/>
              </a:rPr>
              <a:t>we </a:t>
            </a:r>
            <a:r>
              <a:rPr sz="2000" b="1" spc="-110" dirty="0">
                <a:latin typeface="Arial"/>
                <a:cs typeface="Arial"/>
              </a:rPr>
              <a:t>do not </a:t>
            </a:r>
            <a:r>
              <a:rPr sz="2000" b="1" spc="-70" dirty="0">
                <a:latin typeface="Arial"/>
                <a:cs typeface="Arial"/>
              </a:rPr>
              <a:t>recognize </a:t>
            </a:r>
            <a:r>
              <a:rPr sz="2000" b="1" spc="-110" dirty="0">
                <a:latin typeface="Arial"/>
                <a:cs typeface="Arial"/>
              </a:rPr>
              <a:t>its  </a:t>
            </a:r>
            <a:r>
              <a:rPr sz="2000" b="1" spc="-90" dirty="0">
                <a:latin typeface="Arial"/>
                <a:cs typeface="Arial"/>
              </a:rPr>
              <a:t>social </a:t>
            </a:r>
            <a:r>
              <a:rPr sz="2000" b="1" spc="-105" dirty="0">
                <a:latin typeface="Arial"/>
                <a:cs typeface="Arial"/>
              </a:rPr>
              <a:t>origins </a:t>
            </a:r>
            <a:r>
              <a:rPr sz="2000" b="1" spc="-110" dirty="0">
                <a:latin typeface="Arial"/>
                <a:cs typeface="Arial"/>
              </a:rPr>
              <a:t>or </a:t>
            </a:r>
            <a:r>
              <a:rPr sz="2000" b="1" spc="-70" dirty="0">
                <a:latin typeface="Arial"/>
                <a:cs typeface="Arial"/>
              </a:rPr>
              <a:t>the </a:t>
            </a:r>
            <a:r>
              <a:rPr sz="2000" b="1" spc="-90" dirty="0">
                <a:latin typeface="Arial"/>
                <a:cs typeface="Arial"/>
              </a:rPr>
              <a:t>process </a:t>
            </a:r>
            <a:r>
              <a:rPr sz="2000" b="1" spc="-110" dirty="0">
                <a:latin typeface="Arial"/>
                <a:cs typeface="Arial"/>
              </a:rPr>
              <a:t>of </a:t>
            </a:r>
            <a:r>
              <a:rPr sz="2000" b="1" spc="-80" dirty="0">
                <a:latin typeface="Arial"/>
                <a:cs typeface="Arial"/>
              </a:rPr>
              <a:t>creation </a:t>
            </a:r>
            <a:r>
              <a:rPr sz="2000" b="1" spc="-75" dirty="0">
                <a:latin typeface="Arial"/>
                <a:cs typeface="Arial"/>
              </a:rPr>
              <a:t>that  </a:t>
            </a:r>
            <a:r>
              <a:rPr sz="2000" b="1" spc="-80" dirty="0">
                <a:latin typeface="Arial"/>
                <a:cs typeface="Arial"/>
              </a:rPr>
              <a:t>goes </a:t>
            </a:r>
            <a:r>
              <a:rPr sz="2000" b="1" spc="-110" dirty="0">
                <a:latin typeface="Arial"/>
                <a:cs typeface="Arial"/>
              </a:rPr>
              <a:t>into its</a:t>
            </a:r>
            <a:r>
              <a:rPr sz="2000" b="1" spc="90" dirty="0">
                <a:latin typeface="Arial"/>
                <a:cs typeface="Arial"/>
              </a:rPr>
              <a:t> </a:t>
            </a:r>
            <a:r>
              <a:rPr sz="2000" b="1" spc="-85" dirty="0">
                <a:latin typeface="Arial"/>
                <a:cs typeface="Arial"/>
              </a:rPr>
              <a:t>formation.</a:t>
            </a:r>
            <a:endParaRPr sz="2000">
              <a:latin typeface="Arial"/>
              <a:cs typeface="Arial"/>
            </a:endParaRPr>
          </a:p>
        </p:txBody>
      </p:sp>
      <p:sp>
        <p:nvSpPr>
          <p:cNvPr id="8" name="object 8"/>
          <p:cNvSpPr/>
          <p:nvPr/>
        </p:nvSpPr>
        <p:spPr>
          <a:xfrm>
            <a:off x="4410455" y="1271015"/>
            <a:ext cx="320039" cy="58521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570617" y="1296987"/>
            <a:ext cx="3175" cy="356235"/>
          </a:xfrm>
          <a:custGeom>
            <a:avLst/>
            <a:gdLst/>
            <a:ahLst/>
            <a:cxnLst/>
            <a:rect l="l" t="t" r="r" b="b"/>
            <a:pathLst>
              <a:path w="3175" h="356235">
                <a:moveTo>
                  <a:pt x="2971" y="0"/>
                </a:moveTo>
                <a:lnTo>
                  <a:pt x="0" y="355854"/>
                </a:lnTo>
              </a:path>
            </a:pathLst>
          </a:custGeom>
          <a:ln w="25400">
            <a:solidFill>
              <a:srgbClr val="C0504D"/>
            </a:solidFill>
          </a:ln>
        </p:spPr>
        <p:txBody>
          <a:bodyPr wrap="square" lIns="0" tIns="0" rIns="0" bIns="0" rtlCol="0"/>
          <a:lstStyle/>
          <a:p>
            <a:endParaRPr/>
          </a:p>
        </p:txBody>
      </p:sp>
      <p:sp>
        <p:nvSpPr>
          <p:cNvPr id="10" name="object 10"/>
          <p:cNvSpPr/>
          <p:nvPr/>
        </p:nvSpPr>
        <p:spPr>
          <a:xfrm>
            <a:off x="4526801" y="1576277"/>
            <a:ext cx="88900" cy="76835"/>
          </a:xfrm>
          <a:custGeom>
            <a:avLst/>
            <a:gdLst/>
            <a:ahLst/>
            <a:cxnLst/>
            <a:rect l="l" t="t" r="r" b="b"/>
            <a:pathLst>
              <a:path w="88900" h="76835">
                <a:moveTo>
                  <a:pt x="88900" y="736"/>
                </a:moveTo>
                <a:lnTo>
                  <a:pt x="43815" y="76568"/>
                </a:lnTo>
                <a:lnTo>
                  <a:pt x="0" y="0"/>
                </a:lnTo>
              </a:path>
            </a:pathLst>
          </a:custGeom>
          <a:ln w="25400">
            <a:solidFill>
              <a:srgbClr val="C0504D"/>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149</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13436"/>
            <a:ext cx="7969884" cy="1487805"/>
          </a:xfrm>
          <a:prstGeom prst="rect">
            <a:avLst/>
          </a:prstGeom>
        </p:spPr>
        <p:txBody>
          <a:bodyPr vert="horz" wrap="square" lIns="0" tIns="11430" rIns="0" bIns="0" rtlCol="0">
            <a:spAutoFit/>
          </a:bodyPr>
          <a:lstStyle/>
          <a:p>
            <a:pPr marL="356870" marR="5080" indent="-344170" algn="just">
              <a:lnSpc>
                <a:spcPct val="100000"/>
              </a:lnSpc>
              <a:spcBef>
                <a:spcPts val="90"/>
              </a:spcBef>
              <a:buFont typeface="Arial"/>
              <a:buChar char="•"/>
              <a:tabLst>
                <a:tab pos="357505" algn="l"/>
              </a:tabLst>
            </a:pPr>
            <a:r>
              <a:rPr sz="3200" spc="-10" dirty="0">
                <a:latin typeface="Calibri"/>
                <a:cs typeface="Calibri"/>
              </a:rPr>
              <a:t>Modernity: </a:t>
            </a:r>
            <a:r>
              <a:rPr sz="3200" spc="-5" dirty="0">
                <a:latin typeface="Calibri"/>
                <a:cs typeface="Calibri"/>
              </a:rPr>
              <a:t>a </a:t>
            </a:r>
            <a:r>
              <a:rPr sz="3200" spc="-15" dirty="0">
                <a:latin typeface="Calibri"/>
                <a:cs typeface="Calibri"/>
              </a:rPr>
              <a:t>component </a:t>
            </a:r>
            <a:r>
              <a:rPr sz="3200" spc="-10" dirty="0">
                <a:latin typeface="Calibri"/>
                <a:cs typeface="Calibri"/>
              </a:rPr>
              <a:t>part of </a:t>
            </a:r>
            <a:r>
              <a:rPr sz="3200" spc="-5" dirty="0">
                <a:latin typeface="Calibri"/>
                <a:cs typeface="Calibri"/>
              </a:rPr>
              <a:t>the </a:t>
            </a:r>
            <a:r>
              <a:rPr sz="3200" spc="-10" dirty="0">
                <a:latin typeface="Calibri"/>
                <a:cs typeface="Calibri"/>
              </a:rPr>
              <a:t>object of  sociology </a:t>
            </a:r>
            <a:r>
              <a:rPr sz="3200" spc="-5" dirty="0">
                <a:latin typeface="Calibri"/>
                <a:cs typeface="Calibri"/>
              </a:rPr>
              <a:t>– </a:t>
            </a:r>
            <a:r>
              <a:rPr sz="3200" spc="-15" dirty="0">
                <a:latin typeface="Calibri"/>
                <a:cs typeface="Calibri"/>
              </a:rPr>
              <a:t>preeminently </a:t>
            </a:r>
            <a:r>
              <a:rPr sz="3200" spc="-5" dirty="0">
                <a:latin typeface="Calibri"/>
                <a:cs typeface="Calibri"/>
              </a:rPr>
              <a:t>the </a:t>
            </a:r>
            <a:r>
              <a:rPr sz="3200" spc="-15" dirty="0">
                <a:latin typeface="Calibri"/>
                <a:cs typeface="Calibri"/>
              </a:rPr>
              <a:t>study </a:t>
            </a:r>
            <a:r>
              <a:rPr sz="3200" spc="-10" dirty="0">
                <a:latin typeface="Calibri"/>
                <a:cs typeface="Calibri"/>
              </a:rPr>
              <a:t>of modern  societies, </a:t>
            </a:r>
            <a:r>
              <a:rPr sz="3200" spc="-5" dirty="0">
                <a:latin typeface="Calibri"/>
                <a:cs typeface="Calibri"/>
              </a:rPr>
              <a:t>their </a:t>
            </a:r>
            <a:r>
              <a:rPr sz="3200" b="1" spc="-20" dirty="0">
                <a:latin typeface="Calibri"/>
                <a:cs typeface="Calibri"/>
              </a:rPr>
              <a:t>emergence </a:t>
            </a:r>
            <a:r>
              <a:rPr sz="3200" b="1" spc="-10" dirty="0">
                <a:latin typeface="Calibri"/>
                <a:cs typeface="Calibri"/>
              </a:rPr>
              <a:t>and</a:t>
            </a:r>
            <a:r>
              <a:rPr sz="3200" b="1" spc="100" dirty="0">
                <a:latin typeface="Calibri"/>
                <a:cs typeface="Calibri"/>
              </a:rPr>
              <a:t> </a:t>
            </a:r>
            <a:r>
              <a:rPr sz="3200" b="1" spc="-15" dirty="0">
                <a:latin typeface="Calibri"/>
                <a:cs typeface="Calibri"/>
              </a:rPr>
              <a:t>development</a:t>
            </a:r>
            <a:r>
              <a:rPr sz="3200" spc="-15" dirty="0">
                <a:latin typeface="Calibri"/>
                <a:cs typeface="Calibri"/>
              </a:rPr>
              <a:t>.</a:t>
            </a:r>
            <a:endParaRPr sz="3200">
              <a:latin typeface="Calibri"/>
              <a:cs typeface="Calibri"/>
            </a:endParaRPr>
          </a:p>
        </p:txBody>
      </p:sp>
      <p:sp>
        <p:nvSpPr>
          <p:cNvPr id="3" name="object 3"/>
          <p:cNvSpPr/>
          <p:nvPr/>
        </p:nvSpPr>
        <p:spPr>
          <a:xfrm>
            <a:off x="6793991" y="2112264"/>
            <a:ext cx="432816" cy="11734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010465" y="2133600"/>
            <a:ext cx="1905" cy="876935"/>
          </a:xfrm>
          <a:custGeom>
            <a:avLst/>
            <a:gdLst/>
            <a:ahLst/>
            <a:cxnLst/>
            <a:rect l="l" t="t" r="r" b="b"/>
            <a:pathLst>
              <a:path w="1904" h="876935">
                <a:moveTo>
                  <a:pt x="1524" y="0"/>
                </a:moveTo>
                <a:lnTo>
                  <a:pt x="0" y="876681"/>
                </a:lnTo>
              </a:path>
            </a:pathLst>
          </a:custGeom>
          <a:ln w="38100">
            <a:solidFill>
              <a:srgbClr val="C0504D"/>
            </a:solidFill>
          </a:ln>
        </p:spPr>
        <p:txBody>
          <a:bodyPr wrap="square" lIns="0" tIns="0" rIns="0" bIns="0" rtlCol="0"/>
          <a:lstStyle/>
          <a:p>
            <a:endParaRPr/>
          </a:p>
        </p:txBody>
      </p:sp>
      <p:sp>
        <p:nvSpPr>
          <p:cNvPr id="5" name="object 5"/>
          <p:cNvSpPr/>
          <p:nvPr/>
        </p:nvSpPr>
        <p:spPr>
          <a:xfrm>
            <a:off x="6943983" y="2895865"/>
            <a:ext cx="133350" cy="114935"/>
          </a:xfrm>
          <a:custGeom>
            <a:avLst/>
            <a:gdLst/>
            <a:ahLst/>
            <a:cxnLst/>
            <a:rect l="l" t="t" r="r" b="b"/>
            <a:pathLst>
              <a:path w="133350" h="114935">
                <a:moveTo>
                  <a:pt x="133350" y="228"/>
                </a:moveTo>
                <a:lnTo>
                  <a:pt x="66484" y="114414"/>
                </a:lnTo>
                <a:lnTo>
                  <a:pt x="0" y="0"/>
                </a:lnTo>
              </a:path>
            </a:pathLst>
          </a:custGeom>
          <a:ln w="38100">
            <a:solidFill>
              <a:srgbClr val="C0504D"/>
            </a:solidFill>
          </a:ln>
        </p:spPr>
        <p:txBody>
          <a:bodyPr wrap="square" lIns="0" tIns="0" rIns="0" bIns="0" rtlCol="0"/>
          <a:lstStyle/>
          <a:p>
            <a:endParaRPr/>
          </a:p>
        </p:txBody>
      </p:sp>
      <p:sp>
        <p:nvSpPr>
          <p:cNvPr id="6" name="object 6"/>
          <p:cNvSpPr/>
          <p:nvPr/>
        </p:nvSpPr>
        <p:spPr>
          <a:xfrm>
            <a:off x="5815583" y="3166871"/>
            <a:ext cx="2846831" cy="7924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166103" y="3313176"/>
            <a:ext cx="2145791" cy="43281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867400" y="3200400"/>
            <a:ext cx="2743200" cy="68580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5867400" y="3200400"/>
            <a:ext cx="2743200" cy="685800"/>
          </a:xfrm>
          <a:prstGeom prst="rect">
            <a:avLst/>
          </a:prstGeom>
          <a:ln w="12700">
            <a:solidFill>
              <a:srgbClr val="BE4B48"/>
            </a:solidFill>
          </a:ln>
        </p:spPr>
        <p:txBody>
          <a:bodyPr vert="horz" wrap="square" lIns="0" tIns="190500" rIns="0" bIns="0" rtlCol="0">
            <a:spAutoFit/>
          </a:bodyPr>
          <a:lstStyle/>
          <a:p>
            <a:pPr marL="481965">
              <a:lnSpc>
                <a:spcPct val="100000"/>
              </a:lnSpc>
              <a:spcBef>
                <a:spcPts val="1500"/>
              </a:spcBef>
            </a:pPr>
            <a:r>
              <a:rPr sz="1800" spc="-10" dirty="0">
                <a:latin typeface="Calibri"/>
                <a:cs typeface="Calibri"/>
              </a:rPr>
              <a:t>Historical </a:t>
            </a:r>
            <a:r>
              <a:rPr sz="1800" spc="-5" dirty="0">
                <a:latin typeface="Calibri"/>
                <a:cs typeface="Calibri"/>
              </a:rPr>
              <a:t>sociology</a:t>
            </a:r>
            <a:endParaRPr sz="1800">
              <a:latin typeface="Calibri"/>
              <a:cs typeface="Calibri"/>
            </a:endParaRPr>
          </a:p>
        </p:txBody>
      </p:sp>
      <p:sp>
        <p:nvSpPr>
          <p:cNvPr id="10" name="object 10"/>
          <p:cNvSpPr/>
          <p:nvPr/>
        </p:nvSpPr>
        <p:spPr>
          <a:xfrm>
            <a:off x="100583" y="2404871"/>
            <a:ext cx="3913631" cy="231647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100583" y="2490215"/>
            <a:ext cx="3962399" cy="207873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52400" y="2438400"/>
            <a:ext cx="3810000" cy="22098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152400" y="2438400"/>
            <a:ext cx="3810000" cy="2209800"/>
          </a:xfrm>
          <a:custGeom>
            <a:avLst/>
            <a:gdLst/>
            <a:ahLst/>
            <a:cxnLst/>
            <a:rect l="l" t="t" r="r" b="b"/>
            <a:pathLst>
              <a:path w="3810000" h="2209800">
                <a:moveTo>
                  <a:pt x="0" y="0"/>
                </a:moveTo>
                <a:lnTo>
                  <a:pt x="3810000" y="0"/>
                </a:lnTo>
                <a:lnTo>
                  <a:pt x="3810000" y="2209800"/>
                </a:lnTo>
                <a:lnTo>
                  <a:pt x="0" y="2209800"/>
                </a:lnTo>
                <a:lnTo>
                  <a:pt x="0" y="0"/>
                </a:lnTo>
                <a:close/>
              </a:path>
            </a:pathLst>
          </a:custGeom>
          <a:ln w="12700">
            <a:solidFill>
              <a:srgbClr val="7D60A0"/>
            </a:solidFill>
          </a:ln>
        </p:spPr>
        <p:txBody>
          <a:bodyPr wrap="square" lIns="0" tIns="0" rIns="0" bIns="0" rtlCol="0"/>
          <a:lstStyle/>
          <a:p>
            <a:endParaRPr/>
          </a:p>
        </p:txBody>
      </p:sp>
      <p:sp>
        <p:nvSpPr>
          <p:cNvPr id="14" name="object 14"/>
          <p:cNvSpPr txBox="1"/>
          <p:nvPr/>
        </p:nvSpPr>
        <p:spPr>
          <a:xfrm>
            <a:off x="271246" y="2555239"/>
            <a:ext cx="3569335" cy="1945639"/>
          </a:xfrm>
          <a:prstGeom prst="rect">
            <a:avLst/>
          </a:prstGeom>
        </p:spPr>
        <p:txBody>
          <a:bodyPr vert="horz" wrap="square" lIns="0" tIns="12700" rIns="0" bIns="0" rtlCol="0">
            <a:spAutoFit/>
          </a:bodyPr>
          <a:lstStyle/>
          <a:p>
            <a:pPr marL="12700" marR="5080" indent="1905" algn="ctr">
              <a:lnSpc>
                <a:spcPct val="100000"/>
              </a:lnSpc>
              <a:spcBef>
                <a:spcPts val="100"/>
              </a:spcBef>
            </a:pPr>
            <a:r>
              <a:rPr sz="1800" spc="-5" dirty="0">
                <a:latin typeface="Calibri"/>
                <a:cs typeface="Calibri"/>
              </a:rPr>
              <a:t>Society is </a:t>
            </a:r>
            <a:r>
              <a:rPr sz="1800" spc="-10" dirty="0">
                <a:latin typeface="Calibri"/>
                <a:cs typeface="Calibri"/>
              </a:rPr>
              <a:t>seen </a:t>
            </a:r>
            <a:r>
              <a:rPr sz="1800" dirty="0">
                <a:latin typeface="Calibri"/>
                <a:cs typeface="Calibri"/>
              </a:rPr>
              <a:t>as a </a:t>
            </a:r>
            <a:r>
              <a:rPr sz="1800" spc="-5" dirty="0">
                <a:latin typeface="Calibri"/>
                <a:cs typeface="Calibri"/>
              </a:rPr>
              <a:t>whole: the  </a:t>
            </a:r>
            <a:r>
              <a:rPr sz="1800" spc="-10" dirty="0">
                <a:latin typeface="Calibri"/>
                <a:cs typeface="Calibri"/>
              </a:rPr>
              <a:t>overriding </a:t>
            </a:r>
            <a:r>
              <a:rPr sz="1800" spc="-15" dirty="0">
                <a:latin typeface="Calibri"/>
                <a:cs typeface="Calibri"/>
              </a:rPr>
              <a:t>characteristic </a:t>
            </a:r>
            <a:r>
              <a:rPr sz="1800" dirty="0">
                <a:latin typeface="Calibri"/>
                <a:cs typeface="Calibri"/>
              </a:rPr>
              <a:t>of </a:t>
            </a:r>
            <a:r>
              <a:rPr sz="1800" spc="-5" dirty="0">
                <a:latin typeface="Calibri"/>
                <a:cs typeface="Calibri"/>
              </a:rPr>
              <a:t>society is  its </a:t>
            </a:r>
            <a:r>
              <a:rPr sz="1800" spc="-10" dirty="0">
                <a:latin typeface="Calibri"/>
                <a:cs typeface="Calibri"/>
              </a:rPr>
              <a:t>relational </a:t>
            </a:r>
            <a:r>
              <a:rPr sz="1800" spc="-15" dirty="0">
                <a:latin typeface="Calibri"/>
                <a:cs typeface="Calibri"/>
              </a:rPr>
              <a:t>nature </a:t>
            </a:r>
            <a:r>
              <a:rPr sz="1800" dirty="0">
                <a:latin typeface="Calibri"/>
                <a:cs typeface="Calibri"/>
              </a:rPr>
              <a:t>– </a:t>
            </a:r>
            <a:r>
              <a:rPr sz="1800" spc="-5" dirty="0">
                <a:latin typeface="Calibri"/>
                <a:cs typeface="Calibri"/>
              </a:rPr>
              <a:t>one </a:t>
            </a:r>
            <a:r>
              <a:rPr sz="1800" spc="-10" dirty="0">
                <a:latin typeface="Calibri"/>
                <a:cs typeface="Calibri"/>
              </a:rPr>
              <a:t>element </a:t>
            </a:r>
            <a:r>
              <a:rPr sz="1800" spc="-5" dirty="0">
                <a:latin typeface="Calibri"/>
                <a:cs typeface="Calibri"/>
              </a:rPr>
              <a:t>is  </a:t>
            </a:r>
            <a:r>
              <a:rPr sz="1800" spc="-20" dirty="0">
                <a:latin typeface="Calibri"/>
                <a:cs typeface="Calibri"/>
              </a:rPr>
              <a:t>related </a:t>
            </a:r>
            <a:r>
              <a:rPr sz="1800" spc="-15" dirty="0">
                <a:latin typeface="Calibri"/>
                <a:cs typeface="Calibri"/>
              </a:rPr>
              <a:t>to </a:t>
            </a:r>
            <a:r>
              <a:rPr sz="1800" spc="-25" dirty="0">
                <a:latin typeface="Calibri"/>
                <a:cs typeface="Calibri"/>
              </a:rPr>
              <a:t>another, </a:t>
            </a:r>
            <a:r>
              <a:rPr sz="1800" spc="-50" dirty="0">
                <a:latin typeface="Calibri"/>
                <a:cs typeface="Calibri"/>
              </a:rPr>
              <a:t>or, </a:t>
            </a:r>
            <a:r>
              <a:rPr sz="1800" spc="-5" dirty="0">
                <a:latin typeface="Calibri"/>
                <a:cs typeface="Calibri"/>
              </a:rPr>
              <a:t>the </a:t>
            </a:r>
            <a:r>
              <a:rPr sz="1800" spc="-10" dirty="0">
                <a:latin typeface="Calibri"/>
                <a:cs typeface="Calibri"/>
              </a:rPr>
              <a:t>elements </a:t>
            </a:r>
            <a:r>
              <a:rPr sz="1800" dirty="0">
                <a:latin typeface="Calibri"/>
                <a:cs typeface="Calibri"/>
              </a:rPr>
              <a:t>of  </a:t>
            </a:r>
            <a:r>
              <a:rPr sz="1800" spc="-5" dirty="0">
                <a:latin typeface="Calibri"/>
                <a:cs typeface="Calibri"/>
              </a:rPr>
              <a:t>society </a:t>
            </a:r>
            <a:r>
              <a:rPr sz="1800" spc="-10" dirty="0">
                <a:latin typeface="Calibri"/>
                <a:cs typeface="Calibri"/>
              </a:rPr>
              <a:t>are </a:t>
            </a:r>
            <a:r>
              <a:rPr sz="1800" spc="-5" dirty="0">
                <a:latin typeface="Calibri"/>
                <a:cs typeface="Calibri"/>
              </a:rPr>
              <a:t>in </a:t>
            </a:r>
            <a:r>
              <a:rPr sz="1800" spc="-10" dirty="0">
                <a:latin typeface="Calibri"/>
                <a:cs typeface="Calibri"/>
              </a:rPr>
              <a:t>fact these relationships,  </a:t>
            </a:r>
            <a:r>
              <a:rPr sz="1800" spc="-15" dirty="0">
                <a:latin typeface="Calibri"/>
                <a:cs typeface="Calibri"/>
              </a:rPr>
              <a:t>for example, </a:t>
            </a:r>
            <a:r>
              <a:rPr sz="1800" spc="-30" dirty="0">
                <a:latin typeface="Calibri"/>
                <a:cs typeface="Calibri"/>
              </a:rPr>
              <a:t>power, </a:t>
            </a:r>
            <a:r>
              <a:rPr sz="1800" spc="-10" dirty="0">
                <a:latin typeface="Calibri"/>
                <a:cs typeface="Calibri"/>
              </a:rPr>
              <a:t>communication,  </a:t>
            </a:r>
            <a:r>
              <a:rPr sz="1800" spc="-15" dirty="0">
                <a:latin typeface="Calibri"/>
                <a:cs typeface="Calibri"/>
              </a:rPr>
              <a:t>exploitation,</a:t>
            </a:r>
            <a:r>
              <a:rPr sz="1800" spc="25" dirty="0">
                <a:latin typeface="Calibri"/>
                <a:cs typeface="Calibri"/>
              </a:rPr>
              <a:t> </a:t>
            </a:r>
            <a:r>
              <a:rPr sz="1800" spc="-10" dirty="0">
                <a:latin typeface="Calibri"/>
                <a:cs typeface="Calibri"/>
              </a:rPr>
              <a:t>etc.</a:t>
            </a:r>
            <a:endParaRPr sz="1800">
              <a:latin typeface="Calibri"/>
              <a:cs typeface="Calibri"/>
            </a:endParaRPr>
          </a:p>
        </p:txBody>
      </p:sp>
      <p:sp>
        <p:nvSpPr>
          <p:cNvPr id="15" name="object 15"/>
          <p:cNvSpPr/>
          <p:nvPr/>
        </p:nvSpPr>
        <p:spPr>
          <a:xfrm>
            <a:off x="3880103" y="3364991"/>
            <a:ext cx="1880615" cy="32003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063746" y="3505225"/>
            <a:ext cx="1651635" cy="1905"/>
          </a:xfrm>
          <a:custGeom>
            <a:avLst/>
            <a:gdLst/>
            <a:ahLst/>
            <a:cxnLst/>
            <a:rect l="l" t="t" r="r" b="b"/>
            <a:pathLst>
              <a:path w="1651635" h="1904">
                <a:moveTo>
                  <a:pt x="1651253" y="1562"/>
                </a:moveTo>
                <a:lnTo>
                  <a:pt x="0" y="0"/>
                </a:lnTo>
              </a:path>
            </a:pathLst>
          </a:custGeom>
          <a:ln w="25400">
            <a:solidFill>
              <a:srgbClr val="8064A2"/>
            </a:solidFill>
          </a:ln>
        </p:spPr>
        <p:txBody>
          <a:bodyPr wrap="square" lIns="0" tIns="0" rIns="0" bIns="0" rtlCol="0"/>
          <a:lstStyle/>
          <a:p>
            <a:endParaRPr/>
          </a:p>
        </p:txBody>
      </p:sp>
      <p:sp>
        <p:nvSpPr>
          <p:cNvPr id="17" name="object 17"/>
          <p:cNvSpPr/>
          <p:nvPr/>
        </p:nvSpPr>
        <p:spPr>
          <a:xfrm>
            <a:off x="4063744" y="3460841"/>
            <a:ext cx="76835" cy="88900"/>
          </a:xfrm>
          <a:custGeom>
            <a:avLst/>
            <a:gdLst/>
            <a:ahLst/>
            <a:cxnLst/>
            <a:rect l="l" t="t" r="r" b="b"/>
            <a:pathLst>
              <a:path w="76835" h="88900">
                <a:moveTo>
                  <a:pt x="76161" y="88900"/>
                </a:moveTo>
                <a:lnTo>
                  <a:pt x="0" y="44386"/>
                </a:lnTo>
                <a:lnTo>
                  <a:pt x="76238" y="0"/>
                </a:lnTo>
              </a:path>
            </a:pathLst>
          </a:custGeom>
          <a:ln w="25400">
            <a:solidFill>
              <a:srgbClr val="8064A2"/>
            </a:solidFill>
          </a:ln>
        </p:spPr>
        <p:txBody>
          <a:bodyPr wrap="square" lIns="0" tIns="0" rIns="0" bIns="0" rtlCol="0"/>
          <a:lstStyle/>
          <a:p>
            <a:endParaRPr/>
          </a:p>
        </p:txBody>
      </p:sp>
      <p:sp>
        <p:nvSpPr>
          <p:cNvPr id="18" name="object 18"/>
          <p:cNvSpPr/>
          <p:nvPr/>
        </p:nvSpPr>
        <p:spPr>
          <a:xfrm>
            <a:off x="4069080" y="4434840"/>
            <a:ext cx="1804415" cy="316991"/>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4114800" y="4572000"/>
            <a:ext cx="1575435" cy="1905"/>
          </a:xfrm>
          <a:custGeom>
            <a:avLst/>
            <a:gdLst/>
            <a:ahLst/>
            <a:cxnLst/>
            <a:rect l="l" t="t" r="r" b="b"/>
            <a:pathLst>
              <a:path w="1575435" h="1904">
                <a:moveTo>
                  <a:pt x="0" y="0"/>
                </a:moveTo>
                <a:lnTo>
                  <a:pt x="1575054" y="1562"/>
                </a:lnTo>
              </a:path>
            </a:pathLst>
          </a:custGeom>
          <a:ln w="25400">
            <a:solidFill>
              <a:srgbClr val="9BBB59"/>
            </a:solidFill>
          </a:ln>
        </p:spPr>
        <p:txBody>
          <a:bodyPr wrap="square" lIns="0" tIns="0" rIns="0" bIns="0" rtlCol="0"/>
          <a:lstStyle/>
          <a:p>
            <a:endParaRPr/>
          </a:p>
        </p:txBody>
      </p:sp>
      <p:sp>
        <p:nvSpPr>
          <p:cNvPr id="20" name="object 20"/>
          <p:cNvSpPr/>
          <p:nvPr/>
        </p:nvSpPr>
        <p:spPr>
          <a:xfrm>
            <a:off x="5613610" y="4529033"/>
            <a:ext cx="76835" cy="88900"/>
          </a:xfrm>
          <a:custGeom>
            <a:avLst/>
            <a:gdLst/>
            <a:ahLst/>
            <a:cxnLst/>
            <a:rect l="l" t="t" r="r" b="b"/>
            <a:pathLst>
              <a:path w="76835" h="88900">
                <a:moveTo>
                  <a:pt x="88" y="0"/>
                </a:moveTo>
                <a:lnTo>
                  <a:pt x="76238" y="44526"/>
                </a:lnTo>
                <a:lnTo>
                  <a:pt x="0" y="88900"/>
                </a:lnTo>
              </a:path>
            </a:pathLst>
          </a:custGeom>
          <a:ln w="25400">
            <a:solidFill>
              <a:srgbClr val="9BBB59"/>
            </a:solidFill>
          </a:ln>
        </p:spPr>
        <p:txBody>
          <a:bodyPr wrap="square" lIns="0" tIns="0" rIns="0" bIns="0" rtlCol="0"/>
          <a:lstStyle/>
          <a:p>
            <a:endParaRPr/>
          </a:p>
        </p:txBody>
      </p:sp>
      <p:sp>
        <p:nvSpPr>
          <p:cNvPr id="21" name="object 21"/>
          <p:cNvSpPr/>
          <p:nvPr/>
        </p:nvSpPr>
        <p:spPr>
          <a:xfrm>
            <a:off x="5739383" y="4309871"/>
            <a:ext cx="3227831" cy="1402079"/>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5724144" y="4349496"/>
            <a:ext cx="3310127" cy="1255775"/>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5791200" y="4343400"/>
            <a:ext cx="3124200" cy="1295400"/>
          </a:xfrm>
          <a:prstGeom prst="rect">
            <a:avLst/>
          </a:prstGeom>
          <a:blipFill>
            <a:blip r:embed="rId13" cstate="print"/>
            <a:stretch>
              <a:fillRect/>
            </a:stretch>
          </a:blipFill>
        </p:spPr>
        <p:txBody>
          <a:bodyPr wrap="square" lIns="0" tIns="0" rIns="0" bIns="0" rtlCol="0"/>
          <a:lstStyle/>
          <a:p>
            <a:endParaRPr/>
          </a:p>
        </p:txBody>
      </p:sp>
      <p:sp>
        <p:nvSpPr>
          <p:cNvPr id="24" name="object 24"/>
          <p:cNvSpPr txBox="1"/>
          <p:nvPr/>
        </p:nvSpPr>
        <p:spPr>
          <a:xfrm>
            <a:off x="5791200" y="4343400"/>
            <a:ext cx="3124200" cy="1295400"/>
          </a:xfrm>
          <a:prstGeom prst="rect">
            <a:avLst/>
          </a:prstGeom>
          <a:ln w="12700">
            <a:solidFill>
              <a:srgbClr val="98B954"/>
            </a:solidFill>
          </a:ln>
        </p:spPr>
        <p:txBody>
          <a:bodyPr vert="horz" wrap="square" lIns="0" tIns="83820" rIns="0" bIns="0" rtlCol="0">
            <a:spAutoFit/>
          </a:bodyPr>
          <a:lstStyle/>
          <a:p>
            <a:pPr marL="116205" marR="111125" indent="2540" algn="ctr">
              <a:lnSpc>
                <a:spcPct val="100000"/>
              </a:lnSpc>
              <a:spcBef>
                <a:spcPts val="660"/>
              </a:spcBef>
            </a:pPr>
            <a:r>
              <a:rPr sz="1800" spc="-5" dirty="0">
                <a:latin typeface="Calibri"/>
                <a:cs typeface="Calibri"/>
              </a:rPr>
              <a:t>Implies </a:t>
            </a:r>
            <a:r>
              <a:rPr sz="1800" dirty="0">
                <a:latin typeface="Calibri"/>
                <a:cs typeface="Calibri"/>
              </a:rPr>
              <a:t>a </a:t>
            </a:r>
            <a:r>
              <a:rPr sz="1800" spc="-10" dirty="0">
                <a:latin typeface="Calibri"/>
                <a:cs typeface="Calibri"/>
              </a:rPr>
              <a:t>concept </a:t>
            </a:r>
            <a:r>
              <a:rPr sz="1800" dirty="0">
                <a:latin typeface="Calibri"/>
                <a:cs typeface="Calibri"/>
              </a:rPr>
              <a:t>of </a:t>
            </a:r>
            <a:r>
              <a:rPr sz="1800" spc="-15" dirty="0">
                <a:latin typeface="Calibri"/>
                <a:cs typeface="Calibri"/>
              </a:rPr>
              <a:t>“the  </a:t>
            </a:r>
            <a:r>
              <a:rPr sz="1800" spc="-5" dirty="0">
                <a:latin typeface="Calibri"/>
                <a:cs typeface="Calibri"/>
              </a:rPr>
              <a:t>social” </a:t>
            </a:r>
            <a:r>
              <a:rPr sz="1800" dirty="0">
                <a:latin typeface="Calibri"/>
                <a:cs typeface="Calibri"/>
              </a:rPr>
              <a:t>– </a:t>
            </a:r>
            <a:r>
              <a:rPr sz="1800" spc="-10" dirty="0">
                <a:latin typeface="Calibri"/>
                <a:cs typeface="Calibri"/>
              </a:rPr>
              <a:t>the </a:t>
            </a:r>
            <a:r>
              <a:rPr sz="1800" spc="-25" dirty="0">
                <a:latin typeface="Calibri"/>
                <a:cs typeface="Calibri"/>
              </a:rPr>
              <a:t>economy, </a:t>
            </a:r>
            <a:r>
              <a:rPr sz="1800" spc="-10" dirty="0">
                <a:latin typeface="Calibri"/>
                <a:cs typeface="Calibri"/>
              </a:rPr>
              <a:t>culture  </a:t>
            </a:r>
            <a:r>
              <a:rPr sz="1800" spc="-5" dirty="0">
                <a:latin typeface="Calibri"/>
                <a:cs typeface="Calibri"/>
              </a:rPr>
              <a:t>and polity </a:t>
            </a:r>
            <a:r>
              <a:rPr sz="1800" dirty="0">
                <a:latin typeface="Calibri"/>
                <a:cs typeface="Calibri"/>
              </a:rPr>
              <a:t>– </a:t>
            </a:r>
            <a:r>
              <a:rPr sz="1800" spc="-15" dirty="0">
                <a:latin typeface="Calibri"/>
                <a:cs typeface="Calibri"/>
              </a:rPr>
              <a:t>explanatory </a:t>
            </a:r>
            <a:r>
              <a:rPr sz="1800" spc="-10" dirty="0">
                <a:latin typeface="Calibri"/>
                <a:cs typeface="Calibri"/>
              </a:rPr>
              <a:t>power  </a:t>
            </a:r>
            <a:r>
              <a:rPr sz="1800" spc="-5" dirty="0">
                <a:latin typeface="Calibri"/>
                <a:cs typeface="Calibri"/>
              </a:rPr>
              <a:t>is</a:t>
            </a:r>
            <a:r>
              <a:rPr sz="1800" spc="-15" dirty="0">
                <a:latin typeface="Calibri"/>
                <a:cs typeface="Calibri"/>
              </a:rPr>
              <a:t> attached.</a:t>
            </a:r>
            <a:endParaRPr sz="1800">
              <a:latin typeface="Calibri"/>
              <a:cs typeface="Calibri"/>
            </a:endParaRPr>
          </a:p>
        </p:txBody>
      </p:sp>
      <p:sp>
        <p:nvSpPr>
          <p:cNvPr id="25" name="object 25"/>
          <p:cNvSpPr/>
          <p:nvPr/>
        </p:nvSpPr>
        <p:spPr>
          <a:xfrm>
            <a:off x="3956303" y="5346191"/>
            <a:ext cx="1652015" cy="320039"/>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4139946" y="5486425"/>
            <a:ext cx="1423035" cy="1905"/>
          </a:xfrm>
          <a:custGeom>
            <a:avLst/>
            <a:gdLst/>
            <a:ahLst/>
            <a:cxnLst/>
            <a:rect l="l" t="t" r="r" b="b"/>
            <a:pathLst>
              <a:path w="1423035" h="1904">
                <a:moveTo>
                  <a:pt x="1422653" y="1562"/>
                </a:moveTo>
                <a:lnTo>
                  <a:pt x="0" y="0"/>
                </a:lnTo>
              </a:path>
            </a:pathLst>
          </a:custGeom>
          <a:ln w="25400">
            <a:solidFill>
              <a:srgbClr val="4F81BD"/>
            </a:solidFill>
          </a:ln>
        </p:spPr>
        <p:txBody>
          <a:bodyPr wrap="square" lIns="0" tIns="0" rIns="0" bIns="0" rtlCol="0"/>
          <a:lstStyle/>
          <a:p>
            <a:endParaRPr/>
          </a:p>
        </p:txBody>
      </p:sp>
      <p:sp>
        <p:nvSpPr>
          <p:cNvPr id="27" name="object 27"/>
          <p:cNvSpPr/>
          <p:nvPr/>
        </p:nvSpPr>
        <p:spPr>
          <a:xfrm>
            <a:off x="4139949" y="5442056"/>
            <a:ext cx="76835" cy="88900"/>
          </a:xfrm>
          <a:custGeom>
            <a:avLst/>
            <a:gdLst/>
            <a:ahLst/>
            <a:cxnLst/>
            <a:rect l="l" t="t" r="r" b="b"/>
            <a:pathLst>
              <a:path w="76835" h="88900">
                <a:moveTo>
                  <a:pt x="76149" y="88900"/>
                </a:moveTo>
                <a:lnTo>
                  <a:pt x="0" y="44373"/>
                </a:lnTo>
                <a:lnTo>
                  <a:pt x="76238" y="0"/>
                </a:lnTo>
              </a:path>
            </a:pathLst>
          </a:custGeom>
          <a:ln w="25400">
            <a:solidFill>
              <a:srgbClr val="4F81BD"/>
            </a:solidFill>
          </a:ln>
        </p:spPr>
        <p:txBody>
          <a:bodyPr wrap="square" lIns="0" tIns="0" rIns="0" bIns="0" rtlCol="0"/>
          <a:lstStyle/>
          <a:p>
            <a:endParaRPr/>
          </a:p>
        </p:txBody>
      </p:sp>
      <p:sp>
        <p:nvSpPr>
          <p:cNvPr id="28" name="object 28"/>
          <p:cNvSpPr/>
          <p:nvPr/>
        </p:nvSpPr>
        <p:spPr>
          <a:xfrm>
            <a:off x="176783" y="5148071"/>
            <a:ext cx="3837431" cy="1097279"/>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225551" y="5172455"/>
            <a:ext cx="3791711" cy="981455"/>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228600" y="5181600"/>
            <a:ext cx="3733800" cy="990600"/>
          </a:xfrm>
          <a:prstGeom prst="rect">
            <a:avLst/>
          </a:prstGeom>
          <a:blipFill>
            <a:blip r:embed="rId17" cstate="print"/>
            <a:stretch>
              <a:fillRect/>
            </a:stretch>
          </a:blipFill>
        </p:spPr>
        <p:txBody>
          <a:bodyPr wrap="square" lIns="0" tIns="0" rIns="0" bIns="0" rtlCol="0"/>
          <a:lstStyle/>
          <a:p>
            <a:endParaRPr/>
          </a:p>
        </p:txBody>
      </p:sp>
      <p:sp>
        <p:nvSpPr>
          <p:cNvPr id="31" name="object 31"/>
          <p:cNvSpPr txBox="1"/>
          <p:nvPr/>
        </p:nvSpPr>
        <p:spPr>
          <a:xfrm>
            <a:off x="228600" y="5181600"/>
            <a:ext cx="3733800" cy="990600"/>
          </a:xfrm>
          <a:prstGeom prst="rect">
            <a:avLst/>
          </a:prstGeom>
          <a:ln w="12700">
            <a:solidFill>
              <a:srgbClr val="4A7EBB"/>
            </a:solidFill>
          </a:ln>
        </p:spPr>
        <p:txBody>
          <a:bodyPr vert="horz" wrap="square" lIns="0" tIns="68580" rIns="0" bIns="0" rtlCol="0">
            <a:spAutoFit/>
          </a:bodyPr>
          <a:lstStyle/>
          <a:p>
            <a:pPr marL="180340" marR="171450" algn="ctr">
              <a:lnSpc>
                <a:spcPct val="100000"/>
              </a:lnSpc>
              <a:spcBef>
                <a:spcPts val="540"/>
              </a:spcBef>
            </a:pPr>
            <a:r>
              <a:rPr sz="1800" spc="-5" dirty="0">
                <a:latin typeface="Calibri"/>
                <a:cs typeface="Calibri"/>
              </a:rPr>
              <a:t>This </a:t>
            </a:r>
            <a:r>
              <a:rPr sz="1800" spc="-10" dirty="0">
                <a:latin typeface="Calibri"/>
                <a:cs typeface="Calibri"/>
              </a:rPr>
              <a:t>concept </a:t>
            </a:r>
            <a:r>
              <a:rPr sz="1800" spc="-5" dirty="0">
                <a:latin typeface="Calibri"/>
                <a:cs typeface="Calibri"/>
              </a:rPr>
              <a:t>is </a:t>
            </a:r>
            <a:r>
              <a:rPr sz="1800" spc="-10" dirty="0">
                <a:latin typeface="Calibri"/>
                <a:cs typeface="Calibri"/>
              </a:rPr>
              <a:t>itself </a:t>
            </a:r>
            <a:r>
              <a:rPr sz="1800" dirty="0">
                <a:latin typeface="Calibri"/>
                <a:cs typeface="Calibri"/>
              </a:rPr>
              <a:t>a  </a:t>
            </a:r>
            <a:r>
              <a:rPr sz="1800" spc="-15" dirty="0">
                <a:latin typeface="Calibri"/>
                <a:cs typeface="Calibri"/>
              </a:rPr>
              <a:t>characteristically </a:t>
            </a:r>
            <a:r>
              <a:rPr sz="1800" spc="-5" dirty="0">
                <a:latin typeface="Calibri"/>
                <a:cs typeface="Calibri"/>
              </a:rPr>
              <a:t>modern one, and </a:t>
            </a:r>
            <a:r>
              <a:rPr sz="1800" dirty="0">
                <a:latin typeface="Calibri"/>
                <a:cs typeface="Calibri"/>
              </a:rPr>
              <a:t>a  </a:t>
            </a:r>
            <a:r>
              <a:rPr sz="1800" spc="-15" dirty="0">
                <a:latin typeface="Calibri"/>
                <a:cs typeface="Calibri"/>
              </a:rPr>
              <a:t>characteristically </a:t>
            </a:r>
            <a:r>
              <a:rPr sz="1800" spc="-5" dirty="0">
                <a:latin typeface="Calibri"/>
                <a:cs typeface="Calibri"/>
              </a:rPr>
              <a:t>sociological</a:t>
            </a:r>
            <a:r>
              <a:rPr sz="1800" spc="75" dirty="0">
                <a:latin typeface="Calibri"/>
                <a:cs typeface="Calibri"/>
              </a:rPr>
              <a:t> </a:t>
            </a:r>
            <a:r>
              <a:rPr sz="1800" spc="-5" dirty="0">
                <a:latin typeface="Calibri"/>
                <a:cs typeface="Calibri"/>
              </a:rPr>
              <a:t>one.</a:t>
            </a:r>
            <a:endParaRPr sz="1800">
              <a:latin typeface="Calibri"/>
              <a:cs typeface="Calibri"/>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15</a:t>
            </a:fld>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34055" y="280416"/>
            <a:ext cx="3968495" cy="67360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018478" y="514654"/>
            <a:ext cx="3406228" cy="38808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565903" y="1118615"/>
            <a:ext cx="316991" cy="89001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724463" y="1143000"/>
            <a:ext cx="1905" cy="661035"/>
          </a:xfrm>
          <a:custGeom>
            <a:avLst/>
            <a:gdLst/>
            <a:ahLst/>
            <a:cxnLst/>
            <a:rect l="l" t="t" r="r" b="b"/>
            <a:pathLst>
              <a:path w="1904" h="661035">
                <a:moveTo>
                  <a:pt x="1524" y="0"/>
                </a:moveTo>
                <a:lnTo>
                  <a:pt x="0" y="660654"/>
                </a:lnTo>
              </a:path>
            </a:pathLst>
          </a:custGeom>
          <a:ln w="25400">
            <a:solidFill>
              <a:srgbClr val="4F81BD"/>
            </a:solidFill>
          </a:ln>
        </p:spPr>
        <p:txBody>
          <a:bodyPr wrap="square" lIns="0" tIns="0" rIns="0" bIns="0" rtlCol="0"/>
          <a:lstStyle/>
          <a:p>
            <a:endParaRPr/>
          </a:p>
        </p:txBody>
      </p:sp>
      <p:sp>
        <p:nvSpPr>
          <p:cNvPr id="6" name="object 6"/>
          <p:cNvSpPr/>
          <p:nvPr/>
        </p:nvSpPr>
        <p:spPr>
          <a:xfrm>
            <a:off x="4680179" y="1727352"/>
            <a:ext cx="88900" cy="76835"/>
          </a:xfrm>
          <a:custGeom>
            <a:avLst/>
            <a:gdLst/>
            <a:ahLst/>
            <a:cxnLst/>
            <a:rect l="l" t="t" r="r" b="b"/>
            <a:pathLst>
              <a:path w="88900" h="76835">
                <a:moveTo>
                  <a:pt x="88900" y="203"/>
                </a:moveTo>
                <a:lnTo>
                  <a:pt x="44272" y="76301"/>
                </a:lnTo>
                <a:lnTo>
                  <a:pt x="0" y="0"/>
                </a:lnTo>
              </a:path>
            </a:pathLst>
          </a:custGeom>
          <a:ln w="25400">
            <a:solidFill>
              <a:srgbClr val="4F81BD"/>
            </a:solidFill>
          </a:ln>
        </p:spPr>
        <p:txBody>
          <a:bodyPr wrap="square" lIns="0" tIns="0" rIns="0" bIns="0" rtlCol="0"/>
          <a:lstStyle/>
          <a:p>
            <a:endParaRPr/>
          </a:p>
        </p:txBody>
      </p:sp>
      <p:sp>
        <p:nvSpPr>
          <p:cNvPr id="7" name="object 7"/>
          <p:cNvSpPr/>
          <p:nvPr/>
        </p:nvSpPr>
        <p:spPr>
          <a:xfrm>
            <a:off x="2310383" y="2023871"/>
            <a:ext cx="5132831" cy="19354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55519" y="1956815"/>
            <a:ext cx="5303519" cy="199643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362200" y="2057400"/>
            <a:ext cx="5029200" cy="18288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2362200" y="2057400"/>
            <a:ext cx="5029200" cy="1828800"/>
          </a:xfrm>
          <a:prstGeom prst="rect">
            <a:avLst/>
          </a:prstGeom>
          <a:ln w="12700">
            <a:solidFill>
              <a:srgbClr val="4A7EBB"/>
            </a:solidFill>
          </a:ln>
        </p:spPr>
        <p:txBody>
          <a:bodyPr vert="horz" wrap="square" lIns="0" tIns="0" rIns="0" bIns="0" rtlCol="0">
            <a:spAutoFit/>
          </a:bodyPr>
          <a:lstStyle/>
          <a:p>
            <a:pPr marL="92075" marR="91440" indent="6350" algn="ctr">
              <a:lnSpc>
                <a:spcPts val="2400"/>
              </a:lnSpc>
            </a:pPr>
            <a:r>
              <a:rPr sz="2000" b="1" spc="-110" dirty="0">
                <a:latin typeface="Arial"/>
                <a:cs typeface="Arial"/>
              </a:rPr>
              <a:t>to </a:t>
            </a:r>
            <a:r>
              <a:rPr sz="2000" b="1" spc="-75" dirty="0">
                <a:latin typeface="Arial"/>
                <a:cs typeface="Arial"/>
              </a:rPr>
              <a:t>characterise </a:t>
            </a:r>
            <a:r>
              <a:rPr sz="2000" b="1" spc="-70" dirty="0">
                <a:latin typeface="Arial"/>
                <a:cs typeface="Arial"/>
              </a:rPr>
              <a:t>the </a:t>
            </a:r>
            <a:r>
              <a:rPr sz="2000" b="1" spc="-80" dirty="0">
                <a:latin typeface="Arial"/>
                <a:cs typeface="Arial"/>
              </a:rPr>
              <a:t>view </a:t>
            </a:r>
            <a:r>
              <a:rPr sz="2000" b="1" spc="-110" dirty="0">
                <a:latin typeface="Arial"/>
                <a:cs typeface="Arial"/>
              </a:rPr>
              <a:t>of </a:t>
            </a:r>
            <a:r>
              <a:rPr sz="2000" b="1" spc="-90" dirty="0">
                <a:latin typeface="Arial"/>
                <a:cs typeface="Arial"/>
              </a:rPr>
              <a:t>society </a:t>
            </a:r>
            <a:r>
              <a:rPr sz="2000" b="1" spc="-114" dirty="0">
                <a:latin typeface="Arial"/>
                <a:cs typeface="Arial"/>
              </a:rPr>
              <a:t>is </a:t>
            </a:r>
            <a:r>
              <a:rPr sz="2000" b="1" spc="-75" dirty="0">
                <a:latin typeface="Arial"/>
                <a:cs typeface="Arial"/>
              </a:rPr>
              <a:t>that  </a:t>
            </a:r>
            <a:r>
              <a:rPr sz="2000" b="1" spc="-110" dirty="0">
                <a:latin typeface="Arial"/>
                <a:cs typeface="Arial"/>
              </a:rPr>
              <a:t>of </a:t>
            </a:r>
            <a:r>
              <a:rPr sz="2000" b="1" spc="-100" dirty="0">
                <a:latin typeface="Arial"/>
                <a:cs typeface="Arial"/>
              </a:rPr>
              <a:t>“expressive </a:t>
            </a:r>
            <a:r>
              <a:rPr sz="2000" b="1" spc="-110" dirty="0">
                <a:latin typeface="Arial"/>
                <a:cs typeface="Arial"/>
              </a:rPr>
              <a:t>totality”. </a:t>
            </a:r>
            <a:r>
              <a:rPr sz="2000" b="1" spc="-30" dirty="0">
                <a:latin typeface="Arial"/>
                <a:cs typeface="Arial"/>
              </a:rPr>
              <a:t>The </a:t>
            </a:r>
            <a:r>
              <a:rPr sz="2000" b="1" spc="-85" dirty="0">
                <a:latin typeface="Arial"/>
                <a:cs typeface="Arial"/>
              </a:rPr>
              <a:t>social </a:t>
            </a:r>
            <a:r>
              <a:rPr sz="2000" b="1" spc="-70" dirty="0">
                <a:latin typeface="Arial"/>
                <a:cs typeface="Arial"/>
              </a:rPr>
              <a:t>whole,  the </a:t>
            </a:r>
            <a:r>
              <a:rPr sz="2000" b="1" spc="-85" dirty="0">
                <a:latin typeface="Arial"/>
                <a:cs typeface="Arial"/>
              </a:rPr>
              <a:t>totality, </a:t>
            </a:r>
            <a:r>
              <a:rPr sz="2000" b="1" spc="-114" dirty="0">
                <a:latin typeface="Arial"/>
                <a:cs typeface="Arial"/>
              </a:rPr>
              <a:t>is </a:t>
            </a:r>
            <a:r>
              <a:rPr sz="2000" b="1" spc="-50" dirty="0">
                <a:latin typeface="Arial"/>
                <a:cs typeface="Arial"/>
              </a:rPr>
              <a:t>seen </a:t>
            </a:r>
            <a:r>
              <a:rPr sz="2000" b="1" spc="-110" dirty="0">
                <a:latin typeface="Arial"/>
                <a:cs typeface="Arial"/>
              </a:rPr>
              <a:t>simply </a:t>
            </a:r>
            <a:r>
              <a:rPr sz="2000" b="1" spc="-60" dirty="0">
                <a:latin typeface="Arial"/>
                <a:cs typeface="Arial"/>
              </a:rPr>
              <a:t>as </a:t>
            </a:r>
            <a:r>
              <a:rPr sz="2000" b="1" spc="-70" dirty="0">
                <a:latin typeface="Arial"/>
                <a:cs typeface="Arial"/>
              </a:rPr>
              <a:t>the </a:t>
            </a:r>
            <a:r>
              <a:rPr sz="2000" b="1" spc="-60" dirty="0">
                <a:latin typeface="Arial"/>
                <a:cs typeface="Arial"/>
              </a:rPr>
              <a:t>self-  </a:t>
            </a:r>
            <a:r>
              <a:rPr sz="2000" b="1" spc="-90" dirty="0">
                <a:latin typeface="Arial"/>
                <a:cs typeface="Arial"/>
              </a:rPr>
              <a:t>expression </a:t>
            </a:r>
            <a:r>
              <a:rPr sz="2000" b="1" spc="-110" dirty="0">
                <a:latin typeface="Arial"/>
                <a:cs typeface="Arial"/>
              </a:rPr>
              <a:t>of </a:t>
            </a:r>
            <a:r>
              <a:rPr sz="2000" b="1" spc="-70" dirty="0">
                <a:latin typeface="Arial"/>
                <a:cs typeface="Arial"/>
              </a:rPr>
              <a:t>the </a:t>
            </a:r>
            <a:r>
              <a:rPr sz="2000" b="1" spc="-85" dirty="0">
                <a:latin typeface="Arial"/>
                <a:cs typeface="Arial"/>
              </a:rPr>
              <a:t>social </a:t>
            </a:r>
            <a:r>
              <a:rPr sz="2000" b="1" spc="-80" dirty="0">
                <a:latin typeface="Arial"/>
                <a:cs typeface="Arial"/>
              </a:rPr>
              <a:t>subject, </a:t>
            </a:r>
            <a:r>
              <a:rPr sz="2000" b="1" spc="-5" dirty="0">
                <a:latin typeface="Arial"/>
                <a:cs typeface="Arial"/>
              </a:rPr>
              <a:t>a </a:t>
            </a:r>
            <a:r>
              <a:rPr sz="2000" b="1" spc="-60" dirty="0">
                <a:latin typeface="Arial"/>
                <a:cs typeface="Arial"/>
              </a:rPr>
              <a:t>self-  </a:t>
            </a:r>
            <a:r>
              <a:rPr sz="2000" b="1" spc="-90" dirty="0">
                <a:latin typeface="Arial"/>
                <a:cs typeface="Arial"/>
              </a:rPr>
              <a:t>expression </a:t>
            </a:r>
            <a:r>
              <a:rPr sz="2000" b="1" spc="-75" dirty="0">
                <a:latin typeface="Arial"/>
                <a:cs typeface="Arial"/>
              </a:rPr>
              <a:t>and self-creation </a:t>
            </a:r>
            <a:r>
              <a:rPr sz="2000" b="1" spc="-105" dirty="0">
                <a:latin typeface="Arial"/>
                <a:cs typeface="Arial"/>
              </a:rPr>
              <a:t>which </a:t>
            </a:r>
            <a:r>
              <a:rPr sz="2000" b="1" spc="-50" dirty="0">
                <a:latin typeface="Arial"/>
                <a:cs typeface="Arial"/>
              </a:rPr>
              <a:t>we </a:t>
            </a:r>
            <a:r>
              <a:rPr sz="2000" b="1" spc="-110" dirty="0">
                <a:latin typeface="Arial"/>
                <a:cs typeface="Arial"/>
              </a:rPr>
              <a:t>only  </a:t>
            </a:r>
            <a:r>
              <a:rPr sz="2000" b="1" spc="-85" dirty="0">
                <a:latin typeface="Arial"/>
                <a:cs typeface="Arial"/>
              </a:rPr>
              <a:t>partially recognise </a:t>
            </a:r>
            <a:r>
              <a:rPr sz="2000" b="1" spc="-60" dirty="0">
                <a:latin typeface="Arial"/>
                <a:cs typeface="Arial"/>
              </a:rPr>
              <a:t>as</a:t>
            </a:r>
            <a:r>
              <a:rPr sz="2000" b="1" spc="-10" dirty="0">
                <a:latin typeface="Arial"/>
                <a:cs typeface="Arial"/>
              </a:rPr>
              <a:t> </a:t>
            </a:r>
            <a:r>
              <a:rPr sz="2000" b="1" spc="-75" dirty="0">
                <a:latin typeface="Arial"/>
                <a:cs typeface="Arial"/>
              </a:rPr>
              <a:t>such.</a:t>
            </a:r>
            <a:endParaRPr sz="2000">
              <a:latin typeface="Arial"/>
              <a:cs typeface="Arial"/>
            </a:endParaRPr>
          </a:p>
        </p:txBody>
      </p:sp>
      <p:sp>
        <p:nvSpPr>
          <p:cNvPr id="11" name="object 11"/>
          <p:cNvSpPr/>
          <p:nvPr/>
        </p:nvSpPr>
        <p:spPr>
          <a:xfrm>
            <a:off x="73151" y="4093464"/>
            <a:ext cx="2063495" cy="2691383"/>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150</a:t>
            </a:r>
            <a:endParaRPr sz="1200">
              <a:latin typeface="Calibri"/>
              <a:cs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72630"/>
            <a:ext cx="8686800" cy="4756785"/>
          </a:xfrm>
          <a:custGeom>
            <a:avLst/>
            <a:gdLst/>
            <a:ahLst/>
            <a:cxnLst/>
            <a:rect l="l" t="t" r="r" b="b"/>
            <a:pathLst>
              <a:path w="8686800" h="4756785">
                <a:moveTo>
                  <a:pt x="0" y="0"/>
                </a:moveTo>
                <a:lnTo>
                  <a:pt x="8686800" y="0"/>
                </a:lnTo>
                <a:lnTo>
                  <a:pt x="8686800" y="4756569"/>
                </a:lnTo>
                <a:lnTo>
                  <a:pt x="0" y="4756569"/>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272630"/>
            <a:ext cx="8686800" cy="4756785"/>
          </a:xfrm>
          <a:custGeom>
            <a:avLst/>
            <a:gdLst/>
            <a:ahLst/>
            <a:cxnLst/>
            <a:rect l="l" t="t" r="r" b="b"/>
            <a:pathLst>
              <a:path w="8686800" h="4756785">
                <a:moveTo>
                  <a:pt x="0" y="0"/>
                </a:moveTo>
                <a:lnTo>
                  <a:pt x="8686800" y="0"/>
                </a:lnTo>
                <a:lnTo>
                  <a:pt x="8686800" y="4756569"/>
                </a:lnTo>
                <a:lnTo>
                  <a:pt x="0" y="4756569"/>
                </a:lnTo>
                <a:lnTo>
                  <a:pt x="0" y="0"/>
                </a:lnTo>
                <a:close/>
              </a:path>
            </a:pathLst>
          </a:custGeom>
          <a:ln w="25400">
            <a:solidFill>
              <a:srgbClr val="000000"/>
            </a:solidFill>
          </a:ln>
        </p:spPr>
        <p:txBody>
          <a:bodyPr wrap="square" lIns="0" tIns="0" rIns="0" bIns="0" rtlCol="0"/>
          <a:lstStyle/>
          <a:p>
            <a:endParaRPr/>
          </a:p>
        </p:txBody>
      </p:sp>
      <p:sp>
        <p:nvSpPr>
          <p:cNvPr id="4" name="object 4"/>
          <p:cNvSpPr/>
          <p:nvPr/>
        </p:nvSpPr>
        <p:spPr>
          <a:xfrm>
            <a:off x="460248" y="128015"/>
            <a:ext cx="4181855" cy="52425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0248" y="509015"/>
            <a:ext cx="7382255" cy="5242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74149" y="308390"/>
            <a:ext cx="3730421" cy="24845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3256" y="689389"/>
            <a:ext cx="6938314" cy="309905"/>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07340" y="1360256"/>
            <a:ext cx="8517255" cy="3609975"/>
          </a:xfrm>
          <a:prstGeom prst="rect">
            <a:avLst/>
          </a:prstGeom>
        </p:spPr>
        <p:txBody>
          <a:bodyPr vert="horz" wrap="square" lIns="0" tIns="12700" rIns="0" bIns="0" rtlCol="0">
            <a:spAutoFit/>
          </a:bodyPr>
          <a:lstStyle/>
          <a:p>
            <a:pPr marL="356870" indent="-344170">
              <a:lnSpc>
                <a:spcPts val="2590"/>
              </a:lnSpc>
              <a:spcBef>
                <a:spcPts val="100"/>
              </a:spcBef>
              <a:buFont typeface="Arial"/>
              <a:buChar char="•"/>
              <a:tabLst>
                <a:tab pos="356870" algn="l"/>
                <a:tab pos="357505" algn="l"/>
              </a:tabLst>
            </a:pPr>
            <a:r>
              <a:rPr sz="2400" spc="-5" dirty="0">
                <a:latin typeface="Arial"/>
                <a:cs typeface="Arial"/>
              </a:rPr>
              <a:t>Western </a:t>
            </a:r>
            <a:r>
              <a:rPr sz="2400" spc="-10" dirty="0">
                <a:latin typeface="Arial"/>
                <a:cs typeface="Arial"/>
              </a:rPr>
              <a:t>Marxism </a:t>
            </a:r>
            <a:r>
              <a:rPr sz="2400" spc="-5" dirty="0">
                <a:latin typeface="Arial"/>
                <a:cs typeface="Arial"/>
              </a:rPr>
              <a:t>recognises </a:t>
            </a:r>
            <a:r>
              <a:rPr sz="2400" dirty="0">
                <a:latin typeface="Arial"/>
                <a:cs typeface="Arial"/>
              </a:rPr>
              <a:t>that an </a:t>
            </a:r>
            <a:r>
              <a:rPr sz="2400" spc="-5" dirty="0">
                <a:latin typeface="Arial"/>
                <a:cs typeface="Arial"/>
              </a:rPr>
              <a:t>abstract description</a:t>
            </a:r>
            <a:r>
              <a:rPr sz="2400" spc="-25" dirty="0">
                <a:latin typeface="Arial"/>
                <a:cs typeface="Arial"/>
              </a:rPr>
              <a:t> </a:t>
            </a:r>
            <a:r>
              <a:rPr sz="2400" dirty="0">
                <a:latin typeface="Arial"/>
                <a:cs typeface="Arial"/>
              </a:rPr>
              <a:t>of</a:t>
            </a:r>
            <a:endParaRPr sz="2400">
              <a:latin typeface="Arial"/>
              <a:cs typeface="Arial"/>
            </a:endParaRPr>
          </a:p>
          <a:p>
            <a:pPr marL="356870">
              <a:lnSpc>
                <a:spcPts val="2255"/>
              </a:lnSpc>
            </a:pPr>
            <a:r>
              <a:rPr sz="2400" dirty="0">
                <a:latin typeface="Arial"/>
                <a:cs typeface="Arial"/>
              </a:rPr>
              <a:t>the </a:t>
            </a:r>
            <a:r>
              <a:rPr sz="2400" spc="-5" dirty="0">
                <a:latin typeface="Arial"/>
                <a:cs typeface="Arial"/>
              </a:rPr>
              <a:t>subject </a:t>
            </a:r>
            <a:r>
              <a:rPr sz="2400" dirty="0">
                <a:latin typeface="Arial"/>
                <a:cs typeface="Arial"/>
              </a:rPr>
              <a:t>of </a:t>
            </a:r>
            <a:r>
              <a:rPr sz="2400" spc="-5" dirty="0">
                <a:latin typeface="Arial"/>
                <a:cs typeface="Arial"/>
              </a:rPr>
              <a:t>this process </a:t>
            </a:r>
            <a:r>
              <a:rPr sz="2400" dirty="0">
                <a:latin typeface="Arial"/>
                <a:cs typeface="Arial"/>
              </a:rPr>
              <a:t>of the </a:t>
            </a:r>
            <a:r>
              <a:rPr sz="2400" spc="-5" dirty="0">
                <a:latin typeface="Arial"/>
                <a:cs typeface="Arial"/>
              </a:rPr>
              <a:t>expressive creation</a:t>
            </a:r>
            <a:r>
              <a:rPr sz="2400" spc="-105" dirty="0">
                <a:latin typeface="Arial"/>
                <a:cs typeface="Arial"/>
              </a:rPr>
              <a:t> </a:t>
            </a:r>
            <a:r>
              <a:rPr sz="2400" dirty="0">
                <a:latin typeface="Arial"/>
                <a:cs typeface="Arial"/>
              </a:rPr>
              <a:t>of</a:t>
            </a:r>
            <a:endParaRPr sz="2400">
              <a:latin typeface="Arial"/>
              <a:cs typeface="Arial"/>
            </a:endParaRPr>
          </a:p>
          <a:p>
            <a:pPr marL="356870">
              <a:lnSpc>
                <a:spcPts val="2365"/>
              </a:lnSpc>
            </a:pPr>
            <a:r>
              <a:rPr sz="2400" spc="-5" dirty="0">
                <a:latin typeface="Arial"/>
                <a:cs typeface="Arial"/>
              </a:rPr>
              <a:t>society </a:t>
            </a:r>
            <a:r>
              <a:rPr sz="2400" dirty="0">
                <a:latin typeface="Arial"/>
                <a:cs typeface="Arial"/>
              </a:rPr>
              <a:t>as </a:t>
            </a:r>
            <a:r>
              <a:rPr sz="2400" spc="-5" dirty="0">
                <a:latin typeface="Arial"/>
                <a:cs typeface="Arial"/>
              </a:rPr>
              <a:t>being </a:t>
            </a:r>
            <a:r>
              <a:rPr sz="2400" spc="-10" dirty="0">
                <a:latin typeface="Arial"/>
                <a:cs typeface="Arial"/>
              </a:rPr>
              <a:t>simply </a:t>
            </a:r>
            <a:r>
              <a:rPr sz="2500" b="1" i="1" u="heavy" spc="-225" dirty="0">
                <a:latin typeface="Arial"/>
                <a:cs typeface="Arial"/>
              </a:rPr>
              <a:t>“humanity”</a:t>
            </a:r>
            <a:r>
              <a:rPr sz="2500" b="1" i="1" spc="-225" dirty="0">
                <a:latin typeface="Arial"/>
                <a:cs typeface="Arial"/>
              </a:rPr>
              <a:t> </a:t>
            </a:r>
            <a:r>
              <a:rPr sz="2400" spc="-5" dirty="0">
                <a:latin typeface="Arial"/>
                <a:cs typeface="Arial"/>
              </a:rPr>
              <a:t>would </a:t>
            </a:r>
            <a:r>
              <a:rPr sz="2400" dirty="0">
                <a:latin typeface="Arial"/>
                <a:cs typeface="Arial"/>
              </a:rPr>
              <a:t>be both</a:t>
            </a:r>
            <a:r>
              <a:rPr sz="2400" spc="150" dirty="0">
                <a:latin typeface="Arial"/>
                <a:cs typeface="Arial"/>
              </a:rPr>
              <a:t> </a:t>
            </a:r>
            <a:r>
              <a:rPr sz="2500" b="1" i="1" u="heavy" spc="-150" dirty="0">
                <a:latin typeface="Arial"/>
                <a:cs typeface="Arial"/>
              </a:rPr>
              <a:t>ahistorical</a:t>
            </a:r>
            <a:endParaRPr sz="2500">
              <a:latin typeface="Arial"/>
              <a:cs typeface="Arial"/>
            </a:endParaRPr>
          </a:p>
          <a:p>
            <a:pPr marL="356870">
              <a:lnSpc>
                <a:spcPts val="2245"/>
              </a:lnSpc>
            </a:pPr>
            <a:r>
              <a:rPr sz="2400" spc="-10" dirty="0">
                <a:latin typeface="Arial"/>
                <a:cs typeface="Arial"/>
              </a:rPr>
              <a:t>(in </a:t>
            </a:r>
            <a:r>
              <a:rPr sz="2400" dirty="0">
                <a:latin typeface="Arial"/>
                <a:cs typeface="Arial"/>
              </a:rPr>
              <a:t>the sense of not </a:t>
            </a:r>
            <a:r>
              <a:rPr sz="2400" spc="-5" dirty="0">
                <a:latin typeface="Arial"/>
                <a:cs typeface="Arial"/>
              </a:rPr>
              <a:t>recognising </a:t>
            </a:r>
            <a:r>
              <a:rPr sz="2400" dirty="0">
                <a:latin typeface="Arial"/>
                <a:cs typeface="Arial"/>
              </a:rPr>
              <a:t>the </a:t>
            </a:r>
            <a:r>
              <a:rPr sz="2400" spc="-5" dirty="0">
                <a:latin typeface="Arial"/>
                <a:cs typeface="Arial"/>
              </a:rPr>
              <a:t>changing nature </a:t>
            </a:r>
            <a:r>
              <a:rPr sz="2400" dirty="0">
                <a:latin typeface="Arial"/>
                <a:cs typeface="Arial"/>
              </a:rPr>
              <a:t>of</a:t>
            </a:r>
            <a:r>
              <a:rPr sz="2400" spc="-60" dirty="0">
                <a:latin typeface="Arial"/>
                <a:cs typeface="Arial"/>
              </a:rPr>
              <a:t> </a:t>
            </a:r>
            <a:r>
              <a:rPr sz="2400" spc="-5" dirty="0">
                <a:latin typeface="Arial"/>
                <a:cs typeface="Arial"/>
              </a:rPr>
              <a:t>this</a:t>
            </a:r>
            <a:endParaRPr sz="2400">
              <a:latin typeface="Arial"/>
              <a:cs typeface="Arial"/>
            </a:endParaRPr>
          </a:p>
          <a:p>
            <a:pPr marL="356870">
              <a:lnSpc>
                <a:spcPts val="2365"/>
              </a:lnSpc>
            </a:pPr>
            <a:r>
              <a:rPr sz="2400" spc="-5" dirty="0">
                <a:latin typeface="Arial"/>
                <a:cs typeface="Arial"/>
              </a:rPr>
              <a:t>process over time) </a:t>
            </a:r>
            <a:r>
              <a:rPr sz="2400" dirty="0">
                <a:latin typeface="Arial"/>
                <a:cs typeface="Arial"/>
              </a:rPr>
              <a:t>and </a:t>
            </a:r>
            <a:r>
              <a:rPr sz="2500" b="1" i="1" u="heavy" spc="-140" dirty="0">
                <a:latin typeface="Arial"/>
                <a:cs typeface="Arial"/>
              </a:rPr>
              <a:t>metaphysical</a:t>
            </a:r>
            <a:r>
              <a:rPr sz="2400" spc="-140" dirty="0">
                <a:latin typeface="Arial"/>
                <a:cs typeface="Arial"/>
              </a:rPr>
              <a:t>, </a:t>
            </a:r>
            <a:r>
              <a:rPr sz="2400" spc="-5" dirty="0">
                <a:latin typeface="Arial"/>
                <a:cs typeface="Arial"/>
              </a:rPr>
              <a:t>because identifying</a:t>
            </a:r>
            <a:endParaRPr sz="2400">
              <a:latin typeface="Arial"/>
              <a:cs typeface="Arial"/>
            </a:endParaRPr>
          </a:p>
          <a:p>
            <a:pPr marL="356870" marR="5080">
              <a:lnSpc>
                <a:spcPts val="2300"/>
              </a:lnSpc>
              <a:spcBef>
                <a:spcPts val="260"/>
              </a:spcBef>
            </a:pPr>
            <a:r>
              <a:rPr sz="2400" dirty="0">
                <a:latin typeface="Arial"/>
                <a:cs typeface="Arial"/>
              </a:rPr>
              <a:t>the </a:t>
            </a:r>
            <a:r>
              <a:rPr sz="2400" spc="-5" dirty="0">
                <a:latin typeface="Arial"/>
                <a:cs typeface="Arial"/>
              </a:rPr>
              <a:t>social creator with all </a:t>
            </a:r>
            <a:r>
              <a:rPr sz="2400" dirty="0">
                <a:latin typeface="Arial"/>
                <a:cs typeface="Arial"/>
              </a:rPr>
              <a:t>of </a:t>
            </a:r>
            <a:r>
              <a:rPr sz="2400" spc="-5" dirty="0">
                <a:latin typeface="Arial"/>
                <a:cs typeface="Arial"/>
              </a:rPr>
              <a:t>social humanity, even </a:t>
            </a:r>
            <a:r>
              <a:rPr sz="2400" dirty="0">
                <a:latin typeface="Arial"/>
                <a:cs typeface="Arial"/>
              </a:rPr>
              <a:t>at a  </a:t>
            </a:r>
            <a:r>
              <a:rPr sz="2400" spc="-5" dirty="0">
                <a:latin typeface="Arial"/>
                <a:cs typeface="Arial"/>
              </a:rPr>
              <a:t>single point in time, makes it difficult if </a:t>
            </a:r>
            <a:r>
              <a:rPr sz="2400" dirty="0">
                <a:latin typeface="Arial"/>
                <a:cs typeface="Arial"/>
              </a:rPr>
              <a:t>not </a:t>
            </a:r>
            <a:r>
              <a:rPr sz="2400" spc="-10" dirty="0">
                <a:latin typeface="Arial"/>
                <a:cs typeface="Arial"/>
              </a:rPr>
              <a:t>impossible </a:t>
            </a:r>
            <a:r>
              <a:rPr sz="2400" dirty="0">
                <a:latin typeface="Arial"/>
                <a:cs typeface="Arial"/>
              </a:rPr>
              <a:t>to  </a:t>
            </a:r>
            <a:r>
              <a:rPr sz="2400" spc="-5" dirty="0">
                <a:latin typeface="Arial"/>
                <a:cs typeface="Arial"/>
              </a:rPr>
              <a:t>point </a:t>
            </a:r>
            <a:r>
              <a:rPr sz="2400" dirty="0">
                <a:latin typeface="Arial"/>
                <a:cs typeface="Arial"/>
              </a:rPr>
              <a:t>to the </a:t>
            </a:r>
            <a:r>
              <a:rPr sz="2400" spc="-5" dirty="0">
                <a:latin typeface="Arial"/>
                <a:cs typeface="Arial"/>
              </a:rPr>
              <a:t>specific social locations </a:t>
            </a:r>
            <a:r>
              <a:rPr sz="2400" dirty="0">
                <a:latin typeface="Arial"/>
                <a:cs typeface="Arial"/>
              </a:rPr>
              <a:t>of </a:t>
            </a:r>
            <a:r>
              <a:rPr sz="2400" spc="-5" dirty="0">
                <a:latin typeface="Arial"/>
                <a:cs typeface="Arial"/>
              </a:rPr>
              <a:t>this creation. </a:t>
            </a:r>
            <a:r>
              <a:rPr sz="2400" spc="-10" dirty="0">
                <a:latin typeface="Arial"/>
                <a:cs typeface="Arial"/>
              </a:rPr>
              <a:t>While </a:t>
            </a:r>
            <a:r>
              <a:rPr sz="2400" spc="-5" dirty="0">
                <a:latin typeface="Arial"/>
                <a:cs typeface="Arial"/>
              </a:rPr>
              <a:t>all  members </a:t>
            </a:r>
            <a:r>
              <a:rPr sz="2400" dirty="0">
                <a:latin typeface="Arial"/>
                <a:cs typeface="Arial"/>
              </a:rPr>
              <a:t>of </a:t>
            </a:r>
            <a:r>
              <a:rPr sz="2400" spc="-5" dirty="0">
                <a:latin typeface="Arial"/>
                <a:cs typeface="Arial"/>
              </a:rPr>
              <a:t>society are </a:t>
            </a:r>
            <a:r>
              <a:rPr sz="2400" dirty="0">
                <a:latin typeface="Arial"/>
                <a:cs typeface="Arial"/>
              </a:rPr>
              <a:t>seen as </a:t>
            </a:r>
            <a:r>
              <a:rPr sz="2400" spc="-5" dirty="0">
                <a:latin typeface="Arial"/>
                <a:cs typeface="Arial"/>
              </a:rPr>
              <a:t>involved in this creation </a:t>
            </a:r>
            <a:r>
              <a:rPr sz="2400" spc="-135" dirty="0">
                <a:latin typeface="Arial"/>
                <a:cs typeface="Arial"/>
              </a:rPr>
              <a:t>–  </a:t>
            </a:r>
            <a:r>
              <a:rPr sz="2400" spc="-5" dirty="0">
                <a:latin typeface="Arial"/>
                <a:cs typeface="Arial"/>
              </a:rPr>
              <a:t>because </a:t>
            </a:r>
            <a:r>
              <a:rPr sz="2400" dirty="0">
                <a:latin typeface="Arial"/>
                <a:cs typeface="Arial"/>
              </a:rPr>
              <a:t>they </a:t>
            </a:r>
            <a:r>
              <a:rPr sz="2400" spc="-5" dirty="0">
                <a:latin typeface="Arial"/>
                <a:cs typeface="Arial"/>
              </a:rPr>
              <a:t>are involved with </a:t>
            </a:r>
            <a:r>
              <a:rPr sz="2400" dirty="0">
                <a:latin typeface="Arial"/>
                <a:cs typeface="Arial"/>
              </a:rPr>
              <a:t>each </a:t>
            </a:r>
            <a:r>
              <a:rPr sz="2400" spc="-5" dirty="0">
                <a:latin typeface="Arial"/>
                <a:cs typeface="Arial"/>
              </a:rPr>
              <a:t>other, </a:t>
            </a:r>
            <a:r>
              <a:rPr sz="2400" dirty="0">
                <a:latin typeface="Arial"/>
                <a:cs typeface="Arial"/>
              </a:rPr>
              <a:t>they do not</a:t>
            </a:r>
            <a:r>
              <a:rPr sz="2400" spc="-110" dirty="0">
                <a:latin typeface="Arial"/>
                <a:cs typeface="Arial"/>
              </a:rPr>
              <a:t> </a:t>
            </a:r>
            <a:r>
              <a:rPr sz="2400" dirty="0">
                <a:latin typeface="Arial"/>
                <a:cs typeface="Arial"/>
              </a:rPr>
              <a:t>do</a:t>
            </a:r>
            <a:endParaRPr sz="2400">
              <a:latin typeface="Arial"/>
              <a:cs typeface="Arial"/>
            </a:endParaRPr>
          </a:p>
          <a:p>
            <a:pPr marL="356870">
              <a:lnSpc>
                <a:spcPts val="2045"/>
              </a:lnSpc>
            </a:pPr>
            <a:r>
              <a:rPr sz="2400" dirty="0">
                <a:latin typeface="Arial"/>
                <a:cs typeface="Arial"/>
              </a:rPr>
              <a:t>so </a:t>
            </a:r>
            <a:r>
              <a:rPr sz="2400" spc="-5" dirty="0">
                <a:latin typeface="Arial"/>
                <a:cs typeface="Arial"/>
              </a:rPr>
              <a:t>equally, </a:t>
            </a:r>
            <a:r>
              <a:rPr sz="2400" dirty="0">
                <a:latin typeface="Arial"/>
                <a:cs typeface="Arial"/>
              </a:rPr>
              <a:t>or </a:t>
            </a:r>
            <a:r>
              <a:rPr sz="2400" spc="-5" dirty="0">
                <a:latin typeface="Arial"/>
                <a:cs typeface="Arial"/>
              </a:rPr>
              <a:t>consensually, </a:t>
            </a:r>
            <a:r>
              <a:rPr sz="2500" b="1" i="1" u="heavy" spc="-135" dirty="0">
                <a:latin typeface="Arial"/>
                <a:cs typeface="Arial"/>
              </a:rPr>
              <a:t>except</a:t>
            </a:r>
            <a:r>
              <a:rPr sz="2500" b="1" i="1" spc="-135" dirty="0">
                <a:latin typeface="Arial"/>
                <a:cs typeface="Arial"/>
              </a:rPr>
              <a:t> </a:t>
            </a:r>
            <a:r>
              <a:rPr sz="2400" spc="-5" dirty="0">
                <a:latin typeface="Arial"/>
                <a:cs typeface="Arial"/>
              </a:rPr>
              <a:t>perhaps in </a:t>
            </a:r>
            <a:r>
              <a:rPr sz="2400" dirty="0">
                <a:latin typeface="Arial"/>
                <a:cs typeface="Arial"/>
              </a:rPr>
              <a:t>a</a:t>
            </a:r>
            <a:r>
              <a:rPr sz="2400" spc="-75" dirty="0">
                <a:latin typeface="Arial"/>
                <a:cs typeface="Arial"/>
              </a:rPr>
              <a:t> </a:t>
            </a:r>
            <a:r>
              <a:rPr sz="2400" spc="-5" dirty="0">
                <a:latin typeface="Arial"/>
                <a:cs typeface="Arial"/>
              </a:rPr>
              <a:t>future</a:t>
            </a:r>
            <a:endParaRPr sz="2400">
              <a:latin typeface="Arial"/>
              <a:cs typeface="Arial"/>
            </a:endParaRPr>
          </a:p>
          <a:p>
            <a:pPr marL="356870">
              <a:lnSpc>
                <a:spcPts val="2580"/>
              </a:lnSpc>
            </a:pPr>
            <a:r>
              <a:rPr sz="2400" spc="-5" dirty="0">
                <a:latin typeface="Arial"/>
                <a:cs typeface="Arial"/>
              </a:rPr>
              <a:t>communist</a:t>
            </a:r>
            <a:r>
              <a:rPr sz="2400" spc="-45" dirty="0">
                <a:latin typeface="Arial"/>
                <a:cs typeface="Arial"/>
              </a:rPr>
              <a:t> </a:t>
            </a:r>
            <a:r>
              <a:rPr sz="2400" spc="-5" dirty="0">
                <a:latin typeface="Arial"/>
                <a:cs typeface="Arial"/>
              </a:rPr>
              <a:t>society.</a:t>
            </a:r>
            <a:endParaRPr sz="24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151</a:t>
            </a:fld>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381000"/>
            <a:ext cx="8686800" cy="6172200"/>
          </a:xfrm>
          <a:custGeom>
            <a:avLst/>
            <a:gdLst/>
            <a:ahLst/>
            <a:cxnLst/>
            <a:rect l="l" t="t" r="r" b="b"/>
            <a:pathLst>
              <a:path w="8686800" h="6172200">
                <a:moveTo>
                  <a:pt x="0" y="0"/>
                </a:moveTo>
                <a:lnTo>
                  <a:pt x="8686800" y="0"/>
                </a:lnTo>
                <a:lnTo>
                  <a:pt x="86868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381000"/>
            <a:ext cx="8686800" cy="6172200"/>
          </a:xfrm>
          <a:custGeom>
            <a:avLst/>
            <a:gdLst/>
            <a:ahLst/>
            <a:cxnLst/>
            <a:rect l="l" t="t" r="r" b="b"/>
            <a:pathLst>
              <a:path w="8686800" h="6172200">
                <a:moveTo>
                  <a:pt x="0" y="0"/>
                </a:moveTo>
                <a:lnTo>
                  <a:pt x="8686800" y="0"/>
                </a:lnTo>
                <a:lnTo>
                  <a:pt x="8686800" y="6172200"/>
                </a:lnTo>
                <a:lnTo>
                  <a:pt x="0" y="61722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07340" y="322579"/>
            <a:ext cx="8522335" cy="5971540"/>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10" dirty="0">
                <a:latin typeface="Arial"/>
                <a:cs typeface="Arial"/>
              </a:rPr>
              <a:t>Therefore, Western Marxists argue </a:t>
            </a:r>
            <a:r>
              <a:rPr sz="2600" spc="-5" dirty="0">
                <a:latin typeface="Arial"/>
                <a:cs typeface="Arial"/>
              </a:rPr>
              <a:t>that the </a:t>
            </a:r>
            <a:r>
              <a:rPr sz="2600" spc="-10" dirty="0">
                <a:latin typeface="Arial"/>
                <a:cs typeface="Arial"/>
              </a:rPr>
              <a:t>social actor,  the </a:t>
            </a:r>
            <a:r>
              <a:rPr sz="2600" spc="-5" dirty="0">
                <a:latin typeface="Arial"/>
                <a:cs typeface="Arial"/>
              </a:rPr>
              <a:t>creative subject, </a:t>
            </a:r>
            <a:r>
              <a:rPr sz="2600" spc="-10" dirty="0">
                <a:latin typeface="Arial"/>
                <a:cs typeface="Arial"/>
              </a:rPr>
              <a:t>is not social humanity as </a:t>
            </a:r>
            <a:r>
              <a:rPr sz="2600" spc="-5" dirty="0">
                <a:latin typeface="Arial"/>
                <a:cs typeface="Arial"/>
              </a:rPr>
              <a:t>a</a:t>
            </a:r>
            <a:r>
              <a:rPr sz="2600" spc="280" dirty="0">
                <a:latin typeface="Arial"/>
                <a:cs typeface="Arial"/>
              </a:rPr>
              <a:t> </a:t>
            </a:r>
            <a:r>
              <a:rPr sz="2600" spc="-10" dirty="0">
                <a:latin typeface="Arial"/>
                <a:cs typeface="Arial"/>
              </a:rPr>
              <a:t>whole</a:t>
            </a:r>
            <a:endParaRPr sz="2600">
              <a:latin typeface="Arial"/>
              <a:cs typeface="Arial"/>
            </a:endParaRPr>
          </a:p>
          <a:p>
            <a:pPr marL="356870">
              <a:lnSpc>
                <a:spcPts val="2215"/>
              </a:lnSpc>
            </a:pPr>
            <a:r>
              <a:rPr sz="2700" b="1" i="1" spc="-190" dirty="0">
                <a:latin typeface="Arial"/>
                <a:cs typeface="Arial"/>
              </a:rPr>
              <a:t>but </a:t>
            </a:r>
            <a:r>
              <a:rPr sz="2600" spc="-10" dirty="0">
                <a:latin typeface="Arial"/>
                <a:cs typeface="Arial"/>
              </a:rPr>
              <a:t>its parts, in particular social </a:t>
            </a:r>
            <a:r>
              <a:rPr sz="2600" spc="-5" dirty="0">
                <a:latin typeface="Arial"/>
                <a:cs typeface="Arial"/>
              </a:rPr>
              <a:t>classes. Social</a:t>
            </a:r>
            <a:r>
              <a:rPr sz="2600" spc="375" dirty="0">
                <a:latin typeface="Arial"/>
                <a:cs typeface="Arial"/>
              </a:rPr>
              <a:t> </a:t>
            </a:r>
            <a:r>
              <a:rPr sz="2600" spc="-5" dirty="0">
                <a:latin typeface="Arial"/>
                <a:cs typeface="Arial"/>
              </a:rPr>
              <a:t>classes,</a:t>
            </a:r>
            <a:endParaRPr sz="2600">
              <a:latin typeface="Arial"/>
              <a:cs typeface="Arial"/>
            </a:endParaRPr>
          </a:p>
          <a:p>
            <a:pPr marL="356870">
              <a:lnSpc>
                <a:spcPts val="2435"/>
              </a:lnSpc>
            </a:pPr>
            <a:r>
              <a:rPr sz="2600" spc="-10" dirty="0">
                <a:latin typeface="Arial"/>
                <a:cs typeface="Arial"/>
              </a:rPr>
              <a:t>then, are placed at the centre of the Western</a:t>
            </a:r>
            <a:r>
              <a:rPr sz="2600" spc="330" dirty="0">
                <a:latin typeface="Arial"/>
                <a:cs typeface="Arial"/>
              </a:rPr>
              <a:t> </a:t>
            </a:r>
            <a:r>
              <a:rPr sz="2600" spc="-10" dirty="0">
                <a:latin typeface="Arial"/>
                <a:cs typeface="Arial"/>
              </a:rPr>
              <a:t>Marxist</a:t>
            </a:r>
            <a:endParaRPr sz="2600">
              <a:latin typeface="Arial"/>
              <a:cs typeface="Arial"/>
            </a:endParaRPr>
          </a:p>
          <a:p>
            <a:pPr marL="356870" marR="501015" indent="-635">
              <a:lnSpc>
                <a:spcPct val="77000"/>
              </a:lnSpc>
              <a:spcBef>
                <a:spcPts val="380"/>
              </a:spcBef>
            </a:pPr>
            <a:r>
              <a:rPr sz="2600" spc="-10" dirty="0">
                <a:latin typeface="Arial"/>
                <a:cs typeface="Arial"/>
              </a:rPr>
              <a:t>theory of </a:t>
            </a:r>
            <a:r>
              <a:rPr sz="2600" spc="-5" dirty="0">
                <a:latin typeface="Arial"/>
                <a:cs typeface="Arial"/>
              </a:rPr>
              <a:t>society; </a:t>
            </a:r>
            <a:r>
              <a:rPr sz="2700" b="1" i="1" spc="-160" dirty="0">
                <a:latin typeface="Arial"/>
                <a:cs typeface="Arial"/>
              </a:rPr>
              <a:t>social </a:t>
            </a:r>
            <a:r>
              <a:rPr sz="2700" b="1" i="1" spc="-175" dirty="0">
                <a:latin typeface="Arial"/>
                <a:cs typeface="Arial"/>
              </a:rPr>
              <a:t>structure </a:t>
            </a:r>
            <a:r>
              <a:rPr sz="2700" b="1" i="1" spc="-135" dirty="0">
                <a:latin typeface="Arial"/>
                <a:cs typeface="Arial"/>
              </a:rPr>
              <a:t>arises </a:t>
            </a:r>
            <a:r>
              <a:rPr sz="2700" b="1" i="1" spc="-190" dirty="0">
                <a:latin typeface="Arial"/>
                <a:cs typeface="Arial"/>
              </a:rPr>
              <a:t>out of </a:t>
            </a:r>
            <a:r>
              <a:rPr sz="2700" b="1" i="1" spc="-160" dirty="0">
                <a:latin typeface="Arial"/>
                <a:cs typeface="Arial"/>
              </a:rPr>
              <a:t>social  </a:t>
            </a:r>
            <a:r>
              <a:rPr sz="2700" b="1" i="1" spc="-165" dirty="0">
                <a:latin typeface="Arial"/>
                <a:cs typeface="Arial"/>
              </a:rPr>
              <a:t>conflict</a:t>
            </a:r>
            <a:r>
              <a:rPr sz="2600" spc="-165" dirty="0">
                <a:latin typeface="Arial"/>
                <a:cs typeface="Arial"/>
              </a:rPr>
              <a:t>.</a:t>
            </a:r>
            <a:endParaRPr sz="2600">
              <a:latin typeface="Arial"/>
              <a:cs typeface="Arial"/>
            </a:endParaRPr>
          </a:p>
          <a:p>
            <a:pPr>
              <a:lnSpc>
                <a:spcPct val="100000"/>
              </a:lnSpc>
              <a:spcBef>
                <a:spcPts val="15"/>
              </a:spcBef>
            </a:pPr>
            <a:endParaRPr sz="3200">
              <a:latin typeface="Times New Roman"/>
              <a:cs typeface="Times New Roman"/>
            </a:endParaRPr>
          </a:p>
          <a:p>
            <a:pPr marL="356870" marR="347980" indent="-344170">
              <a:lnSpc>
                <a:spcPts val="2500"/>
              </a:lnSpc>
              <a:spcBef>
                <a:spcPts val="5"/>
              </a:spcBef>
              <a:buChar char="•"/>
              <a:tabLst>
                <a:tab pos="356870" algn="l"/>
                <a:tab pos="357505" algn="l"/>
              </a:tabLst>
            </a:pPr>
            <a:r>
              <a:rPr sz="2600" spc="-5" dirty="0">
                <a:latin typeface="Arial"/>
                <a:cs typeface="Arial"/>
              </a:rPr>
              <a:t>This </a:t>
            </a:r>
            <a:r>
              <a:rPr sz="2600" spc="-10" dirty="0">
                <a:latin typeface="Arial"/>
                <a:cs typeface="Arial"/>
              </a:rPr>
              <a:t>is as </a:t>
            </a:r>
            <a:r>
              <a:rPr sz="2600" spc="-5" dirty="0">
                <a:latin typeface="Arial"/>
                <a:cs typeface="Arial"/>
              </a:rPr>
              <a:t>true for </a:t>
            </a:r>
            <a:r>
              <a:rPr sz="2600" spc="-10" dirty="0">
                <a:latin typeface="Arial"/>
                <a:cs typeface="Arial"/>
              </a:rPr>
              <a:t>the creation of </a:t>
            </a:r>
            <a:r>
              <a:rPr sz="2600" spc="-5" dirty="0">
                <a:latin typeface="Arial"/>
                <a:cs typeface="Arial"/>
              </a:rPr>
              <a:t>institutions for the  </a:t>
            </a:r>
            <a:r>
              <a:rPr sz="2600" spc="-10" dirty="0">
                <a:latin typeface="Arial"/>
                <a:cs typeface="Arial"/>
              </a:rPr>
              <a:t>purpose of exploitation and domination (industrial  organisation, </a:t>
            </a:r>
            <a:r>
              <a:rPr sz="2600" spc="-5" dirty="0">
                <a:latin typeface="Arial"/>
                <a:cs typeface="Arial"/>
              </a:rPr>
              <a:t>the </a:t>
            </a:r>
            <a:r>
              <a:rPr sz="2600" spc="-10" dirty="0">
                <a:latin typeface="Arial"/>
                <a:cs typeface="Arial"/>
              </a:rPr>
              <a:t>state) as </a:t>
            </a:r>
            <a:r>
              <a:rPr sz="2600" spc="-5" dirty="0">
                <a:latin typeface="Arial"/>
                <a:cs typeface="Arial"/>
              </a:rPr>
              <a:t>it </a:t>
            </a:r>
            <a:r>
              <a:rPr sz="2600" spc="-10" dirty="0">
                <a:latin typeface="Arial"/>
                <a:cs typeface="Arial"/>
              </a:rPr>
              <a:t>is </a:t>
            </a:r>
            <a:r>
              <a:rPr sz="2600" spc="-5" dirty="0">
                <a:latin typeface="Arial"/>
                <a:cs typeface="Arial"/>
              </a:rPr>
              <a:t>for the </a:t>
            </a:r>
            <a:r>
              <a:rPr sz="2600" spc="-10" dirty="0">
                <a:latin typeface="Arial"/>
                <a:cs typeface="Arial"/>
              </a:rPr>
              <a:t>creation of  institutions by which the dominated and exploited aim  </a:t>
            </a:r>
            <a:r>
              <a:rPr sz="2600" spc="-5" dirty="0">
                <a:latin typeface="Arial"/>
                <a:cs typeface="Arial"/>
              </a:rPr>
              <a:t>to </a:t>
            </a:r>
            <a:r>
              <a:rPr sz="2600" spc="-10" dirty="0">
                <a:latin typeface="Arial"/>
                <a:cs typeface="Arial"/>
              </a:rPr>
              <a:t>overcome both domination and exploitation</a:t>
            </a:r>
            <a:r>
              <a:rPr sz="2600" spc="260" dirty="0">
                <a:latin typeface="Arial"/>
                <a:cs typeface="Arial"/>
              </a:rPr>
              <a:t> </a:t>
            </a:r>
            <a:r>
              <a:rPr sz="2600" spc="-10" dirty="0">
                <a:latin typeface="Arial"/>
                <a:cs typeface="Arial"/>
              </a:rPr>
              <a:t>and</a:t>
            </a:r>
            <a:endParaRPr sz="2600">
              <a:latin typeface="Arial"/>
              <a:cs typeface="Arial"/>
            </a:endParaRPr>
          </a:p>
          <a:p>
            <a:pPr marL="356870">
              <a:lnSpc>
                <a:spcPts val="2165"/>
              </a:lnSpc>
            </a:pPr>
            <a:r>
              <a:rPr sz="2600" spc="-5" dirty="0">
                <a:latin typeface="Arial"/>
                <a:cs typeface="Arial"/>
              </a:rPr>
              <a:t>create a </a:t>
            </a:r>
            <a:r>
              <a:rPr sz="2600" spc="-10" dirty="0">
                <a:latin typeface="Arial"/>
                <a:cs typeface="Arial"/>
              </a:rPr>
              <a:t>new </a:t>
            </a:r>
            <a:r>
              <a:rPr sz="2600" spc="-5" dirty="0">
                <a:latin typeface="Arial"/>
                <a:cs typeface="Arial"/>
              </a:rPr>
              <a:t>social </a:t>
            </a:r>
            <a:r>
              <a:rPr sz="2600" spc="-10" dirty="0">
                <a:latin typeface="Arial"/>
                <a:cs typeface="Arial"/>
              </a:rPr>
              <a:t>order. </a:t>
            </a:r>
            <a:r>
              <a:rPr sz="2600" spc="-5" dirty="0">
                <a:latin typeface="Arial"/>
                <a:cs typeface="Arial"/>
              </a:rPr>
              <a:t>This </a:t>
            </a:r>
            <a:r>
              <a:rPr sz="2600" spc="-10" dirty="0">
                <a:latin typeface="Arial"/>
                <a:cs typeface="Arial"/>
              </a:rPr>
              <a:t>may explain</a:t>
            </a:r>
            <a:r>
              <a:rPr sz="2600" spc="204" dirty="0">
                <a:latin typeface="Arial"/>
                <a:cs typeface="Arial"/>
              </a:rPr>
              <a:t> </a:t>
            </a:r>
            <a:r>
              <a:rPr sz="2700" b="1" i="1" spc="-200" dirty="0">
                <a:latin typeface="Arial"/>
                <a:cs typeface="Arial"/>
              </a:rPr>
              <a:t>why</a:t>
            </a:r>
            <a:endParaRPr sz="2700">
              <a:latin typeface="Arial"/>
              <a:cs typeface="Arial"/>
            </a:endParaRPr>
          </a:p>
          <a:p>
            <a:pPr marL="356870">
              <a:lnSpc>
                <a:spcPts val="2495"/>
              </a:lnSpc>
            </a:pPr>
            <a:r>
              <a:rPr sz="2700" b="1" i="1" spc="-135" dirty="0">
                <a:latin typeface="Arial"/>
                <a:cs typeface="Arial"/>
              </a:rPr>
              <a:t>Western </a:t>
            </a:r>
            <a:r>
              <a:rPr sz="2700" b="1" i="1" spc="-155" dirty="0">
                <a:latin typeface="Arial"/>
                <a:cs typeface="Arial"/>
              </a:rPr>
              <a:t>Marxism </a:t>
            </a:r>
            <a:r>
              <a:rPr sz="2700" b="1" i="1" spc="-150" dirty="0">
                <a:latin typeface="Arial"/>
                <a:cs typeface="Arial"/>
              </a:rPr>
              <a:t>has </a:t>
            </a:r>
            <a:r>
              <a:rPr sz="2700" b="1" i="1" spc="-165" dirty="0">
                <a:latin typeface="Arial"/>
                <a:cs typeface="Arial"/>
              </a:rPr>
              <a:t>traditionally </a:t>
            </a:r>
            <a:r>
              <a:rPr sz="2700" b="1" i="1" spc="-130" dirty="0">
                <a:latin typeface="Arial"/>
                <a:cs typeface="Arial"/>
              </a:rPr>
              <a:t>generated</a:t>
            </a:r>
            <a:r>
              <a:rPr sz="2700" b="1" i="1" spc="125" dirty="0">
                <a:latin typeface="Arial"/>
                <a:cs typeface="Arial"/>
              </a:rPr>
              <a:t> </a:t>
            </a:r>
            <a:r>
              <a:rPr sz="2700" b="1" i="1" spc="-190" dirty="0">
                <a:latin typeface="Arial"/>
                <a:cs typeface="Arial"/>
              </a:rPr>
              <a:t>both</a:t>
            </a:r>
            <a:endParaRPr sz="2700">
              <a:latin typeface="Arial"/>
              <a:cs typeface="Arial"/>
            </a:endParaRPr>
          </a:p>
          <a:p>
            <a:pPr marL="356870">
              <a:lnSpc>
                <a:spcPts val="2495"/>
              </a:lnSpc>
            </a:pPr>
            <a:r>
              <a:rPr sz="2700" b="1" i="1" spc="-140" dirty="0">
                <a:latin typeface="Arial"/>
                <a:cs typeface="Arial"/>
              </a:rPr>
              <a:t>analyses </a:t>
            </a:r>
            <a:r>
              <a:rPr sz="2700" b="1" i="1" spc="-190" dirty="0">
                <a:latin typeface="Arial"/>
                <a:cs typeface="Arial"/>
              </a:rPr>
              <a:t>of </a:t>
            </a:r>
            <a:r>
              <a:rPr sz="2700" b="1" i="1" spc="-140" dirty="0">
                <a:latin typeface="Arial"/>
                <a:cs typeface="Arial"/>
              </a:rPr>
              <a:t>the </a:t>
            </a:r>
            <a:r>
              <a:rPr sz="2700" b="1" i="1" spc="-175" dirty="0">
                <a:latin typeface="Arial"/>
                <a:cs typeface="Arial"/>
              </a:rPr>
              <a:t>mechanisms </a:t>
            </a:r>
            <a:r>
              <a:rPr sz="2700" b="1" i="1" spc="-190" dirty="0">
                <a:latin typeface="Arial"/>
                <a:cs typeface="Arial"/>
              </a:rPr>
              <a:t>of </a:t>
            </a:r>
            <a:r>
              <a:rPr sz="2700" b="1" i="1" spc="-125" dirty="0">
                <a:latin typeface="Arial"/>
                <a:cs typeface="Arial"/>
              </a:rPr>
              <a:t>state</a:t>
            </a:r>
            <a:r>
              <a:rPr sz="2700" b="1" i="1" spc="375" dirty="0">
                <a:latin typeface="Arial"/>
                <a:cs typeface="Arial"/>
              </a:rPr>
              <a:t> </a:t>
            </a:r>
            <a:r>
              <a:rPr sz="2700" b="1" i="1" spc="-165" dirty="0">
                <a:latin typeface="Arial"/>
                <a:cs typeface="Arial"/>
              </a:rPr>
              <a:t>domination,</a:t>
            </a:r>
            <a:endParaRPr sz="2700">
              <a:latin typeface="Arial"/>
              <a:cs typeface="Arial"/>
            </a:endParaRPr>
          </a:p>
          <a:p>
            <a:pPr marL="356870">
              <a:lnSpc>
                <a:spcPts val="2495"/>
              </a:lnSpc>
            </a:pPr>
            <a:r>
              <a:rPr sz="2700" b="1" i="1" spc="-170" dirty="0">
                <a:latin typeface="Arial"/>
                <a:cs typeface="Arial"/>
              </a:rPr>
              <a:t>cultural manipulation </a:t>
            </a:r>
            <a:r>
              <a:rPr sz="2700" b="1" i="1" spc="-150" dirty="0">
                <a:latin typeface="Arial"/>
                <a:cs typeface="Arial"/>
              </a:rPr>
              <a:t>and </a:t>
            </a:r>
            <a:r>
              <a:rPr sz="2700" b="1" i="1" spc="-200" dirty="0">
                <a:latin typeface="Arial"/>
                <a:cs typeface="Arial"/>
              </a:rPr>
              <a:t>so </a:t>
            </a:r>
            <a:r>
              <a:rPr sz="2700" b="1" i="1" spc="-204" dirty="0">
                <a:latin typeface="Arial"/>
                <a:cs typeface="Arial"/>
              </a:rPr>
              <a:t>on </a:t>
            </a:r>
            <a:r>
              <a:rPr sz="2700" b="1" i="1" spc="-150" dirty="0">
                <a:latin typeface="Arial"/>
                <a:cs typeface="Arial"/>
              </a:rPr>
              <a:t>and </a:t>
            </a:r>
            <a:r>
              <a:rPr sz="2700" b="1" i="1" spc="-140" dirty="0">
                <a:latin typeface="Arial"/>
                <a:cs typeface="Arial"/>
              </a:rPr>
              <a:t>analyses </a:t>
            </a:r>
            <a:r>
              <a:rPr sz="2700" b="1" i="1" spc="-190" dirty="0">
                <a:latin typeface="Arial"/>
                <a:cs typeface="Arial"/>
              </a:rPr>
              <a:t>of</a:t>
            </a:r>
            <a:r>
              <a:rPr sz="2700" b="1" i="1" spc="-400" dirty="0">
                <a:latin typeface="Arial"/>
                <a:cs typeface="Arial"/>
              </a:rPr>
              <a:t> </a:t>
            </a:r>
            <a:r>
              <a:rPr sz="2700" b="1" i="1" spc="-135" dirty="0">
                <a:latin typeface="Arial"/>
                <a:cs typeface="Arial"/>
              </a:rPr>
              <a:t>the</a:t>
            </a:r>
            <a:endParaRPr sz="2700">
              <a:latin typeface="Arial"/>
              <a:cs typeface="Arial"/>
            </a:endParaRPr>
          </a:p>
          <a:p>
            <a:pPr marL="356870" marR="387985">
              <a:lnSpc>
                <a:spcPct val="77000"/>
              </a:lnSpc>
              <a:spcBef>
                <a:spcPts val="375"/>
              </a:spcBef>
            </a:pPr>
            <a:r>
              <a:rPr sz="2700" b="1" i="1" spc="-160" dirty="0">
                <a:latin typeface="Arial"/>
                <a:cs typeface="Arial"/>
              </a:rPr>
              <a:t>emancipatory </a:t>
            </a:r>
            <a:r>
              <a:rPr sz="2700" b="1" i="1" spc="-170" dirty="0">
                <a:latin typeface="Arial"/>
                <a:cs typeface="Arial"/>
              </a:rPr>
              <a:t>power </a:t>
            </a:r>
            <a:r>
              <a:rPr sz="2700" b="1" i="1" spc="-190" dirty="0">
                <a:latin typeface="Arial"/>
                <a:cs typeface="Arial"/>
              </a:rPr>
              <a:t>of </a:t>
            </a:r>
            <a:r>
              <a:rPr sz="2700" b="1" i="1" spc="-160" dirty="0">
                <a:latin typeface="Arial"/>
                <a:cs typeface="Arial"/>
              </a:rPr>
              <a:t>action </a:t>
            </a:r>
            <a:r>
              <a:rPr sz="2700" b="1" i="1" spc="-190" dirty="0">
                <a:latin typeface="Arial"/>
                <a:cs typeface="Arial"/>
              </a:rPr>
              <a:t>to </a:t>
            </a:r>
            <a:r>
              <a:rPr sz="2700" b="1" i="1" spc="-155" dirty="0">
                <a:latin typeface="Arial"/>
                <a:cs typeface="Arial"/>
              </a:rPr>
              <a:t>resist </a:t>
            </a:r>
            <a:r>
              <a:rPr sz="2700" b="1" i="1" spc="-150" dirty="0">
                <a:latin typeface="Arial"/>
                <a:cs typeface="Arial"/>
              </a:rPr>
              <a:t>and </a:t>
            </a:r>
            <a:r>
              <a:rPr sz="2700" b="1" i="1" spc="-160" dirty="0">
                <a:latin typeface="Arial"/>
                <a:cs typeface="Arial"/>
              </a:rPr>
              <a:t>transcend  </a:t>
            </a:r>
            <a:r>
              <a:rPr sz="2700" b="1" i="1" spc="-130" dirty="0">
                <a:latin typeface="Arial"/>
                <a:cs typeface="Arial"/>
              </a:rPr>
              <a:t>them</a:t>
            </a:r>
            <a:r>
              <a:rPr sz="2600" spc="-130" dirty="0">
                <a:latin typeface="Arial"/>
                <a:cs typeface="Arial"/>
              </a:rPr>
              <a:t>.</a:t>
            </a:r>
            <a:endParaRPr sz="26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152</a:t>
            </a:fld>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382000" cy="4724400"/>
          </a:xfrm>
          <a:custGeom>
            <a:avLst/>
            <a:gdLst/>
            <a:ahLst/>
            <a:cxnLst/>
            <a:rect l="l" t="t" r="r" b="b"/>
            <a:pathLst>
              <a:path w="8382000" h="4724400">
                <a:moveTo>
                  <a:pt x="0" y="0"/>
                </a:moveTo>
                <a:lnTo>
                  <a:pt x="8382000" y="0"/>
                </a:lnTo>
                <a:lnTo>
                  <a:pt x="8382000" y="4724400"/>
                </a:lnTo>
                <a:lnTo>
                  <a:pt x="0" y="4724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382000" cy="4724400"/>
          </a:xfrm>
          <a:custGeom>
            <a:avLst/>
            <a:gdLst/>
            <a:ahLst/>
            <a:cxnLst/>
            <a:rect l="l" t="t" r="r" b="b"/>
            <a:pathLst>
              <a:path w="8382000" h="4724400">
                <a:moveTo>
                  <a:pt x="0" y="0"/>
                </a:moveTo>
                <a:lnTo>
                  <a:pt x="8382000" y="0"/>
                </a:lnTo>
                <a:lnTo>
                  <a:pt x="8382000" y="4724400"/>
                </a:lnTo>
                <a:lnTo>
                  <a:pt x="0" y="4724400"/>
                </a:lnTo>
                <a:lnTo>
                  <a:pt x="0" y="0"/>
                </a:lnTo>
                <a:close/>
              </a:path>
            </a:pathLst>
          </a:custGeom>
          <a:ln w="25400">
            <a:solidFill>
              <a:srgbClr val="F79646"/>
            </a:solidFill>
          </a:ln>
        </p:spPr>
        <p:txBody>
          <a:bodyPr wrap="square" lIns="0" tIns="0" rIns="0" bIns="0" rtlCol="0"/>
          <a:lstStyle/>
          <a:p>
            <a:endParaRPr/>
          </a:p>
        </p:txBody>
      </p:sp>
      <p:sp>
        <p:nvSpPr>
          <p:cNvPr id="4" name="object 4"/>
          <p:cNvSpPr/>
          <p:nvPr/>
        </p:nvSpPr>
        <p:spPr>
          <a:xfrm>
            <a:off x="557783" y="182880"/>
            <a:ext cx="3861815" cy="4663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35551" y="182880"/>
            <a:ext cx="1920239" cy="4663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35751" y="182880"/>
            <a:ext cx="2078735" cy="4663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48526" y="339949"/>
            <a:ext cx="3401085" cy="25662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222005" y="343311"/>
            <a:ext cx="1523669" cy="27219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829052" y="339948"/>
            <a:ext cx="1676539" cy="275564"/>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383541" y="929131"/>
            <a:ext cx="8190230" cy="3805554"/>
          </a:xfrm>
          <a:prstGeom prst="rect">
            <a:avLst/>
          </a:prstGeom>
        </p:spPr>
        <p:txBody>
          <a:bodyPr vert="horz" wrap="square" lIns="0" tIns="75565" rIns="0" bIns="0" rtlCol="0">
            <a:spAutoFit/>
          </a:bodyPr>
          <a:lstStyle/>
          <a:p>
            <a:pPr marL="356235" marR="140970" indent="-343535">
              <a:lnSpc>
                <a:spcPts val="2020"/>
              </a:lnSpc>
              <a:spcBef>
                <a:spcPts val="595"/>
              </a:spcBef>
              <a:buFont typeface="Arial"/>
              <a:buChar char="•"/>
              <a:tabLst>
                <a:tab pos="356870" algn="l"/>
                <a:tab pos="357505" algn="l"/>
              </a:tabLst>
            </a:pPr>
            <a:r>
              <a:rPr sz="2100" spc="0" dirty="0">
                <a:latin typeface="Arial"/>
                <a:cs typeface="Arial"/>
              </a:rPr>
              <a:t>Two </a:t>
            </a:r>
            <a:r>
              <a:rPr sz="2100" dirty="0">
                <a:latin typeface="Arial"/>
                <a:cs typeface="Arial"/>
              </a:rPr>
              <a:t>points: (i) </a:t>
            </a:r>
            <a:r>
              <a:rPr sz="2100" spc="0" dirty="0">
                <a:latin typeface="Arial"/>
                <a:cs typeface="Arial"/>
              </a:rPr>
              <a:t>The </a:t>
            </a:r>
            <a:r>
              <a:rPr sz="2100" spc="-5" dirty="0">
                <a:latin typeface="Arial"/>
                <a:cs typeface="Arial"/>
              </a:rPr>
              <a:t>first </a:t>
            </a:r>
            <a:r>
              <a:rPr sz="2100" spc="0" dirty="0">
                <a:latin typeface="Arial"/>
                <a:cs typeface="Arial"/>
              </a:rPr>
              <a:t>is </a:t>
            </a:r>
            <a:r>
              <a:rPr sz="2100" spc="-5" dirty="0">
                <a:latin typeface="Arial"/>
                <a:cs typeface="Arial"/>
              </a:rPr>
              <a:t>to </a:t>
            </a:r>
            <a:r>
              <a:rPr sz="2100" dirty="0">
                <a:latin typeface="Arial"/>
                <a:cs typeface="Arial"/>
              </a:rPr>
              <a:t>remind </a:t>
            </a:r>
            <a:r>
              <a:rPr sz="2100" spc="0" dirty="0">
                <a:latin typeface="Arial"/>
                <a:cs typeface="Arial"/>
              </a:rPr>
              <a:t>you of </a:t>
            </a:r>
            <a:r>
              <a:rPr sz="2100" dirty="0">
                <a:latin typeface="Arial"/>
                <a:cs typeface="Arial"/>
              </a:rPr>
              <a:t>Marx’s distinction  </a:t>
            </a:r>
            <a:r>
              <a:rPr sz="2100" spc="0" dirty="0">
                <a:latin typeface="Arial"/>
                <a:cs typeface="Arial"/>
              </a:rPr>
              <a:t>between </a:t>
            </a:r>
            <a:r>
              <a:rPr sz="2100" dirty="0">
                <a:latin typeface="Arial"/>
                <a:cs typeface="Arial"/>
              </a:rPr>
              <a:t>“class-in-itself”, </a:t>
            </a:r>
            <a:r>
              <a:rPr sz="2100" spc="0" dirty="0">
                <a:latin typeface="Arial"/>
                <a:cs typeface="Arial"/>
              </a:rPr>
              <a:t>in </a:t>
            </a:r>
            <a:r>
              <a:rPr sz="2100" dirty="0">
                <a:latin typeface="Arial"/>
                <a:cs typeface="Arial"/>
              </a:rPr>
              <a:t>other </a:t>
            </a:r>
            <a:r>
              <a:rPr sz="2100" spc="0" dirty="0">
                <a:latin typeface="Arial"/>
                <a:cs typeface="Arial"/>
              </a:rPr>
              <a:t>words class </a:t>
            </a:r>
            <a:r>
              <a:rPr sz="2100" dirty="0">
                <a:latin typeface="Arial"/>
                <a:cs typeface="Arial"/>
              </a:rPr>
              <a:t>situation</a:t>
            </a:r>
            <a:r>
              <a:rPr sz="2100" spc="-434" dirty="0">
                <a:latin typeface="Arial"/>
                <a:cs typeface="Arial"/>
              </a:rPr>
              <a:t> </a:t>
            </a:r>
            <a:r>
              <a:rPr sz="2100" spc="0" dirty="0">
                <a:latin typeface="Arial"/>
                <a:cs typeface="Arial"/>
              </a:rPr>
              <a:t>as </a:t>
            </a:r>
            <a:r>
              <a:rPr sz="2100" dirty="0">
                <a:latin typeface="Arial"/>
                <a:cs typeface="Arial"/>
              </a:rPr>
              <a:t>created  </a:t>
            </a:r>
            <a:r>
              <a:rPr sz="2100" spc="0" dirty="0">
                <a:latin typeface="Arial"/>
                <a:cs typeface="Arial"/>
              </a:rPr>
              <a:t>by economic </a:t>
            </a:r>
            <a:r>
              <a:rPr sz="2100" dirty="0">
                <a:latin typeface="Arial"/>
                <a:cs typeface="Arial"/>
              </a:rPr>
              <a:t>situations, </a:t>
            </a:r>
            <a:r>
              <a:rPr sz="2100" spc="0" dirty="0">
                <a:latin typeface="Arial"/>
                <a:cs typeface="Arial"/>
              </a:rPr>
              <a:t>and </a:t>
            </a:r>
            <a:r>
              <a:rPr sz="2100" spc="-5" dirty="0">
                <a:latin typeface="Arial"/>
                <a:cs typeface="Arial"/>
              </a:rPr>
              <a:t>“class-for-itself”, </a:t>
            </a:r>
            <a:r>
              <a:rPr sz="2100" spc="0" dirty="0">
                <a:latin typeface="Arial"/>
                <a:cs typeface="Arial"/>
              </a:rPr>
              <a:t>in </a:t>
            </a:r>
            <a:r>
              <a:rPr sz="2100" dirty="0">
                <a:latin typeface="Arial"/>
                <a:cs typeface="Arial"/>
              </a:rPr>
              <a:t>other </a:t>
            </a:r>
            <a:r>
              <a:rPr sz="2100" spc="0" dirty="0">
                <a:latin typeface="Arial"/>
                <a:cs typeface="Arial"/>
              </a:rPr>
              <a:t>words a  class’s </a:t>
            </a:r>
            <a:r>
              <a:rPr sz="2100" dirty="0">
                <a:latin typeface="Arial"/>
                <a:cs typeface="Arial"/>
              </a:rPr>
              <a:t>self-creation </a:t>
            </a:r>
            <a:r>
              <a:rPr sz="2100" spc="0" dirty="0">
                <a:latin typeface="Arial"/>
                <a:cs typeface="Arial"/>
              </a:rPr>
              <a:t>of </a:t>
            </a:r>
            <a:r>
              <a:rPr sz="2100" dirty="0">
                <a:latin typeface="Arial"/>
                <a:cs typeface="Arial"/>
              </a:rPr>
              <a:t>itself </a:t>
            </a:r>
            <a:r>
              <a:rPr sz="2100" spc="0" dirty="0">
                <a:latin typeface="Arial"/>
                <a:cs typeface="Arial"/>
              </a:rPr>
              <a:t>as a class </a:t>
            </a:r>
            <a:r>
              <a:rPr sz="2100" dirty="0">
                <a:latin typeface="Arial"/>
                <a:cs typeface="Arial"/>
              </a:rPr>
              <a:t>through political  organisation </a:t>
            </a:r>
            <a:r>
              <a:rPr sz="2100" spc="0" dirty="0">
                <a:latin typeface="Arial"/>
                <a:cs typeface="Arial"/>
              </a:rPr>
              <a:t>and </a:t>
            </a:r>
            <a:r>
              <a:rPr sz="2100" dirty="0">
                <a:latin typeface="Arial"/>
                <a:cs typeface="Arial"/>
              </a:rPr>
              <a:t>the development </a:t>
            </a:r>
            <a:r>
              <a:rPr sz="2100" spc="0" dirty="0">
                <a:latin typeface="Arial"/>
                <a:cs typeface="Arial"/>
              </a:rPr>
              <a:t>of class</a:t>
            </a:r>
            <a:r>
              <a:rPr sz="2100" spc="-330" dirty="0">
                <a:latin typeface="Arial"/>
                <a:cs typeface="Arial"/>
              </a:rPr>
              <a:t> </a:t>
            </a:r>
            <a:r>
              <a:rPr sz="2100" dirty="0">
                <a:latin typeface="Arial"/>
                <a:cs typeface="Arial"/>
              </a:rPr>
              <a:t>consciousness.</a:t>
            </a:r>
            <a:endParaRPr sz="2100">
              <a:latin typeface="Arial"/>
              <a:cs typeface="Arial"/>
            </a:endParaRPr>
          </a:p>
          <a:p>
            <a:pPr marL="357505" marR="5080" indent="-344805">
              <a:lnSpc>
                <a:spcPts val="2020"/>
              </a:lnSpc>
              <a:spcBef>
                <a:spcPts val="495"/>
              </a:spcBef>
              <a:buChar char="•"/>
              <a:tabLst>
                <a:tab pos="356870" algn="l"/>
                <a:tab pos="357505" algn="l"/>
              </a:tabLst>
            </a:pPr>
            <a:r>
              <a:rPr sz="2100" spc="-5" dirty="0">
                <a:latin typeface="Arial"/>
                <a:cs typeface="Arial"/>
              </a:rPr>
              <a:t>In </a:t>
            </a:r>
            <a:r>
              <a:rPr sz="2100" dirty="0">
                <a:latin typeface="Arial"/>
                <a:cs typeface="Arial"/>
              </a:rPr>
              <a:t>Western Marxism, </a:t>
            </a:r>
            <a:r>
              <a:rPr sz="2100" spc="0" dirty="0">
                <a:latin typeface="Arial"/>
                <a:cs typeface="Arial"/>
              </a:rPr>
              <a:t>it is </a:t>
            </a:r>
            <a:r>
              <a:rPr sz="2100" dirty="0">
                <a:latin typeface="Arial"/>
                <a:cs typeface="Arial"/>
              </a:rPr>
              <a:t>the latter </a:t>
            </a:r>
            <a:r>
              <a:rPr sz="2100" spc="-5" dirty="0">
                <a:latin typeface="Arial"/>
                <a:cs typeface="Arial"/>
              </a:rPr>
              <a:t>(“class-for-itself”) </a:t>
            </a:r>
            <a:r>
              <a:rPr sz="2100" spc="5" dirty="0">
                <a:latin typeface="Arial"/>
                <a:cs typeface="Arial"/>
              </a:rPr>
              <a:t>which  </a:t>
            </a:r>
            <a:r>
              <a:rPr sz="2100" dirty="0">
                <a:latin typeface="Arial"/>
                <a:cs typeface="Arial"/>
              </a:rPr>
              <a:t>receives most attention, </a:t>
            </a:r>
            <a:r>
              <a:rPr sz="2100" spc="0" dirty="0">
                <a:latin typeface="Arial"/>
                <a:cs typeface="Arial"/>
              </a:rPr>
              <a:t>because it is </a:t>
            </a:r>
            <a:r>
              <a:rPr sz="2100" dirty="0">
                <a:latin typeface="Arial"/>
                <a:cs typeface="Arial"/>
              </a:rPr>
              <a:t>here that the creative </a:t>
            </a:r>
            <a:r>
              <a:rPr sz="2100" spc="0" dirty="0">
                <a:latin typeface="Arial"/>
                <a:cs typeface="Arial"/>
              </a:rPr>
              <a:t>and  </a:t>
            </a:r>
            <a:r>
              <a:rPr sz="2100" dirty="0">
                <a:latin typeface="Arial"/>
                <a:cs typeface="Arial"/>
              </a:rPr>
              <a:t>relational aspects </a:t>
            </a:r>
            <a:r>
              <a:rPr sz="2100" spc="0" dirty="0">
                <a:latin typeface="Arial"/>
                <a:cs typeface="Arial"/>
              </a:rPr>
              <a:t>of class can be seen </a:t>
            </a:r>
            <a:r>
              <a:rPr sz="2100" dirty="0">
                <a:latin typeface="Arial"/>
                <a:cs typeface="Arial"/>
              </a:rPr>
              <a:t>most clearly: </a:t>
            </a:r>
            <a:r>
              <a:rPr sz="2100" spc="0" dirty="0">
                <a:latin typeface="Arial"/>
                <a:cs typeface="Arial"/>
              </a:rPr>
              <a:t>class  </a:t>
            </a:r>
            <a:r>
              <a:rPr sz="2100" dirty="0">
                <a:latin typeface="Arial"/>
                <a:cs typeface="Arial"/>
              </a:rPr>
              <a:t>organisation </a:t>
            </a:r>
            <a:r>
              <a:rPr sz="2100" spc="0" dirty="0">
                <a:latin typeface="Arial"/>
                <a:cs typeface="Arial"/>
              </a:rPr>
              <a:t>and class </a:t>
            </a:r>
            <a:r>
              <a:rPr sz="2100" dirty="0">
                <a:latin typeface="Arial"/>
                <a:cs typeface="Arial"/>
              </a:rPr>
              <a:t>culture are clearly creative, </a:t>
            </a:r>
            <a:r>
              <a:rPr sz="2100" spc="0" dirty="0">
                <a:latin typeface="Arial"/>
                <a:cs typeface="Arial"/>
              </a:rPr>
              <a:t>and equally  </a:t>
            </a:r>
            <a:r>
              <a:rPr sz="2100" dirty="0">
                <a:latin typeface="Arial"/>
                <a:cs typeface="Arial"/>
              </a:rPr>
              <a:t>clearly, </a:t>
            </a:r>
            <a:r>
              <a:rPr sz="2100" spc="0" dirty="0">
                <a:latin typeface="Arial"/>
                <a:cs typeface="Arial"/>
              </a:rPr>
              <a:t>at least in </a:t>
            </a:r>
            <a:r>
              <a:rPr sz="2100" dirty="0">
                <a:latin typeface="Arial"/>
                <a:cs typeface="Arial"/>
              </a:rPr>
              <a:t>the </a:t>
            </a:r>
            <a:r>
              <a:rPr sz="2100" spc="0" dirty="0">
                <a:latin typeface="Arial"/>
                <a:cs typeface="Arial"/>
              </a:rPr>
              <a:t>case of </a:t>
            </a:r>
            <a:r>
              <a:rPr sz="2100" dirty="0">
                <a:latin typeface="Arial"/>
                <a:cs typeface="Arial"/>
              </a:rPr>
              <a:t>the workers’ movement, they are</a:t>
            </a:r>
            <a:r>
              <a:rPr sz="2100" spc="-400" dirty="0">
                <a:latin typeface="Arial"/>
                <a:cs typeface="Arial"/>
              </a:rPr>
              <a:t> </a:t>
            </a:r>
            <a:r>
              <a:rPr sz="2100" spc="0" dirty="0">
                <a:latin typeface="Arial"/>
                <a:cs typeface="Arial"/>
              </a:rPr>
              <a:t>not  </a:t>
            </a:r>
            <a:r>
              <a:rPr sz="2100" dirty="0">
                <a:latin typeface="Arial"/>
                <a:cs typeface="Arial"/>
              </a:rPr>
              <a:t>self-sufficient </a:t>
            </a:r>
            <a:r>
              <a:rPr sz="2100" spc="0" dirty="0">
                <a:latin typeface="Arial"/>
                <a:cs typeface="Arial"/>
              </a:rPr>
              <a:t>but </a:t>
            </a:r>
            <a:r>
              <a:rPr sz="2100" dirty="0">
                <a:latin typeface="Arial"/>
                <a:cs typeface="Arial"/>
              </a:rPr>
              <a:t>are formed </a:t>
            </a:r>
            <a:r>
              <a:rPr sz="2100" spc="0" dirty="0">
                <a:latin typeface="Arial"/>
                <a:cs typeface="Arial"/>
              </a:rPr>
              <a:t>in </a:t>
            </a:r>
            <a:r>
              <a:rPr sz="2100" dirty="0">
                <a:latin typeface="Arial"/>
                <a:cs typeface="Arial"/>
              </a:rPr>
              <a:t>conflict with the capitalist</a:t>
            </a:r>
            <a:r>
              <a:rPr sz="2100" spc="-365" dirty="0">
                <a:latin typeface="Arial"/>
                <a:cs typeface="Arial"/>
              </a:rPr>
              <a:t> </a:t>
            </a:r>
            <a:r>
              <a:rPr sz="2100" spc="0" dirty="0">
                <a:latin typeface="Arial"/>
                <a:cs typeface="Arial"/>
              </a:rPr>
              <a:t>class.</a:t>
            </a:r>
            <a:endParaRPr sz="2100">
              <a:latin typeface="Arial"/>
              <a:cs typeface="Arial"/>
            </a:endParaRPr>
          </a:p>
          <a:p>
            <a:pPr marL="357505" marR="746125" indent="-344170">
              <a:lnSpc>
                <a:spcPts val="2020"/>
              </a:lnSpc>
              <a:spcBef>
                <a:spcPts val="495"/>
              </a:spcBef>
              <a:buChar char="•"/>
              <a:tabLst>
                <a:tab pos="357505" algn="l"/>
                <a:tab pos="358140" algn="l"/>
              </a:tabLst>
            </a:pPr>
            <a:r>
              <a:rPr sz="2100" dirty="0">
                <a:latin typeface="Arial"/>
                <a:cs typeface="Arial"/>
              </a:rPr>
              <a:t>Touraine, </a:t>
            </a:r>
            <a:r>
              <a:rPr sz="2100" spc="0" dirty="0">
                <a:latin typeface="Arial"/>
                <a:cs typeface="Arial"/>
              </a:rPr>
              <a:t>indeed, </a:t>
            </a:r>
            <a:r>
              <a:rPr sz="2100" dirty="0">
                <a:latin typeface="Arial"/>
                <a:cs typeface="Arial"/>
              </a:rPr>
              <a:t>argues that there </a:t>
            </a:r>
            <a:r>
              <a:rPr sz="2100" spc="0" dirty="0">
                <a:latin typeface="Arial"/>
                <a:cs typeface="Arial"/>
              </a:rPr>
              <a:t>is no class </a:t>
            </a:r>
            <a:r>
              <a:rPr sz="2100" dirty="0">
                <a:latin typeface="Arial"/>
                <a:cs typeface="Arial"/>
              </a:rPr>
              <a:t>without</a:t>
            </a:r>
            <a:r>
              <a:rPr sz="2100" spc="-400" dirty="0">
                <a:latin typeface="Arial"/>
                <a:cs typeface="Arial"/>
              </a:rPr>
              <a:t> </a:t>
            </a:r>
            <a:r>
              <a:rPr sz="2100" spc="0" dirty="0">
                <a:latin typeface="Arial"/>
                <a:cs typeface="Arial"/>
              </a:rPr>
              <a:t>class  </a:t>
            </a:r>
            <a:r>
              <a:rPr sz="2100" spc="-5" dirty="0">
                <a:latin typeface="Arial"/>
                <a:cs typeface="Arial"/>
              </a:rPr>
              <a:t>consciousness, </a:t>
            </a:r>
            <a:r>
              <a:rPr sz="2100" spc="0" dirty="0">
                <a:latin typeface="Arial"/>
                <a:cs typeface="Arial"/>
              </a:rPr>
              <a:t>in </a:t>
            </a:r>
            <a:r>
              <a:rPr sz="2100" dirty="0">
                <a:latin typeface="Arial"/>
                <a:cs typeface="Arial"/>
              </a:rPr>
              <a:t>other </a:t>
            </a:r>
            <a:r>
              <a:rPr sz="2100" spc="0" dirty="0">
                <a:latin typeface="Arial"/>
                <a:cs typeface="Arial"/>
              </a:rPr>
              <a:t>words </a:t>
            </a:r>
            <a:r>
              <a:rPr sz="2100" dirty="0">
                <a:latin typeface="Arial"/>
                <a:cs typeface="Arial"/>
              </a:rPr>
              <a:t>that the </a:t>
            </a:r>
            <a:r>
              <a:rPr sz="2100" spc="0" dirty="0">
                <a:latin typeface="Arial"/>
                <a:cs typeface="Arial"/>
              </a:rPr>
              <a:t>concept of class is  </a:t>
            </a:r>
            <a:r>
              <a:rPr sz="2100" dirty="0">
                <a:latin typeface="Arial"/>
                <a:cs typeface="Arial"/>
              </a:rPr>
              <a:t>meaningless </a:t>
            </a:r>
            <a:r>
              <a:rPr sz="2100" spc="0" dirty="0">
                <a:latin typeface="Arial"/>
                <a:cs typeface="Arial"/>
              </a:rPr>
              <a:t>unless it </a:t>
            </a:r>
            <a:r>
              <a:rPr sz="2100" dirty="0">
                <a:latin typeface="Arial"/>
                <a:cs typeface="Arial"/>
              </a:rPr>
              <a:t>relates </a:t>
            </a:r>
            <a:r>
              <a:rPr sz="2100" spc="-5" dirty="0">
                <a:latin typeface="Arial"/>
                <a:cs typeface="Arial"/>
              </a:rPr>
              <a:t>to </a:t>
            </a:r>
            <a:r>
              <a:rPr sz="2100" spc="0" dirty="0">
                <a:latin typeface="Arial"/>
                <a:cs typeface="Arial"/>
              </a:rPr>
              <a:t>social</a:t>
            </a:r>
            <a:r>
              <a:rPr sz="2100" spc="-310" dirty="0">
                <a:latin typeface="Arial"/>
                <a:cs typeface="Arial"/>
              </a:rPr>
              <a:t> </a:t>
            </a:r>
            <a:r>
              <a:rPr sz="2100" dirty="0">
                <a:latin typeface="Arial"/>
                <a:cs typeface="Arial"/>
              </a:rPr>
              <a:t>action.</a:t>
            </a:r>
            <a:endParaRPr sz="2100">
              <a:latin typeface="Arial"/>
              <a:cs typeface="Arial"/>
            </a:endParaRPr>
          </a:p>
        </p:txBody>
      </p:sp>
      <p:sp>
        <p:nvSpPr>
          <p:cNvPr id="11" name="object 11"/>
          <p:cNvSpPr/>
          <p:nvPr/>
        </p:nvSpPr>
        <p:spPr>
          <a:xfrm>
            <a:off x="2895600" y="5181600"/>
            <a:ext cx="3886187" cy="1658937"/>
          </a:xfrm>
          <a:prstGeom prst="rect">
            <a:avLst/>
          </a:prstGeom>
          <a:blipFill>
            <a:blip r:embed="rId8" cstate="print"/>
            <a:stretch>
              <a:fillRect/>
            </a:stretch>
          </a:blip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153</a:t>
            </a:fld>
            <a:endParaRP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ln w="25400">
            <a:solidFill>
              <a:srgbClr val="4BACC6"/>
            </a:solidFill>
          </a:ln>
        </p:spPr>
        <p:txBody>
          <a:bodyPr wrap="square" lIns="0" tIns="0" rIns="0" bIns="0" rtlCol="0"/>
          <a:lstStyle/>
          <a:p>
            <a:endParaRPr/>
          </a:p>
        </p:txBody>
      </p:sp>
      <p:sp>
        <p:nvSpPr>
          <p:cNvPr id="4" name="object 4"/>
          <p:cNvSpPr txBox="1"/>
          <p:nvPr/>
        </p:nvSpPr>
        <p:spPr>
          <a:xfrm>
            <a:off x="383540" y="691387"/>
            <a:ext cx="8267065" cy="4158615"/>
          </a:xfrm>
          <a:prstGeom prst="rect">
            <a:avLst/>
          </a:prstGeom>
        </p:spPr>
        <p:txBody>
          <a:bodyPr vert="horz" wrap="square" lIns="0" tIns="53975" rIns="0" bIns="0" rtlCol="0">
            <a:spAutoFit/>
          </a:bodyPr>
          <a:lstStyle/>
          <a:p>
            <a:pPr marL="356870" marR="1215390" indent="-344805">
              <a:lnSpc>
                <a:spcPts val="2590"/>
              </a:lnSpc>
              <a:spcBef>
                <a:spcPts val="425"/>
              </a:spcBef>
            </a:pPr>
            <a:r>
              <a:rPr sz="2400" spc="-10" dirty="0">
                <a:latin typeface="Arial"/>
                <a:cs typeface="Arial"/>
              </a:rPr>
              <a:t>(ii) Gramsci </a:t>
            </a:r>
            <a:r>
              <a:rPr sz="2400" spc="-5" dirty="0">
                <a:latin typeface="Arial"/>
                <a:cs typeface="Arial"/>
              </a:rPr>
              <a:t>develops </a:t>
            </a:r>
            <a:r>
              <a:rPr sz="2400" dirty="0">
                <a:latin typeface="Arial"/>
                <a:cs typeface="Arial"/>
              </a:rPr>
              <a:t>these </a:t>
            </a:r>
            <a:r>
              <a:rPr sz="2400" spc="-5" dirty="0">
                <a:latin typeface="Arial"/>
                <a:cs typeface="Arial"/>
              </a:rPr>
              <a:t>issues in his well-known  discussion </a:t>
            </a:r>
            <a:r>
              <a:rPr sz="2400" dirty="0">
                <a:latin typeface="Arial"/>
                <a:cs typeface="Arial"/>
              </a:rPr>
              <a:t>of</a:t>
            </a:r>
            <a:r>
              <a:rPr sz="2400" spc="-45" dirty="0">
                <a:latin typeface="Arial"/>
                <a:cs typeface="Arial"/>
              </a:rPr>
              <a:t> </a:t>
            </a:r>
            <a:r>
              <a:rPr sz="2400" spc="-5" dirty="0">
                <a:latin typeface="Arial"/>
                <a:cs typeface="Arial"/>
              </a:rPr>
              <a:t>“hegemony”</a:t>
            </a:r>
            <a:endParaRPr sz="2400">
              <a:latin typeface="Arial"/>
              <a:cs typeface="Arial"/>
            </a:endParaRPr>
          </a:p>
          <a:p>
            <a:pPr marL="356870" marR="5715" indent="-344170">
              <a:lnSpc>
                <a:spcPts val="2590"/>
              </a:lnSpc>
              <a:spcBef>
                <a:spcPts val="575"/>
              </a:spcBef>
              <a:buChar char="•"/>
              <a:tabLst>
                <a:tab pos="356870" algn="l"/>
                <a:tab pos="357505" algn="l"/>
              </a:tabLst>
            </a:pPr>
            <a:r>
              <a:rPr sz="2400" spc="-5" dirty="0">
                <a:latin typeface="Arial"/>
                <a:cs typeface="Arial"/>
              </a:rPr>
              <a:t>The essential point </a:t>
            </a:r>
            <a:r>
              <a:rPr sz="2400" dirty="0">
                <a:latin typeface="Arial"/>
                <a:cs typeface="Arial"/>
              </a:rPr>
              <a:t>he </a:t>
            </a:r>
            <a:r>
              <a:rPr sz="2400" spc="-5" dirty="0">
                <a:latin typeface="Arial"/>
                <a:cs typeface="Arial"/>
              </a:rPr>
              <a:t>makes is </a:t>
            </a:r>
            <a:r>
              <a:rPr sz="2400" dirty="0">
                <a:latin typeface="Arial"/>
                <a:cs typeface="Arial"/>
              </a:rPr>
              <a:t>that the </a:t>
            </a:r>
            <a:r>
              <a:rPr sz="2400" spc="-5" dirty="0">
                <a:latin typeface="Arial"/>
                <a:cs typeface="Arial"/>
              </a:rPr>
              <a:t>power </a:t>
            </a:r>
            <a:r>
              <a:rPr sz="2400" dirty="0">
                <a:latin typeface="Arial"/>
                <a:cs typeface="Arial"/>
              </a:rPr>
              <a:t>of a </a:t>
            </a:r>
            <a:r>
              <a:rPr sz="2400" spc="-5" dirty="0">
                <a:latin typeface="Arial"/>
                <a:cs typeface="Arial"/>
              </a:rPr>
              <a:t>ruling  class </a:t>
            </a:r>
            <a:r>
              <a:rPr sz="2400" dirty="0">
                <a:latin typeface="Arial"/>
                <a:cs typeface="Arial"/>
              </a:rPr>
              <a:t>does not </a:t>
            </a:r>
            <a:r>
              <a:rPr sz="2400" spc="-5" dirty="0">
                <a:latin typeface="Arial"/>
                <a:cs typeface="Arial"/>
              </a:rPr>
              <a:t>reside </a:t>
            </a:r>
            <a:r>
              <a:rPr sz="2400" spc="-10" dirty="0">
                <a:latin typeface="Arial"/>
                <a:cs typeface="Arial"/>
              </a:rPr>
              <a:t>simply </a:t>
            </a:r>
            <a:r>
              <a:rPr sz="2400" spc="-5" dirty="0">
                <a:latin typeface="Arial"/>
                <a:cs typeface="Arial"/>
              </a:rPr>
              <a:t>in its control </a:t>
            </a:r>
            <a:r>
              <a:rPr sz="2400" dirty="0">
                <a:latin typeface="Arial"/>
                <a:cs typeface="Arial"/>
              </a:rPr>
              <a:t>of </a:t>
            </a:r>
            <a:r>
              <a:rPr sz="2400" spc="-5" dirty="0">
                <a:latin typeface="Arial"/>
                <a:cs typeface="Arial"/>
              </a:rPr>
              <a:t>physical force:  power </a:t>
            </a:r>
            <a:r>
              <a:rPr sz="2400" dirty="0">
                <a:latin typeface="Arial"/>
                <a:cs typeface="Arial"/>
              </a:rPr>
              <a:t>does not </a:t>
            </a:r>
            <a:r>
              <a:rPr sz="2400" spc="-10" dirty="0">
                <a:latin typeface="Arial"/>
                <a:cs typeface="Arial"/>
              </a:rPr>
              <a:t>simply </a:t>
            </a:r>
            <a:r>
              <a:rPr sz="2400" spc="-5" dirty="0">
                <a:latin typeface="Arial"/>
                <a:cs typeface="Arial"/>
              </a:rPr>
              <a:t>“come </a:t>
            </a:r>
            <a:r>
              <a:rPr sz="2400" dirty="0">
                <a:latin typeface="Arial"/>
                <a:cs typeface="Arial"/>
              </a:rPr>
              <a:t>out of the </a:t>
            </a:r>
            <a:r>
              <a:rPr sz="2400" spc="-5" dirty="0">
                <a:latin typeface="Arial"/>
                <a:cs typeface="Arial"/>
              </a:rPr>
              <a:t>barrel </a:t>
            </a:r>
            <a:r>
              <a:rPr sz="2400" dirty="0">
                <a:latin typeface="Arial"/>
                <a:cs typeface="Arial"/>
              </a:rPr>
              <a:t>of a</a:t>
            </a:r>
            <a:r>
              <a:rPr sz="2400" spc="-60" dirty="0">
                <a:latin typeface="Arial"/>
                <a:cs typeface="Arial"/>
              </a:rPr>
              <a:t> </a:t>
            </a:r>
            <a:r>
              <a:rPr sz="2400" spc="-5" dirty="0">
                <a:latin typeface="Arial"/>
                <a:cs typeface="Arial"/>
              </a:rPr>
              <a:t>gun”.</a:t>
            </a:r>
            <a:endParaRPr sz="2400">
              <a:latin typeface="Arial"/>
              <a:cs typeface="Arial"/>
            </a:endParaRPr>
          </a:p>
          <a:p>
            <a:pPr marL="356870" marR="5080" indent="-344170">
              <a:lnSpc>
                <a:spcPts val="2590"/>
              </a:lnSpc>
              <a:spcBef>
                <a:spcPts val="575"/>
              </a:spcBef>
              <a:buChar char="•"/>
              <a:tabLst>
                <a:tab pos="356870" algn="l"/>
                <a:tab pos="357505" algn="l"/>
              </a:tabLst>
            </a:pPr>
            <a:r>
              <a:rPr sz="2400" dirty="0">
                <a:latin typeface="Arial"/>
                <a:cs typeface="Arial"/>
              </a:rPr>
              <a:t>One of the </a:t>
            </a:r>
            <a:r>
              <a:rPr sz="2400" spc="-5" dirty="0">
                <a:latin typeface="Arial"/>
                <a:cs typeface="Arial"/>
              </a:rPr>
              <a:t>central locations </a:t>
            </a:r>
            <a:r>
              <a:rPr sz="2400" dirty="0">
                <a:latin typeface="Arial"/>
                <a:cs typeface="Arial"/>
              </a:rPr>
              <a:t>of </a:t>
            </a:r>
            <a:r>
              <a:rPr sz="2400" spc="-5" dirty="0">
                <a:latin typeface="Arial"/>
                <a:cs typeface="Arial"/>
              </a:rPr>
              <a:t>conflict, beside </a:t>
            </a:r>
            <a:r>
              <a:rPr sz="2400" dirty="0">
                <a:latin typeface="Arial"/>
                <a:cs typeface="Arial"/>
              </a:rPr>
              <a:t>the  </a:t>
            </a:r>
            <a:r>
              <a:rPr sz="2400" spc="-5" dirty="0">
                <a:latin typeface="Arial"/>
                <a:cs typeface="Arial"/>
              </a:rPr>
              <a:t>workplace conflict </a:t>
            </a:r>
            <a:r>
              <a:rPr sz="2400" dirty="0">
                <a:latin typeface="Arial"/>
                <a:cs typeface="Arial"/>
              </a:rPr>
              <a:t>and the </a:t>
            </a:r>
            <a:r>
              <a:rPr sz="2400" spc="-5" dirty="0">
                <a:latin typeface="Arial"/>
                <a:cs typeface="Arial"/>
              </a:rPr>
              <a:t>conflict over control </a:t>
            </a:r>
            <a:r>
              <a:rPr sz="2400" dirty="0">
                <a:latin typeface="Arial"/>
                <a:cs typeface="Arial"/>
              </a:rPr>
              <a:t>of the </a:t>
            </a:r>
            <a:r>
              <a:rPr sz="2400" spc="-5" dirty="0">
                <a:latin typeface="Arial"/>
                <a:cs typeface="Arial"/>
              </a:rPr>
              <a:t>state,  is therefore </a:t>
            </a:r>
            <a:r>
              <a:rPr sz="2400" dirty="0">
                <a:latin typeface="Arial"/>
                <a:cs typeface="Arial"/>
              </a:rPr>
              <a:t>a </a:t>
            </a:r>
            <a:r>
              <a:rPr sz="2400" spc="-5" dirty="0">
                <a:latin typeface="Arial"/>
                <a:cs typeface="Arial"/>
              </a:rPr>
              <a:t>cultural </a:t>
            </a:r>
            <a:r>
              <a:rPr sz="2400" dirty="0">
                <a:latin typeface="Arial"/>
                <a:cs typeface="Arial"/>
              </a:rPr>
              <a:t>one: </a:t>
            </a:r>
            <a:r>
              <a:rPr sz="2400" spc="-5" dirty="0">
                <a:latin typeface="Arial"/>
                <a:cs typeface="Arial"/>
              </a:rPr>
              <a:t>capitalist domination also rests  </a:t>
            </a:r>
            <a:r>
              <a:rPr sz="2400" dirty="0">
                <a:latin typeface="Arial"/>
                <a:cs typeface="Arial"/>
              </a:rPr>
              <a:t>on a </a:t>
            </a:r>
            <a:r>
              <a:rPr sz="2400" spc="-5" dirty="0">
                <a:latin typeface="Arial"/>
                <a:cs typeface="Arial"/>
              </a:rPr>
              <a:t>particular form </a:t>
            </a:r>
            <a:r>
              <a:rPr sz="2400" dirty="0">
                <a:latin typeface="Arial"/>
                <a:cs typeface="Arial"/>
              </a:rPr>
              <a:t>of </a:t>
            </a:r>
            <a:r>
              <a:rPr sz="2400" spc="-5" dirty="0">
                <a:latin typeface="Arial"/>
                <a:cs typeface="Arial"/>
              </a:rPr>
              <a:t>“common sense”, </a:t>
            </a:r>
            <a:r>
              <a:rPr sz="2400" dirty="0">
                <a:latin typeface="Arial"/>
                <a:cs typeface="Arial"/>
              </a:rPr>
              <a:t>a </a:t>
            </a:r>
            <a:r>
              <a:rPr sz="2400" spc="-5" dirty="0">
                <a:latin typeface="Arial"/>
                <a:cs typeface="Arial"/>
              </a:rPr>
              <a:t>particular form  </a:t>
            </a:r>
            <a:r>
              <a:rPr sz="2400" dirty="0">
                <a:latin typeface="Arial"/>
                <a:cs typeface="Arial"/>
              </a:rPr>
              <a:t>of </a:t>
            </a:r>
            <a:r>
              <a:rPr sz="2400" spc="-5" dirty="0">
                <a:latin typeface="Arial"/>
                <a:cs typeface="Arial"/>
              </a:rPr>
              <a:t>everyday culture, </a:t>
            </a:r>
            <a:r>
              <a:rPr sz="2400" dirty="0">
                <a:latin typeface="Arial"/>
                <a:cs typeface="Arial"/>
              </a:rPr>
              <a:t>as </a:t>
            </a:r>
            <a:r>
              <a:rPr sz="2400" spc="-5" dirty="0">
                <a:latin typeface="Arial"/>
                <a:cs typeface="Arial"/>
              </a:rPr>
              <a:t>well </a:t>
            </a:r>
            <a:r>
              <a:rPr sz="2400" dirty="0">
                <a:latin typeface="Arial"/>
                <a:cs typeface="Arial"/>
              </a:rPr>
              <a:t>as </a:t>
            </a:r>
            <a:r>
              <a:rPr sz="2400" spc="-5" dirty="0">
                <a:latin typeface="Arial"/>
                <a:cs typeface="Arial"/>
              </a:rPr>
              <a:t>what </a:t>
            </a:r>
            <a:r>
              <a:rPr sz="2400" dirty="0">
                <a:latin typeface="Arial"/>
                <a:cs typeface="Arial"/>
              </a:rPr>
              <a:t>to </a:t>
            </a:r>
            <a:r>
              <a:rPr sz="2400" spc="-5" dirty="0">
                <a:latin typeface="Arial"/>
                <a:cs typeface="Arial"/>
              </a:rPr>
              <a:t>academics are </a:t>
            </a:r>
            <a:r>
              <a:rPr sz="2400" dirty="0">
                <a:latin typeface="Arial"/>
                <a:cs typeface="Arial"/>
              </a:rPr>
              <a:t>the  </a:t>
            </a:r>
            <a:r>
              <a:rPr sz="2400" spc="-5" dirty="0">
                <a:latin typeface="Arial"/>
                <a:cs typeface="Arial"/>
              </a:rPr>
              <a:t>more obvious issues </a:t>
            </a:r>
            <a:r>
              <a:rPr sz="2400" dirty="0">
                <a:latin typeface="Arial"/>
                <a:cs typeface="Arial"/>
              </a:rPr>
              <a:t>of the </a:t>
            </a:r>
            <a:r>
              <a:rPr sz="2400" spc="-5" dirty="0">
                <a:latin typeface="Arial"/>
                <a:cs typeface="Arial"/>
              </a:rPr>
              <a:t>production </a:t>
            </a:r>
            <a:r>
              <a:rPr sz="2400" dirty="0">
                <a:latin typeface="Arial"/>
                <a:cs typeface="Arial"/>
              </a:rPr>
              <a:t>of </a:t>
            </a:r>
            <a:r>
              <a:rPr sz="2400" spc="-5" dirty="0">
                <a:latin typeface="Arial"/>
                <a:cs typeface="Arial"/>
              </a:rPr>
              <a:t>cultural  commodities.</a:t>
            </a:r>
            <a:endParaRPr sz="2400">
              <a:latin typeface="Arial"/>
              <a:cs typeface="Arial"/>
            </a:endParaRPr>
          </a:p>
        </p:txBody>
      </p:sp>
      <p:sp>
        <p:nvSpPr>
          <p:cNvPr id="5" name="object 5"/>
          <p:cNvSpPr/>
          <p:nvPr/>
        </p:nvSpPr>
        <p:spPr>
          <a:xfrm>
            <a:off x="7086625" y="4675187"/>
            <a:ext cx="1625575" cy="180181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154</a:t>
            </a:fld>
            <a:endParaRP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81000"/>
            <a:ext cx="8305800" cy="5486400"/>
          </a:xfrm>
          <a:custGeom>
            <a:avLst/>
            <a:gdLst/>
            <a:ahLst/>
            <a:cxnLst/>
            <a:rect l="l" t="t" r="r" b="b"/>
            <a:pathLst>
              <a:path w="8305800" h="5486400">
                <a:moveTo>
                  <a:pt x="0" y="0"/>
                </a:moveTo>
                <a:lnTo>
                  <a:pt x="8305800" y="0"/>
                </a:lnTo>
                <a:lnTo>
                  <a:pt x="8305800" y="5486400"/>
                </a:lnTo>
                <a:lnTo>
                  <a:pt x="0" y="5486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81000"/>
            <a:ext cx="8305800" cy="5486400"/>
          </a:xfrm>
          <a:custGeom>
            <a:avLst/>
            <a:gdLst/>
            <a:ahLst/>
            <a:cxnLst/>
            <a:rect l="l" t="t" r="r" b="b"/>
            <a:pathLst>
              <a:path w="8305800" h="5486400">
                <a:moveTo>
                  <a:pt x="0" y="0"/>
                </a:moveTo>
                <a:lnTo>
                  <a:pt x="8305800" y="0"/>
                </a:lnTo>
                <a:lnTo>
                  <a:pt x="8305800" y="5486400"/>
                </a:lnTo>
                <a:lnTo>
                  <a:pt x="0" y="54864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459740" y="398779"/>
            <a:ext cx="8002905" cy="231140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3000" spc="-5" dirty="0">
                <a:latin typeface="Arial"/>
                <a:cs typeface="Arial"/>
              </a:rPr>
              <a:t>The </a:t>
            </a:r>
            <a:r>
              <a:rPr sz="3000" dirty="0">
                <a:latin typeface="Arial"/>
                <a:cs typeface="Arial"/>
              </a:rPr>
              <a:t>workers’ movement, he argues, needs</a:t>
            </a:r>
            <a:r>
              <a:rPr sz="3000" spc="-245" dirty="0">
                <a:latin typeface="Arial"/>
                <a:cs typeface="Arial"/>
              </a:rPr>
              <a:t> </a:t>
            </a:r>
            <a:r>
              <a:rPr sz="3000" dirty="0">
                <a:latin typeface="Arial"/>
                <a:cs typeface="Arial"/>
              </a:rPr>
              <a:t>to  </a:t>
            </a:r>
            <a:r>
              <a:rPr sz="3000" spc="-5" dirty="0">
                <a:latin typeface="Arial"/>
                <a:cs typeface="Arial"/>
              </a:rPr>
              <a:t>work </a:t>
            </a:r>
            <a:r>
              <a:rPr sz="3000" dirty="0">
                <a:latin typeface="Arial"/>
                <a:cs typeface="Arial"/>
              </a:rPr>
              <a:t>not just towards seizing power in the  </a:t>
            </a:r>
            <a:r>
              <a:rPr sz="3000" spc="-5" dirty="0">
                <a:latin typeface="Arial"/>
                <a:cs typeface="Arial"/>
              </a:rPr>
              <a:t>State </a:t>
            </a:r>
            <a:r>
              <a:rPr sz="3000" dirty="0">
                <a:latin typeface="Arial"/>
                <a:cs typeface="Arial"/>
              </a:rPr>
              <a:t>and control of the workplace, but also  towards the creation of a new cultural  </a:t>
            </a:r>
            <a:r>
              <a:rPr sz="3000" spc="-5" dirty="0">
                <a:latin typeface="Arial"/>
                <a:cs typeface="Arial"/>
              </a:rPr>
              <a:t>hegemony. </a:t>
            </a:r>
            <a:r>
              <a:rPr sz="3000" dirty="0">
                <a:latin typeface="Arial"/>
                <a:cs typeface="Arial"/>
              </a:rPr>
              <a:t>What does it</a:t>
            </a:r>
            <a:r>
              <a:rPr sz="3000" spc="-160" dirty="0">
                <a:latin typeface="Arial"/>
                <a:cs typeface="Arial"/>
              </a:rPr>
              <a:t> </a:t>
            </a:r>
            <a:r>
              <a:rPr sz="3000" dirty="0">
                <a:latin typeface="Arial"/>
                <a:cs typeface="Arial"/>
              </a:rPr>
              <a:t>imply?</a:t>
            </a:r>
            <a:endParaRPr sz="3000">
              <a:latin typeface="Arial"/>
              <a:cs typeface="Arial"/>
            </a:endParaRPr>
          </a:p>
        </p:txBody>
      </p:sp>
      <p:sp>
        <p:nvSpPr>
          <p:cNvPr id="5" name="object 5"/>
          <p:cNvSpPr txBox="1"/>
          <p:nvPr/>
        </p:nvSpPr>
        <p:spPr>
          <a:xfrm>
            <a:off x="459740" y="4422140"/>
            <a:ext cx="8075295" cy="1397000"/>
          </a:xfrm>
          <a:prstGeom prst="rect">
            <a:avLst/>
          </a:prstGeom>
        </p:spPr>
        <p:txBody>
          <a:bodyPr vert="horz" wrap="square" lIns="0" tIns="12700" rIns="0" bIns="0" rtlCol="0">
            <a:spAutoFit/>
          </a:bodyPr>
          <a:lstStyle/>
          <a:p>
            <a:pPr marL="356870" marR="5080" indent="-344170">
              <a:lnSpc>
                <a:spcPct val="100000"/>
              </a:lnSpc>
              <a:spcBef>
                <a:spcPts val="100"/>
              </a:spcBef>
              <a:buChar char="•"/>
              <a:tabLst>
                <a:tab pos="356870" algn="l"/>
                <a:tab pos="357505" algn="l"/>
              </a:tabLst>
            </a:pPr>
            <a:r>
              <a:rPr sz="3000" spc="-5" dirty="0">
                <a:latin typeface="Arial"/>
                <a:cs typeface="Arial"/>
              </a:rPr>
              <a:t>Transforming </a:t>
            </a:r>
            <a:r>
              <a:rPr sz="3000" dirty="0">
                <a:latin typeface="Arial"/>
                <a:cs typeface="Arial"/>
              </a:rPr>
              <a:t>the </a:t>
            </a:r>
            <a:r>
              <a:rPr sz="3000" spc="-5" dirty="0">
                <a:latin typeface="Arial"/>
                <a:cs typeface="Arial"/>
              </a:rPr>
              <a:t>way </a:t>
            </a:r>
            <a:r>
              <a:rPr sz="3000" dirty="0">
                <a:latin typeface="Arial"/>
                <a:cs typeface="Arial"/>
              </a:rPr>
              <a:t>in which </a:t>
            </a:r>
            <a:r>
              <a:rPr sz="3000" spc="-5" dirty="0">
                <a:latin typeface="Arial"/>
                <a:cs typeface="Arial"/>
              </a:rPr>
              <a:t>we </a:t>
            </a:r>
            <a:r>
              <a:rPr sz="3000" dirty="0">
                <a:latin typeface="Arial"/>
                <a:cs typeface="Arial"/>
              </a:rPr>
              <a:t>think</a:t>
            </a:r>
            <a:r>
              <a:rPr sz="3000" spc="-130" dirty="0">
                <a:latin typeface="Arial"/>
                <a:cs typeface="Arial"/>
              </a:rPr>
              <a:t> </a:t>
            </a:r>
            <a:r>
              <a:rPr sz="3000" spc="0" dirty="0">
                <a:latin typeface="Arial"/>
                <a:cs typeface="Arial"/>
              </a:rPr>
              <a:t>about  </a:t>
            </a:r>
            <a:r>
              <a:rPr sz="3000" dirty="0">
                <a:latin typeface="Arial"/>
                <a:cs typeface="Arial"/>
              </a:rPr>
              <a:t>the world, recreating culture in a new form  </a:t>
            </a:r>
            <a:r>
              <a:rPr sz="3000" spc="-5" dirty="0">
                <a:latin typeface="Arial"/>
                <a:cs typeface="Arial"/>
              </a:rPr>
              <a:t>with </a:t>
            </a:r>
            <a:r>
              <a:rPr sz="3000" dirty="0">
                <a:latin typeface="Arial"/>
                <a:cs typeface="Arial"/>
              </a:rPr>
              <a:t>a new</a:t>
            </a:r>
            <a:r>
              <a:rPr sz="3000" spc="-90" dirty="0">
                <a:latin typeface="Arial"/>
                <a:cs typeface="Arial"/>
              </a:rPr>
              <a:t> </a:t>
            </a:r>
            <a:r>
              <a:rPr sz="3000" dirty="0">
                <a:latin typeface="Arial"/>
                <a:cs typeface="Arial"/>
              </a:rPr>
              <a:t>content.</a:t>
            </a:r>
            <a:endParaRPr sz="3000">
              <a:latin typeface="Arial"/>
              <a:cs typeface="Arial"/>
            </a:endParaRPr>
          </a:p>
        </p:txBody>
      </p:sp>
      <p:sp>
        <p:nvSpPr>
          <p:cNvPr id="6" name="object 6"/>
          <p:cNvSpPr/>
          <p:nvPr/>
        </p:nvSpPr>
        <p:spPr>
          <a:xfrm>
            <a:off x="3749039" y="2862071"/>
            <a:ext cx="1112519" cy="102107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258055" y="3212591"/>
            <a:ext cx="94488" cy="9143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810000" y="2895600"/>
            <a:ext cx="990600" cy="9144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810000" y="2895600"/>
            <a:ext cx="990600" cy="914400"/>
          </a:xfrm>
          <a:custGeom>
            <a:avLst/>
            <a:gdLst/>
            <a:ahLst/>
            <a:cxnLst/>
            <a:rect l="l" t="t" r="r" b="b"/>
            <a:pathLst>
              <a:path w="990600" h="914400">
                <a:moveTo>
                  <a:pt x="0" y="457200"/>
                </a:moveTo>
                <a:lnTo>
                  <a:pt x="247650" y="457200"/>
                </a:lnTo>
                <a:lnTo>
                  <a:pt x="247650" y="0"/>
                </a:lnTo>
                <a:lnTo>
                  <a:pt x="742950" y="0"/>
                </a:lnTo>
                <a:lnTo>
                  <a:pt x="742950" y="457200"/>
                </a:lnTo>
                <a:lnTo>
                  <a:pt x="990600" y="457200"/>
                </a:lnTo>
                <a:lnTo>
                  <a:pt x="495300" y="914400"/>
                </a:lnTo>
                <a:lnTo>
                  <a:pt x="0" y="457200"/>
                </a:lnTo>
                <a:close/>
              </a:path>
            </a:pathLst>
          </a:custGeom>
          <a:ln w="12700">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155</a:t>
            </a:fld>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533400"/>
            <a:ext cx="8534400" cy="6172200"/>
          </a:xfrm>
          <a:custGeom>
            <a:avLst/>
            <a:gdLst/>
            <a:ahLst/>
            <a:cxnLst/>
            <a:rect l="l" t="t" r="r" b="b"/>
            <a:pathLst>
              <a:path w="8534400" h="6172200">
                <a:moveTo>
                  <a:pt x="0" y="0"/>
                </a:moveTo>
                <a:lnTo>
                  <a:pt x="8534400" y="0"/>
                </a:lnTo>
                <a:lnTo>
                  <a:pt x="85344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533400"/>
            <a:ext cx="8534400" cy="6172200"/>
          </a:xfrm>
          <a:custGeom>
            <a:avLst/>
            <a:gdLst/>
            <a:ahLst/>
            <a:cxnLst/>
            <a:rect l="l" t="t" r="r" b="b"/>
            <a:pathLst>
              <a:path w="8534400" h="6172200">
                <a:moveTo>
                  <a:pt x="0" y="0"/>
                </a:moveTo>
                <a:lnTo>
                  <a:pt x="8534400" y="0"/>
                </a:lnTo>
                <a:lnTo>
                  <a:pt x="8534400" y="6172200"/>
                </a:lnTo>
                <a:lnTo>
                  <a:pt x="0" y="61722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83540" y="481076"/>
            <a:ext cx="8347709" cy="5804535"/>
          </a:xfrm>
          <a:prstGeom prst="rect">
            <a:avLst/>
          </a:prstGeom>
        </p:spPr>
        <p:txBody>
          <a:bodyPr vert="horz" wrap="square" lIns="0" tIns="83820" rIns="0" bIns="0" rtlCol="0">
            <a:spAutoFit/>
          </a:bodyPr>
          <a:lstStyle/>
          <a:p>
            <a:pPr marL="356870" marR="323850" indent="-344170">
              <a:lnSpc>
                <a:spcPts val="2300"/>
              </a:lnSpc>
              <a:spcBef>
                <a:spcPts val="660"/>
              </a:spcBef>
              <a:buFont typeface="Arial"/>
              <a:buChar char="•"/>
              <a:tabLst>
                <a:tab pos="356870" algn="l"/>
                <a:tab pos="357505" algn="l"/>
              </a:tabLst>
            </a:pPr>
            <a:r>
              <a:rPr sz="2400" dirty="0">
                <a:latin typeface="Arial"/>
                <a:cs typeface="Arial"/>
              </a:rPr>
              <a:t>One </a:t>
            </a:r>
            <a:r>
              <a:rPr sz="2400" spc="-5" dirty="0">
                <a:latin typeface="Arial"/>
                <a:cs typeface="Arial"/>
              </a:rPr>
              <a:t>example </a:t>
            </a:r>
            <a:r>
              <a:rPr sz="2400" dirty="0">
                <a:latin typeface="Arial"/>
                <a:cs typeface="Arial"/>
              </a:rPr>
              <a:t>of </a:t>
            </a:r>
            <a:r>
              <a:rPr sz="2400" spc="-5" dirty="0">
                <a:latin typeface="Arial"/>
                <a:cs typeface="Arial"/>
              </a:rPr>
              <a:t>what is meant </a:t>
            </a:r>
            <a:r>
              <a:rPr sz="2400" dirty="0">
                <a:latin typeface="Arial"/>
                <a:cs typeface="Arial"/>
              </a:rPr>
              <a:t>by </a:t>
            </a:r>
            <a:r>
              <a:rPr sz="2400" spc="-5" dirty="0">
                <a:latin typeface="Arial"/>
                <a:cs typeface="Arial"/>
              </a:rPr>
              <a:t>this </a:t>
            </a:r>
            <a:r>
              <a:rPr sz="2400" dirty="0">
                <a:latin typeface="Arial"/>
                <a:cs typeface="Arial"/>
              </a:rPr>
              <a:t>can be seen </a:t>
            </a:r>
            <a:r>
              <a:rPr sz="2400" spc="-5" dirty="0">
                <a:latin typeface="Arial"/>
                <a:cs typeface="Arial"/>
              </a:rPr>
              <a:t>in </a:t>
            </a:r>
            <a:r>
              <a:rPr sz="2400" dirty="0">
                <a:latin typeface="Arial"/>
                <a:cs typeface="Arial"/>
              </a:rPr>
              <a:t>the  </a:t>
            </a:r>
            <a:r>
              <a:rPr sz="2400" spc="-5" dirty="0">
                <a:latin typeface="Arial"/>
                <a:cs typeface="Arial"/>
              </a:rPr>
              <a:t>Italian context: </a:t>
            </a:r>
            <a:r>
              <a:rPr sz="2400" spc="-10" dirty="0">
                <a:latin typeface="Arial"/>
                <a:cs typeface="Arial"/>
              </a:rPr>
              <a:t>Gramsci </a:t>
            </a:r>
            <a:r>
              <a:rPr sz="2400" spc="-5" dirty="0">
                <a:latin typeface="Arial"/>
                <a:cs typeface="Arial"/>
              </a:rPr>
              <a:t>argues </a:t>
            </a:r>
            <a:r>
              <a:rPr sz="2400" dirty="0">
                <a:latin typeface="Arial"/>
                <a:cs typeface="Arial"/>
              </a:rPr>
              <a:t>that the </a:t>
            </a:r>
            <a:r>
              <a:rPr sz="2400" spc="-5" dirty="0">
                <a:latin typeface="Arial"/>
                <a:cs typeface="Arial"/>
              </a:rPr>
              <a:t>peasants,</a:t>
            </a:r>
            <a:r>
              <a:rPr sz="2400" spc="-110" dirty="0">
                <a:latin typeface="Arial"/>
                <a:cs typeface="Arial"/>
              </a:rPr>
              <a:t> </a:t>
            </a:r>
            <a:r>
              <a:rPr sz="2400" spc="-5" dirty="0">
                <a:latin typeface="Arial"/>
                <a:cs typeface="Arial"/>
              </a:rPr>
              <a:t>in</a:t>
            </a:r>
            <a:endParaRPr sz="2400">
              <a:latin typeface="Arial"/>
              <a:cs typeface="Arial"/>
            </a:endParaRPr>
          </a:p>
          <a:p>
            <a:pPr marL="356870" marR="288925">
              <a:lnSpc>
                <a:spcPts val="2300"/>
              </a:lnSpc>
            </a:pPr>
            <a:r>
              <a:rPr sz="2400" spc="-5" dirty="0">
                <a:latin typeface="Arial"/>
                <a:cs typeface="Arial"/>
              </a:rPr>
              <a:t>particular </a:t>
            </a:r>
            <a:r>
              <a:rPr sz="2400" dirty="0">
                <a:latin typeface="Arial"/>
                <a:cs typeface="Arial"/>
              </a:rPr>
              <a:t>of the South, </a:t>
            </a:r>
            <a:r>
              <a:rPr sz="2400" spc="-5" dirty="0">
                <a:latin typeface="Arial"/>
                <a:cs typeface="Arial"/>
              </a:rPr>
              <a:t>accept </a:t>
            </a:r>
            <a:r>
              <a:rPr sz="2400" dirty="0">
                <a:latin typeface="Arial"/>
                <a:cs typeface="Arial"/>
              </a:rPr>
              <a:t>the </a:t>
            </a:r>
            <a:r>
              <a:rPr sz="2400" spc="-5" dirty="0">
                <a:latin typeface="Arial"/>
                <a:cs typeface="Arial"/>
              </a:rPr>
              <a:t>present order </a:t>
            </a:r>
            <a:r>
              <a:rPr sz="2400" dirty="0">
                <a:latin typeface="Arial"/>
                <a:cs typeface="Arial"/>
              </a:rPr>
              <a:t>of </a:t>
            </a:r>
            <a:r>
              <a:rPr sz="2400" spc="-5" dirty="0">
                <a:latin typeface="Arial"/>
                <a:cs typeface="Arial"/>
              </a:rPr>
              <a:t>things  </a:t>
            </a:r>
            <a:r>
              <a:rPr sz="2400" dirty="0">
                <a:latin typeface="Arial"/>
                <a:cs typeface="Arial"/>
              </a:rPr>
              <a:t>not so </a:t>
            </a:r>
            <a:r>
              <a:rPr sz="2400" spc="-5" dirty="0">
                <a:latin typeface="Arial"/>
                <a:cs typeface="Arial"/>
              </a:rPr>
              <a:t>much </a:t>
            </a:r>
            <a:r>
              <a:rPr sz="2400" dirty="0">
                <a:latin typeface="Arial"/>
                <a:cs typeface="Arial"/>
              </a:rPr>
              <a:t>out of </a:t>
            </a:r>
            <a:r>
              <a:rPr sz="2400" spc="-5" dirty="0">
                <a:latin typeface="Arial"/>
                <a:cs typeface="Arial"/>
              </a:rPr>
              <a:t>economic interest </a:t>
            </a:r>
            <a:r>
              <a:rPr sz="2400" dirty="0">
                <a:latin typeface="Arial"/>
                <a:cs typeface="Arial"/>
              </a:rPr>
              <a:t>or </a:t>
            </a:r>
            <a:r>
              <a:rPr sz="2400" spc="-5" dirty="0">
                <a:latin typeface="Arial"/>
                <a:cs typeface="Arial"/>
              </a:rPr>
              <a:t>because </a:t>
            </a:r>
            <a:r>
              <a:rPr sz="2400" dirty="0">
                <a:latin typeface="Arial"/>
                <a:cs typeface="Arial"/>
              </a:rPr>
              <a:t>of  </a:t>
            </a:r>
            <a:r>
              <a:rPr sz="2400" spc="-5" dirty="0">
                <a:latin typeface="Arial"/>
                <a:cs typeface="Arial"/>
              </a:rPr>
              <a:t>repression </a:t>
            </a:r>
            <a:r>
              <a:rPr sz="2400" dirty="0">
                <a:latin typeface="Arial"/>
                <a:cs typeface="Arial"/>
              </a:rPr>
              <a:t>but </a:t>
            </a:r>
            <a:r>
              <a:rPr sz="2400" spc="-5" dirty="0">
                <a:latin typeface="Arial"/>
                <a:cs typeface="Arial"/>
              </a:rPr>
              <a:t>because their everyday mode </a:t>
            </a:r>
            <a:r>
              <a:rPr sz="2400" dirty="0">
                <a:latin typeface="Arial"/>
                <a:cs typeface="Arial"/>
              </a:rPr>
              <a:t>of</a:t>
            </a:r>
            <a:r>
              <a:rPr sz="2400" spc="-55" dirty="0">
                <a:latin typeface="Arial"/>
                <a:cs typeface="Arial"/>
              </a:rPr>
              <a:t> </a:t>
            </a:r>
            <a:r>
              <a:rPr sz="2400" spc="-5" dirty="0">
                <a:latin typeface="Arial"/>
                <a:cs typeface="Arial"/>
              </a:rPr>
              <a:t>social</a:t>
            </a:r>
            <a:endParaRPr sz="2400">
              <a:latin typeface="Arial"/>
              <a:cs typeface="Arial"/>
            </a:endParaRPr>
          </a:p>
          <a:p>
            <a:pPr marL="356870" marR="332740" algn="just">
              <a:lnSpc>
                <a:spcPts val="2300"/>
              </a:lnSpc>
            </a:pPr>
            <a:r>
              <a:rPr sz="2400" spc="-5" dirty="0">
                <a:latin typeface="Arial"/>
                <a:cs typeface="Arial"/>
              </a:rPr>
              <a:t>organisation places </a:t>
            </a:r>
            <a:r>
              <a:rPr sz="2400" dirty="0">
                <a:latin typeface="Arial"/>
                <a:cs typeface="Arial"/>
              </a:rPr>
              <a:t>them </a:t>
            </a:r>
            <a:r>
              <a:rPr sz="2400" spc="-5" dirty="0">
                <a:latin typeface="Arial"/>
                <a:cs typeface="Arial"/>
              </a:rPr>
              <a:t>in </a:t>
            </a:r>
            <a:r>
              <a:rPr sz="2400" dirty="0">
                <a:latin typeface="Arial"/>
                <a:cs typeface="Arial"/>
              </a:rPr>
              <a:t>a </a:t>
            </a:r>
            <a:r>
              <a:rPr sz="2400" spc="-5" dirty="0">
                <a:latin typeface="Arial"/>
                <a:cs typeface="Arial"/>
              </a:rPr>
              <a:t>position </a:t>
            </a:r>
            <a:r>
              <a:rPr sz="2400" dirty="0">
                <a:latin typeface="Arial"/>
                <a:cs typeface="Arial"/>
              </a:rPr>
              <a:t>of dependence on  </a:t>
            </a:r>
            <a:r>
              <a:rPr sz="2400" spc="-5" dirty="0">
                <a:latin typeface="Arial"/>
                <a:cs typeface="Arial"/>
              </a:rPr>
              <a:t>local notables </a:t>
            </a:r>
            <a:r>
              <a:rPr sz="2400" dirty="0">
                <a:latin typeface="Arial"/>
                <a:cs typeface="Arial"/>
              </a:rPr>
              <a:t>and </a:t>
            </a:r>
            <a:r>
              <a:rPr sz="2400" spc="-5" dirty="0">
                <a:latin typeface="Arial"/>
                <a:cs typeface="Arial"/>
              </a:rPr>
              <a:t>because their religious culture equally  subordinates </a:t>
            </a:r>
            <a:r>
              <a:rPr sz="2400" dirty="0">
                <a:latin typeface="Arial"/>
                <a:cs typeface="Arial"/>
              </a:rPr>
              <a:t>them to the </a:t>
            </a:r>
            <a:r>
              <a:rPr sz="2400" spc="-5" dirty="0">
                <a:latin typeface="Arial"/>
                <a:cs typeface="Arial"/>
              </a:rPr>
              <a:t>dominant social</a:t>
            </a:r>
            <a:r>
              <a:rPr sz="2400" spc="-110" dirty="0">
                <a:latin typeface="Arial"/>
                <a:cs typeface="Arial"/>
              </a:rPr>
              <a:t> </a:t>
            </a:r>
            <a:r>
              <a:rPr sz="2400" spc="-5" dirty="0">
                <a:latin typeface="Arial"/>
                <a:cs typeface="Arial"/>
              </a:rPr>
              <a:t>groups.</a:t>
            </a:r>
            <a:endParaRPr sz="2400">
              <a:latin typeface="Arial"/>
              <a:cs typeface="Arial"/>
            </a:endParaRPr>
          </a:p>
          <a:p>
            <a:pPr>
              <a:lnSpc>
                <a:spcPct val="100000"/>
              </a:lnSpc>
              <a:spcBef>
                <a:spcPts val="25"/>
              </a:spcBef>
            </a:pPr>
            <a:endParaRPr sz="2500">
              <a:latin typeface="Times New Roman"/>
              <a:cs typeface="Times New Roman"/>
            </a:endParaRPr>
          </a:p>
          <a:p>
            <a:pPr marL="356870" indent="-344170">
              <a:lnSpc>
                <a:spcPts val="2590"/>
              </a:lnSpc>
              <a:buChar char="•"/>
              <a:tabLst>
                <a:tab pos="356870" algn="l"/>
                <a:tab pos="357505" algn="l"/>
              </a:tabLst>
            </a:pPr>
            <a:r>
              <a:rPr sz="2400" spc="-5" dirty="0">
                <a:latin typeface="Arial"/>
                <a:cs typeface="Arial"/>
              </a:rPr>
              <a:t>The </a:t>
            </a:r>
            <a:r>
              <a:rPr sz="2400" dirty="0">
                <a:latin typeface="Arial"/>
                <a:cs typeface="Arial"/>
              </a:rPr>
              <a:t>task of the </a:t>
            </a:r>
            <a:r>
              <a:rPr sz="2400" spc="-5" dirty="0">
                <a:latin typeface="Arial"/>
                <a:cs typeface="Arial"/>
              </a:rPr>
              <a:t>workers’ movement, </a:t>
            </a:r>
            <a:r>
              <a:rPr sz="2400" dirty="0">
                <a:latin typeface="Arial"/>
                <a:cs typeface="Arial"/>
              </a:rPr>
              <a:t>he </a:t>
            </a:r>
            <a:r>
              <a:rPr sz="2400" spc="-5" dirty="0">
                <a:latin typeface="Arial"/>
                <a:cs typeface="Arial"/>
              </a:rPr>
              <a:t>argues, is </a:t>
            </a:r>
            <a:r>
              <a:rPr sz="2400" dirty="0">
                <a:latin typeface="Arial"/>
                <a:cs typeface="Arial"/>
              </a:rPr>
              <a:t>to </a:t>
            </a:r>
            <a:r>
              <a:rPr sz="2400" spc="-5" dirty="0">
                <a:latin typeface="Arial"/>
                <a:cs typeface="Arial"/>
              </a:rPr>
              <a:t>build</a:t>
            </a:r>
            <a:r>
              <a:rPr sz="2400" spc="-70" dirty="0">
                <a:latin typeface="Arial"/>
                <a:cs typeface="Arial"/>
              </a:rPr>
              <a:t> </a:t>
            </a:r>
            <a:r>
              <a:rPr sz="2400" dirty="0">
                <a:latin typeface="Arial"/>
                <a:cs typeface="Arial"/>
              </a:rPr>
              <a:t>a</a:t>
            </a:r>
            <a:endParaRPr sz="2400">
              <a:latin typeface="Arial"/>
              <a:cs typeface="Arial"/>
            </a:endParaRPr>
          </a:p>
          <a:p>
            <a:pPr marL="356870">
              <a:lnSpc>
                <a:spcPts val="2305"/>
              </a:lnSpc>
            </a:pPr>
            <a:r>
              <a:rPr sz="2400" dirty="0">
                <a:latin typeface="Arial"/>
                <a:cs typeface="Arial"/>
              </a:rPr>
              <a:t>new </a:t>
            </a:r>
            <a:r>
              <a:rPr sz="2400" spc="-5" dirty="0">
                <a:latin typeface="Arial"/>
                <a:cs typeface="Arial"/>
              </a:rPr>
              <a:t>alliance with </a:t>
            </a:r>
            <a:r>
              <a:rPr sz="2400" dirty="0">
                <a:latin typeface="Arial"/>
                <a:cs typeface="Arial"/>
              </a:rPr>
              <a:t>the </a:t>
            </a:r>
            <a:r>
              <a:rPr sz="2400" spc="-5" dirty="0">
                <a:latin typeface="Arial"/>
                <a:cs typeface="Arial"/>
              </a:rPr>
              <a:t>peasantry involving</a:t>
            </a:r>
            <a:r>
              <a:rPr sz="2400" spc="-80" dirty="0">
                <a:latin typeface="Arial"/>
                <a:cs typeface="Arial"/>
              </a:rPr>
              <a:t> </a:t>
            </a:r>
            <a:r>
              <a:rPr sz="2400" dirty="0">
                <a:latin typeface="Arial"/>
                <a:cs typeface="Arial"/>
              </a:rPr>
              <a:t>the</a:t>
            </a:r>
            <a:endParaRPr sz="2400">
              <a:latin typeface="Arial"/>
              <a:cs typeface="Arial"/>
            </a:endParaRPr>
          </a:p>
          <a:p>
            <a:pPr marL="356870" marR="250825">
              <a:lnSpc>
                <a:spcPts val="2300"/>
              </a:lnSpc>
              <a:spcBef>
                <a:spcPts val="270"/>
              </a:spcBef>
            </a:pPr>
            <a:r>
              <a:rPr sz="2400" spc="-5" dirty="0">
                <a:latin typeface="Arial"/>
                <a:cs typeface="Arial"/>
              </a:rPr>
              <a:t>transformation </a:t>
            </a:r>
            <a:r>
              <a:rPr sz="2400" dirty="0">
                <a:latin typeface="Arial"/>
                <a:cs typeface="Arial"/>
              </a:rPr>
              <a:t>of </a:t>
            </a:r>
            <a:r>
              <a:rPr sz="2400" spc="-5" dirty="0">
                <a:latin typeface="Arial"/>
                <a:cs typeface="Arial"/>
              </a:rPr>
              <a:t>their everyday modes </a:t>
            </a:r>
            <a:r>
              <a:rPr sz="2400" dirty="0">
                <a:latin typeface="Arial"/>
                <a:cs typeface="Arial"/>
              </a:rPr>
              <a:t>of </a:t>
            </a:r>
            <a:r>
              <a:rPr sz="2400" spc="-5" dirty="0">
                <a:latin typeface="Arial"/>
                <a:cs typeface="Arial"/>
              </a:rPr>
              <a:t>cultural </a:t>
            </a:r>
            <a:r>
              <a:rPr sz="2400" dirty="0">
                <a:latin typeface="Arial"/>
                <a:cs typeface="Arial"/>
              </a:rPr>
              <a:t>and  </a:t>
            </a:r>
            <a:r>
              <a:rPr sz="2400" spc="-5" dirty="0">
                <a:latin typeface="Arial"/>
                <a:cs typeface="Arial"/>
              </a:rPr>
              <a:t>social organisation. For this reason </a:t>
            </a:r>
            <a:r>
              <a:rPr sz="2400" dirty="0">
                <a:latin typeface="Arial"/>
                <a:cs typeface="Arial"/>
              </a:rPr>
              <a:t>he </a:t>
            </a:r>
            <a:r>
              <a:rPr sz="2400" spc="-5" dirty="0">
                <a:latin typeface="Arial"/>
                <a:cs typeface="Arial"/>
              </a:rPr>
              <a:t>placed </a:t>
            </a:r>
            <a:r>
              <a:rPr sz="2400" dirty="0">
                <a:latin typeface="Arial"/>
                <a:cs typeface="Arial"/>
              </a:rPr>
              <a:t>a</a:t>
            </a:r>
            <a:r>
              <a:rPr sz="2400" spc="50" dirty="0">
                <a:latin typeface="Arial"/>
                <a:cs typeface="Arial"/>
              </a:rPr>
              <a:t> </a:t>
            </a:r>
            <a:r>
              <a:rPr sz="2400" spc="-5" dirty="0">
                <a:latin typeface="Arial"/>
                <a:cs typeface="Arial"/>
              </a:rPr>
              <a:t>particular</a:t>
            </a:r>
            <a:endParaRPr sz="2400">
              <a:latin typeface="Arial"/>
              <a:cs typeface="Arial"/>
            </a:endParaRPr>
          </a:p>
          <a:p>
            <a:pPr marL="356870">
              <a:lnSpc>
                <a:spcPts val="1995"/>
              </a:lnSpc>
            </a:pPr>
            <a:r>
              <a:rPr sz="2400" spc="-5" dirty="0">
                <a:latin typeface="Arial"/>
                <a:cs typeface="Arial"/>
              </a:rPr>
              <a:t>stress </a:t>
            </a:r>
            <a:r>
              <a:rPr sz="2400" dirty="0">
                <a:latin typeface="Arial"/>
                <a:cs typeface="Arial"/>
              </a:rPr>
              <a:t>on the </a:t>
            </a:r>
            <a:r>
              <a:rPr sz="2400" spc="-5" dirty="0">
                <a:latin typeface="Arial"/>
                <a:cs typeface="Arial"/>
              </a:rPr>
              <a:t>development </a:t>
            </a:r>
            <a:r>
              <a:rPr sz="2400" dirty="0">
                <a:latin typeface="Arial"/>
                <a:cs typeface="Arial"/>
              </a:rPr>
              <a:t>of </a:t>
            </a:r>
            <a:r>
              <a:rPr sz="2400" spc="-5" dirty="0">
                <a:latin typeface="Arial"/>
                <a:cs typeface="Arial"/>
              </a:rPr>
              <a:t>what </a:t>
            </a:r>
            <a:r>
              <a:rPr sz="2400" dirty="0">
                <a:latin typeface="Arial"/>
                <a:cs typeface="Arial"/>
              </a:rPr>
              <a:t>he </a:t>
            </a:r>
            <a:r>
              <a:rPr sz="2400" spc="-5" dirty="0">
                <a:latin typeface="Arial"/>
                <a:cs typeface="Arial"/>
              </a:rPr>
              <a:t>called</a:t>
            </a:r>
            <a:r>
              <a:rPr sz="2400" spc="-65" dirty="0">
                <a:latin typeface="Arial"/>
                <a:cs typeface="Arial"/>
              </a:rPr>
              <a:t> </a:t>
            </a:r>
            <a:r>
              <a:rPr sz="2500" b="1" i="1" spc="-225" dirty="0">
                <a:latin typeface="Arial"/>
                <a:cs typeface="Arial"/>
              </a:rPr>
              <a:t>“organic”</a:t>
            </a:r>
            <a:endParaRPr sz="2500">
              <a:latin typeface="Arial"/>
              <a:cs typeface="Arial"/>
            </a:endParaRPr>
          </a:p>
          <a:p>
            <a:pPr marL="356870">
              <a:lnSpc>
                <a:spcPts val="2355"/>
              </a:lnSpc>
            </a:pPr>
            <a:r>
              <a:rPr sz="2400" spc="-5" dirty="0">
                <a:latin typeface="Arial"/>
                <a:cs typeface="Arial"/>
              </a:rPr>
              <a:t>rather </a:t>
            </a:r>
            <a:r>
              <a:rPr sz="2400" dirty="0">
                <a:latin typeface="Arial"/>
                <a:cs typeface="Arial"/>
              </a:rPr>
              <a:t>than </a:t>
            </a:r>
            <a:r>
              <a:rPr sz="2400" spc="-5" dirty="0">
                <a:latin typeface="Arial"/>
                <a:cs typeface="Arial"/>
              </a:rPr>
              <a:t>“traditional” </a:t>
            </a:r>
            <a:r>
              <a:rPr sz="2500" b="1" i="1" spc="-145" dirty="0">
                <a:latin typeface="Arial"/>
                <a:cs typeface="Arial"/>
              </a:rPr>
              <a:t>intellectuals </a:t>
            </a:r>
            <a:r>
              <a:rPr sz="2400" spc="-135" dirty="0">
                <a:latin typeface="Arial"/>
                <a:cs typeface="Arial"/>
              </a:rPr>
              <a:t>– </a:t>
            </a:r>
            <a:r>
              <a:rPr sz="2400" dirty="0">
                <a:latin typeface="Arial"/>
                <a:cs typeface="Arial"/>
              </a:rPr>
              <a:t>the </a:t>
            </a:r>
            <a:r>
              <a:rPr sz="2400" spc="-5" dirty="0">
                <a:latin typeface="Arial"/>
                <a:cs typeface="Arial"/>
              </a:rPr>
              <a:t>growth </a:t>
            </a:r>
            <a:r>
              <a:rPr sz="2400" dirty="0">
                <a:latin typeface="Arial"/>
                <a:cs typeface="Arial"/>
              </a:rPr>
              <a:t>of a</a:t>
            </a:r>
            <a:r>
              <a:rPr sz="2400" spc="100" dirty="0">
                <a:latin typeface="Arial"/>
                <a:cs typeface="Arial"/>
              </a:rPr>
              <a:t> </a:t>
            </a:r>
            <a:r>
              <a:rPr sz="2400" dirty="0">
                <a:latin typeface="Arial"/>
                <a:cs typeface="Arial"/>
              </a:rPr>
              <a:t>new</a:t>
            </a:r>
            <a:endParaRPr sz="2400">
              <a:latin typeface="Arial"/>
              <a:cs typeface="Arial"/>
            </a:endParaRPr>
          </a:p>
          <a:p>
            <a:pPr marL="356870" marR="255270">
              <a:lnSpc>
                <a:spcPct val="80000"/>
              </a:lnSpc>
              <a:spcBef>
                <a:spcPts val="275"/>
              </a:spcBef>
            </a:pPr>
            <a:r>
              <a:rPr sz="2400" spc="-5" dirty="0">
                <a:latin typeface="Arial"/>
                <a:cs typeface="Arial"/>
              </a:rPr>
              <a:t>working-class intelligentsia which would </a:t>
            </a:r>
            <a:r>
              <a:rPr sz="2400" dirty="0">
                <a:latin typeface="Arial"/>
                <a:cs typeface="Arial"/>
              </a:rPr>
              <a:t>be </a:t>
            </a:r>
            <a:r>
              <a:rPr sz="2400" spc="-5" dirty="0">
                <a:latin typeface="Arial"/>
                <a:cs typeface="Arial"/>
              </a:rPr>
              <a:t>able </a:t>
            </a:r>
            <a:r>
              <a:rPr sz="2400" dirty="0">
                <a:latin typeface="Arial"/>
                <a:cs typeface="Arial"/>
              </a:rPr>
              <a:t>to speak  to the </a:t>
            </a:r>
            <a:r>
              <a:rPr sz="2400" spc="-5" dirty="0">
                <a:latin typeface="Arial"/>
                <a:cs typeface="Arial"/>
              </a:rPr>
              <a:t>working class </a:t>
            </a:r>
            <a:r>
              <a:rPr sz="2400" dirty="0">
                <a:latin typeface="Arial"/>
                <a:cs typeface="Arial"/>
              </a:rPr>
              <a:t>not </a:t>
            </a:r>
            <a:r>
              <a:rPr sz="2400" spc="-5" dirty="0">
                <a:latin typeface="Arial"/>
                <a:cs typeface="Arial"/>
              </a:rPr>
              <a:t>just in terms </a:t>
            </a:r>
            <a:r>
              <a:rPr sz="2400" dirty="0">
                <a:latin typeface="Arial"/>
                <a:cs typeface="Arial"/>
              </a:rPr>
              <a:t>of </a:t>
            </a:r>
            <a:r>
              <a:rPr sz="2400" spc="-5" dirty="0">
                <a:latin typeface="Arial"/>
                <a:cs typeface="Arial"/>
              </a:rPr>
              <a:t>economic interest  </a:t>
            </a:r>
            <a:r>
              <a:rPr sz="2400" dirty="0">
                <a:latin typeface="Arial"/>
                <a:cs typeface="Arial"/>
              </a:rPr>
              <a:t>or </a:t>
            </a:r>
            <a:r>
              <a:rPr sz="2400" spc="-5" dirty="0">
                <a:latin typeface="Arial"/>
                <a:cs typeface="Arial"/>
              </a:rPr>
              <a:t>political strategy </a:t>
            </a:r>
            <a:r>
              <a:rPr sz="2400" dirty="0">
                <a:latin typeface="Arial"/>
                <a:cs typeface="Arial"/>
              </a:rPr>
              <a:t>but </a:t>
            </a:r>
            <a:r>
              <a:rPr sz="2400" spc="-5" dirty="0">
                <a:latin typeface="Arial"/>
                <a:cs typeface="Arial"/>
              </a:rPr>
              <a:t>also </a:t>
            </a:r>
            <a:r>
              <a:rPr sz="2400" dirty="0">
                <a:latin typeface="Arial"/>
                <a:cs typeface="Arial"/>
              </a:rPr>
              <a:t>to </a:t>
            </a:r>
            <a:r>
              <a:rPr sz="2400" spc="-5" dirty="0">
                <a:latin typeface="Arial"/>
                <a:cs typeface="Arial"/>
              </a:rPr>
              <a:t>draw </a:t>
            </a:r>
            <a:r>
              <a:rPr sz="2400" dirty="0">
                <a:latin typeface="Arial"/>
                <a:cs typeface="Arial"/>
              </a:rPr>
              <a:t>on </a:t>
            </a:r>
            <a:r>
              <a:rPr sz="2400" spc="-5" dirty="0">
                <a:latin typeface="Arial"/>
                <a:cs typeface="Arial"/>
              </a:rPr>
              <a:t>working-class  culture </a:t>
            </a:r>
            <a:r>
              <a:rPr sz="2400" dirty="0">
                <a:latin typeface="Arial"/>
                <a:cs typeface="Arial"/>
              </a:rPr>
              <a:t>and</a:t>
            </a:r>
            <a:r>
              <a:rPr sz="2400" spc="-40" dirty="0">
                <a:latin typeface="Arial"/>
                <a:cs typeface="Arial"/>
              </a:rPr>
              <a:t> </a:t>
            </a:r>
            <a:r>
              <a:rPr sz="2400" spc="-5" dirty="0">
                <a:latin typeface="Arial"/>
                <a:cs typeface="Arial"/>
              </a:rPr>
              <a:t>language.</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156</a:t>
            </a:fld>
            <a:endParaRP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9262" y="353288"/>
            <a:ext cx="8331834" cy="6047740"/>
          </a:xfrm>
          <a:custGeom>
            <a:avLst/>
            <a:gdLst/>
            <a:ahLst/>
            <a:cxnLst/>
            <a:rect l="l" t="t" r="r" b="b"/>
            <a:pathLst>
              <a:path w="8331834" h="6047740">
                <a:moveTo>
                  <a:pt x="0" y="0"/>
                </a:moveTo>
                <a:lnTo>
                  <a:pt x="8331644" y="0"/>
                </a:lnTo>
                <a:lnTo>
                  <a:pt x="8331644" y="6047511"/>
                </a:lnTo>
                <a:lnTo>
                  <a:pt x="0" y="6047511"/>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99262" y="353288"/>
            <a:ext cx="8331834" cy="6047740"/>
          </a:xfrm>
          <a:custGeom>
            <a:avLst/>
            <a:gdLst/>
            <a:ahLst/>
            <a:cxnLst/>
            <a:rect l="l" t="t" r="r" b="b"/>
            <a:pathLst>
              <a:path w="8331834" h="6047740">
                <a:moveTo>
                  <a:pt x="0" y="0"/>
                </a:moveTo>
                <a:lnTo>
                  <a:pt x="8331644" y="0"/>
                </a:lnTo>
                <a:lnTo>
                  <a:pt x="8331644" y="6047511"/>
                </a:lnTo>
                <a:lnTo>
                  <a:pt x="0" y="6047511"/>
                </a:lnTo>
                <a:lnTo>
                  <a:pt x="0" y="0"/>
                </a:lnTo>
                <a:close/>
              </a:path>
            </a:pathLst>
          </a:custGeom>
          <a:ln w="25400">
            <a:solidFill>
              <a:srgbClr val="F79646"/>
            </a:solidFill>
          </a:ln>
        </p:spPr>
        <p:txBody>
          <a:bodyPr wrap="square" lIns="0" tIns="0" rIns="0" bIns="0" rtlCol="0"/>
          <a:lstStyle/>
          <a:p>
            <a:endParaRPr/>
          </a:p>
        </p:txBody>
      </p:sp>
      <p:sp>
        <p:nvSpPr>
          <p:cNvPr id="4" name="object 4"/>
          <p:cNvSpPr/>
          <p:nvPr/>
        </p:nvSpPr>
        <p:spPr>
          <a:xfrm>
            <a:off x="539495" y="216407"/>
            <a:ext cx="3459479" cy="50596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50911" y="392497"/>
            <a:ext cx="3020225" cy="29480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77998" y="864843"/>
            <a:ext cx="8137525" cy="5461000"/>
          </a:xfrm>
          <a:prstGeom prst="rect">
            <a:avLst/>
          </a:prstGeom>
        </p:spPr>
        <p:txBody>
          <a:bodyPr vert="horz" wrap="square" lIns="0" tIns="78740" rIns="0" bIns="0" rtlCol="0">
            <a:spAutoFit/>
          </a:bodyPr>
          <a:lstStyle/>
          <a:p>
            <a:pPr marL="356870" marR="5080" indent="-344170">
              <a:lnSpc>
                <a:spcPts val="2110"/>
              </a:lnSpc>
              <a:spcBef>
                <a:spcPts val="620"/>
              </a:spcBef>
              <a:buFont typeface="Arial"/>
              <a:buChar char="•"/>
              <a:tabLst>
                <a:tab pos="356870" algn="l"/>
                <a:tab pos="357505" algn="l"/>
              </a:tabLst>
            </a:pPr>
            <a:r>
              <a:rPr sz="2200" dirty="0">
                <a:latin typeface="Arial"/>
                <a:cs typeface="Arial"/>
              </a:rPr>
              <a:t>Thus Western Marxism takes the </a:t>
            </a:r>
            <a:r>
              <a:rPr sz="2200" spc="-5" dirty="0">
                <a:latin typeface="Arial"/>
                <a:cs typeface="Arial"/>
              </a:rPr>
              <a:t>consciousness </a:t>
            </a:r>
            <a:r>
              <a:rPr sz="2200" dirty="0">
                <a:latin typeface="Arial"/>
                <a:cs typeface="Arial"/>
              </a:rPr>
              <a:t>of </a:t>
            </a:r>
            <a:r>
              <a:rPr sz="2200" spc="-5" dirty="0">
                <a:latin typeface="Arial"/>
                <a:cs typeface="Arial"/>
              </a:rPr>
              <a:t>ordinary  people </a:t>
            </a:r>
            <a:r>
              <a:rPr sz="2200" dirty="0">
                <a:latin typeface="Arial"/>
                <a:cs typeface="Arial"/>
              </a:rPr>
              <a:t>- </a:t>
            </a:r>
            <a:r>
              <a:rPr sz="2200" spc="-5" dirty="0">
                <a:latin typeface="Arial"/>
                <a:cs typeface="Arial"/>
              </a:rPr>
              <a:t>their class identity, </a:t>
            </a:r>
            <a:r>
              <a:rPr sz="2200" dirty="0">
                <a:latin typeface="Arial"/>
                <a:cs typeface="Arial"/>
              </a:rPr>
              <a:t>culture, </a:t>
            </a:r>
            <a:r>
              <a:rPr sz="2200" spc="-10" dirty="0">
                <a:latin typeface="Arial"/>
                <a:cs typeface="Arial"/>
              </a:rPr>
              <a:t>language </a:t>
            </a:r>
            <a:r>
              <a:rPr sz="2200" spc="-5" dirty="0">
                <a:latin typeface="Arial"/>
                <a:cs typeface="Arial"/>
              </a:rPr>
              <a:t>and </a:t>
            </a:r>
            <a:r>
              <a:rPr sz="2200" dirty="0">
                <a:latin typeface="Arial"/>
                <a:cs typeface="Arial"/>
              </a:rPr>
              <a:t>so </a:t>
            </a:r>
            <a:r>
              <a:rPr sz="2200" spc="-5" dirty="0">
                <a:latin typeface="Arial"/>
                <a:cs typeface="Arial"/>
              </a:rPr>
              <a:t>on </a:t>
            </a:r>
            <a:r>
              <a:rPr sz="2200" dirty="0">
                <a:latin typeface="Arial"/>
                <a:cs typeface="Arial"/>
              </a:rPr>
              <a:t>- </a:t>
            </a:r>
            <a:r>
              <a:rPr sz="2200" spc="-10" dirty="0">
                <a:latin typeface="Arial"/>
                <a:cs typeface="Arial"/>
              </a:rPr>
              <a:t>as  </a:t>
            </a:r>
            <a:r>
              <a:rPr sz="2200" spc="-5" dirty="0">
                <a:latin typeface="Arial"/>
                <a:cs typeface="Arial"/>
              </a:rPr>
              <a:t>seriously as </a:t>
            </a:r>
            <a:r>
              <a:rPr sz="2200" spc="-10" dirty="0">
                <a:latin typeface="Arial"/>
                <a:cs typeface="Arial"/>
              </a:rPr>
              <a:t>it </a:t>
            </a:r>
            <a:r>
              <a:rPr sz="2200" spc="-5" dirty="0">
                <a:latin typeface="Arial"/>
                <a:cs typeface="Arial"/>
              </a:rPr>
              <a:t>does their activity; indeed, </a:t>
            </a:r>
            <a:r>
              <a:rPr sz="2200" spc="-10" dirty="0">
                <a:latin typeface="Arial"/>
                <a:cs typeface="Arial"/>
              </a:rPr>
              <a:t>it </a:t>
            </a:r>
            <a:r>
              <a:rPr sz="2200" spc="-5" dirty="0">
                <a:latin typeface="Arial"/>
                <a:cs typeface="Arial"/>
              </a:rPr>
              <a:t>tends </a:t>
            </a:r>
            <a:r>
              <a:rPr sz="2200" spc="0" dirty="0">
                <a:latin typeface="Arial"/>
                <a:cs typeface="Arial"/>
              </a:rPr>
              <a:t>to </a:t>
            </a:r>
            <a:r>
              <a:rPr sz="2200" spc="-5" dirty="0">
                <a:latin typeface="Arial"/>
                <a:cs typeface="Arial"/>
              </a:rPr>
              <a:t>argue </a:t>
            </a:r>
            <a:r>
              <a:rPr sz="2200" dirty="0">
                <a:latin typeface="Arial"/>
                <a:cs typeface="Arial"/>
              </a:rPr>
              <a:t>that  the two cannot </a:t>
            </a:r>
            <a:r>
              <a:rPr sz="2200" spc="-5" dirty="0">
                <a:latin typeface="Arial"/>
                <a:cs typeface="Arial"/>
              </a:rPr>
              <a:t>be </a:t>
            </a:r>
            <a:r>
              <a:rPr sz="2200" dirty="0">
                <a:latin typeface="Arial"/>
                <a:cs typeface="Arial"/>
              </a:rPr>
              <a:t>separated. There </a:t>
            </a:r>
            <a:r>
              <a:rPr sz="2200" spc="-5" dirty="0">
                <a:latin typeface="Arial"/>
                <a:cs typeface="Arial"/>
              </a:rPr>
              <a:t>is no class without </a:t>
            </a:r>
            <a:r>
              <a:rPr sz="2200" spc="-10" dirty="0">
                <a:latin typeface="Arial"/>
                <a:cs typeface="Arial"/>
              </a:rPr>
              <a:t>class  </a:t>
            </a:r>
            <a:r>
              <a:rPr sz="2200" spc="-5" dirty="0">
                <a:latin typeface="Arial"/>
                <a:cs typeface="Arial"/>
              </a:rPr>
              <a:t>consciousness </a:t>
            </a:r>
            <a:r>
              <a:rPr sz="2200" dirty="0">
                <a:latin typeface="Arial"/>
                <a:cs typeface="Arial"/>
              </a:rPr>
              <a:t>for </a:t>
            </a:r>
            <a:r>
              <a:rPr sz="2200" spc="-5" dirty="0">
                <a:latin typeface="Arial"/>
                <a:cs typeface="Arial"/>
              </a:rPr>
              <a:t>Touraine; </a:t>
            </a:r>
            <a:r>
              <a:rPr sz="2200" dirty="0">
                <a:latin typeface="Arial"/>
                <a:cs typeface="Arial"/>
              </a:rPr>
              <a:t>for Gramsci, the </a:t>
            </a:r>
            <a:r>
              <a:rPr sz="2200" spc="-5" dirty="0">
                <a:latin typeface="Arial"/>
                <a:cs typeface="Arial"/>
              </a:rPr>
              <a:t>discussion of  </a:t>
            </a:r>
            <a:r>
              <a:rPr sz="2200" dirty="0">
                <a:latin typeface="Arial"/>
                <a:cs typeface="Arial"/>
              </a:rPr>
              <a:t>“culture” </a:t>
            </a:r>
            <a:r>
              <a:rPr sz="2200" spc="-5" dirty="0">
                <a:latin typeface="Arial"/>
                <a:cs typeface="Arial"/>
              </a:rPr>
              <a:t>is </a:t>
            </a:r>
            <a:r>
              <a:rPr sz="2200" dirty="0">
                <a:latin typeface="Arial"/>
                <a:cs typeface="Arial"/>
              </a:rPr>
              <a:t>at the same time a </a:t>
            </a:r>
            <a:r>
              <a:rPr sz="2200" spc="-5" dirty="0">
                <a:latin typeface="Arial"/>
                <a:cs typeface="Arial"/>
              </a:rPr>
              <a:t>discussion </a:t>
            </a:r>
            <a:r>
              <a:rPr sz="2200" dirty="0">
                <a:latin typeface="Arial"/>
                <a:cs typeface="Arial"/>
              </a:rPr>
              <a:t>of </a:t>
            </a:r>
            <a:r>
              <a:rPr sz="2200" spc="-5" dirty="0">
                <a:latin typeface="Arial"/>
                <a:cs typeface="Arial"/>
              </a:rPr>
              <a:t>modes </a:t>
            </a:r>
            <a:r>
              <a:rPr sz="2200" dirty="0">
                <a:latin typeface="Arial"/>
                <a:cs typeface="Arial"/>
              </a:rPr>
              <a:t>of </a:t>
            </a:r>
            <a:r>
              <a:rPr sz="2200" spc="-5" dirty="0">
                <a:latin typeface="Arial"/>
                <a:cs typeface="Arial"/>
              </a:rPr>
              <a:t>social  and political organisation. Consistently, </a:t>
            </a:r>
            <a:r>
              <a:rPr sz="2200" dirty="0">
                <a:latin typeface="Arial"/>
                <a:cs typeface="Arial"/>
              </a:rPr>
              <a:t>Western Marxism </a:t>
            </a:r>
            <a:r>
              <a:rPr sz="2200" spc="-10" dirty="0">
                <a:latin typeface="Arial"/>
                <a:cs typeface="Arial"/>
              </a:rPr>
              <a:t>does  </a:t>
            </a:r>
            <a:r>
              <a:rPr sz="2200" dirty="0">
                <a:latin typeface="Arial"/>
                <a:cs typeface="Arial"/>
              </a:rPr>
              <a:t>not </a:t>
            </a:r>
            <a:r>
              <a:rPr sz="2200" spc="-5" dirty="0">
                <a:latin typeface="Arial"/>
                <a:cs typeface="Arial"/>
              </a:rPr>
              <a:t>believe in theorising as </a:t>
            </a:r>
            <a:r>
              <a:rPr sz="2200" dirty="0">
                <a:latin typeface="Arial"/>
                <a:cs typeface="Arial"/>
              </a:rPr>
              <a:t>a pure </a:t>
            </a:r>
            <a:r>
              <a:rPr sz="2200" spc="-5" dirty="0">
                <a:latin typeface="Arial"/>
                <a:cs typeface="Arial"/>
              </a:rPr>
              <a:t>activity: </a:t>
            </a:r>
            <a:r>
              <a:rPr sz="2200" dirty="0">
                <a:latin typeface="Arial"/>
                <a:cs typeface="Arial"/>
              </a:rPr>
              <a:t>abstract  </a:t>
            </a:r>
            <a:r>
              <a:rPr sz="2200" spc="-5" dirty="0">
                <a:latin typeface="Arial"/>
                <a:cs typeface="Arial"/>
              </a:rPr>
              <a:t>philosophising, </a:t>
            </a:r>
            <a:r>
              <a:rPr sz="2200" dirty="0">
                <a:latin typeface="Arial"/>
                <a:cs typeface="Arial"/>
              </a:rPr>
              <a:t>free of </a:t>
            </a:r>
            <a:r>
              <a:rPr sz="2200" spc="-5" dirty="0">
                <a:latin typeface="Arial"/>
                <a:cs typeface="Arial"/>
              </a:rPr>
              <a:t>all social relations, is neither desirable  </a:t>
            </a:r>
            <a:r>
              <a:rPr sz="2200" dirty="0">
                <a:latin typeface="Arial"/>
                <a:cs typeface="Arial"/>
              </a:rPr>
              <a:t>nor </a:t>
            </a:r>
            <a:r>
              <a:rPr sz="2200" spc="-5" dirty="0">
                <a:latin typeface="Arial"/>
                <a:cs typeface="Arial"/>
              </a:rPr>
              <a:t>possible. </a:t>
            </a:r>
            <a:r>
              <a:rPr sz="2200" spc="0" dirty="0">
                <a:latin typeface="Arial"/>
                <a:cs typeface="Arial"/>
              </a:rPr>
              <a:t>In </a:t>
            </a:r>
            <a:r>
              <a:rPr sz="2200" dirty="0">
                <a:latin typeface="Arial"/>
                <a:cs typeface="Arial"/>
              </a:rPr>
              <a:t>both cases, then, </a:t>
            </a:r>
            <a:r>
              <a:rPr sz="2200" spc="-5" dirty="0">
                <a:latin typeface="Arial"/>
                <a:cs typeface="Arial"/>
              </a:rPr>
              <a:t>knowledge and action </a:t>
            </a:r>
            <a:r>
              <a:rPr sz="2200" dirty="0">
                <a:latin typeface="Arial"/>
                <a:cs typeface="Arial"/>
              </a:rPr>
              <a:t>are  seen </a:t>
            </a:r>
            <a:r>
              <a:rPr sz="2200" spc="-5" dirty="0">
                <a:latin typeface="Arial"/>
                <a:cs typeface="Arial"/>
              </a:rPr>
              <a:t>as ultimately </a:t>
            </a:r>
            <a:r>
              <a:rPr sz="2200" dirty="0">
                <a:latin typeface="Arial"/>
                <a:cs typeface="Arial"/>
              </a:rPr>
              <a:t>the same </a:t>
            </a:r>
            <a:r>
              <a:rPr sz="2200" spc="-5" dirty="0">
                <a:latin typeface="Arial"/>
                <a:cs typeface="Arial"/>
              </a:rPr>
              <a:t>thing. </a:t>
            </a:r>
            <a:r>
              <a:rPr sz="2200" spc="0" dirty="0">
                <a:latin typeface="Arial"/>
                <a:cs typeface="Arial"/>
              </a:rPr>
              <a:t>We </a:t>
            </a:r>
            <a:r>
              <a:rPr sz="2200" spc="-5" dirty="0">
                <a:latin typeface="Arial"/>
                <a:cs typeface="Arial"/>
              </a:rPr>
              <a:t>do </a:t>
            </a:r>
            <a:r>
              <a:rPr sz="2200" dirty="0">
                <a:latin typeface="Arial"/>
                <a:cs typeface="Arial"/>
              </a:rPr>
              <a:t>not act </a:t>
            </a:r>
            <a:r>
              <a:rPr sz="2200" spc="-5" dirty="0">
                <a:latin typeface="Arial"/>
                <a:cs typeface="Arial"/>
              </a:rPr>
              <a:t>without  thinking, </a:t>
            </a:r>
            <a:r>
              <a:rPr sz="2200" dirty="0">
                <a:latin typeface="Arial"/>
                <a:cs typeface="Arial"/>
              </a:rPr>
              <a:t>but our thought </a:t>
            </a:r>
            <a:r>
              <a:rPr sz="2200" spc="-5" dirty="0">
                <a:latin typeface="Arial"/>
                <a:cs typeface="Arial"/>
              </a:rPr>
              <a:t>is itself related </a:t>
            </a:r>
            <a:r>
              <a:rPr sz="2200" spc="0" dirty="0">
                <a:latin typeface="Arial"/>
                <a:cs typeface="Arial"/>
              </a:rPr>
              <a:t>to </a:t>
            </a:r>
            <a:r>
              <a:rPr sz="2200" dirty="0">
                <a:latin typeface="Arial"/>
                <a:cs typeface="Arial"/>
              </a:rPr>
              <a:t>practical </a:t>
            </a:r>
            <a:r>
              <a:rPr sz="2200" spc="-5" dirty="0">
                <a:latin typeface="Arial"/>
                <a:cs typeface="Arial"/>
              </a:rPr>
              <a:t>activity.  </a:t>
            </a:r>
            <a:r>
              <a:rPr sz="2200" dirty="0">
                <a:latin typeface="Arial"/>
                <a:cs typeface="Arial"/>
              </a:rPr>
              <a:t>Gramsci expresses </a:t>
            </a:r>
            <a:r>
              <a:rPr sz="2200" spc="-5" dirty="0">
                <a:latin typeface="Arial"/>
                <a:cs typeface="Arial"/>
              </a:rPr>
              <a:t>this point </a:t>
            </a:r>
            <a:r>
              <a:rPr sz="2200" dirty="0">
                <a:latin typeface="Arial"/>
                <a:cs typeface="Arial"/>
              </a:rPr>
              <a:t>of </a:t>
            </a:r>
            <a:r>
              <a:rPr sz="2200" spc="-5" dirty="0">
                <a:latin typeface="Arial"/>
                <a:cs typeface="Arial"/>
              </a:rPr>
              <a:t>view in </a:t>
            </a:r>
            <a:r>
              <a:rPr sz="2200" dirty="0">
                <a:latin typeface="Arial"/>
                <a:cs typeface="Arial"/>
              </a:rPr>
              <a:t>a number of </a:t>
            </a:r>
            <a:r>
              <a:rPr sz="2200" spc="-5" dirty="0">
                <a:latin typeface="Arial"/>
                <a:cs typeface="Arial"/>
              </a:rPr>
              <a:t>famous  aphorisms; perhaps </a:t>
            </a:r>
            <a:r>
              <a:rPr sz="2200" dirty="0">
                <a:latin typeface="Arial"/>
                <a:cs typeface="Arial"/>
              </a:rPr>
              <a:t>the most </a:t>
            </a:r>
            <a:r>
              <a:rPr sz="2200" spc="-5" dirty="0">
                <a:latin typeface="Arial"/>
                <a:cs typeface="Arial"/>
              </a:rPr>
              <a:t>creative </a:t>
            </a:r>
            <a:r>
              <a:rPr sz="2200" dirty="0">
                <a:latin typeface="Arial"/>
                <a:cs typeface="Arial"/>
              </a:rPr>
              <a:t>part of </a:t>
            </a:r>
            <a:r>
              <a:rPr sz="2200" spc="-5" dirty="0">
                <a:latin typeface="Arial"/>
                <a:cs typeface="Arial"/>
              </a:rPr>
              <a:t>his thinking </a:t>
            </a:r>
            <a:r>
              <a:rPr sz="2200" spc="-10" dirty="0">
                <a:latin typeface="Arial"/>
                <a:cs typeface="Arial"/>
              </a:rPr>
              <a:t>on  </a:t>
            </a:r>
            <a:r>
              <a:rPr sz="2200" dirty="0">
                <a:latin typeface="Arial"/>
                <a:cs typeface="Arial"/>
              </a:rPr>
              <a:t>the </a:t>
            </a:r>
            <a:r>
              <a:rPr sz="2200" spc="-5" dirty="0">
                <a:latin typeface="Arial"/>
                <a:cs typeface="Arial"/>
              </a:rPr>
              <a:t>subject is his redefinition </a:t>
            </a:r>
            <a:r>
              <a:rPr sz="2200" dirty="0">
                <a:latin typeface="Arial"/>
                <a:cs typeface="Arial"/>
              </a:rPr>
              <a:t>of </a:t>
            </a:r>
            <a:r>
              <a:rPr sz="2200" spc="-5" dirty="0">
                <a:latin typeface="Arial"/>
                <a:cs typeface="Arial"/>
              </a:rPr>
              <a:t>intellectual activity as </a:t>
            </a:r>
            <a:r>
              <a:rPr sz="2200" spc="-10" dirty="0">
                <a:latin typeface="Arial"/>
                <a:cs typeface="Arial"/>
              </a:rPr>
              <a:t>including  </a:t>
            </a:r>
            <a:r>
              <a:rPr sz="2200" dirty="0">
                <a:latin typeface="Arial"/>
                <a:cs typeface="Arial"/>
              </a:rPr>
              <a:t>both theoretical </a:t>
            </a:r>
            <a:r>
              <a:rPr sz="2200" spc="-5" dirty="0">
                <a:latin typeface="Arial"/>
                <a:cs typeface="Arial"/>
              </a:rPr>
              <a:t>and organising activity. This, </a:t>
            </a:r>
            <a:r>
              <a:rPr sz="2200" dirty="0">
                <a:latin typeface="Arial"/>
                <a:cs typeface="Arial"/>
              </a:rPr>
              <a:t>of course, </a:t>
            </a:r>
            <a:r>
              <a:rPr sz="2200" spc="-5" dirty="0">
                <a:latin typeface="Arial"/>
                <a:cs typeface="Arial"/>
              </a:rPr>
              <a:t>relates  </a:t>
            </a:r>
            <a:r>
              <a:rPr sz="2200" dirty="0">
                <a:latin typeface="Arial"/>
                <a:cs typeface="Arial"/>
              </a:rPr>
              <a:t>not </a:t>
            </a:r>
            <a:r>
              <a:rPr sz="2200" spc="-5" dirty="0">
                <a:latin typeface="Arial"/>
                <a:cs typeface="Arial"/>
              </a:rPr>
              <a:t>just </a:t>
            </a:r>
            <a:r>
              <a:rPr sz="2200" spc="0" dirty="0">
                <a:latin typeface="Arial"/>
                <a:cs typeface="Arial"/>
              </a:rPr>
              <a:t>to </a:t>
            </a:r>
            <a:r>
              <a:rPr sz="2200" spc="-5" dirty="0">
                <a:latin typeface="Arial"/>
                <a:cs typeface="Arial"/>
              </a:rPr>
              <a:t>Communist </a:t>
            </a:r>
            <a:r>
              <a:rPr sz="2200" dirty="0">
                <a:latin typeface="Arial"/>
                <a:cs typeface="Arial"/>
              </a:rPr>
              <a:t>Party activists but </a:t>
            </a:r>
            <a:r>
              <a:rPr sz="2200" spc="-5" dirty="0">
                <a:latin typeface="Arial"/>
                <a:cs typeface="Arial"/>
              </a:rPr>
              <a:t>also </a:t>
            </a:r>
            <a:r>
              <a:rPr sz="2200" spc="0" dirty="0">
                <a:latin typeface="Arial"/>
                <a:cs typeface="Arial"/>
              </a:rPr>
              <a:t>to </a:t>
            </a:r>
            <a:r>
              <a:rPr sz="2200" spc="-5" dirty="0">
                <a:latin typeface="Arial"/>
                <a:cs typeface="Arial"/>
              </a:rPr>
              <a:t>“traditional”  intellectuals </a:t>
            </a:r>
            <a:r>
              <a:rPr sz="2200" spc="-120" dirty="0">
                <a:latin typeface="Arial"/>
                <a:cs typeface="Arial"/>
              </a:rPr>
              <a:t>– </a:t>
            </a:r>
            <a:r>
              <a:rPr sz="2200" spc="-5" dirty="0">
                <a:latin typeface="Arial"/>
                <a:cs typeface="Arial"/>
              </a:rPr>
              <a:t>local notables </a:t>
            </a:r>
            <a:r>
              <a:rPr sz="2200" dirty="0">
                <a:latin typeface="Arial"/>
                <a:cs typeface="Arial"/>
              </a:rPr>
              <a:t>such </a:t>
            </a:r>
            <a:r>
              <a:rPr sz="2200" spc="-5" dirty="0">
                <a:latin typeface="Arial"/>
                <a:cs typeface="Arial"/>
              </a:rPr>
              <a:t>as </a:t>
            </a:r>
            <a:r>
              <a:rPr sz="2200" dirty="0">
                <a:latin typeface="Arial"/>
                <a:cs typeface="Arial"/>
              </a:rPr>
              <a:t>the </a:t>
            </a:r>
            <a:r>
              <a:rPr sz="2200" spc="-10" dirty="0">
                <a:latin typeface="Arial"/>
                <a:cs typeface="Arial"/>
              </a:rPr>
              <a:t>village </a:t>
            </a:r>
            <a:r>
              <a:rPr sz="2200" dirty="0">
                <a:latin typeface="Arial"/>
                <a:cs typeface="Arial"/>
              </a:rPr>
              <a:t>doctor, </a:t>
            </a:r>
            <a:r>
              <a:rPr sz="2200" spc="-5" dirty="0">
                <a:latin typeface="Arial"/>
                <a:cs typeface="Arial"/>
              </a:rPr>
              <a:t>the  </a:t>
            </a:r>
            <a:r>
              <a:rPr sz="2200" dirty="0">
                <a:latin typeface="Arial"/>
                <a:cs typeface="Arial"/>
              </a:rPr>
              <a:t>priest, or the </a:t>
            </a:r>
            <a:r>
              <a:rPr sz="2200" spc="-5" dirty="0">
                <a:latin typeface="Arial"/>
                <a:cs typeface="Arial"/>
              </a:rPr>
              <a:t>schoolteacher </a:t>
            </a:r>
            <a:r>
              <a:rPr sz="2200" spc="-120" dirty="0">
                <a:latin typeface="Arial"/>
                <a:cs typeface="Arial"/>
              </a:rPr>
              <a:t>– </a:t>
            </a:r>
            <a:r>
              <a:rPr sz="2200" spc="-5" dirty="0">
                <a:latin typeface="Arial"/>
                <a:cs typeface="Arial"/>
              </a:rPr>
              <a:t>and </a:t>
            </a:r>
            <a:r>
              <a:rPr sz="2200" dirty="0">
                <a:latin typeface="Arial"/>
                <a:cs typeface="Arial"/>
              </a:rPr>
              <a:t>the </a:t>
            </a:r>
            <a:r>
              <a:rPr sz="2200" spc="-5" dirty="0">
                <a:latin typeface="Arial"/>
                <a:cs typeface="Arial"/>
              </a:rPr>
              <a:t>organising </a:t>
            </a:r>
            <a:r>
              <a:rPr sz="2200" spc="-10" dirty="0">
                <a:latin typeface="Arial"/>
                <a:cs typeface="Arial"/>
              </a:rPr>
              <a:t>and  </a:t>
            </a:r>
            <a:r>
              <a:rPr sz="2200" dirty="0">
                <a:latin typeface="Arial"/>
                <a:cs typeface="Arial"/>
              </a:rPr>
              <a:t>theoretical </a:t>
            </a:r>
            <a:r>
              <a:rPr sz="2200" spc="-5" dirty="0">
                <a:latin typeface="Arial"/>
                <a:cs typeface="Arial"/>
              </a:rPr>
              <a:t>activity </a:t>
            </a:r>
            <a:r>
              <a:rPr sz="2200" dirty="0">
                <a:latin typeface="Arial"/>
                <a:cs typeface="Arial"/>
              </a:rPr>
              <a:t>of </a:t>
            </a:r>
            <a:r>
              <a:rPr sz="2200" spc="-5" dirty="0">
                <a:latin typeface="Arial"/>
                <a:cs typeface="Arial"/>
              </a:rPr>
              <a:t>civil </a:t>
            </a:r>
            <a:r>
              <a:rPr sz="2200" dirty="0">
                <a:latin typeface="Arial"/>
                <a:cs typeface="Arial"/>
              </a:rPr>
              <a:t>servants or</a:t>
            </a:r>
            <a:r>
              <a:rPr sz="2200" spc="-65" dirty="0">
                <a:latin typeface="Arial"/>
                <a:cs typeface="Arial"/>
              </a:rPr>
              <a:t> </a:t>
            </a:r>
            <a:r>
              <a:rPr sz="2200" dirty="0">
                <a:latin typeface="Arial"/>
                <a:cs typeface="Arial"/>
              </a:rPr>
              <a:t>managers.</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157</a:t>
            </a:fld>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5630" y="277406"/>
            <a:ext cx="8168005" cy="5209540"/>
          </a:xfrm>
          <a:custGeom>
            <a:avLst/>
            <a:gdLst/>
            <a:ahLst/>
            <a:cxnLst/>
            <a:rect l="l" t="t" r="r" b="b"/>
            <a:pathLst>
              <a:path w="8168005" h="5209540">
                <a:moveTo>
                  <a:pt x="0" y="0"/>
                </a:moveTo>
                <a:lnTo>
                  <a:pt x="8167827" y="0"/>
                </a:lnTo>
                <a:lnTo>
                  <a:pt x="8167827" y="5208981"/>
                </a:lnTo>
                <a:lnTo>
                  <a:pt x="0" y="5208981"/>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45630" y="277406"/>
            <a:ext cx="8168005" cy="5209540"/>
          </a:xfrm>
          <a:custGeom>
            <a:avLst/>
            <a:gdLst/>
            <a:ahLst/>
            <a:cxnLst/>
            <a:rect l="l" t="t" r="r" b="b"/>
            <a:pathLst>
              <a:path w="8168005" h="5209540">
                <a:moveTo>
                  <a:pt x="0" y="0"/>
                </a:moveTo>
                <a:lnTo>
                  <a:pt x="8167827" y="0"/>
                </a:lnTo>
                <a:lnTo>
                  <a:pt x="8167827" y="5208981"/>
                </a:lnTo>
                <a:lnTo>
                  <a:pt x="0" y="5208981"/>
                </a:lnTo>
                <a:lnTo>
                  <a:pt x="0" y="0"/>
                </a:lnTo>
                <a:close/>
              </a:path>
            </a:pathLst>
          </a:custGeom>
          <a:ln w="25399">
            <a:solidFill>
              <a:srgbClr val="000000"/>
            </a:solidFill>
          </a:ln>
        </p:spPr>
        <p:txBody>
          <a:bodyPr wrap="square" lIns="0" tIns="0" rIns="0" bIns="0" rtlCol="0"/>
          <a:lstStyle/>
          <a:p>
            <a:endParaRPr/>
          </a:p>
        </p:txBody>
      </p:sp>
      <p:sp>
        <p:nvSpPr>
          <p:cNvPr id="4" name="object 4"/>
          <p:cNvSpPr/>
          <p:nvPr/>
        </p:nvSpPr>
        <p:spPr>
          <a:xfrm>
            <a:off x="679704" y="134112"/>
            <a:ext cx="3642359" cy="52425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9704" y="515112"/>
            <a:ext cx="987551" cy="5242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37487" y="515112"/>
            <a:ext cx="536447" cy="52425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44167" y="515112"/>
            <a:ext cx="2231135" cy="52425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145536" y="515112"/>
            <a:ext cx="536447" cy="52425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252215" y="515112"/>
            <a:ext cx="4126991" cy="52425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79704" y="819911"/>
            <a:ext cx="2191511" cy="524255"/>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900278" y="313174"/>
            <a:ext cx="3200717" cy="309905"/>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89358" y="694173"/>
            <a:ext cx="6192582" cy="614711"/>
          </a:xfrm>
          <a:prstGeom prst="rect">
            <a:avLst/>
          </a:prstGeom>
          <a:blipFill>
            <a:blip r:embed="rId9" cstate="print"/>
            <a:stretch>
              <a:fillRect/>
            </a:stretch>
          </a:blipFill>
        </p:spPr>
        <p:txBody>
          <a:bodyPr wrap="square" lIns="0" tIns="0" rIns="0" bIns="0" rtlCol="0"/>
          <a:lstStyle/>
          <a:p>
            <a:endParaRPr/>
          </a:p>
        </p:txBody>
      </p:sp>
      <p:sp>
        <p:nvSpPr>
          <p:cNvPr id="13" name="object 13"/>
          <p:cNvSpPr txBox="1"/>
          <p:nvPr/>
        </p:nvSpPr>
        <p:spPr>
          <a:xfrm>
            <a:off x="524365" y="1669840"/>
            <a:ext cx="7879080" cy="3171190"/>
          </a:xfrm>
          <a:prstGeom prst="rect">
            <a:avLst/>
          </a:prstGeom>
        </p:spPr>
        <p:txBody>
          <a:bodyPr vert="horz" wrap="square" lIns="0" tIns="83820" rIns="0" bIns="0" rtlCol="0">
            <a:spAutoFit/>
          </a:bodyPr>
          <a:lstStyle/>
          <a:p>
            <a:pPr marL="356870" marR="41910" indent="-344170" algn="just">
              <a:lnSpc>
                <a:spcPts val="2300"/>
              </a:lnSpc>
              <a:spcBef>
                <a:spcPts val="660"/>
              </a:spcBef>
              <a:buFont typeface="Arial"/>
              <a:buChar char="•"/>
              <a:tabLst>
                <a:tab pos="357505" algn="l"/>
              </a:tabLst>
            </a:pPr>
            <a:r>
              <a:rPr sz="2400" dirty="0">
                <a:latin typeface="Arial"/>
                <a:cs typeface="Arial"/>
              </a:rPr>
              <a:t>So </a:t>
            </a:r>
            <a:r>
              <a:rPr sz="2400" spc="-5" dirty="0">
                <a:latin typeface="Arial"/>
                <a:cs typeface="Arial"/>
              </a:rPr>
              <a:t>Western Marxism </a:t>
            </a:r>
            <a:r>
              <a:rPr sz="2400" dirty="0">
                <a:latin typeface="Arial"/>
                <a:cs typeface="Arial"/>
              </a:rPr>
              <a:t>can be </a:t>
            </a:r>
            <a:r>
              <a:rPr sz="2400" spc="-5" dirty="0">
                <a:latin typeface="Arial"/>
                <a:cs typeface="Arial"/>
              </a:rPr>
              <a:t>described </a:t>
            </a:r>
            <a:r>
              <a:rPr sz="2400" dirty="0">
                <a:latin typeface="Arial"/>
                <a:cs typeface="Arial"/>
              </a:rPr>
              <a:t>both </a:t>
            </a:r>
            <a:r>
              <a:rPr sz="2400" spc="-5" dirty="0">
                <a:latin typeface="Arial"/>
                <a:cs typeface="Arial"/>
              </a:rPr>
              <a:t>cognitively  </a:t>
            </a:r>
            <a:r>
              <a:rPr sz="2400" dirty="0">
                <a:latin typeface="Arial"/>
                <a:cs typeface="Arial"/>
              </a:rPr>
              <a:t>and </a:t>
            </a:r>
            <a:r>
              <a:rPr sz="2400" spc="-5" dirty="0">
                <a:latin typeface="Arial"/>
                <a:cs typeface="Arial"/>
              </a:rPr>
              <a:t>normatively </a:t>
            </a:r>
            <a:r>
              <a:rPr sz="2400" dirty="0">
                <a:latin typeface="Arial"/>
                <a:cs typeface="Arial"/>
              </a:rPr>
              <a:t>as a </a:t>
            </a:r>
            <a:r>
              <a:rPr sz="2400" spc="-5" dirty="0">
                <a:latin typeface="Arial"/>
                <a:cs typeface="Arial"/>
              </a:rPr>
              <a:t>philosophy </a:t>
            </a:r>
            <a:r>
              <a:rPr sz="2400" dirty="0">
                <a:latin typeface="Arial"/>
                <a:cs typeface="Arial"/>
              </a:rPr>
              <a:t>of </a:t>
            </a:r>
            <a:r>
              <a:rPr sz="2400" spc="-10" dirty="0">
                <a:latin typeface="Arial"/>
                <a:cs typeface="Arial"/>
              </a:rPr>
              <a:t>“praxis”, </a:t>
            </a:r>
            <a:r>
              <a:rPr sz="2400" dirty="0">
                <a:latin typeface="Arial"/>
                <a:cs typeface="Arial"/>
              </a:rPr>
              <a:t>or the </a:t>
            </a:r>
            <a:r>
              <a:rPr sz="2400" spc="-5" dirty="0">
                <a:latin typeface="Arial"/>
                <a:cs typeface="Arial"/>
              </a:rPr>
              <a:t>unity  </a:t>
            </a:r>
            <a:r>
              <a:rPr sz="2400" dirty="0">
                <a:latin typeface="Arial"/>
                <a:cs typeface="Arial"/>
              </a:rPr>
              <a:t>of thought and</a:t>
            </a:r>
            <a:r>
              <a:rPr sz="2400" spc="-120" dirty="0">
                <a:latin typeface="Arial"/>
                <a:cs typeface="Arial"/>
              </a:rPr>
              <a:t> </a:t>
            </a:r>
            <a:r>
              <a:rPr sz="2400" spc="-5" dirty="0">
                <a:latin typeface="Arial"/>
                <a:cs typeface="Arial"/>
              </a:rPr>
              <a:t>action.</a:t>
            </a:r>
            <a:endParaRPr sz="2400">
              <a:latin typeface="Arial"/>
              <a:cs typeface="Arial"/>
            </a:endParaRPr>
          </a:p>
          <a:p>
            <a:pPr marL="356870" marR="161925" indent="-344170">
              <a:lnSpc>
                <a:spcPts val="2300"/>
              </a:lnSpc>
              <a:spcBef>
                <a:spcPts val="580"/>
              </a:spcBef>
              <a:buChar char="•"/>
              <a:tabLst>
                <a:tab pos="356870" algn="l"/>
                <a:tab pos="357505" algn="l"/>
              </a:tabLst>
            </a:pPr>
            <a:r>
              <a:rPr sz="2400" dirty="0">
                <a:latin typeface="Arial"/>
                <a:cs typeface="Arial"/>
              </a:rPr>
              <a:t>It </a:t>
            </a:r>
            <a:r>
              <a:rPr sz="2400" spc="-5" dirty="0">
                <a:latin typeface="Arial"/>
                <a:cs typeface="Arial"/>
              </a:rPr>
              <a:t>is asserted: (a) </a:t>
            </a:r>
            <a:r>
              <a:rPr sz="2400" dirty="0">
                <a:latin typeface="Arial"/>
                <a:cs typeface="Arial"/>
              </a:rPr>
              <a:t>that </a:t>
            </a:r>
            <a:r>
              <a:rPr sz="2400" spc="-5" dirty="0">
                <a:latin typeface="Arial"/>
                <a:cs typeface="Arial"/>
              </a:rPr>
              <a:t>this is what </a:t>
            </a:r>
            <a:r>
              <a:rPr sz="2400" dirty="0">
                <a:latin typeface="Arial"/>
                <a:cs typeface="Arial"/>
              </a:rPr>
              <a:t>happens </a:t>
            </a:r>
            <a:r>
              <a:rPr sz="2400" spc="-5" dirty="0">
                <a:latin typeface="Arial"/>
                <a:cs typeface="Arial"/>
              </a:rPr>
              <a:t>in everyday  life; </a:t>
            </a:r>
            <a:r>
              <a:rPr sz="2400" dirty="0">
                <a:latin typeface="Arial"/>
                <a:cs typeface="Arial"/>
              </a:rPr>
              <a:t>and </a:t>
            </a:r>
            <a:r>
              <a:rPr sz="2400" spc="-5" dirty="0">
                <a:latin typeface="Arial"/>
                <a:cs typeface="Arial"/>
              </a:rPr>
              <a:t>(b) we should </a:t>
            </a:r>
            <a:r>
              <a:rPr sz="2400" spc="-10" dirty="0">
                <a:latin typeface="Arial"/>
                <a:cs typeface="Arial"/>
              </a:rPr>
              <a:t>realise </a:t>
            </a:r>
            <a:r>
              <a:rPr sz="2400" spc="-5" dirty="0">
                <a:latin typeface="Arial"/>
                <a:cs typeface="Arial"/>
              </a:rPr>
              <a:t>this </a:t>
            </a:r>
            <a:r>
              <a:rPr sz="2400" dirty="0">
                <a:latin typeface="Arial"/>
                <a:cs typeface="Arial"/>
              </a:rPr>
              <a:t>and take </a:t>
            </a:r>
            <a:r>
              <a:rPr sz="2400" spc="-5" dirty="0">
                <a:latin typeface="Arial"/>
                <a:cs typeface="Arial"/>
              </a:rPr>
              <a:t>it into  account, </a:t>
            </a:r>
            <a:r>
              <a:rPr sz="2400" dirty="0">
                <a:latin typeface="Arial"/>
                <a:cs typeface="Arial"/>
              </a:rPr>
              <a:t>for </a:t>
            </a:r>
            <a:r>
              <a:rPr sz="2400" spc="-5" dirty="0">
                <a:latin typeface="Arial"/>
                <a:cs typeface="Arial"/>
              </a:rPr>
              <a:t>example </a:t>
            </a:r>
            <a:r>
              <a:rPr sz="2400" spc="-10" dirty="0">
                <a:latin typeface="Arial"/>
                <a:cs typeface="Arial"/>
              </a:rPr>
              <a:t>while </a:t>
            </a:r>
            <a:r>
              <a:rPr sz="2400" spc="-5" dirty="0">
                <a:latin typeface="Arial"/>
                <a:cs typeface="Arial"/>
              </a:rPr>
              <a:t>we are</a:t>
            </a:r>
            <a:r>
              <a:rPr sz="2400" spc="-20" dirty="0">
                <a:latin typeface="Arial"/>
                <a:cs typeface="Arial"/>
              </a:rPr>
              <a:t> </a:t>
            </a:r>
            <a:r>
              <a:rPr sz="2400" spc="-5" dirty="0">
                <a:latin typeface="Arial"/>
                <a:cs typeface="Arial"/>
              </a:rPr>
              <a:t>theorising.</a:t>
            </a:r>
            <a:endParaRPr sz="2400">
              <a:latin typeface="Arial"/>
              <a:cs typeface="Arial"/>
            </a:endParaRPr>
          </a:p>
          <a:p>
            <a:pPr marL="356870" indent="-344170">
              <a:lnSpc>
                <a:spcPts val="2590"/>
              </a:lnSpc>
              <a:spcBef>
                <a:spcPts val="20"/>
              </a:spcBef>
              <a:buChar char="•"/>
              <a:tabLst>
                <a:tab pos="356870" algn="l"/>
                <a:tab pos="357505" algn="l"/>
              </a:tabLst>
            </a:pPr>
            <a:r>
              <a:rPr sz="2400" spc="-5" dirty="0">
                <a:latin typeface="Arial"/>
                <a:cs typeface="Arial"/>
              </a:rPr>
              <a:t>However, there is obviously more </a:t>
            </a:r>
            <a:r>
              <a:rPr sz="2400" dirty="0">
                <a:latin typeface="Arial"/>
                <a:cs typeface="Arial"/>
              </a:rPr>
              <a:t>to the </a:t>
            </a:r>
            <a:r>
              <a:rPr sz="2400" spc="-5" dirty="0">
                <a:latin typeface="Arial"/>
                <a:cs typeface="Arial"/>
              </a:rPr>
              <a:t>issue </a:t>
            </a:r>
            <a:r>
              <a:rPr sz="2400" dirty="0">
                <a:latin typeface="Arial"/>
                <a:cs typeface="Arial"/>
              </a:rPr>
              <a:t>than</a:t>
            </a:r>
            <a:r>
              <a:rPr sz="2400" spc="-5" dirty="0">
                <a:latin typeface="Arial"/>
                <a:cs typeface="Arial"/>
              </a:rPr>
              <a:t> </a:t>
            </a:r>
            <a:r>
              <a:rPr sz="2400" dirty="0">
                <a:latin typeface="Arial"/>
                <a:cs typeface="Arial"/>
              </a:rPr>
              <a:t>that,</a:t>
            </a:r>
            <a:endParaRPr sz="2400">
              <a:latin typeface="Arial"/>
              <a:cs typeface="Arial"/>
            </a:endParaRPr>
          </a:p>
          <a:p>
            <a:pPr marL="356870" marR="57150">
              <a:lnSpc>
                <a:spcPts val="2300"/>
              </a:lnSpc>
              <a:spcBef>
                <a:spcPts val="270"/>
              </a:spcBef>
            </a:pPr>
            <a:r>
              <a:rPr sz="2400" dirty="0">
                <a:latin typeface="Arial"/>
                <a:cs typeface="Arial"/>
              </a:rPr>
              <a:t>or </a:t>
            </a:r>
            <a:r>
              <a:rPr sz="2400" spc="-5" dirty="0">
                <a:latin typeface="Arial"/>
                <a:cs typeface="Arial"/>
              </a:rPr>
              <a:t>it would </a:t>
            </a:r>
            <a:r>
              <a:rPr sz="2400" dirty="0">
                <a:latin typeface="Arial"/>
                <a:cs typeface="Arial"/>
              </a:rPr>
              <a:t>not </a:t>
            </a:r>
            <a:r>
              <a:rPr sz="2400" spc="-5" dirty="0">
                <a:latin typeface="Arial"/>
                <a:cs typeface="Arial"/>
              </a:rPr>
              <a:t>make </a:t>
            </a:r>
            <a:r>
              <a:rPr sz="2400" dirty="0">
                <a:latin typeface="Arial"/>
                <a:cs typeface="Arial"/>
              </a:rPr>
              <a:t>sense to </a:t>
            </a:r>
            <a:r>
              <a:rPr sz="2400" spc="-5" dirty="0">
                <a:latin typeface="Arial"/>
                <a:cs typeface="Arial"/>
              </a:rPr>
              <a:t>claim </a:t>
            </a:r>
            <a:r>
              <a:rPr sz="2400" dirty="0">
                <a:latin typeface="Arial"/>
                <a:cs typeface="Arial"/>
              </a:rPr>
              <a:t>that the </a:t>
            </a:r>
            <a:r>
              <a:rPr sz="2400" spc="-5" dirty="0">
                <a:latin typeface="Arial"/>
                <a:cs typeface="Arial"/>
              </a:rPr>
              <a:t>results </a:t>
            </a:r>
            <a:r>
              <a:rPr sz="2400" dirty="0">
                <a:latin typeface="Arial"/>
                <a:cs typeface="Arial"/>
              </a:rPr>
              <a:t>of  our thought and </a:t>
            </a:r>
            <a:r>
              <a:rPr sz="2400" spc="-5" dirty="0">
                <a:latin typeface="Arial"/>
                <a:cs typeface="Arial"/>
              </a:rPr>
              <a:t>action </a:t>
            </a:r>
            <a:r>
              <a:rPr sz="2400" dirty="0">
                <a:latin typeface="Arial"/>
                <a:cs typeface="Arial"/>
              </a:rPr>
              <a:t>appear to us as </a:t>
            </a:r>
            <a:r>
              <a:rPr sz="2400" spc="-5" dirty="0">
                <a:latin typeface="Arial"/>
                <a:cs typeface="Arial"/>
              </a:rPr>
              <a:t>things, external,  structures.</a:t>
            </a:r>
            <a:endParaRPr sz="2400">
              <a:latin typeface="Arial"/>
              <a:cs typeface="Arial"/>
            </a:endParaRPr>
          </a:p>
        </p:txBody>
      </p:sp>
      <p:sp>
        <p:nvSpPr>
          <p:cNvPr id="14" name="object 14"/>
          <p:cNvSpPr/>
          <p:nvPr/>
        </p:nvSpPr>
        <p:spPr>
          <a:xfrm>
            <a:off x="0" y="5556275"/>
            <a:ext cx="1676400" cy="1301724"/>
          </a:xfrm>
          <a:prstGeom prst="rect">
            <a:avLst/>
          </a:prstGeom>
          <a:blipFill>
            <a:blip r:embed="rId10" cstate="print"/>
            <a:stretch>
              <a:fillRect/>
            </a:stretch>
          </a:blipFill>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158</a:t>
            </a:fld>
            <a:endParaRPr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535940" y="563372"/>
            <a:ext cx="8039100" cy="5191760"/>
          </a:xfrm>
          <a:prstGeom prst="rect">
            <a:avLst/>
          </a:prstGeom>
        </p:spPr>
        <p:txBody>
          <a:bodyPr vert="horz" wrap="square" lIns="0" tIns="78740" rIns="0" bIns="0" rtlCol="0">
            <a:spAutoFit/>
          </a:bodyPr>
          <a:lstStyle/>
          <a:p>
            <a:pPr marL="356870" marR="5080" indent="-344170">
              <a:lnSpc>
                <a:spcPts val="2110"/>
              </a:lnSpc>
              <a:spcBef>
                <a:spcPts val="620"/>
              </a:spcBef>
              <a:buFont typeface="Arial"/>
              <a:buChar char="•"/>
              <a:tabLst>
                <a:tab pos="356870" algn="l"/>
                <a:tab pos="357505" algn="l"/>
              </a:tabLst>
            </a:pPr>
            <a:r>
              <a:rPr sz="2200" dirty="0">
                <a:latin typeface="Arial"/>
                <a:cs typeface="Arial"/>
              </a:rPr>
              <a:t>Thus Gramsci, for </a:t>
            </a:r>
            <a:r>
              <a:rPr sz="2200" spc="-5" dirty="0">
                <a:latin typeface="Arial"/>
                <a:cs typeface="Arial"/>
              </a:rPr>
              <a:t>example, argues </a:t>
            </a:r>
            <a:r>
              <a:rPr sz="2200" dirty="0">
                <a:latin typeface="Arial"/>
                <a:cs typeface="Arial"/>
              </a:rPr>
              <a:t>that </a:t>
            </a:r>
            <a:r>
              <a:rPr sz="2200" spc="-10" dirty="0">
                <a:latin typeface="Arial"/>
                <a:cs typeface="Arial"/>
              </a:rPr>
              <a:t>while </a:t>
            </a:r>
            <a:r>
              <a:rPr sz="2200" dirty="0">
                <a:latin typeface="Arial"/>
                <a:cs typeface="Arial"/>
              </a:rPr>
              <a:t>"everyone </a:t>
            </a:r>
            <a:r>
              <a:rPr sz="2200" spc="-5" dirty="0">
                <a:latin typeface="Arial"/>
                <a:cs typeface="Arial"/>
              </a:rPr>
              <a:t>is </a:t>
            </a:r>
            <a:r>
              <a:rPr sz="2200" spc="-10" dirty="0">
                <a:latin typeface="Arial"/>
                <a:cs typeface="Arial"/>
              </a:rPr>
              <a:t>an  </a:t>
            </a:r>
            <a:r>
              <a:rPr sz="2200" spc="-5" dirty="0">
                <a:latin typeface="Arial"/>
                <a:cs typeface="Arial"/>
              </a:rPr>
              <a:t>intellectual" (in </a:t>
            </a:r>
            <a:r>
              <a:rPr sz="2200" dirty="0">
                <a:latin typeface="Arial"/>
                <a:cs typeface="Arial"/>
              </a:rPr>
              <a:t>other </a:t>
            </a:r>
            <a:r>
              <a:rPr sz="2200" spc="-5" dirty="0">
                <a:latin typeface="Arial"/>
                <a:cs typeface="Arial"/>
              </a:rPr>
              <a:t>words, </a:t>
            </a:r>
            <a:r>
              <a:rPr sz="2200" dirty="0">
                <a:latin typeface="Arial"/>
                <a:cs typeface="Arial"/>
              </a:rPr>
              <a:t>theorises </a:t>
            </a:r>
            <a:r>
              <a:rPr sz="2200" spc="-5" dirty="0">
                <a:latin typeface="Arial"/>
                <a:cs typeface="Arial"/>
              </a:rPr>
              <a:t>and organises on </a:t>
            </a:r>
            <a:r>
              <a:rPr sz="2200" spc="-10" dirty="0">
                <a:latin typeface="Arial"/>
                <a:cs typeface="Arial"/>
              </a:rPr>
              <a:t>an  </a:t>
            </a:r>
            <a:r>
              <a:rPr sz="2200" dirty="0">
                <a:latin typeface="Arial"/>
                <a:cs typeface="Arial"/>
              </a:rPr>
              <a:t>everyday </a:t>
            </a:r>
            <a:r>
              <a:rPr sz="2200" spc="-5" dirty="0">
                <a:latin typeface="Arial"/>
                <a:cs typeface="Arial"/>
              </a:rPr>
              <a:t>level), </a:t>
            </a:r>
            <a:r>
              <a:rPr sz="2200" dirty="0">
                <a:latin typeface="Arial"/>
                <a:cs typeface="Arial"/>
              </a:rPr>
              <a:t>"not </a:t>
            </a:r>
            <a:r>
              <a:rPr sz="2200" spc="-5" dirty="0">
                <a:latin typeface="Arial"/>
                <a:cs typeface="Arial"/>
              </a:rPr>
              <a:t>everybody has </a:t>
            </a:r>
            <a:r>
              <a:rPr sz="2200" dirty="0">
                <a:latin typeface="Arial"/>
                <a:cs typeface="Arial"/>
              </a:rPr>
              <a:t>the </a:t>
            </a:r>
            <a:r>
              <a:rPr sz="2200" spc="-5" dirty="0">
                <a:latin typeface="Arial"/>
                <a:cs typeface="Arial"/>
              </a:rPr>
              <a:t>social </a:t>
            </a:r>
            <a:r>
              <a:rPr sz="2200" dirty="0">
                <a:latin typeface="Arial"/>
                <a:cs typeface="Arial"/>
              </a:rPr>
              <a:t>function of </a:t>
            </a:r>
            <a:r>
              <a:rPr sz="2200" spc="-10" dirty="0">
                <a:latin typeface="Arial"/>
                <a:cs typeface="Arial"/>
              </a:rPr>
              <a:t>an  </a:t>
            </a:r>
            <a:r>
              <a:rPr sz="2200" spc="-5" dirty="0">
                <a:latin typeface="Arial"/>
                <a:cs typeface="Arial"/>
              </a:rPr>
              <a:t>intellectual" (in </a:t>
            </a:r>
            <a:r>
              <a:rPr sz="2200" dirty="0">
                <a:latin typeface="Arial"/>
                <a:cs typeface="Arial"/>
              </a:rPr>
              <a:t>other </a:t>
            </a:r>
            <a:r>
              <a:rPr sz="2200" spc="-5" dirty="0">
                <a:latin typeface="Arial"/>
                <a:cs typeface="Arial"/>
              </a:rPr>
              <a:t>words, </a:t>
            </a:r>
            <a:r>
              <a:rPr sz="2200" dirty="0">
                <a:latin typeface="Arial"/>
                <a:cs typeface="Arial"/>
              </a:rPr>
              <a:t>not everyone devotes themselves  </a:t>
            </a:r>
            <a:r>
              <a:rPr sz="2200" spc="0" dirty="0">
                <a:latin typeface="Arial"/>
                <a:cs typeface="Arial"/>
              </a:rPr>
              <a:t>to </a:t>
            </a:r>
            <a:r>
              <a:rPr sz="2200" spc="-5" dirty="0">
                <a:latin typeface="Arial"/>
                <a:cs typeface="Arial"/>
              </a:rPr>
              <a:t>this thinking and</a:t>
            </a:r>
            <a:r>
              <a:rPr sz="2200" spc="-35" dirty="0">
                <a:latin typeface="Arial"/>
                <a:cs typeface="Arial"/>
              </a:rPr>
              <a:t> </a:t>
            </a:r>
            <a:r>
              <a:rPr sz="2200" spc="-5" dirty="0">
                <a:latin typeface="Arial"/>
                <a:cs typeface="Arial"/>
              </a:rPr>
              <a:t>organising.</a:t>
            </a:r>
            <a:endParaRPr sz="2200">
              <a:latin typeface="Arial"/>
              <a:cs typeface="Arial"/>
            </a:endParaRPr>
          </a:p>
          <a:p>
            <a:pPr>
              <a:lnSpc>
                <a:spcPct val="100000"/>
              </a:lnSpc>
              <a:spcBef>
                <a:spcPts val="5"/>
              </a:spcBef>
              <a:buFont typeface="Arial"/>
              <a:buChar char="•"/>
            </a:pPr>
            <a:endParaRPr sz="2750">
              <a:latin typeface="Times New Roman"/>
              <a:cs typeface="Times New Roman"/>
            </a:endParaRPr>
          </a:p>
          <a:p>
            <a:pPr marL="356870" marR="46355" indent="-344170">
              <a:lnSpc>
                <a:spcPts val="2110"/>
              </a:lnSpc>
              <a:buChar char="•"/>
              <a:tabLst>
                <a:tab pos="356870" algn="l"/>
                <a:tab pos="357505" algn="l"/>
              </a:tabLst>
            </a:pPr>
            <a:r>
              <a:rPr sz="2200" spc="0" dirty="0">
                <a:latin typeface="Arial"/>
                <a:cs typeface="Arial"/>
              </a:rPr>
              <a:t>In </a:t>
            </a:r>
            <a:r>
              <a:rPr sz="2200" dirty="0">
                <a:latin typeface="Arial"/>
                <a:cs typeface="Arial"/>
              </a:rPr>
              <a:t>other </a:t>
            </a:r>
            <a:r>
              <a:rPr sz="2200" spc="-5" dirty="0">
                <a:latin typeface="Arial"/>
                <a:cs typeface="Arial"/>
              </a:rPr>
              <a:t>words, </a:t>
            </a:r>
            <a:r>
              <a:rPr sz="2200" dirty="0">
                <a:latin typeface="Arial"/>
                <a:cs typeface="Arial"/>
              </a:rPr>
              <a:t>the </a:t>
            </a:r>
            <a:r>
              <a:rPr sz="2200" spc="-5" dirty="0">
                <a:latin typeface="Arial"/>
                <a:cs typeface="Arial"/>
              </a:rPr>
              <a:t>division </a:t>
            </a:r>
            <a:r>
              <a:rPr sz="2200" dirty="0">
                <a:latin typeface="Arial"/>
                <a:cs typeface="Arial"/>
              </a:rPr>
              <a:t>of mental </a:t>
            </a:r>
            <a:r>
              <a:rPr sz="2200" spc="-5" dirty="0">
                <a:latin typeface="Arial"/>
                <a:cs typeface="Arial"/>
              </a:rPr>
              <a:t>and </a:t>
            </a:r>
            <a:r>
              <a:rPr sz="2200" dirty="0">
                <a:latin typeface="Arial"/>
                <a:cs typeface="Arial"/>
              </a:rPr>
              <a:t>manual </a:t>
            </a:r>
            <a:r>
              <a:rPr sz="2200" spc="-5" dirty="0">
                <a:latin typeface="Arial"/>
                <a:cs typeface="Arial"/>
              </a:rPr>
              <a:t>labour,  diagnosed by </a:t>
            </a:r>
            <a:r>
              <a:rPr sz="2200" dirty="0">
                <a:latin typeface="Arial"/>
                <a:cs typeface="Arial"/>
              </a:rPr>
              <a:t>Marx </a:t>
            </a:r>
            <a:r>
              <a:rPr sz="2200" spc="-5" dirty="0">
                <a:latin typeface="Arial"/>
                <a:cs typeface="Arial"/>
              </a:rPr>
              <a:t>and carried </a:t>
            </a:r>
            <a:r>
              <a:rPr sz="2200" spc="0" dirty="0">
                <a:latin typeface="Arial"/>
                <a:cs typeface="Arial"/>
              </a:rPr>
              <a:t>to </a:t>
            </a:r>
            <a:r>
              <a:rPr sz="2200" spc="-5" dirty="0">
                <a:latin typeface="Arial"/>
                <a:cs typeface="Arial"/>
              </a:rPr>
              <a:t>its </a:t>
            </a:r>
            <a:r>
              <a:rPr sz="2200" dirty="0">
                <a:latin typeface="Arial"/>
                <a:cs typeface="Arial"/>
              </a:rPr>
              <a:t>extremes </a:t>
            </a:r>
            <a:r>
              <a:rPr sz="2200" spc="-5" dirty="0">
                <a:latin typeface="Arial"/>
                <a:cs typeface="Arial"/>
              </a:rPr>
              <a:t>in </a:t>
            </a:r>
            <a:r>
              <a:rPr sz="2200" dirty="0">
                <a:latin typeface="Arial"/>
                <a:cs typeface="Arial"/>
              </a:rPr>
              <a:t>the </a:t>
            </a:r>
            <a:r>
              <a:rPr sz="2200" spc="-5" dirty="0">
                <a:latin typeface="Arial"/>
                <a:cs typeface="Arial"/>
              </a:rPr>
              <a:t>Taylorist  </a:t>
            </a:r>
            <a:r>
              <a:rPr sz="2200" dirty="0">
                <a:latin typeface="Arial"/>
                <a:cs typeface="Arial"/>
              </a:rPr>
              <a:t>model of </a:t>
            </a:r>
            <a:r>
              <a:rPr sz="2200" spc="-5" dirty="0">
                <a:latin typeface="Arial"/>
                <a:cs typeface="Arial"/>
              </a:rPr>
              <a:t>production, means </a:t>
            </a:r>
            <a:r>
              <a:rPr sz="2200" dirty="0">
                <a:latin typeface="Arial"/>
                <a:cs typeface="Arial"/>
              </a:rPr>
              <a:t>that </a:t>
            </a:r>
            <a:r>
              <a:rPr sz="2200" spc="-5" dirty="0">
                <a:latin typeface="Arial"/>
                <a:cs typeface="Arial"/>
              </a:rPr>
              <a:t>this initial unity is </a:t>
            </a:r>
            <a:r>
              <a:rPr sz="2200" dirty="0">
                <a:latin typeface="Arial"/>
                <a:cs typeface="Arial"/>
              </a:rPr>
              <a:t>at the very  </a:t>
            </a:r>
            <a:r>
              <a:rPr sz="2200" spc="-5" dirty="0">
                <a:latin typeface="Arial"/>
                <a:cs typeface="Arial"/>
              </a:rPr>
              <a:t>least severely</a:t>
            </a:r>
            <a:r>
              <a:rPr sz="2200" spc="-35" dirty="0">
                <a:latin typeface="Arial"/>
                <a:cs typeface="Arial"/>
              </a:rPr>
              <a:t> </a:t>
            </a:r>
            <a:r>
              <a:rPr sz="2200" dirty="0">
                <a:latin typeface="Arial"/>
                <a:cs typeface="Arial"/>
              </a:rPr>
              <a:t>distorted.</a:t>
            </a:r>
            <a:endParaRPr sz="2200">
              <a:latin typeface="Arial"/>
              <a:cs typeface="Arial"/>
            </a:endParaRPr>
          </a:p>
          <a:p>
            <a:pPr>
              <a:lnSpc>
                <a:spcPct val="100000"/>
              </a:lnSpc>
              <a:spcBef>
                <a:spcPts val="5"/>
              </a:spcBef>
              <a:buFont typeface="Arial"/>
              <a:buChar char="•"/>
            </a:pPr>
            <a:endParaRPr sz="2750">
              <a:latin typeface="Times New Roman"/>
              <a:cs typeface="Times New Roman"/>
            </a:endParaRPr>
          </a:p>
          <a:p>
            <a:pPr marL="356870" marR="94615" indent="-344170">
              <a:lnSpc>
                <a:spcPts val="2110"/>
              </a:lnSpc>
              <a:buChar char="•"/>
              <a:tabLst>
                <a:tab pos="356870" algn="l"/>
                <a:tab pos="357505" algn="l"/>
              </a:tabLst>
            </a:pPr>
            <a:r>
              <a:rPr sz="2200" spc="0" dirty="0">
                <a:latin typeface="Arial"/>
                <a:cs typeface="Arial"/>
              </a:rPr>
              <a:t>On </a:t>
            </a:r>
            <a:r>
              <a:rPr sz="2200" dirty="0">
                <a:latin typeface="Arial"/>
                <a:cs typeface="Arial"/>
              </a:rPr>
              <a:t>a more general </a:t>
            </a:r>
            <a:r>
              <a:rPr sz="2200" spc="-5" dirty="0">
                <a:latin typeface="Arial"/>
                <a:cs typeface="Arial"/>
              </a:rPr>
              <a:t>level, </a:t>
            </a:r>
            <a:r>
              <a:rPr sz="2200" dirty="0">
                <a:latin typeface="Arial"/>
                <a:cs typeface="Arial"/>
              </a:rPr>
              <a:t>the </a:t>
            </a:r>
            <a:r>
              <a:rPr sz="2200" spc="-5" dirty="0">
                <a:latin typeface="Arial"/>
                <a:cs typeface="Arial"/>
              </a:rPr>
              <a:t>reality </a:t>
            </a:r>
            <a:r>
              <a:rPr sz="2200" dirty="0">
                <a:latin typeface="Arial"/>
                <a:cs typeface="Arial"/>
              </a:rPr>
              <a:t>of </a:t>
            </a:r>
            <a:r>
              <a:rPr sz="2200" spc="-5" dirty="0">
                <a:latin typeface="Arial"/>
                <a:cs typeface="Arial"/>
              </a:rPr>
              <a:t>class conflict and </a:t>
            </a:r>
            <a:r>
              <a:rPr sz="2200" spc="-10" dirty="0">
                <a:latin typeface="Arial"/>
                <a:cs typeface="Arial"/>
              </a:rPr>
              <a:t>class  </a:t>
            </a:r>
            <a:r>
              <a:rPr sz="2200" dirty="0">
                <a:latin typeface="Arial"/>
                <a:cs typeface="Arial"/>
              </a:rPr>
              <a:t>culture </a:t>
            </a:r>
            <a:r>
              <a:rPr sz="2200" spc="-5" dirty="0">
                <a:latin typeface="Arial"/>
                <a:cs typeface="Arial"/>
              </a:rPr>
              <a:t>means </a:t>
            </a:r>
            <a:r>
              <a:rPr sz="2200" dirty="0">
                <a:latin typeface="Arial"/>
                <a:cs typeface="Arial"/>
              </a:rPr>
              <a:t>that the </a:t>
            </a:r>
            <a:r>
              <a:rPr sz="2200" spc="-5" dirty="0">
                <a:latin typeface="Arial"/>
                <a:cs typeface="Arial"/>
              </a:rPr>
              <a:t>social </a:t>
            </a:r>
            <a:r>
              <a:rPr sz="2200" dirty="0">
                <a:latin typeface="Arial"/>
                <a:cs typeface="Arial"/>
              </a:rPr>
              <a:t>actors, the </a:t>
            </a:r>
            <a:r>
              <a:rPr sz="2200" spc="-5" dirty="0">
                <a:latin typeface="Arial"/>
                <a:cs typeface="Arial"/>
              </a:rPr>
              <a:t>conflicting </a:t>
            </a:r>
            <a:r>
              <a:rPr sz="2200" spc="-10" dirty="0">
                <a:latin typeface="Arial"/>
                <a:cs typeface="Arial"/>
              </a:rPr>
              <a:t>class  </a:t>
            </a:r>
            <a:r>
              <a:rPr sz="2200" dirty="0">
                <a:latin typeface="Arial"/>
                <a:cs typeface="Arial"/>
              </a:rPr>
              <a:t>movements of the </a:t>
            </a:r>
            <a:r>
              <a:rPr sz="2200" spc="-5" dirty="0">
                <a:latin typeface="Arial"/>
                <a:cs typeface="Arial"/>
              </a:rPr>
              <a:t>rulers and </a:t>
            </a:r>
            <a:r>
              <a:rPr sz="2200" dirty="0">
                <a:latin typeface="Arial"/>
                <a:cs typeface="Arial"/>
              </a:rPr>
              <a:t>the </a:t>
            </a:r>
            <a:r>
              <a:rPr sz="2200" spc="-5" dirty="0">
                <a:latin typeface="Arial"/>
                <a:cs typeface="Arial"/>
              </a:rPr>
              <a:t>ruled, </a:t>
            </a:r>
            <a:r>
              <a:rPr sz="2200" dirty="0">
                <a:latin typeface="Arial"/>
                <a:cs typeface="Arial"/>
              </a:rPr>
              <a:t>cannot </a:t>
            </a:r>
            <a:r>
              <a:rPr sz="2200" spc="-5" dirty="0">
                <a:latin typeface="Arial"/>
                <a:cs typeface="Arial"/>
              </a:rPr>
              <a:t>fully </a:t>
            </a:r>
            <a:r>
              <a:rPr sz="2200" dirty="0">
                <a:latin typeface="Arial"/>
                <a:cs typeface="Arial"/>
              </a:rPr>
              <a:t>grasp </a:t>
            </a:r>
            <a:r>
              <a:rPr sz="2200" spc="-5" dirty="0">
                <a:latin typeface="Arial"/>
                <a:cs typeface="Arial"/>
              </a:rPr>
              <a:t>the  social totality, </a:t>
            </a:r>
            <a:r>
              <a:rPr sz="2200" dirty="0">
                <a:latin typeface="Arial"/>
                <a:cs typeface="Arial"/>
              </a:rPr>
              <a:t>but are restricted </a:t>
            </a:r>
            <a:r>
              <a:rPr sz="2200" spc="0" dirty="0">
                <a:latin typeface="Arial"/>
                <a:cs typeface="Arial"/>
              </a:rPr>
              <a:t>to </a:t>
            </a:r>
            <a:r>
              <a:rPr sz="2200" dirty="0">
                <a:latin typeface="Arial"/>
                <a:cs typeface="Arial"/>
              </a:rPr>
              <a:t>a </a:t>
            </a:r>
            <a:r>
              <a:rPr sz="2200" spc="-5" dirty="0">
                <a:latin typeface="Arial"/>
                <a:cs typeface="Arial"/>
              </a:rPr>
              <a:t>partial knowledge </a:t>
            </a:r>
            <a:r>
              <a:rPr sz="2200" dirty="0">
                <a:latin typeface="Arial"/>
                <a:cs typeface="Arial"/>
              </a:rPr>
              <a:t>of </a:t>
            </a:r>
            <a:r>
              <a:rPr sz="2200" spc="-5" dirty="0">
                <a:latin typeface="Arial"/>
                <a:cs typeface="Arial"/>
              </a:rPr>
              <a:t>it.  </a:t>
            </a:r>
            <a:r>
              <a:rPr sz="2200" dirty="0">
                <a:latin typeface="Arial"/>
                <a:cs typeface="Arial"/>
              </a:rPr>
              <a:t>Thus the reason </a:t>
            </a:r>
            <a:r>
              <a:rPr sz="2200" spc="-5" dirty="0">
                <a:latin typeface="Arial"/>
                <a:cs typeface="Arial"/>
              </a:rPr>
              <a:t>we do </a:t>
            </a:r>
            <a:r>
              <a:rPr sz="2200" dirty="0">
                <a:latin typeface="Arial"/>
                <a:cs typeface="Arial"/>
              </a:rPr>
              <a:t>not grasp the </a:t>
            </a:r>
            <a:r>
              <a:rPr sz="2200" spc="-5" dirty="0">
                <a:latin typeface="Arial"/>
                <a:cs typeface="Arial"/>
              </a:rPr>
              <a:t>expressive totality of  </a:t>
            </a:r>
            <a:r>
              <a:rPr sz="2200" dirty="0">
                <a:latin typeface="Arial"/>
                <a:cs typeface="Arial"/>
              </a:rPr>
              <a:t>society </a:t>
            </a:r>
            <a:r>
              <a:rPr sz="2200" spc="-5" dirty="0">
                <a:latin typeface="Arial"/>
                <a:cs typeface="Arial"/>
              </a:rPr>
              <a:t>as </a:t>
            </a:r>
            <a:r>
              <a:rPr sz="2200" dirty="0">
                <a:latin typeface="Arial"/>
                <a:cs typeface="Arial"/>
              </a:rPr>
              <a:t>such </a:t>
            </a:r>
            <a:r>
              <a:rPr sz="2200" spc="-5" dirty="0">
                <a:latin typeface="Arial"/>
                <a:cs typeface="Arial"/>
              </a:rPr>
              <a:t>is </a:t>
            </a:r>
            <a:r>
              <a:rPr sz="2200" dirty="0">
                <a:latin typeface="Arial"/>
                <a:cs typeface="Arial"/>
              </a:rPr>
              <a:t>that the agent </a:t>
            </a:r>
            <a:r>
              <a:rPr sz="2200" spc="-5" dirty="0">
                <a:latin typeface="Arial"/>
                <a:cs typeface="Arial"/>
              </a:rPr>
              <a:t>is </a:t>
            </a:r>
            <a:r>
              <a:rPr sz="2200" dirty="0">
                <a:latin typeface="Arial"/>
                <a:cs typeface="Arial"/>
              </a:rPr>
              <a:t>not the </a:t>
            </a:r>
            <a:r>
              <a:rPr sz="2200" spc="-5" dirty="0">
                <a:latin typeface="Arial"/>
                <a:cs typeface="Arial"/>
              </a:rPr>
              <a:t>whole </a:t>
            </a:r>
            <a:r>
              <a:rPr sz="2200" dirty="0">
                <a:latin typeface="Arial"/>
                <a:cs typeface="Arial"/>
              </a:rPr>
              <a:t>of </a:t>
            </a:r>
            <a:r>
              <a:rPr sz="2200" spc="-5" dirty="0">
                <a:latin typeface="Arial"/>
                <a:cs typeface="Arial"/>
              </a:rPr>
              <a:t>social  </a:t>
            </a:r>
            <a:r>
              <a:rPr sz="2200" dirty="0">
                <a:latin typeface="Arial"/>
                <a:cs typeface="Arial"/>
              </a:rPr>
              <a:t>humanity but </a:t>
            </a:r>
            <a:r>
              <a:rPr sz="2200" spc="-5" dirty="0">
                <a:latin typeface="Arial"/>
                <a:cs typeface="Arial"/>
              </a:rPr>
              <a:t>is, in </a:t>
            </a:r>
            <a:r>
              <a:rPr sz="2200" dirty="0">
                <a:latin typeface="Arial"/>
                <a:cs typeface="Arial"/>
              </a:rPr>
              <a:t>fact, the </a:t>
            </a:r>
            <a:r>
              <a:rPr sz="2200" spc="-5" dirty="0">
                <a:latin typeface="Arial"/>
                <a:cs typeface="Arial"/>
              </a:rPr>
              <a:t>conflicting </a:t>
            </a:r>
            <a:r>
              <a:rPr sz="2200" dirty="0">
                <a:latin typeface="Arial"/>
                <a:cs typeface="Arial"/>
              </a:rPr>
              <a:t>parts of that</a:t>
            </a:r>
            <a:r>
              <a:rPr sz="2200" spc="-10" dirty="0">
                <a:latin typeface="Arial"/>
                <a:cs typeface="Arial"/>
              </a:rPr>
              <a:t> </a:t>
            </a:r>
            <a:r>
              <a:rPr sz="2200" spc="-5" dirty="0">
                <a:latin typeface="Arial"/>
                <a:cs typeface="Arial"/>
              </a:rPr>
              <a:t>humanity.</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159</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544" y="201168"/>
            <a:ext cx="649223" cy="6400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7679" y="176783"/>
            <a:ext cx="5291327" cy="66446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17264" y="500188"/>
            <a:ext cx="112547" cy="11254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2482" y="416858"/>
            <a:ext cx="4638827" cy="359575"/>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733216" y="280400"/>
            <a:ext cx="6986270" cy="1975485"/>
          </a:xfrm>
          <a:prstGeom prst="rect">
            <a:avLst/>
          </a:prstGeom>
        </p:spPr>
        <p:txBody>
          <a:bodyPr vert="horz" wrap="square" lIns="0" tIns="11430" rIns="0" bIns="0" rtlCol="0">
            <a:spAutoFit/>
          </a:bodyPr>
          <a:lstStyle/>
          <a:p>
            <a:pPr marL="12700" marR="5080" indent="4748530">
              <a:lnSpc>
                <a:spcPct val="100000"/>
              </a:lnSpc>
              <a:spcBef>
                <a:spcPts val="90"/>
              </a:spcBef>
            </a:pPr>
            <a:r>
              <a:rPr sz="3200" spc="-5" dirty="0"/>
              <a:t>“the social”  includes and </a:t>
            </a:r>
            <a:r>
              <a:rPr sz="3200" spc="-20" dirty="0"/>
              <a:t>integrates </a:t>
            </a:r>
            <a:r>
              <a:rPr sz="3200" i="1" spc="-10" dirty="0">
                <a:latin typeface="Calibri"/>
                <a:cs typeface="Calibri"/>
              </a:rPr>
              <a:t>all </a:t>
            </a:r>
            <a:r>
              <a:rPr sz="3200" spc="-5" dirty="0"/>
              <a:t>fields </a:t>
            </a:r>
            <a:r>
              <a:rPr sz="3200" spc="-10" dirty="0"/>
              <a:t>of human  </a:t>
            </a:r>
            <a:r>
              <a:rPr sz="3200" spc="-5" dirty="0"/>
              <a:t>activity – </a:t>
            </a:r>
            <a:r>
              <a:rPr sz="3200" spc="-25" dirty="0"/>
              <a:t>from </a:t>
            </a:r>
            <a:r>
              <a:rPr sz="3200" spc="-10" dirty="0"/>
              <a:t>religion </a:t>
            </a:r>
            <a:r>
              <a:rPr sz="3200" spc="-15" dirty="0"/>
              <a:t>to </a:t>
            </a:r>
            <a:r>
              <a:rPr sz="3200" spc="-5" dirty="0"/>
              <a:t>politics, </a:t>
            </a:r>
            <a:r>
              <a:rPr sz="3200" spc="-25" dirty="0"/>
              <a:t>from  </a:t>
            </a:r>
            <a:r>
              <a:rPr sz="3200" spc="-15" dirty="0"/>
              <a:t>housework to</a:t>
            </a:r>
            <a:r>
              <a:rPr sz="3200" spc="25" dirty="0"/>
              <a:t> </a:t>
            </a:r>
            <a:r>
              <a:rPr sz="3200" spc="-20" dirty="0"/>
              <a:t>literature.</a:t>
            </a:r>
            <a:endParaRPr sz="3200">
              <a:latin typeface="Calibri"/>
              <a:cs typeface="Calibri"/>
            </a:endParaRPr>
          </a:p>
        </p:txBody>
      </p:sp>
      <p:sp>
        <p:nvSpPr>
          <p:cNvPr id="7" name="object 7"/>
          <p:cNvSpPr/>
          <p:nvPr/>
        </p:nvSpPr>
        <p:spPr>
          <a:xfrm>
            <a:off x="2279903" y="2478024"/>
            <a:ext cx="1965959" cy="165201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457856" y="2514600"/>
            <a:ext cx="1733550" cy="1419225"/>
          </a:xfrm>
          <a:custGeom>
            <a:avLst/>
            <a:gdLst/>
            <a:ahLst/>
            <a:cxnLst/>
            <a:rect l="l" t="t" r="r" b="b"/>
            <a:pathLst>
              <a:path w="1733550" h="1419225">
                <a:moveTo>
                  <a:pt x="1733143" y="0"/>
                </a:moveTo>
                <a:lnTo>
                  <a:pt x="0" y="1419174"/>
                </a:lnTo>
              </a:path>
            </a:pathLst>
          </a:custGeom>
          <a:ln w="25399">
            <a:solidFill>
              <a:srgbClr val="8064A2"/>
            </a:solidFill>
          </a:ln>
        </p:spPr>
        <p:txBody>
          <a:bodyPr wrap="square" lIns="0" tIns="0" rIns="0" bIns="0" rtlCol="0"/>
          <a:lstStyle/>
          <a:p>
            <a:endParaRPr/>
          </a:p>
        </p:txBody>
      </p:sp>
      <p:sp>
        <p:nvSpPr>
          <p:cNvPr id="9" name="object 9"/>
          <p:cNvSpPr/>
          <p:nvPr/>
        </p:nvSpPr>
        <p:spPr>
          <a:xfrm>
            <a:off x="2457849" y="3851095"/>
            <a:ext cx="87630" cy="83185"/>
          </a:xfrm>
          <a:custGeom>
            <a:avLst/>
            <a:gdLst/>
            <a:ahLst/>
            <a:cxnLst/>
            <a:rect l="l" t="t" r="r" b="b"/>
            <a:pathLst>
              <a:path w="87630" h="83185">
                <a:moveTo>
                  <a:pt x="87122" y="68783"/>
                </a:moveTo>
                <a:lnTo>
                  <a:pt x="0" y="82676"/>
                </a:lnTo>
                <a:lnTo>
                  <a:pt x="30797" y="0"/>
                </a:lnTo>
              </a:path>
            </a:pathLst>
          </a:custGeom>
          <a:ln w="25400">
            <a:solidFill>
              <a:srgbClr val="8064A2"/>
            </a:solidFill>
          </a:ln>
        </p:spPr>
        <p:txBody>
          <a:bodyPr wrap="square" lIns="0" tIns="0" rIns="0" bIns="0" rtlCol="0"/>
          <a:lstStyle/>
          <a:p>
            <a:endParaRPr/>
          </a:p>
        </p:txBody>
      </p:sp>
      <p:sp>
        <p:nvSpPr>
          <p:cNvPr id="10" name="object 10"/>
          <p:cNvSpPr/>
          <p:nvPr/>
        </p:nvSpPr>
        <p:spPr>
          <a:xfrm>
            <a:off x="4139183" y="2478023"/>
            <a:ext cx="2572511" cy="166420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191000" y="2514600"/>
            <a:ext cx="2341245" cy="1435100"/>
          </a:xfrm>
          <a:custGeom>
            <a:avLst/>
            <a:gdLst/>
            <a:ahLst/>
            <a:cxnLst/>
            <a:rect l="l" t="t" r="r" b="b"/>
            <a:pathLst>
              <a:path w="2341245" h="1435100">
                <a:moveTo>
                  <a:pt x="0" y="0"/>
                </a:moveTo>
                <a:lnTo>
                  <a:pt x="2340762" y="1434655"/>
                </a:lnTo>
              </a:path>
            </a:pathLst>
          </a:custGeom>
          <a:ln w="25400">
            <a:solidFill>
              <a:srgbClr val="4BACC6"/>
            </a:solidFill>
          </a:ln>
        </p:spPr>
        <p:txBody>
          <a:bodyPr wrap="square" lIns="0" tIns="0" rIns="0" bIns="0" rtlCol="0"/>
          <a:lstStyle/>
          <a:p>
            <a:endParaRPr/>
          </a:p>
        </p:txBody>
      </p:sp>
      <p:sp>
        <p:nvSpPr>
          <p:cNvPr id="12" name="object 12"/>
          <p:cNvSpPr/>
          <p:nvPr/>
        </p:nvSpPr>
        <p:spPr>
          <a:xfrm>
            <a:off x="6443568" y="3871539"/>
            <a:ext cx="88265" cy="78105"/>
          </a:xfrm>
          <a:custGeom>
            <a:avLst/>
            <a:gdLst/>
            <a:ahLst/>
            <a:cxnLst/>
            <a:rect l="l" t="t" r="r" b="b"/>
            <a:pathLst>
              <a:path w="88265" h="78104">
                <a:moveTo>
                  <a:pt x="46456" y="0"/>
                </a:moveTo>
                <a:lnTo>
                  <a:pt x="88188" y="77724"/>
                </a:lnTo>
                <a:lnTo>
                  <a:pt x="0" y="75793"/>
                </a:lnTo>
              </a:path>
            </a:pathLst>
          </a:custGeom>
          <a:ln w="25399">
            <a:solidFill>
              <a:srgbClr val="4BACC6"/>
            </a:solidFill>
          </a:ln>
        </p:spPr>
        <p:txBody>
          <a:bodyPr wrap="square" lIns="0" tIns="0" rIns="0" bIns="0" rtlCol="0"/>
          <a:lstStyle/>
          <a:p>
            <a:endParaRPr/>
          </a:p>
        </p:txBody>
      </p:sp>
      <p:sp>
        <p:nvSpPr>
          <p:cNvPr id="13" name="object 13"/>
          <p:cNvSpPr/>
          <p:nvPr/>
        </p:nvSpPr>
        <p:spPr>
          <a:xfrm>
            <a:off x="633983" y="4081271"/>
            <a:ext cx="3151631" cy="944879"/>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758951" y="4166615"/>
            <a:ext cx="2965703" cy="70713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685800" y="4114800"/>
            <a:ext cx="3048000" cy="838200"/>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685800" y="4114800"/>
            <a:ext cx="3048000" cy="838200"/>
          </a:xfrm>
          <a:prstGeom prst="rect">
            <a:avLst/>
          </a:prstGeom>
          <a:ln w="12700">
            <a:solidFill>
              <a:srgbClr val="7D60A0"/>
            </a:solidFill>
          </a:ln>
        </p:spPr>
        <p:txBody>
          <a:bodyPr vert="horz" wrap="square" lIns="0" tIns="129540" rIns="0" bIns="0" rtlCol="0">
            <a:spAutoFit/>
          </a:bodyPr>
          <a:lstStyle/>
          <a:p>
            <a:pPr marL="256540" marR="247015">
              <a:lnSpc>
                <a:spcPct val="100000"/>
              </a:lnSpc>
              <a:spcBef>
                <a:spcPts val="1020"/>
              </a:spcBef>
            </a:pPr>
            <a:r>
              <a:rPr sz="1800" spc="-15" dirty="0">
                <a:latin typeface="Calibri"/>
                <a:cs typeface="Calibri"/>
              </a:rPr>
              <a:t>Generalisation </a:t>
            </a:r>
            <a:r>
              <a:rPr sz="1800" dirty="0">
                <a:latin typeface="Calibri"/>
                <a:cs typeface="Calibri"/>
              </a:rPr>
              <a:t>of </a:t>
            </a:r>
            <a:r>
              <a:rPr sz="1800" spc="-10" dirty="0">
                <a:latin typeface="Calibri"/>
                <a:cs typeface="Calibri"/>
              </a:rPr>
              <a:t>individual  </a:t>
            </a:r>
            <a:r>
              <a:rPr sz="1800" spc="-5" dirty="0">
                <a:latin typeface="Calibri"/>
                <a:cs typeface="Calibri"/>
              </a:rPr>
              <a:t>fields </a:t>
            </a:r>
            <a:r>
              <a:rPr sz="1800" spc="-15" dirty="0">
                <a:latin typeface="Calibri"/>
                <a:cs typeface="Calibri"/>
              </a:rPr>
              <a:t>to </a:t>
            </a:r>
            <a:r>
              <a:rPr sz="1800" spc="-10" dirty="0">
                <a:latin typeface="Calibri"/>
                <a:cs typeface="Calibri"/>
              </a:rPr>
              <a:t>explain </a:t>
            </a:r>
            <a:r>
              <a:rPr sz="1800" spc="-5" dirty="0">
                <a:latin typeface="Calibri"/>
                <a:cs typeface="Calibri"/>
              </a:rPr>
              <a:t>the</a:t>
            </a:r>
            <a:r>
              <a:rPr sz="1800" spc="15" dirty="0">
                <a:latin typeface="Calibri"/>
                <a:cs typeface="Calibri"/>
              </a:rPr>
              <a:t> </a:t>
            </a:r>
            <a:r>
              <a:rPr sz="1800" spc="-10" dirty="0">
                <a:latin typeface="Calibri"/>
                <a:cs typeface="Calibri"/>
              </a:rPr>
              <a:t>totality</a:t>
            </a:r>
            <a:endParaRPr sz="1800">
              <a:latin typeface="Calibri"/>
              <a:cs typeface="Calibri"/>
            </a:endParaRPr>
          </a:p>
        </p:txBody>
      </p:sp>
      <p:sp>
        <p:nvSpPr>
          <p:cNvPr id="17" name="object 17"/>
          <p:cNvSpPr/>
          <p:nvPr/>
        </p:nvSpPr>
        <p:spPr>
          <a:xfrm>
            <a:off x="4748783" y="4081271"/>
            <a:ext cx="3456431" cy="944879"/>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5138927" y="4166615"/>
            <a:ext cx="2734055" cy="707135"/>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4800600" y="4114800"/>
            <a:ext cx="3352800" cy="838200"/>
          </a:xfrm>
          <a:prstGeom prst="rect">
            <a:avLst/>
          </a:prstGeom>
          <a:blipFill>
            <a:blip r:embed="rId13" cstate="print"/>
            <a:stretch>
              <a:fillRect/>
            </a:stretch>
          </a:blipFill>
        </p:spPr>
        <p:txBody>
          <a:bodyPr wrap="square" lIns="0" tIns="0" rIns="0" bIns="0" rtlCol="0"/>
          <a:lstStyle/>
          <a:p>
            <a:endParaRPr/>
          </a:p>
        </p:txBody>
      </p:sp>
      <p:sp>
        <p:nvSpPr>
          <p:cNvPr id="20" name="object 20"/>
          <p:cNvSpPr txBox="1"/>
          <p:nvPr/>
        </p:nvSpPr>
        <p:spPr>
          <a:xfrm>
            <a:off x="4800600" y="4114800"/>
            <a:ext cx="3352800" cy="838200"/>
          </a:xfrm>
          <a:prstGeom prst="rect">
            <a:avLst/>
          </a:prstGeom>
          <a:ln w="12700">
            <a:solidFill>
              <a:srgbClr val="46AAC5"/>
            </a:solidFill>
          </a:ln>
        </p:spPr>
        <p:txBody>
          <a:bodyPr vert="horz" wrap="square" lIns="0" tIns="129540" rIns="0" bIns="0" rtlCol="0">
            <a:spAutoFit/>
          </a:bodyPr>
          <a:lstStyle/>
          <a:p>
            <a:pPr marL="1277620" marR="511809" indent="-756285">
              <a:lnSpc>
                <a:spcPct val="100000"/>
              </a:lnSpc>
              <a:spcBef>
                <a:spcPts val="1020"/>
              </a:spcBef>
            </a:pPr>
            <a:r>
              <a:rPr sz="1800" spc="5" dirty="0">
                <a:latin typeface="Calibri"/>
                <a:cs typeface="Calibri"/>
              </a:rPr>
              <a:t>“The </a:t>
            </a:r>
            <a:r>
              <a:rPr sz="1800" spc="-5" dirty="0">
                <a:latin typeface="Calibri"/>
                <a:cs typeface="Calibri"/>
              </a:rPr>
              <a:t>social” </a:t>
            </a:r>
            <a:r>
              <a:rPr sz="1800" dirty="0">
                <a:latin typeface="Calibri"/>
                <a:cs typeface="Calibri"/>
              </a:rPr>
              <a:t>as a</a:t>
            </a:r>
            <a:r>
              <a:rPr sz="1800" spc="-55" dirty="0">
                <a:latin typeface="Calibri"/>
                <a:cs typeface="Calibri"/>
              </a:rPr>
              <a:t> </a:t>
            </a:r>
            <a:r>
              <a:rPr sz="1800" spc="-10" dirty="0">
                <a:latin typeface="Calibri"/>
                <a:cs typeface="Calibri"/>
              </a:rPr>
              <a:t>residual  </a:t>
            </a:r>
            <a:r>
              <a:rPr sz="1800" spc="-15" dirty="0">
                <a:latin typeface="Calibri"/>
                <a:cs typeface="Calibri"/>
              </a:rPr>
              <a:t>category</a:t>
            </a:r>
            <a:endParaRPr sz="1800">
              <a:latin typeface="Calibri"/>
              <a:cs typeface="Calibri"/>
            </a:endParaRPr>
          </a:p>
        </p:txBody>
      </p:sp>
      <p:sp>
        <p:nvSpPr>
          <p:cNvPr id="21" name="object 21"/>
          <p:cNvSpPr/>
          <p:nvPr/>
        </p:nvSpPr>
        <p:spPr>
          <a:xfrm>
            <a:off x="0" y="5334012"/>
            <a:ext cx="2514587" cy="1523987"/>
          </a:xfrm>
          <a:prstGeom prst="rect">
            <a:avLst/>
          </a:prstGeom>
          <a:blipFill>
            <a:blip r:embed="rId14" cstate="print"/>
            <a:stretch>
              <a:fillRect/>
            </a:stretch>
          </a:blipFill>
        </p:spPr>
        <p:txBody>
          <a:bodyPr wrap="square" lIns="0" tIns="0" rIns="0" bIns="0" rtlCol="0"/>
          <a:lstStyle/>
          <a:p>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16</a:t>
            </a:fld>
            <a:endParaRP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304800"/>
            <a:ext cx="8229600" cy="685800"/>
          </a:xfrm>
          <a:prstGeom prst="rect">
            <a:avLst/>
          </a:prstGeom>
          <a:ln w="25400">
            <a:solidFill>
              <a:srgbClr val="000000"/>
            </a:solidFill>
          </a:ln>
        </p:spPr>
        <p:txBody>
          <a:bodyPr vert="horz" wrap="square" lIns="0" tIns="114935" rIns="0" bIns="0" rtlCol="0">
            <a:spAutoFit/>
          </a:bodyPr>
          <a:lstStyle/>
          <a:p>
            <a:pPr marL="780415">
              <a:lnSpc>
                <a:spcPct val="100000"/>
              </a:lnSpc>
              <a:spcBef>
                <a:spcPts val="905"/>
              </a:spcBef>
            </a:pPr>
            <a:r>
              <a:rPr b="1" spc="-125" dirty="0">
                <a:latin typeface="Arial"/>
                <a:cs typeface="Arial"/>
              </a:rPr>
              <a:t>Synthesising </a:t>
            </a:r>
            <a:r>
              <a:rPr b="1" spc="-110" dirty="0">
                <a:latin typeface="Arial"/>
                <a:cs typeface="Arial"/>
              </a:rPr>
              <a:t>Modernity </a:t>
            </a:r>
            <a:r>
              <a:rPr b="1" spc="-90" dirty="0">
                <a:latin typeface="Arial"/>
                <a:cs typeface="Arial"/>
              </a:rPr>
              <a:t>and </a:t>
            </a:r>
            <a:r>
              <a:rPr b="1" spc="-95" dirty="0">
                <a:latin typeface="Arial"/>
                <a:cs typeface="Arial"/>
              </a:rPr>
              <a:t>Social</a:t>
            </a:r>
            <a:r>
              <a:rPr b="1" spc="-20" dirty="0">
                <a:latin typeface="Arial"/>
                <a:cs typeface="Arial"/>
              </a:rPr>
              <a:t> </a:t>
            </a:r>
            <a:r>
              <a:rPr b="1" spc="-95" dirty="0">
                <a:latin typeface="Arial"/>
                <a:cs typeface="Arial"/>
              </a:rPr>
              <a:t>Theory</a:t>
            </a:r>
          </a:p>
        </p:txBody>
      </p:sp>
      <p:sp>
        <p:nvSpPr>
          <p:cNvPr id="4" name="object 4"/>
          <p:cNvSpPr/>
          <p:nvPr/>
        </p:nvSpPr>
        <p:spPr>
          <a:xfrm>
            <a:off x="457200" y="1143000"/>
            <a:ext cx="8229600" cy="5029200"/>
          </a:xfrm>
          <a:custGeom>
            <a:avLst/>
            <a:gdLst/>
            <a:ahLst/>
            <a:cxnLst/>
            <a:rect l="l" t="t" r="r" b="b"/>
            <a:pathLst>
              <a:path w="8229600" h="5029200">
                <a:moveTo>
                  <a:pt x="0" y="0"/>
                </a:moveTo>
                <a:lnTo>
                  <a:pt x="8229600" y="0"/>
                </a:lnTo>
                <a:lnTo>
                  <a:pt x="8229600" y="5029200"/>
                </a:lnTo>
                <a:lnTo>
                  <a:pt x="0" y="5029200"/>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457200" y="1143000"/>
            <a:ext cx="8229600" cy="5029200"/>
          </a:xfrm>
          <a:custGeom>
            <a:avLst/>
            <a:gdLst/>
            <a:ahLst/>
            <a:cxnLst/>
            <a:rect l="l" t="t" r="r" b="b"/>
            <a:pathLst>
              <a:path w="8229600" h="5029200">
                <a:moveTo>
                  <a:pt x="0" y="0"/>
                </a:moveTo>
                <a:lnTo>
                  <a:pt x="8229600" y="0"/>
                </a:lnTo>
                <a:lnTo>
                  <a:pt x="8229600" y="5029200"/>
                </a:lnTo>
                <a:lnTo>
                  <a:pt x="0" y="5029200"/>
                </a:lnTo>
                <a:lnTo>
                  <a:pt x="0" y="0"/>
                </a:lnTo>
                <a:close/>
              </a:path>
            </a:pathLst>
          </a:custGeom>
          <a:ln w="25400">
            <a:solidFill>
              <a:srgbClr val="4F81BD"/>
            </a:solidFill>
          </a:ln>
        </p:spPr>
        <p:txBody>
          <a:bodyPr wrap="square" lIns="0" tIns="0" rIns="0" bIns="0" rtlCol="0"/>
          <a:lstStyle/>
          <a:p>
            <a:endParaRPr/>
          </a:p>
        </p:txBody>
      </p:sp>
      <p:sp>
        <p:nvSpPr>
          <p:cNvPr id="6" name="object 6"/>
          <p:cNvSpPr txBox="1"/>
          <p:nvPr/>
        </p:nvSpPr>
        <p:spPr>
          <a:xfrm>
            <a:off x="535940" y="1075436"/>
            <a:ext cx="7978140" cy="5018405"/>
          </a:xfrm>
          <a:prstGeom prst="rect">
            <a:avLst/>
          </a:prstGeom>
        </p:spPr>
        <p:txBody>
          <a:bodyPr vert="horz" wrap="square" lIns="0" tIns="91440" rIns="0" bIns="0" rtlCol="0">
            <a:spAutoFit/>
          </a:bodyPr>
          <a:lstStyle/>
          <a:p>
            <a:pPr marL="356870" marR="5080" indent="-344170">
              <a:lnSpc>
                <a:spcPct val="81800"/>
              </a:lnSpc>
              <a:spcBef>
                <a:spcPts val="720"/>
              </a:spcBef>
              <a:buFont typeface="Arial"/>
              <a:buChar char="•"/>
              <a:tabLst>
                <a:tab pos="356870" algn="l"/>
                <a:tab pos="357505" algn="l"/>
              </a:tabLst>
            </a:pPr>
            <a:r>
              <a:rPr sz="2800" b="1" spc="-90" dirty="0">
                <a:latin typeface="Arial"/>
                <a:cs typeface="Arial"/>
              </a:rPr>
              <a:t>Immanuel </a:t>
            </a:r>
            <a:r>
              <a:rPr sz="2800" b="1" spc="-95" dirty="0">
                <a:latin typeface="Arial"/>
                <a:cs typeface="Arial"/>
              </a:rPr>
              <a:t>Wallerstein </a:t>
            </a:r>
            <a:r>
              <a:rPr sz="2200" spc="-120" dirty="0">
                <a:latin typeface="Arial"/>
                <a:cs typeface="Arial"/>
              </a:rPr>
              <a:t>– </a:t>
            </a:r>
            <a:r>
              <a:rPr sz="2200" spc="-5" dirty="0">
                <a:latin typeface="Arial"/>
                <a:cs typeface="Arial"/>
              </a:rPr>
              <a:t>American Sociologist, historical  social scientist and </a:t>
            </a:r>
            <a:r>
              <a:rPr sz="2200" dirty="0">
                <a:latin typeface="Arial"/>
                <a:cs typeface="Arial"/>
              </a:rPr>
              <a:t>world-systems</a:t>
            </a:r>
            <a:r>
              <a:rPr sz="2200" spc="-65" dirty="0">
                <a:latin typeface="Arial"/>
                <a:cs typeface="Arial"/>
              </a:rPr>
              <a:t> </a:t>
            </a:r>
            <a:r>
              <a:rPr sz="2200" spc="-5" dirty="0">
                <a:latin typeface="Arial"/>
                <a:cs typeface="Arial"/>
              </a:rPr>
              <a:t>analyst</a:t>
            </a:r>
            <a:endParaRPr sz="2200">
              <a:latin typeface="Arial"/>
              <a:cs typeface="Arial"/>
            </a:endParaRPr>
          </a:p>
          <a:p>
            <a:pPr marL="356870" marR="262255" indent="-344170">
              <a:lnSpc>
                <a:spcPts val="2110"/>
              </a:lnSpc>
              <a:spcBef>
                <a:spcPts val="509"/>
              </a:spcBef>
              <a:buChar char="•"/>
              <a:tabLst>
                <a:tab pos="356870" algn="l"/>
                <a:tab pos="357505" algn="l"/>
              </a:tabLst>
            </a:pPr>
            <a:r>
              <a:rPr sz="2200" spc="-5" dirty="0">
                <a:latin typeface="Arial"/>
                <a:cs typeface="Arial"/>
              </a:rPr>
              <a:t>First </a:t>
            </a:r>
            <a:r>
              <a:rPr sz="2200" dirty="0">
                <a:latin typeface="Arial"/>
                <a:cs typeface="Arial"/>
              </a:rPr>
              <a:t>became interested </a:t>
            </a:r>
            <a:r>
              <a:rPr sz="2200" spc="-5" dirty="0">
                <a:latin typeface="Arial"/>
                <a:cs typeface="Arial"/>
              </a:rPr>
              <a:t>in world </a:t>
            </a:r>
            <a:r>
              <a:rPr sz="2200" dirty="0">
                <a:latin typeface="Arial"/>
                <a:cs typeface="Arial"/>
              </a:rPr>
              <a:t>affairs </a:t>
            </a:r>
            <a:r>
              <a:rPr sz="2200" spc="-5" dirty="0">
                <a:latin typeface="Arial"/>
                <a:cs typeface="Arial"/>
              </a:rPr>
              <a:t>as </a:t>
            </a:r>
            <a:r>
              <a:rPr sz="2200" dirty="0">
                <a:latin typeface="Arial"/>
                <a:cs typeface="Arial"/>
              </a:rPr>
              <a:t>a teenager </a:t>
            </a:r>
            <a:r>
              <a:rPr sz="2200" spc="-5" dirty="0">
                <a:latin typeface="Arial"/>
                <a:cs typeface="Arial"/>
              </a:rPr>
              <a:t>in NY  city, and was particularly </a:t>
            </a:r>
            <a:r>
              <a:rPr sz="2200" dirty="0">
                <a:latin typeface="Arial"/>
                <a:cs typeface="Arial"/>
              </a:rPr>
              <a:t>interested </a:t>
            </a:r>
            <a:r>
              <a:rPr sz="2200" spc="-5" dirty="0">
                <a:latin typeface="Arial"/>
                <a:cs typeface="Arial"/>
              </a:rPr>
              <a:t>in </a:t>
            </a:r>
            <a:r>
              <a:rPr sz="2200" dirty="0">
                <a:latin typeface="Arial"/>
                <a:cs typeface="Arial"/>
              </a:rPr>
              <a:t>the </a:t>
            </a:r>
            <a:r>
              <a:rPr sz="2200" spc="-5" dirty="0">
                <a:latin typeface="Arial"/>
                <a:cs typeface="Arial"/>
              </a:rPr>
              <a:t>anti-colonial  </a:t>
            </a:r>
            <a:r>
              <a:rPr sz="2200" dirty="0">
                <a:latin typeface="Arial"/>
                <a:cs typeface="Arial"/>
              </a:rPr>
              <a:t>movement </a:t>
            </a:r>
            <a:r>
              <a:rPr sz="2200" spc="-5" dirty="0">
                <a:latin typeface="Arial"/>
                <a:cs typeface="Arial"/>
              </a:rPr>
              <a:t>in India </a:t>
            </a:r>
            <a:r>
              <a:rPr sz="2200" dirty="0">
                <a:latin typeface="Arial"/>
                <a:cs typeface="Arial"/>
              </a:rPr>
              <a:t>at the time</a:t>
            </a:r>
            <a:r>
              <a:rPr sz="2200" spc="-70" dirty="0">
                <a:latin typeface="Arial"/>
                <a:cs typeface="Arial"/>
              </a:rPr>
              <a:t> </a:t>
            </a:r>
            <a:r>
              <a:rPr sz="2200" dirty="0">
                <a:latin typeface="Arial"/>
                <a:cs typeface="Arial"/>
              </a:rPr>
              <a:t>(1943-47).</a:t>
            </a:r>
            <a:endParaRPr sz="2200">
              <a:latin typeface="Arial"/>
              <a:cs typeface="Arial"/>
            </a:endParaRPr>
          </a:p>
          <a:p>
            <a:pPr marL="356870" marR="186055" indent="-344170">
              <a:lnSpc>
                <a:spcPts val="2110"/>
              </a:lnSpc>
              <a:spcBef>
                <a:spcPts val="525"/>
              </a:spcBef>
              <a:buChar char="•"/>
              <a:tabLst>
                <a:tab pos="356870" algn="l"/>
                <a:tab pos="357505" algn="l"/>
              </a:tabLst>
            </a:pPr>
            <a:r>
              <a:rPr sz="2200" spc="-5" dirty="0">
                <a:latin typeface="Arial"/>
                <a:cs typeface="Arial"/>
              </a:rPr>
              <a:t>Began as an </a:t>
            </a:r>
            <a:r>
              <a:rPr sz="2200" dirty="0">
                <a:latin typeface="Arial"/>
                <a:cs typeface="Arial"/>
              </a:rPr>
              <a:t>expert of </a:t>
            </a:r>
            <a:r>
              <a:rPr sz="2200" spc="-5" dirty="0">
                <a:latin typeface="Arial"/>
                <a:cs typeface="Arial"/>
              </a:rPr>
              <a:t>post-colonial African </a:t>
            </a:r>
            <a:r>
              <a:rPr sz="2200" dirty="0">
                <a:latin typeface="Arial"/>
                <a:cs typeface="Arial"/>
              </a:rPr>
              <a:t>affairs, </a:t>
            </a:r>
            <a:r>
              <a:rPr sz="2200" spc="-5" dirty="0">
                <a:latin typeface="Arial"/>
                <a:cs typeface="Arial"/>
              </a:rPr>
              <a:t>which </a:t>
            </a:r>
            <a:r>
              <a:rPr sz="2200" spc="-10" dirty="0">
                <a:latin typeface="Arial"/>
                <a:cs typeface="Arial"/>
              </a:rPr>
              <a:t>he  </a:t>
            </a:r>
            <a:r>
              <a:rPr sz="2200" spc="-5" dirty="0">
                <a:latin typeface="Arial"/>
                <a:cs typeface="Arial"/>
              </a:rPr>
              <a:t>selected as </a:t>
            </a:r>
            <a:r>
              <a:rPr sz="2200" dirty="0">
                <a:latin typeface="Arial"/>
                <a:cs typeface="Arial"/>
              </a:rPr>
              <a:t>the focus of </a:t>
            </a:r>
            <a:r>
              <a:rPr sz="2200" spc="-5" dirty="0">
                <a:latin typeface="Arial"/>
                <a:cs typeface="Arial"/>
              </a:rPr>
              <a:t>his studies </a:t>
            </a:r>
            <a:r>
              <a:rPr sz="2200" dirty="0">
                <a:latin typeface="Arial"/>
                <a:cs typeface="Arial"/>
              </a:rPr>
              <a:t>after </a:t>
            </a:r>
            <a:r>
              <a:rPr sz="2200" spc="-5" dirty="0">
                <a:latin typeface="Arial"/>
                <a:cs typeface="Arial"/>
              </a:rPr>
              <a:t>an international  </a:t>
            </a:r>
            <a:r>
              <a:rPr sz="2200" dirty="0">
                <a:latin typeface="Arial"/>
                <a:cs typeface="Arial"/>
              </a:rPr>
              <a:t>youth conference </a:t>
            </a:r>
            <a:r>
              <a:rPr sz="2200" spc="-5" dirty="0">
                <a:latin typeface="Arial"/>
                <a:cs typeface="Arial"/>
              </a:rPr>
              <a:t>in</a:t>
            </a:r>
            <a:r>
              <a:rPr sz="2200" spc="-60" dirty="0">
                <a:latin typeface="Arial"/>
                <a:cs typeface="Arial"/>
              </a:rPr>
              <a:t> </a:t>
            </a:r>
            <a:r>
              <a:rPr sz="2200" spc="-5" dirty="0">
                <a:latin typeface="Arial"/>
                <a:cs typeface="Arial"/>
              </a:rPr>
              <a:t>1959.</a:t>
            </a:r>
            <a:endParaRPr sz="2200">
              <a:latin typeface="Arial"/>
              <a:cs typeface="Arial"/>
            </a:endParaRPr>
          </a:p>
          <a:p>
            <a:pPr marL="356870" marR="80010" indent="-344170">
              <a:lnSpc>
                <a:spcPts val="2110"/>
              </a:lnSpc>
              <a:spcBef>
                <a:spcPts val="525"/>
              </a:spcBef>
              <a:buChar char="•"/>
              <a:tabLst>
                <a:tab pos="356870" algn="l"/>
                <a:tab pos="357505" algn="l"/>
              </a:tabLst>
            </a:pPr>
            <a:r>
              <a:rPr sz="2200" spc="-5" dirty="0">
                <a:latin typeface="Arial"/>
                <a:cs typeface="Arial"/>
              </a:rPr>
              <a:t>Wallerstein’s publications were almost exclusively </a:t>
            </a:r>
            <a:r>
              <a:rPr sz="2200" dirty="0">
                <a:latin typeface="Arial"/>
                <a:cs typeface="Arial"/>
              </a:rPr>
              <a:t>devoted </a:t>
            </a:r>
            <a:r>
              <a:rPr sz="2200" spc="0" dirty="0">
                <a:latin typeface="Arial"/>
                <a:cs typeface="Arial"/>
              </a:rPr>
              <a:t>to  </a:t>
            </a:r>
            <a:r>
              <a:rPr sz="2200" spc="-5" dirty="0">
                <a:latin typeface="Arial"/>
                <a:cs typeface="Arial"/>
              </a:rPr>
              <a:t>this until </a:t>
            </a:r>
            <a:r>
              <a:rPr sz="2200" dirty="0">
                <a:latin typeface="Arial"/>
                <a:cs typeface="Arial"/>
              </a:rPr>
              <a:t>the </a:t>
            </a:r>
            <a:r>
              <a:rPr sz="2200" spc="-5" dirty="0">
                <a:latin typeface="Arial"/>
                <a:cs typeface="Arial"/>
              </a:rPr>
              <a:t>early 1970s, when he began </a:t>
            </a:r>
            <a:r>
              <a:rPr sz="2200" spc="0" dirty="0">
                <a:latin typeface="Arial"/>
                <a:cs typeface="Arial"/>
              </a:rPr>
              <a:t>to </a:t>
            </a:r>
            <a:r>
              <a:rPr sz="2200" spc="-5" dirty="0">
                <a:latin typeface="Arial"/>
                <a:cs typeface="Arial"/>
              </a:rPr>
              <a:t>distinguish  himself as </a:t>
            </a:r>
            <a:r>
              <a:rPr sz="2200" dirty="0">
                <a:latin typeface="Arial"/>
                <a:cs typeface="Arial"/>
              </a:rPr>
              <a:t>a </a:t>
            </a:r>
            <a:r>
              <a:rPr sz="2200" spc="-5" dirty="0">
                <a:latin typeface="Arial"/>
                <a:cs typeface="Arial"/>
              </a:rPr>
              <a:t>historian and theorist </a:t>
            </a:r>
            <a:r>
              <a:rPr sz="2200" dirty="0">
                <a:latin typeface="Arial"/>
                <a:cs typeface="Arial"/>
              </a:rPr>
              <a:t>of the </a:t>
            </a:r>
            <a:r>
              <a:rPr sz="2200" spc="-5" dirty="0">
                <a:latin typeface="Arial"/>
                <a:cs typeface="Arial"/>
              </a:rPr>
              <a:t>global capitalist  </a:t>
            </a:r>
            <a:r>
              <a:rPr sz="2200" dirty="0">
                <a:latin typeface="Arial"/>
                <a:cs typeface="Arial"/>
              </a:rPr>
              <a:t>economy </a:t>
            </a:r>
            <a:r>
              <a:rPr sz="2200" spc="-5" dirty="0">
                <a:latin typeface="Arial"/>
                <a:cs typeface="Arial"/>
              </a:rPr>
              <a:t>on </a:t>
            </a:r>
            <a:r>
              <a:rPr sz="2200" dirty="0">
                <a:latin typeface="Arial"/>
                <a:cs typeface="Arial"/>
              </a:rPr>
              <a:t>a macroscopic</a:t>
            </a:r>
            <a:r>
              <a:rPr sz="2200" spc="-65" dirty="0">
                <a:latin typeface="Arial"/>
                <a:cs typeface="Arial"/>
              </a:rPr>
              <a:t> </a:t>
            </a:r>
            <a:r>
              <a:rPr sz="2200" spc="-5" dirty="0">
                <a:latin typeface="Arial"/>
                <a:cs typeface="Arial"/>
              </a:rPr>
              <a:t>level.</a:t>
            </a:r>
            <a:endParaRPr sz="2200">
              <a:latin typeface="Arial"/>
              <a:cs typeface="Arial"/>
            </a:endParaRPr>
          </a:p>
          <a:p>
            <a:pPr marL="356870" marR="64135" indent="-344170">
              <a:lnSpc>
                <a:spcPts val="2110"/>
              </a:lnSpc>
              <a:spcBef>
                <a:spcPts val="525"/>
              </a:spcBef>
              <a:buChar char="•"/>
              <a:tabLst>
                <a:tab pos="356870" algn="l"/>
                <a:tab pos="357505" algn="l"/>
              </a:tabLst>
            </a:pPr>
            <a:r>
              <a:rPr sz="2200" spc="-10" dirty="0">
                <a:latin typeface="Arial"/>
                <a:cs typeface="Arial"/>
              </a:rPr>
              <a:t>His </a:t>
            </a:r>
            <a:r>
              <a:rPr sz="2200" spc="-5" dirty="0">
                <a:latin typeface="Arial"/>
                <a:cs typeface="Arial"/>
              </a:rPr>
              <a:t>early criticism </a:t>
            </a:r>
            <a:r>
              <a:rPr sz="2200" dirty="0">
                <a:latin typeface="Arial"/>
                <a:cs typeface="Arial"/>
              </a:rPr>
              <a:t>of </a:t>
            </a:r>
            <a:r>
              <a:rPr sz="2200" spc="-5" dirty="0">
                <a:latin typeface="Arial"/>
                <a:cs typeface="Arial"/>
              </a:rPr>
              <a:t>global capitalism and championship of  </a:t>
            </a:r>
            <a:r>
              <a:rPr sz="2200" dirty="0">
                <a:latin typeface="Arial"/>
                <a:cs typeface="Arial"/>
              </a:rPr>
              <a:t>“anti-systemic movements” have </a:t>
            </a:r>
            <a:r>
              <a:rPr sz="2200" spc="-5" dirty="0">
                <a:latin typeface="Arial"/>
                <a:cs typeface="Arial"/>
              </a:rPr>
              <a:t>recently </a:t>
            </a:r>
            <a:r>
              <a:rPr sz="2200" dirty="0">
                <a:latin typeface="Arial"/>
                <a:cs typeface="Arial"/>
              </a:rPr>
              <a:t>made </a:t>
            </a:r>
            <a:r>
              <a:rPr sz="2200" spc="-5" dirty="0">
                <a:latin typeface="Arial"/>
                <a:cs typeface="Arial"/>
              </a:rPr>
              <a:t>him </a:t>
            </a:r>
            <a:r>
              <a:rPr sz="2200" dirty="0">
                <a:latin typeface="Arial"/>
                <a:cs typeface="Arial"/>
              </a:rPr>
              <a:t>a </a:t>
            </a:r>
            <a:r>
              <a:rPr sz="2200" spc="-5" dirty="0">
                <a:latin typeface="Arial"/>
                <a:cs typeface="Arial"/>
              </a:rPr>
              <a:t>gray  eminence with </a:t>
            </a:r>
            <a:r>
              <a:rPr sz="2200" dirty="0">
                <a:latin typeface="Arial"/>
                <a:cs typeface="Arial"/>
              </a:rPr>
              <a:t>the </a:t>
            </a:r>
            <a:r>
              <a:rPr sz="2200" spc="-5" dirty="0">
                <a:latin typeface="Arial"/>
                <a:cs typeface="Arial"/>
              </a:rPr>
              <a:t>anti-globalisation </a:t>
            </a:r>
            <a:r>
              <a:rPr sz="2200" dirty="0">
                <a:latin typeface="Arial"/>
                <a:cs typeface="Arial"/>
              </a:rPr>
              <a:t>movement </a:t>
            </a:r>
            <a:r>
              <a:rPr sz="2200" spc="-5" dirty="0">
                <a:latin typeface="Arial"/>
                <a:cs typeface="Arial"/>
              </a:rPr>
              <a:t>within </a:t>
            </a:r>
            <a:r>
              <a:rPr sz="2200" spc="-10" dirty="0">
                <a:latin typeface="Arial"/>
                <a:cs typeface="Arial"/>
              </a:rPr>
              <a:t>and  </a:t>
            </a:r>
            <a:r>
              <a:rPr sz="2200" spc="-5" dirty="0">
                <a:latin typeface="Arial"/>
                <a:cs typeface="Arial"/>
              </a:rPr>
              <a:t>outside </a:t>
            </a:r>
            <a:r>
              <a:rPr sz="2200" dirty="0">
                <a:latin typeface="Arial"/>
                <a:cs typeface="Arial"/>
              </a:rPr>
              <a:t>the </a:t>
            </a:r>
            <a:r>
              <a:rPr sz="2200" spc="-5" dirty="0">
                <a:latin typeface="Arial"/>
                <a:cs typeface="Arial"/>
              </a:rPr>
              <a:t>academic </a:t>
            </a:r>
            <a:r>
              <a:rPr sz="2200" dirty="0">
                <a:latin typeface="Arial"/>
                <a:cs typeface="Arial"/>
              </a:rPr>
              <a:t>community, </a:t>
            </a:r>
            <a:r>
              <a:rPr sz="2200" spc="-5" dirty="0">
                <a:latin typeface="Arial"/>
                <a:cs typeface="Arial"/>
              </a:rPr>
              <a:t>along with Noam Chomsky  and Pierre</a:t>
            </a:r>
            <a:r>
              <a:rPr sz="2200" spc="-40" dirty="0">
                <a:latin typeface="Arial"/>
                <a:cs typeface="Arial"/>
              </a:rPr>
              <a:t> </a:t>
            </a:r>
            <a:r>
              <a:rPr sz="2200" spc="-5" dirty="0">
                <a:latin typeface="Arial"/>
                <a:cs typeface="Arial"/>
              </a:rPr>
              <a:t>Bourdieu.</a:t>
            </a:r>
            <a:endParaRPr sz="2200">
              <a:latin typeface="Arial"/>
              <a:cs typeface="Arial"/>
            </a:endParaRPr>
          </a:p>
        </p:txBody>
      </p:sp>
      <p:sp>
        <p:nvSpPr>
          <p:cNvPr id="7" name="object 7"/>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160</a:t>
            </a:r>
            <a:endParaRPr sz="1200">
              <a:latin typeface="Calibri"/>
              <a:cs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12621"/>
            <a:ext cx="8063865" cy="2103120"/>
          </a:xfrm>
          <a:prstGeom prst="rect">
            <a:avLst/>
          </a:prstGeom>
        </p:spPr>
        <p:txBody>
          <a:bodyPr vert="horz" wrap="square" lIns="0" tIns="42545" rIns="0" bIns="0" rtlCol="0">
            <a:spAutoFit/>
          </a:bodyPr>
          <a:lstStyle/>
          <a:p>
            <a:pPr marL="356870" marR="5080" indent="-344170">
              <a:lnSpc>
                <a:spcPts val="3120"/>
              </a:lnSpc>
              <a:spcBef>
                <a:spcPts val="335"/>
              </a:spcBef>
              <a:buFont typeface="Arial"/>
              <a:buChar char="•"/>
              <a:tabLst>
                <a:tab pos="356870" algn="l"/>
                <a:tab pos="357505" algn="l"/>
              </a:tabLst>
            </a:pPr>
            <a:r>
              <a:rPr sz="2600" spc="-5" dirty="0">
                <a:latin typeface="Arial"/>
                <a:cs typeface="Arial"/>
              </a:rPr>
              <a:t>Wallerstein’s </a:t>
            </a:r>
            <a:r>
              <a:rPr sz="2600" spc="-10" dirty="0">
                <a:latin typeface="Arial"/>
                <a:cs typeface="Arial"/>
              </a:rPr>
              <a:t>most important work, </a:t>
            </a:r>
            <a:r>
              <a:rPr sz="2700" i="1" spc="-65" dirty="0">
                <a:latin typeface="Arial"/>
                <a:cs typeface="Arial"/>
              </a:rPr>
              <a:t>The </a:t>
            </a:r>
            <a:r>
              <a:rPr sz="2700" i="1" spc="-70" dirty="0">
                <a:latin typeface="Arial"/>
                <a:cs typeface="Arial"/>
              </a:rPr>
              <a:t>Modern  </a:t>
            </a:r>
            <a:r>
              <a:rPr sz="2700" i="1" spc="-55" dirty="0">
                <a:latin typeface="Arial"/>
                <a:cs typeface="Arial"/>
              </a:rPr>
              <a:t>World-System</a:t>
            </a:r>
            <a:r>
              <a:rPr sz="2600" spc="-55" dirty="0">
                <a:latin typeface="Arial"/>
                <a:cs typeface="Arial"/>
              </a:rPr>
              <a:t>, </a:t>
            </a:r>
            <a:r>
              <a:rPr sz="2600" spc="-10" dirty="0">
                <a:latin typeface="Arial"/>
                <a:cs typeface="Arial"/>
              </a:rPr>
              <a:t>appeared in </a:t>
            </a:r>
            <a:r>
              <a:rPr sz="2600" spc="-5" dirty="0">
                <a:latin typeface="Arial"/>
                <a:cs typeface="Arial"/>
              </a:rPr>
              <a:t>3 </a:t>
            </a:r>
            <a:r>
              <a:rPr sz="2600" spc="-10" dirty="0">
                <a:latin typeface="Arial"/>
                <a:cs typeface="Arial"/>
              </a:rPr>
              <a:t>volumes in 1974, 1980  and 1989.</a:t>
            </a:r>
            <a:endParaRPr sz="2600">
              <a:latin typeface="Arial"/>
              <a:cs typeface="Arial"/>
            </a:endParaRPr>
          </a:p>
          <a:p>
            <a:pPr marL="356870" marR="137160" indent="-344170">
              <a:lnSpc>
                <a:spcPts val="3120"/>
              </a:lnSpc>
              <a:spcBef>
                <a:spcPts val="620"/>
              </a:spcBef>
              <a:buChar char="•"/>
              <a:tabLst>
                <a:tab pos="356870" algn="l"/>
                <a:tab pos="357505" algn="l"/>
              </a:tabLst>
            </a:pPr>
            <a:r>
              <a:rPr sz="2600" spc="-5" dirty="0">
                <a:latin typeface="Arial"/>
                <a:cs typeface="Arial"/>
              </a:rPr>
              <a:t>In </a:t>
            </a:r>
            <a:r>
              <a:rPr sz="2700" i="1" spc="-65" dirty="0">
                <a:latin typeface="Arial"/>
                <a:cs typeface="Arial"/>
              </a:rPr>
              <a:t>The </a:t>
            </a:r>
            <a:r>
              <a:rPr sz="2700" i="1" spc="-70" dirty="0">
                <a:latin typeface="Arial"/>
                <a:cs typeface="Arial"/>
              </a:rPr>
              <a:t>Modern </a:t>
            </a:r>
            <a:r>
              <a:rPr sz="2700" i="1" spc="-55" dirty="0">
                <a:latin typeface="Arial"/>
                <a:cs typeface="Arial"/>
              </a:rPr>
              <a:t>World-System</a:t>
            </a:r>
            <a:r>
              <a:rPr sz="2600" spc="-55" dirty="0">
                <a:latin typeface="Arial"/>
                <a:cs typeface="Arial"/>
              </a:rPr>
              <a:t>, </a:t>
            </a:r>
            <a:r>
              <a:rPr sz="2600" spc="-10" dirty="0">
                <a:latin typeface="Arial"/>
                <a:cs typeface="Arial"/>
              </a:rPr>
              <a:t>Wallerstein draws on  three intellectual</a:t>
            </a:r>
            <a:r>
              <a:rPr sz="2600" spc="60" dirty="0">
                <a:latin typeface="Arial"/>
                <a:cs typeface="Arial"/>
              </a:rPr>
              <a:t> </a:t>
            </a:r>
            <a:r>
              <a:rPr sz="2600" spc="-10" dirty="0">
                <a:latin typeface="Arial"/>
                <a:cs typeface="Arial"/>
              </a:rPr>
              <a:t>influences.</a:t>
            </a:r>
            <a:endParaRPr sz="2600">
              <a:latin typeface="Arial"/>
              <a:cs typeface="Arial"/>
            </a:endParaRPr>
          </a:p>
        </p:txBody>
      </p:sp>
      <p:sp>
        <p:nvSpPr>
          <p:cNvPr id="3" name="object 3"/>
          <p:cNvSpPr/>
          <p:nvPr/>
        </p:nvSpPr>
        <p:spPr>
          <a:xfrm>
            <a:off x="5181637" y="2971825"/>
            <a:ext cx="2819361" cy="37718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8425" y="2971812"/>
            <a:ext cx="2416174" cy="383697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161</a:t>
            </a:fld>
            <a:endParaRPr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57983" y="195071"/>
            <a:ext cx="5132831" cy="14020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895600" y="210312"/>
            <a:ext cx="3724655" cy="128015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209800" y="228600"/>
            <a:ext cx="5029200" cy="129541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209800" y="228600"/>
            <a:ext cx="5029200" cy="1296035"/>
          </a:xfrm>
          <a:custGeom>
            <a:avLst/>
            <a:gdLst/>
            <a:ahLst/>
            <a:cxnLst/>
            <a:rect l="l" t="t" r="r" b="b"/>
            <a:pathLst>
              <a:path w="5029200" h="1296035">
                <a:moveTo>
                  <a:pt x="0" y="647700"/>
                </a:moveTo>
                <a:lnTo>
                  <a:pt x="9230" y="591814"/>
                </a:lnTo>
                <a:lnTo>
                  <a:pt x="25406" y="555279"/>
                </a:lnTo>
                <a:lnTo>
                  <a:pt x="49339" y="519388"/>
                </a:lnTo>
                <a:lnTo>
                  <a:pt x="80806" y="484198"/>
                </a:lnTo>
                <a:lnTo>
                  <a:pt x="119583" y="449769"/>
                </a:lnTo>
                <a:lnTo>
                  <a:pt x="165446" y="416156"/>
                </a:lnTo>
                <a:lnTo>
                  <a:pt x="218172" y="383418"/>
                </a:lnTo>
                <a:lnTo>
                  <a:pt x="277537" y="351612"/>
                </a:lnTo>
                <a:lnTo>
                  <a:pt x="343317" y="320796"/>
                </a:lnTo>
                <a:lnTo>
                  <a:pt x="378543" y="305777"/>
                </a:lnTo>
                <a:lnTo>
                  <a:pt x="415289" y="291027"/>
                </a:lnTo>
                <a:lnTo>
                  <a:pt x="453527" y="276554"/>
                </a:lnTo>
                <a:lnTo>
                  <a:pt x="493229" y="262364"/>
                </a:lnTo>
                <a:lnTo>
                  <a:pt x="534367" y="248465"/>
                </a:lnTo>
                <a:lnTo>
                  <a:pt x="576913" y="234864"/>
                </a:lnTo>
                <a:lnTo>
                  <a:pt x="620840" y="221567"/>
                </a:lnTo>
                <a:lnTo>
                  <a:pt x="666118" y="208584"/>
                </a:lnTo>
                <a:lnTo>
                  <a:pt x="712721" y="195919"/>
                </a:lnTo>
                <a:lnTo>
                  <a:pt x="760621" y="183581"/>
                </a:lnTo>
                <a:lnTo>
                  <a:pt x="809788" y="171577"/>
                </a:lnTo>
                <a:lnTo>
                  <a:pt x="860196" y="159915"/>
                </a:lnTo>
                <a:lnTo>
                  <a:pt x="911817" y="148600"/>
                </a:lnTo>
                <a:lnTo>
                  <a:pt x="964621" y="137641"/>
                </a:lnTo>
                <a:lnTo>
                  <a:pt x="1018583" y="127045"/>
                </a:lnTo>
                <a:lnTo>
                  <a:pt x="1073673" y="116819"/>
                </a:lnTo>
                <a:lnTo>
                  <a:pt x="1129864" y="106969"/>
                </a:lnTo>
                <a:lnTo>
                  <a:pt x="1187127" y="97504"/>
                </a:lnTo>
                <a:lnTo>
                  <a:pt x="1245435" y="88431"/>
                </a:lnTo>
                <a:lnTo>
                  <a:pt x="1304760" y="79756"/>
                </a:lnTo>
                <a:lnTo>
                  <a:pt x="1365073" y="71487"/>
                </a:lnTo>
                <a:lnTo>
                  <a:pt x="1426348" y="63632"/>
                </a:lnTo>
                <a:lnTo>
                  <a:pt x="1488555" y="56196"/>
                </a:lnTo>
                <a:lnTo>
                  <a:pt x="1551667" y="49188"/>
                </a:lnTo>
                <a:lnTo>
                  <a:pt x="1615656" y="42615"/>
                </a:lnTo>
                <a:lnTo>
                  <a:pt x="1680494" y="36484"/>
                </a:lnTo>
                <a:lnTo>
                  <a:pt x="1746154" y="30802"/>
                </a:lnTo>
                <a:lnTo>
                  <a:pt x="1812606" y="25576"/>
                </a:lnTo>
                <a:lnTo>
                  <a:pt x="1879824" y="20814"/>
                </a:lnTo>
                <a:lnTo>
                  <a:pt x="1947778" y="16522"/>
                </a:lnTo>
                <a:lnTo>
                  <a:pt x="2016442" y="12708"/>
                </a:lnTo>
                <a:lnTo>
                  <a:pt x="2085787" y="9380"/>
                </a:lnTo>
                <a:lnTo>
                  <a:pt x="2155786" y="6544"/>
                </a:lnTo>
                <a:lnTo>
                  <a:pt x="2226410" y="4207"/>
                </a:lnTo>
                <a:lnTo>
                  <a:pt x="2297631" y="2377"/>
                </a:lnTo>
                <a:lnTo>
                  <a:pt x="2369422" y="1061"/>
                </a:lnTo>
                <a:lnTo>
                  <a:pt x="2441754" y="266"/>
                </a:lnTo>
                <a:lnTo>
                  <a:pt x="2514600" y="0"/>
                </a:lnTo>
                <a:lnTo>
                  <a:pt x="2587445" y="266"/>
                </a:lnTo>
                <a:lnTo>
                  <a:pt x="2659777" y="1061"/>
                </a:lnTo>
                <a:lnTo>
                  <a:pt x="2731568" y="2377"/>
                </a:lnTo>
                <a:lnTo>
                  <a:pt x="2802789" y="4207"/>
                </a:lnTo>
                <a:lnTo>
                  <a:pt x="2873413" y="6544"/>
                </a:lnTo>
                <a:lnTo>
                  <a:pt x="2943412" y="9380"/>
                </a:lnTo>
                <a:lnTo>
                  <a:pt x="3012757" y="12708"/>
                </a:lnTo>
                <a:lnTo>
                  <a:pt x="3081421" y="16522"/>
                </a:lnTo>
                <a:lnTo>
                  <a:pt x="3149375" y="20814"/>
                </a:lnTo>
                <a:lnTo>
                  <a:pt x="3216593" y="25576"/>
                </a:lnTo>
                <a:lnTo>
                  <a:pt x="3283045" y="30802"/>
                </a:lnTo>
                <a:lnTo>
                  <a:pt x="3348705" y="36484"/>
                </a:lnTo>
                <a:lnTo>
                  <a:pt x="3413543" y="42615"/>
                </a:lnTo>
                <a:lnTo>
                  <a:pt x="3477532" y="49188"/>
                </a:lnTo>
                <a:lnTo>
                  <a:pt x="3540644" y="56196"/>
                </a:lnTo>
                <a:lnTo>
                  <a:pt x="3602851" y="63632"/>
                </a:lnTo>
                <a:lnTo>
                  <a:pt x="3664126" y="71487"/>
                </a:lnTo>
                <a:lnTo>
                  <a:pt x="3724439" y="79756"/>
                </a:lnTo>
                <a:lnTo>
                  <a:pt x="3783764" y="88431"/>
                </a:lnTo>
                <a:lnTo>
                  <a:pt x="3842072" y="97504"/>
                </a:lnTo>
                <a:lnTo>
                  <a:pt x="3899335" y="106969"/>
                </a:lnTo>
                <a:lnTo>
                  <a:pt x="3955526" y="116819"/>
                </a:lnTo>
                <a:lnTo>
                  <a:pt x="4010616" y="127045"/>
                </a:lnTo>
                <a:lnTo>
                  <a:pt x="4064578" y="137641"/>
                </a:lnTo>
                <a:lnTo>
                  <a:pt x="4117382" y="148600"/>
                </a:lnTo>
                <a:lnTo>
                  <a:pt x="4169003" y="159915"/>
                </a:lnTo>
                <a:lnTo>
                  <a:pt x="4219411" y="171577"/>
                </a:lnTo>
                <a:lnTo>
                  <a:pt x="4268578" y="183581"/>
                </a:lnTo>
                <a:lnTo>
                  <a:pt x="4316478" y="195919"/>
                </a:lnTo>
                <a:lnTo>
                  <a:pt x="4363081" y="208584"/>
                </a:lnTo>
                <a:lnTo>
                  <a:pt x="4408359" y="221567"/>
                </a:lnTo>
                <a:lnTo>
                  <a:pt x="4452286" y="234864"/>
                </a:lnTo>
                <a:lnTo>
                  <a:pt x="4494832" y="248465"/>
                </a:lnTo>
                <a:lnTo>
                  <a:pt x="4535970" y="262364"/>
                </a:lnTo>
                <a:lnTo>
                  <a:pt x="4575672" y="276554"/>
                </a:lnTo>
                <a:lnTo>
                  <a:pt x="4613910" y="291027"/>
                </a:lnTo>
                <a:lnTo>
                  <a:pt x="4650656" y="305777"/>
                </a:lnTo>
                <a:lnTo>
                  <a:pt x="4685882" y="320796"/>
                </a:lnTo>
                <a:lnTo>
                  <a:pt x="4751662" y="351612"/>
                </a:lnTo>
                <a:lnTo>
                  <a:pt x="4811027" y="383418"/>
                </a:lnTo>
                <a:lnTo>
                  <a:pt x="4863753" y="416156"/>
                </a:lnTo>
                <a:lnTo>
                  <a:pt x="4909616" y="449769"/>
                </a:lnTo>
                <a:lnTo>
                  <a:pt x="4948393" y="484198"/>
                </a:lnTo>
                <a:lnTo>
                  <a:pt x="4979860" y="519388"/>
                </a:lnTo>
                <a:lnTo>
                  <a:pt x="5003793" y="555279"/>
                </a:lnTo>
                <a:lnTo>
                  <a:pt x="5019969" y="591814"/>
                </a:lnTo>
                <a:lnTo>
                  <a:pt x="5029200" y="647700"/>
                </a:lnTo>
                <a:lnTo>
                  <a:pt x="5028165" y="666475"/>
                </a:lnTo>
                <a:lnTo>
                  <a:pt x="5012865" y="721942"/>
                </a:lnTo>
                <a:lnTo>
                  <a:pt x="4992782" y="758162"/>
                </a:lnTo>
                <a:lnTo>
                  <a:pt x="4965054" y="793710"/>
                </a:lnTo>
                <a:lnTo>
                  <a:pt x="4929904" y="828527"/>
                </a:lnTo>
                <a:lnTo>
                  <a:pt x="4887556" y="862555"/>
                </a:lnTo>
                <a:lnTo>
                  <a:pt x="4838234" y="895738"/>
                </a:lnTo>
                <a:lnTo>
                  <a:pt x="4782160" y="928017"/>
                </a:lnTo>
                <a:lnTo>
                  <a:pt x="4719560" y="959335"/>
                </a:lnTo>
                <a:lnTo>
                  <a:pt x="4650656" y="989635"/>
                </a:lnTo>
                <a:lnTo>
                  <a:pt x="4613910" y="1004384"/>
                </a:lnTo>
                <a:lnTo>
                  <a:pt x="4575672" y="1018858"/>
                </a:lnTo>
                <a:lnTo>
                  <a:pt x="4535970" y="1033047"/>
                </a:lnTo>
                <a:lnTo>
                  <a:pt x="4494832" y="1046947"/>
                </a:lnTo>
                <a:lnTo>
                  <a:pt x="4452286" y="1060548"/>
                </a:lnTo>
                <a:lnTo>
                  <a:pt x="4408359" y="1073844"/>
                </a:lnTo>
                <a:lnTo>
                  <a:pt x="4363081" y="1086828"/>
                </a:lnTo>
                <a:lnTo>
                  <a:pt x="4316478" y="1099493"/>
                </a:lnTo>
                <a:lnTo>
                  <a:pt x="4268578" y="1111830"/>
                </a:lnTo>
                <a:lnTo>
                  <a:pt x="4219411" y="1123834"/>
                </a:lnTo>
                <a:lnTo>
                  <a:pt x="4169003" y="1135497"/>
                </a:lnTo>
                <a:lnTo>
                  <a:pt x="4117382" y="1146811"/>
                </a:lnTo>
                <a:lnTo>
                  <a:pt x="4064578" y="1157770"/>
                </a:lnTo>
                <a:lnTo>
                  <a:pt x="4010616" y="1168367"/>
                </a:lnTo>
                <a:lnTo>
                  <a:pt x="3955526" y="1178593"/>
                </a:lnTo>
                <a:lnTo>
                  <a:pt x="3899335" y="1188442"/>
                </a:lnTo>
                <a:lnTo>
                  <a:pt x="3842072" y="1197907"/>
                </a:lnTo>
                <a:lnTo>
                  <a:pt x="3783764" y="1206981"/>
                </a:lnTo>
                <a:lnTo>
                  <a:pt x="3724439" y="1215655"/>
                </a:lnTo>
                <a:lnTo>
                  <a:pt x="3664126" y="1223924"/>
                </a:lnTo>
                <a:lnTo>
                  <a:pt x="3602851" y="1231780"/>
                </a:lnTo>
                <a:lnTo>
                  <a:pt x="3540644" y="1239215"/>
                </a:lnTo>
                <a:lnTo>
                  <a:pt x="3477532" y="1246223"/>
                </a:lnTo>
                <a:lnTo>
                  <a:pt x="3413543" y="1252796"/>
                </a:lnTo>
                <a:lnTo>
                  <a:pt x="3348705" y="1258928"/>
                </a:lnTo>
                <a:lnTo>
                  <a:pt x="3283045" y="1264610"/>
                </a:lnTo>
                <a:lnTo>
                  <a:pt x="3216593" y="1269836"/>
                </a:lnTo>
                <a:lnTo>
                  <a:pt x="3149375" y="1274598"/>
                </a:lnTo>
                <a:lnTo>
                  <a:pt x="3081421" y="1278890"/>
                </a:lnTo>
                <a:lnTo>
                  <a:pt x="3012757" y="1282703"/>
                </a:lnTo>
                <a:lnTo>
                  <a:pt x="2943412" y="1286032"/>
                </a:lnTo>
                <a:lnTo>
                  <a:pt x="2873413" y="1288868"/>
                </a:lnTo>
                <a:lnTo>
                  <a:pt x="2802789" y="1291205"/>
                </a:lnTo>
                <a:lnTo>
                  <a:pt x="2731568" y="1293035"/>
                </a:lnTo>
                <a:lnTo>
                  <a:pt x="2659777" y="1294351"/>
                </a:lnTo>
                <a:lnTo>
                  <a:pt x="2587445" y="1295146"/>
                </a:lnTo>
                <a:lnTo>
                  <a:pt x="2514600" y="1295412"/>
                </a:lnTo>
                <a:lnTo>
                  <a:pt x="2441754" y="1295146"/>
                </a:lnTo>
                <a:lnTo>
                  <a:pt x="2369422" y="1294351"/>
                </a:lnTo>
                <a:lnTo>
                  <a:pt x="2297631" y="1293035"/>
                </a:lnTo>
                <a:lnTo>
                  <a:pt x="2226410" y="1291205"/>
                </a:lnTo>
                <a:lnTo>
                  <a:pt x="2155786" y="1288868"/>
                </a:lnTo>
                <a:lnTo>
                  <a:pt x="2085787" y="1286032"/>
                </a:lnTo>
                <a:lnTo>
                  <a:pt x="2016442" y="1282703"/>
                </a:lnTo>
                <a:lnTo>
                  <a:pt x="1947778" y="1278890"/>
                </a:lnTo>
                <a:lnTo>
                  <a:pt x="1879824" y="1274598"/>
                </a:lnTo>
                <a:lnTo>
                  <a:pt x="1812606" y="1269836"/>
                </a:lnTo>
                <a:lnTo>
                  <a:pt x="1746154" y="1264610"/>
                </a:lnTo>
                <a:lnTo>
                  <a:pt x="1680494" y="1258928"/>
                </a:lnTo>
                <a:lnTo>
                  <a:pt x="1615656" y="1252796"/>
                </a:lnTo>
                <a:lnTo>
                  <a:pt x="1551667" y="1246223"/>
                </a:lnTo>
                <a:lnTo>
                  <a:pt x="1488555" y="1239215"/>
                </a:lnTo>
                <a:lnTo>
                  <a:pt x="1426348" y="1231780"/>
                </a:lnTo>
                <a:lnTo>
                  <a:pt x="1365073" y="1223924"/>
                </a:lnTo>
                <a:lnTo>
                  <a:pt x="1304760" y="1215655"/>
                </a:lnTo>
                <a:lnTo>
                  <a:pt x="1245435" y="1206981"/>
                </a:lnTo>
                <a:lnTo>
                  <a:pt x="1187127" y="1197907"/>
                </a:lnTo>
                <a:lnTo>
                  <a:pt x="1129864" y="1188442"/>
                </a:lnTo>
                <a:lnTo>
                  <a:pt x="1073673" y="1178593"/>
                </a:lnTo>
                <a:lnTo>
                  <a:pt x="1018583" y="1168367"/>
                </a:lnTo>
                <a:lnTo>
                  <a:pt x="964621" y="1157770"/>
                </a:lnTo>
                <a:lnTo>
                  <a:pt x="911817" y="1146811"/>
                </a:lnTo>
                <a:lnTo>
                  <a:pt x="860196" y="1135497"/>
                </a:lnTo>
                <a:lnTo>
                  <a:pt x="809788" y="1123834"/>
                </a:lnTo>
                <a:lnTo>
                  <a:pt x="760621" y="1111830"/>
                </a:lnTo>
                <a:lnTo>
                  <a:pt x="712721" y="1099493"/>
                </a:lnTo>
                <a:lnTo>
                  <a:pt x="666118" y="1086828"/>
                </a:lnTo>
                <a:lnTo>
                  <a:pt x="620840" y="1073844"/>
                </a:lnTo>
                <a:lnTo>
                  <a:pt x="576913" y="1060548"/>
                </a:lnTo>
                <a:lnTo>
                  <a:pt x="534367" y="1046947"/>
                </a:lnTo>
                <a:lnTo>
                  <a:pt x="493229" y="1033047"/>
                </a:lnTo>
                <a:lnTo>
                  <a:pt x="453527" y="1018858"/>
                </a:lnTo>
                <a:lnTo>
                  <a:pt x="415289" y="1004384"/>
                </a:lnTo>
                <a:lnTo>
                  <a:pt x="378543" y="989635"/>
                </a:lnTo>
                <a:lnTo>
                  <a:pt x="343317" y="974616"/>
                </a:lnTo>
                <a:lnTo>
                  <a:pt x="277537" y="943800"/>
                </a:lnTo>
                <a:lnTo>
                  <a:pt x="218172" y="911994"/>
                </a:lnTo>
                <a:lnTo>
                  <a:pt x="165446" y="879256"/>
                </a:lnTo>
                <a:lnTo>
                  <a:pt x="119583" y="845643"/>
                </a:lnTo>
                <a:lnTo>
                  <a:pt x="80806" y="811213"/>
                </a:lnTo>
                <a:lnTo>
                  <a:pt x="49339" y="776024"/>
                </a:lnTo>
                <a:lnTo>
                  <a:pt x="25406" y="740133"/>
                </a:lnTo>
                <a:lnTo>
                  <a:pt x="9230" y="703597"/>
                </a:lnTo>
                <a:lnTo>
                  <a:pt x="0" y="647712"/>
                </a:lnTo>
                <a:close/>
              </a:path>
            </a:pathLst>
          </a:custGeom>
          <a:ln w="12699">
            <a:solidFill>
              <a:srgbClr val="4A7EBB"/>
            </a:solidFill>
          </a:ln>
        </p:spPr>
        <p:txBody>
          <a:bodyPr wrap="square" lIns="0" tIns="0" rIns="0" bIns="0" rtlCol="0"/>
          <a:lstStyle/>
          <a:p>
            <a:endParaRPr/>
          </a:p>
        </p:txBody>
      </p:sp>
      <p:sp>
        <p:nvSpPr>
          <p:cNvPr id="6" name="object 6"/>
          <p:cNvSpPr txBox="1">
            <a:spLocks noGrp="1"/>
          </p:cNvSpPr>
          <p:nvPr>
            <p:ph type="title"/>
          </p:nvPr>
        </p:nvSpPr>
        <p:spPr>
          <a:xfrm>
            <a:off x="3111119" y="302768"/>
            <a:ext cx="3220720" cy="1122680"/>
          </a:xfrm>
          <a:prstGeom prst="rect">
            <a:avLst/>
          </a:prstGeom>
        </p:spPr>
        <p:txBody>
          <a:bodyPr vert="horz" wrap="square" lIns="0" tIns="12700" rIns="0" bIns="0" rtlCol="0">
            <a:spAutoFit/>
          </a:bodyPr>
          <a:lstStyle/>
          <a:p>
            <a:pPr marL="12700" marR="5080" indent="1270" algn="ctr">
              <a:lnSpc>
                <a:spcPct val="100000"/>
              </a:lnSpc>
              <a:spcBef>
                <a:spcPts val="100"/>
              </a:spcBef>
            </a:pPr>
            <a:r>
              <a:rPr sz="2400" b="1" spc="-95" dirty="0">
                <a:latin typeface="Arial"/>
                <a:cs typeface="Arial"/>
              </a:rPr>
              <a:t>Wallerstein’s </a:t>
            </a:r>
            <a:r>
              <a:rPr sz="2400" b="1" spc="-105" dirty="0">
                <a:latin typeface="Arial"/>
                <a:cs typeface="Arial"/>
              </a:rPr>
              <a:t>Works:  </a:t>
            </a:r>
            <a:r>
              <a:rPr sz="2400" b="1" spc="-45" dirty="0">
                <a:latin typeface="Arial"/>
                <a:cs typeface="Arial"/>
              </a:rPr>
              <a:t>Three </a:t>
            </a:r>
            <a:r>
              <a:rPr sz="2400" b="1" spc="-70" dirty="0">
                <a:latin typeface="Arial"/>
                <a:cs typeface="Arial"/>
              </a:rPr>
              <a:t>Major</a:t>
            </a:r>
            <a:r>
              <a:rPr sz="2400" b="1" spc="-130" dirty="0">
                <a:latin typeface="Arial"/>
                <a:cs typeface="Arial"/>
              </a:rPr>
              <a:t> </a:t>
            </a:r>
            <a:r>
              <a:rPr sz="2400" b="1" spc="-90" dirty="0">
                <a:latin typeface="Arial"/>
                <a:cs typeface="Arial"/>
              </a:rPr>
              <a:t>Intellectual  </a:t>
            </a:r>
            <a:r>
              <a:rPr sz="2400" b="1" spc="-95" dirty="0">
                <a:latin typeface="Arial"/>
                <a:cs typeface="Arial"/>
              </a:rPr>
              <a:t>Influences</a:t>
            </a:r>
            <a:endParaRPr sz="2400">
              <a:latin typeface="Arial"/>
              <a:cs typeface="Arial"/>
            </a:endParaRPr>
          </a:p>
        </p:txBody>
      </p:sp>
      <p:sp>
        <p:nvSpPr>
          <p:cNvPr id="7" name="object 7"/>
          <p:cNvSpPr/>
          <p:nvPr/>
        </p:nvSpPr>
        <p:spPr>
          <a:xfrm>
            <a:off x="176783" y="1947671"/>
            <a:ext cx="4294631" cy="29260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64592" y="1877568"/>
            <a:ext cx="4376927" cy="300532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28600" y="1981200"/>
            <a:ext cx="4191000" cy="28194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28600" y="1981200"/>
            <a:ext cx="4191000" cy="2819400"/>
          </a:xfrm>
          <a:custGeom>
            <a:avLst/>
            <a:gdLst/>
            <a:ahLst/>
            <a:cxnLst/>
            <a:rect l="l" t="t" r="r" b="b"/>
            <a:pathLst>
              <a:path w="4191000" h="2819400">
                <a:moveTo>
                  <a:pt x="0" y="0"/>
                </a:moveTo>
                <a:lnTo>
                  <a:pt x="4191000" y="0"/>
                </a:lnTo>
                <a:lnTo>
                  <a:pt x="4191000" y="2819400"/>
                </a:lnTo>
                <a:lnTo>
                  <a:pt x="0" y="2819400"/>
                </a:lnTo>
                <a:lnTo>
                  <a:pt x="0" y="0"/>
                </a:lnTo>
                <a:close/>
              </a:path>
            </a:pathLst>
          </a:custGeom>
          <a:ln w="12700">
            <a:solidFill>
              <a:srgbClr val="000000"/>
            </a:solidFill>
          </a:ln>
        </p:spPr>
        <p:txBody>
          <a:bodyPr wrap="square" lIns="0" tIns="0" rIns="0" bIns="0" rtlCol="0"/>
          <a:lstStyle/>
          <a:p>
            <a:endParaRPr/>
          </a:p>
        </p:txBody>
      </p:sp>
      <p:sp>
        <p:nvSpPr>
          <p:cNvPr id="11" name="object 11"/>
          <p:cNvSpPr txBox="1"/>
          <p:nvPr/>
        </p:nvSpPr>
        <p:spPr>
          <a:xfrm>
            <a:off x="326256" y="1944116"/>
            <a:ext cx="3991610" cy="2875915"/>
          </a:xfrm>
          <a:prstGeom prst="rect">
            <a:avLst/>
          </a:prstGeom>
        </p:spPr>
        <p:txBody>
          <a:bodyPr vert="horz" wrap="square" lIns="0" tIns="12700" rIns="0" bIns="0" rtlCol="0">
            <a:spAutoFit/>
          </a:bodyPr>
          <a:lstStyle/>
          <a:p>
            <a:pPr marL="12700" marR="5080" indent="6350" algn="ctr">
              <a:lnSpc>
                <a:spcPct val="100000"/>
              </a:lnSpc>
              <a:spcBef>
                <a:spcPts val="100"/>
              </a:spcBef>
            </a:pPr>
            <a:r>
              <a:rPr sz="1700" spc="-5" dirty="0">
                <a:latin typeface="Arial"/>
                <a:cs typeface="Arial"/>
              </a:rPr>
              <a:t>Marx, </a:t>
            </a:r>
            <a:r>
              <a:rPr sz="1700" spc="-10" dirty="0">
                <a:latin typeface="Arial"/>
                <a:cs typeface="Arial"/>
              </a:rPr>
              <a:t>whom </a:t>
            </a:r>
            <a:r>
              <a:rPr sz="1700" spc="-5" dirty="0">
                <a:latin typeface="Arial"/>
                <a:cs typeface="Arial"/>
              </a:rPr>
              <a:t>Wallerstein follows </a:t>
            </a:r>
            <a:r>
              <a:rPr sz="1700" dirty="0">
                <a:latin typeface="Arial"/>
                <a:cs typeface="Arial"/>
              </a:rPr>
              <a:t>in  </a:t>
            </a:r>
            <a:r>
              <a:rPr sz="1700" spc="-5" dirty="0">
                <a:latin typeface="Arial"/>
                <a:cs typeface="Arial"/>
              </a:rPr>
              <a:t>emphasising </a:t>
            </a:r>
            <a:r>
              <a:rPr sz="1700" spc="-10" dirty="0">
                <a:latin typeface="Arial"/>
                <a:cs typeface="Arial"/>
              </a:rPr>
              <a:t>underlying economic </a:t>
            </a:r>
            <a:r>
              <a:rPr sz="1700" spc="-5" dirty="0">
                <a:latin typeface="Arial"/>
                <a:cs typeface="Arial"/>
              </a:rPr>
              <a:t>factors  </a:t>
            </a:r>
            <a:r>
              <a:rPr sz="1700" spc="-10" dirty="0">
                <a:latin typeface="Arial"/>
                <a:cs typeface="Arial"/>
              </a:rPr>
              <a:t>and </a:t>
            </a:r>
            <a:r>
              <a:rPr sz="1700" spc="-5" dirty="0">
                <a:latin typeface="Arial"/>
                <a:cs typeface="Arial"/>
              </a:rPr>
              <a:t>their </a:t>
            </a:r>
            <a:r>
              <a:rPr sz="1700" spc="-10" dirty="0">
                <a:latin typeface="Arial"/>
                <a:cs typeface="Arial"/>
              </a:rPr>
              <a:t>dominance </a:t>
            </a:r>
            <a:r>
              <a:rPr sz="1700" spc="-5" dirty="0">
                <a:latin typeface="Arial"/>
                <a:cs typeface="Arial"/>
              </a:rPr>
              <a:t>over </a:t>
            </a:r>
            <a:r>
              <a:rPr sz="1700" spc="-10" dirty="0">
                <a:latin typeface="Arial"/>
                <a:cs typeface="Arial"/>
              </a:rPr>
              <a:t>ideological  </a:t>
            </a:r>
            <a:r>
              <a:rPr sz="1700" spc="-5" dirty="0">
                <a:latin typeface="Arial"/>
                <a:cs typeface="Arial"/>
              </a:rPr>
              <a:t>factors </a:t>
            </a:r>
            <a:r>
              <a:rPr sz="1700" dirty="0">
                <a:latin typeface="Arial"/>
                <a:cs typeface="Arial"/>
              </a:rPr>
              <a:t>in </a:t>
            </a:r>
            <a:r>
              <a:rPr sz="1700" spc="-10" dirty="0">
                <a:latin typeface="Arial"/>
                <a:cs typeface="Arial"/>
              </a:rPr>
              <a:t>global </a:t>
            </a:r>
            <a:r>
              <a:rPr sz="1700" spc="-5" dirty="0">
                <a:latin typeface="Arial"/>
                <a:cs typeface="Arial"/>
              </a:rPr>
              <a:t>politics, </a:t>
            </a:r>
            <a:r>
              <a:rPr sz="1700" spc="-10" dirty="0">
                <a:latin typeface="Arial"/>
                <a:cs typeface="Arial"/>
              </a:rPr>
              <a:t>and </a:t>
            </a:r>
            <a:r>
              <a:rPr sz="1700" spc="-5" dirty="0">
                <a:latin typeface="Arial"/>
                <a:cs typeface="Arial"/>
              </a:rPr>
              <a:t>whose  </a:t>
            </a:r>
            <a:r>
              <a:rPr sz="1700" spc="-10" dirty="0">
                <a:latin typeface="Arial"/>
                <a:cs typeface="Arial"/>
              </a:rPr>
              <a:t>economic </a:t>
            </a:r>
            <a:r>
              <a:rPr sz="1700" spc="-5" dirty="0">
                <a:latin typeface="Arial"/>
                <a:cs typeface="Arial"/>
              </a:rPr>
              <a:t>thinking </a:t>
            </a:r>
            <a:r>
              <a:rPr sz="1700" spc="-10" dirty="0">
                <a:latin typeface="Arial"/>
                <a:cs typeface="Arial"/>
              </a:rPr>
              <a:t>he has adopted </a:t>
            </a:r>
            <a:r>
              <a:rPr sz="1700" spc="-5" dirty="0">
                <a:latin typeface="Arial"/>
                <a:cs typeface="Arial"/>
              </a:rPr>
              <a:t>with  </a:t>
            </a:r>
            <a:r>
              <a:rPr sz="1700" dirty="0">
                <a:latin typeface="Arial"/>
                <a:cs typeface="Arial"/>
              </a:rPr>
              <a:t>such </a:t>
            </a:r>
            <a:r>
              <a:rPr sz="1700" spc="-10" dirty="0">
                <a:latin typeface="Arial"/>
                <a:cs typeface="Arial"/>
              </a:rPr>
              <a:t>ideas as </a:t>
            </a:r>
            <a:r>
              <a:rPr sz="1700" spc="-5" dirty="0">
                <a:latin typeface="Arial"/>
                <a:cs typeface="Arial"/>
              </a:rPr>
              <a:t>the dichotomy </a:t>
            </a:r>
            <a:r>
              <a:rPr sz="1700" spc="-10" dirty="0">
                <a:latin typeface="Arial"/>
                <a:cs typeface="Arial"/>
              </a:rPr>
              <a:t>between  </a:t>
            </a:r>
            <a:r>
              <a:rPr sz="1700" spc="-5" dirty="0">
                <a:latin typeface="Arial"/>
                <a:cs typeface="Arial"/>
              </a:rPr>
              <a:t>capital </a:t>
            </a:r>
            <a:r>
              <a:rPr sz="1700" spc="-10" dirty="0">
                <a:latin typeface="Arial"/>
                <a:cs typeface="Arial"/>
              </a:rPr>
              <a:t>and labour, </a:t>
            </a:r>
            <a:r>
              <a:rPr sz="1700" spc="-5" dirty="0">
                <a:latin typeface="Arial"/>
                <a:cs typeface="Arial"/>
              </a:rPr>
              <a:t>the staged view </a:t>
            </a:r>
            <a:r>
              <a:rPr sz="1700" spc="-15" dirty="0">
                <a:latin typeface="Arial"/>
                <a:cs typeface="Arial"/>
              </a:rPr>
              <a:t>of  </a:t>
            </a:r>
            <a:r>
              <a:rPr sz="1700" spc="-5" dirty="0">
                <a:latin typeface="Arial"/>
                <a:cs typeface="Arial"/>
              </a:rPr>
              <a:t>world </a:t>
            </a:r>
            <a:r>
              <a:rPr sz="1700" spc="-10" dirty="0">
                <a:latin typeface="Arial"/>
                <a:cs typeface="Arial"/>
              </a:rPr>
              <a:t>economic development through  </a:t>
            </a:r>
            <a:r>
              <a:rPr sz="1700" spc="-5" dirty="0">
                <a:latin typeface="Arial"/>
                <a:cs typeface="Arial"/>
              </a:rPr>
              <a:t>stages </a:t>
            </a:r>
            <a:r>
              <a:rPr sz="1700" dirty="0">
                <a:latin typeface="Arial"/>
                <a:cs typeface="Arial"/>
              </a:rPr>
              <a:t>such </a:t>
            </a:r>
            <a:r>
              <a:rPr sz="1700" spc="-10" dirty="0">
                <a:latin typeface="Arial"/>
                <a:cs typeface="Arial"/>
              </a:rPr>
              <a:t>as </a:t>
            </a:r>
            <a:r>
              <a:rPr sz="1700" spc="-5" dirty="0">
                <a:latin typeface="Arial"/>
                <a:cs typeface="Arial"/>
              </a:rPr>
              <a:t>feudalism </a:t>
            </a:r>
            <a:r>
              <a:rPr sz="1700" spc="-10" dirty="0">
                <a:latin typeface="Arial"/>
                <a:cs typeface="Arial"/>
              </a:rPr>
              <a:t>and </a:t>
            </a:r>
            <a:r>
              <a:rPr sz="1700" spc="-5" dirty="0">
                <a:latin typeface="Arial"/>
                <a:cs typeface="Arial"/>
              </a:rPr>
              <a:t>capitalism,  </a:t>
            </a:r>
            <a:r>
              <a:rPr sz="1700" spc="-10" dirty="0">
                <a:latin typeface="Arial"/>
                <a:cs typeface="Arial"/>
              </a:rPr>
              <a:t>belief </a:t>
            </a:r>
            <a:r>
              <a:rPr sz="1700" dirty="0">
                <a:latin typeface="Arial"/>
                <a:cs typeface="Arial"/>
              </a:rPr>
              <a:t>in </a:t>
            </a:r>
            <a:r>
              <a:rPr sz="1700" spc="-5" dirty="0">
                <a:latin typeface="Arial"/>
                <a:cs typeface="Arial"/>
              </a:rPr>
              <a:t>the accumulation </a:t>
            </a:r>
            <a:r>
              <a:rPr sz="1700" spc="-10" dirty="0">
                <a:latin typeface="Arial"/>
                <a:cs typeface="Arial"/>
              </a:rPr>
              <a:t>of </a:t>
            </a:r>
            <a:r>
              <a:rPr sz="1700" spc="-5" dirty="0">
                <a:latin typeface="Arial"/>
                <a:cs typeface="Arial"/>
              </a:rPr>
              <a:t>capital,  dialecic </a:t>
            </a:r>
            <a:r>
              <a:rPr sz="1700" spc="-10" dirty="0">
                <a:latin typeface="Arial"/>
                <a:cs typeface="Arial"/>
              </a:rPr>
              <a:t>and</a:t>
            </a:r>
            <a:r>
              <a:rPr sz="1700" spc="5" dirty="0">
                <a:latin typeface="Arial"/>
                <a:cs typeface="Arial"/>
              </a:rPr>
              <a:t> </a:t>
            </a:r>
            <a:r>
              <a:rPr sz="1700" spc="-10" dirty="0">
                <a:latin typeface="Arial"/>
                <a:cs typeface="Arial"/>
              </a:rPr>
              <a:t>more.</a:t>
            </a:r>
            <a:endParaRPr sz="1700">
              <a:latin typeface="Arial"/>
              <a:cs typeface="Arial"/>
            </a:endParaRPr>
          </a:p>
        </p:txBody>
      </p:sp>
      <p:sp>
        <p:nvSpPr>
          <p:cNvPr id="12" name="object 12"/>
          <p:cNvSpPr/>
          <p:nvPr/>
        </p:nvSpPr>
        <p:spPr>
          <a:xfrm>
            <a:off x="4824983" y="3166871"/>
            <a:ext cx="4066031" cy="1630679"/>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815839" y="3096768"/>
            <a:ext cx="4148327" cy="1709927"/>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876800" y="3200400"/>
            <a:ext cx="3962400" cy="152400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876800" y="3200400"/>
            <a:ext cx="3962400" cy="1524000"/>
          </a:xfrm>
          <a:custGeom>
            <a:avLst/>
            <a:gdLst/>
            <a:ahLst/>
            <a:cxnLst/>
            <a:rect l="l" t="t" r="r" b="b"/>
            <a:pathLst>
              <a:path w="3962400" h="1524000">
                <a:moveTo>
                  <a:pt x="0" y="0"/>
                </a:moveTo>
                <a:lnTo>
                  <a:pt x="3962400" y="0"/>
                </a:lnTo>
                <a:lnTo>
                  <a:pt x="3962400" y="1524000"/>
                </a:lnTo>
                <a:lnTo>
                  <a:pt x="0" y="1524000"/>
                </a:lnTo>
                <a:lnTo>
                  <a:pt x="0" y="0"/>
                </a:lnTo>
                <a:close/>
              </a:path>
            </a:pathLst>
          </a:custGeom>
          <a:ln w="12700">
            <a:solidFill>
              <a:srgbClr val="F69240"/>
            </a:solidFill>
          </a:ln>
        </p:spPr>
        <p:txBody>
          <a:bodyPr wrap="square" lIns="0" tIns="0" rIns="0" bIns="0" rtlCol="0"/>
          <a:lstStyle/>
          <a:p>
            <a:endParaRPr/>
          </a:p>
        </p:txBody>
      </p:sp>
      <p:sp>
        <p:nvSpPr>
          <p:cNvPr id="16" name="object 16"/>
          <p:cNvSpPr/>
          <p:nvPr/>
        </p:nvSpPr>
        <p:spPr>
          <a:xfrm>
            <a:off x="6044183" y="2023871"/>
            <a:ext cx="2770631" cy="109727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6022847" y="2075688"/>
            <a:ext cx="2874263" cy="932687"/>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6096000" y="2057400"/>
            <a:ext cx="2667000" cy="990600"/>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6096000" y="2057400"/>
            <a:ext cx="2667000" cy="990600"/>
          </a:xfrm>
          <a:custGeom>
            <a:avLst/>
            <a:gdLst/>
            <a:ahLst/>
            <a:cxnLst/>
            <a:rect l="l" t="t" r="r" b="b"/>
            <a:pathLst>
              <a:path w="2667000" h="990600">
                <a:moveTo>
                  <a:pt x="0" y="0"/>
                </a:moveTo>
                <a:lnTo>
                  <a:pt x="2667000" y="0"/>
                </a:lnTo>
                <a:lnTo>
                  <a:pt x="2667000" y="990600"/>
                </a:lnTo>
                <a:lnTo>
                  <a:pt x="0" y="990600"/>
                </a:lnTo>
                <a:lnTo>
                  <a:pt x="0" y="0"/>
                </a:lnTo>
                <a:close/>
              </a:path>
            </a:pathLst>
          </a:custGeom>
          <a:ln w="12700">
            <a:solidFill>
              <a:srgbClr val="46AAC5"/>
            </a:solidFill>
          </a:ln>
        </p:spPr>
        <p:txBody>
          <a:bodyPr wrap="square" lIns="0" tIns="0" rIns="0" bIns="0" rtlCol="0"/>
          <a:lstStyle/>
          <a:p>
            <a:endParaRPr/>
          </a:p>
        </p:txBody>
      </p:sp>
      <p:sp>
        <p:nvSpPr>
          <p:cNvPr id="20" name="object 20"/>
          <p:cNvSpPr txBox="1"/>
          <p:nvPr/>
        </p:nvSpPr>
        <p:spPr>
          <a:xfrm>
            <a:off x="4977542" y="2142235"/>
            <a:ext cx="3759835" cy="2601595"/>
          </a:xfrm>
          <a:prstGeom prst="rect">
            <a:avLst/>
          </a:prstGeom>
        </p:spPr>
        <p:txBody>
          <a:bodyPr vert="horz" wrap="square" lIns="0" tIns="13335" rIns="0" bIns="0" rtlCol="0">
            <a:spAutoFit/>
          </a:bodyPr>
          <a:lstStyle/>
          <a:p>
            <a:pPr marL="1219200" marR="67310" algn="ctr">
              <a:lnSpc>
                <a:spcPct val="100000"/>
              </a:lnSpc>
              <a:spcBef>
                <a:spcPts val="105"/>
              </a:spcBef>
            </a:pPr>
            <a:r>
              <a:rPr sz="1700" spc="-10" dirty="0">
                <a:latin typeface="Arial"/>
                <a:cs typeface="Arial"/>
              </a:rPr>
              <a:t>Dependency </a:t>
            </a:r>
            <a:r>
              <a:rPr sz="1700" spc="-5" dirty="0">
                <a:latin typeface="Arial"/>
                <a:cs typeface="Arial"/>
              </a:rPr>
              <a:t>theory, most  obviously </a:t>
            </a:r>
            <a:r>
              <a:rPr sz="1700" dirty="0">
                <a:latin typeface="Arial"/>
                <a:cs typeface="Arial"/>
              </a:rPr>
              <a:t>its </a:t>
            </a:r>
            <a:r>
              <a:rPr sz="1700" spc="-5" dirty="0">
                <a:latin typeface="Arial"/>
                <a:cs typeface="Arial"/>
              </a:rPr>
              <a:t>concepts </a:t>
            </a:r>
            <a:r>
              <a:rPr sz="1700" spc="-15" dirty="0">
                <a:latin typeface="Arial"/>
                <a:cs typeface="Arial"/>
              </a:rPr>
              <a:t>of  </a:t>
            </a:r>
            <a:r>
              <a:rPr sz="1700" spc="-5" dirty="0">
                <a:latin typeface="Arial"/>
                <a:cs typeface="Arial"/>
              </a:rPr>
              <a:t>“core” </a:t>
            </a:r>
            <a:r>
              <a:rPr sz="1700" spc="-10" dirty="0">
                <a:latin typeface="Arial"/>
                <a:cs typeface="Arial"/>
              </a:rPr>
              <a:t>and</a:t>
            </a:r>
            <a:r>
              <a:rPr sz="1700" spc="-30" dirty="0">
                <a:latin typeface="Arial"/>
                <a:cs typeface="Arial"/>
              </a:rPr>
              <a:t> </a:t>
            </a:r>
            <a:r>
              <a:rPr sz="1700" spc="-5" dirty="0">
                <a:latin typeface="Arial"/>
                <a:cs typeface="Arial"/>
              </a:rPr>
              <a:t>“periphery”</a:t>
            </a:r>
            <a:endParaRPr sz="1700">
              <a:latin typeface="Arial"/>
              <a:cs typeface="Arial"/>
            </a:endParaRPr>
          </a:p>
          <a:p>
            <a:pPr marL="12065" marR="5080" algn="ctr">
              <a:lnSpc>
                <a:spcPct val="100000"/>
              </a:lnSpc>
              <a:spcBef>
                <a:spcPts val="1920"/>
              </a:spcBef>
            </a:pPr>
            <a:r>
              <a:rPr sz="1700" spc="-5" dirty="0">
                <a:latin typeface="Arial"/>
                <a:cs typeface="Arial"/>
              </a:rPr>
              <a:t>French historian </a:t>
            </a:r>
            <a:r>
              <a:rPr sz="1700" spc="-10" dirty="0">
                <a:latin typeface="Arial"/>
                <a:cs typeface="Arial"/>
              </a:rPr>
              <a:t>Fernand Braudel, </a:t>
            </a:r>
            <a:r>
              <a:rPr sz="1700" spc="-15" dirty="0">
                <a:latin typeface="Arial"/>
                <a:cs typeface="Arial"/>
              </a:rPr>
              <a:t>who  </a:t>
            </a:r>
            <a:r>
              <a:rPr sz="1700" spc="-10" dirty="0">
                <a:latin typeface="Arial"/>
                <a:cs typeface="Arial"/>
              </a:rPr>
              <a:t>had </a:t>
            </a:r>
            <a:r>
              <a:rPr sz="1700" spc="-5" dirty="0">
                <a:latin typeface="Arial"/>
                <a:cs typeface="Arial"/>
              </a:rPr>
              <a:t>described the </a:t>
            </a:r>
            <a:r>
              <a:rPr sz="1700" spc="-10" dirty="0">
                <a:latin typeface="Arial"/>
                <a:cs typeface="Arial"/>
              </a:rPr>
              <a:t>development </a:t>
            </a:r>
            <a:r>
              <a:rPr sz="1700" spc="-15" dirty="0">
                <a:latin typeface="Arial"/>
                <a:cs typeface="Arial"/>
              </a:rPr>
              <a:t>and  </a:t>
            </a:r>
            <a:r>
              <a:rPr sz="1700" spc="-5" dirty="0">
                <a:latin typeface="Arial"/>
                <a:cs typeface="Arial"/>
              </a:rPr>
              <a:t>political implications </a:t>
            </a:r>
            <a:r>
              <a:rPr sz="1700" spc="-10" dirty="0">
                <a:latin typeface="Arial"/>
                <a:cs typeface="Arial"/>
              </a:rPr>
              <a:t>of </a:t>
            </a:r>
            <a:r>
              <a:rPr sz="1700" spc="-5" dirty="0">
                <a:latin typeface="Arial"/>
                <a:cs typeface="Arial"/>
              </a:rPr>
              <a:t>existence  networks </a:t>
            </a:r>
            <a:r>
              <a:rPr sz="1700" spc="-10" dirty="0">
                <a:latin typeface="Arial"/>
                <a:cs typeface="Arial"/>
              </a:rPr>
              <a:t>of economic exchange </a:t>
            </a:r>
            <a:r>
              <a:rPr sz="1700" dirty="0">
                <a:latin typeface="Arial"/>
                <a:cs typeface="Arial"/>
              </a:rPr>
              <a:t>in </a:t>
            </a:r>
            <a:r>
              <a:rPr sz="1700" spc="-10" dirty="0">
                <a:latin typeface="Arial"/>
                <a:cs typeface="Arial"/>
              </a:rPr>
              <a:t>the  European </a:t>
            </a:r>
            <a:r>
              <a:rPr sz="1700" spc="-5" dirty="0">
                <a:latin typeface="Arial"/>
                <a:cs typeface="Arial"/>
              </a:rPr>
              <a:t>world </a:t>
            </a:r>
            <a:r>
              <a:rPr sz="1700" spc="-10" dirty="0">
                <a:latin typeface="Arial"/>
                <a:cs typeface="Arial"/>
              </a:rPr>
              <a:t>between 1400 </a:t>
            </a:r>
            <a:r>
              <a:rPr sz="1700" spc="-15" dirty="0">
                <a:latin typeface="Arial"/>
                <a:cs typeface="Arial"/>
              </a:rPr>
              <a:t>and  1800.</a:t>
            </a:r>
            <a:endParaRPr sz="1700">
              <a:latin typeface="Arial"/>
              <a:cs typeface="Arial"/>
            </a:endParaRPr>
          </a:p>
        </p:txBody>
      </p:sp>
      <p:sp>
        <p:nvSpPr>
          <p:cNvPr id="21" name="object 21"/>
          <p:cNvSpPr/>
          <p:nvPr/>
        </p:nvSpPr>
        <p:spPr>
          <a:xfrm>
            <a:off x="3118103" y="1560575"/>
            <a:ext cx="1655063" cy="524255"/>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3301212" y="1600200"/>
            <a:ext cx="1423670" cy="299720"/>
          </a:xfrm>
          <a:custGeom>
            <a:avLst/>
            <a:gdLst/>
            <a:ahLst/>
            <a:cxnLst/>
            <a:rect l="l" t="t" r="r" b="b"/>
            <a:pathLst>
              <a:path w="1423670" h="299719">
                <a:moveTo>
                  <a:pt x="1423187" y="0"/>
                </a:moveTo>
                <a:lnTo>
                  <a:pt x="0" y="299618"/>
                </a:lnTo>
              </a:path>
            </a:pathLst>
          </a:custGeom>
          <a:ln w="25400">
            <a:solidFill>
              <a:srgbClr val="8064A2"/>
            </a:solidFill>
          </a:ln>
        </p:spPr>
        <p:txBody>
          <a:bodyPr wrap="square" lIns="0" tIns="0" rIns="0" bIns="0" rtlCol="0"/>
          <a:lstStyle/>
          <a:p>
            <a:endParaRPr/>
          </a:p>
        </p:txBody>
      </p:sp>
      <p:sp>
        <p:nvSpPr>
          <p:cNvPr id="23" name="object 23"/>
          <p:cNvSpPr/>
          <p:nvPr/>
        </p:nvSpPr>
        <p:spPr>
          <a:xfrm>
            <a:off x="3301211" y="1840618"/>
            <a:ext cx="83820" cy="86995"/>
          </a:xfrm>
          <a:custGeom>
            <a:avLst/>
            <a:gdLst/>
            <a:ahLst/>
            <a:cxnLst/>
            <a:rect l="l" t="t" r="r" b="b"/>
            <a:pathLst>
              <a:path w="83820" h="86994">
                <a:moveTo>
                  <a:pt x="83718" y="86995"/>
                </a:moveTo>
                <a:lnTo>
                  <a:pt x="0" y="59194"/>
                </a:lnTo>
                <a:lnTo>
                  <a:pt x="65404" y="0"/>
                </a:lnTo>
              </a:path>
            </a:pathLst>
          </a:custGeom>
          <a:ln w="25400">
            <a:solidFill>
              <a:srgbClr val="8064A2"/>
            </a:solidFill>
          </a:ln>
        </p:spPr>
        <p:txBody>
          <a:bodyPr wrap="square" lIns="0" tIns="0" rIns="0" bIns="0" rtlCol="0"/>
          <a:lstStyle/>
          <a:p>
            <a:endParaRPr/>
          </a:p>
        </p:txBody>
      </p:sp>
      <p:sp>
        <p:nvSpPr>
          <p:cNvPr id="24" name="object 24"/>
          <p:cNvSpPr/>
          <p:nvPr/>
        </p:nvSpPr>
        <p:spPr>
          <a:xfrm>
            <a:off x="4666488" y="1569720"/>
            <a:ext cx="826007" cy="1734311"/>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4724400" y="1600200"/>
            <a:ext cx="600710" cy="1501140"/>
          </a:xfrm>
          <a:custGeom>
            <a:avLst/>
            <a:gdLst/>
            <a:ahLst/>
            <a:cxnLst/>
            <a:rect l="l" t="t" r="r" b="b"/>
            <a:pathLst>
              <a:path w="600710" h="1501139">
                <a:moveTo>
                  <a:pt x="0" y="0"/>
                </a:moveTo>
                <a:lnTo>
                  <a:pt x="600265" y="1500657"/>
                </a:lnTo>
              </a:path>
            </a:pathLst>
          </a:custGeom>
          <a:ln w="25400">
            <a:solidFill>
              <a:srgbClr val="F79646"/>
            </a:solidFill>
          </a:ln>
        </p:spPr>
        <p:txBody>
          <a:bodyPr wrap="square" lIns="0" tIns="0" rIns="0" bIns="0" rtlCol="0"/>
          <a:lstStyle/>
          <a:p>
            <a:endParaRPr/>
          </a:p>
        </p:txBody>
      </p:sp>
      <p:sp>
        <p:nvSpPr>
          <p:cNvPr id="26" name="object 26"/>
          <p:cNvSpPr/>
          <p:nvPr/>
        </p:nvSpPr>
        <p:spPr>
          <a:xfrm>
            <a:off x="5255100" y="3013594"/>
            <a:ext cx="82550" cy="87630"/>
          </a:xfrm>
          <a:custGeom>
            <a:avLst/>
            <a:gdLst/>
            <a:ahLst/>
            <a:cxnLst/>
            <a:rect l="l" t="t" r="r" b="b"/>
            <a:pathLst>
              <a:path w="82550" h="87630">
                <a:moveTo>
                  <a:pt x="82537" y="0"/>
                </a:moveTo>
                <a:lnTo>
                  <a:pt x="69557" y="87261"/>
                </a:lnTo>
                <a:lnTo>
                  <a:pt x="0" y="33007"/>
                </a:lnTo>
              </a:path>
            </a:pathLst>
          </a:custGeom>
          <a:ln w="25400">
            <a:solidFill>
              <a:srgbClr val="F79646"/>
            </a:solidFill>
          </a:ln>
        </p:spPr>
        <p:txBody>
          <a:bodyPr wrap="square" lIns="0" tIns="0" rIns="0" bIns="0" rtlCol="0"/>
          <a:lstStyle/>
          <a:p>
            <a:endParaRPr/>
          </a:p>
        </p:txBody>
      </p:sp>
      <p:sp>
        <p:nvSpPr>
          <p:cNvPr id="27" name="object 27"/>
          <p:cNvSpPr/>
          <p:nvPr/>
        </p:nvSpPr>
        <p:spPr>
          <a:xfrm>
            <a:off x="4675631" y="1560575"/>
            <a:ext cx="2112263" cy="524255"/>
          </a:xfrm>
          <a:prstGeom prst="rect">
            <a:avLst/>
          </a:prstGeom>
          <a:blipFill>
            <a:blip r:embed="rId16" cstate="print"/>
            <a:stretch>
              <a:fillRect/>
            </a:stretch>
          </a:blipFill>
        </p:spPr>
        <p:txBody>
          <a:bodyPr wrap="square" lIns="0" tIns="0" rIns="0" bIns="0" rtlCol="0"/>
          <a:lstStyle/>
          <a:p>
            <a:endParaRPr/>
          </a:p>
        </p:txBody>
      </p:sp>
      <p:sp>
        <p:nvSpPr>
          <p:cNvPr id="28" name="object 28"/>
          <p:cNvSpPr/>
          <p:nvPr/>
        </p:nvSpPr>
        <p:spPr>
          <a:xfrm>
            <a:off x="4724400" y="1600200"/>
            <a:ext cx="1880235" cy="300990"/>
          </a:xfrm>
          <a:custGeom>
            <a:avLst/>
            <a:gdLst/>
            <a:ahLst/>
            <a:cxnLst/>
            <a:rect l="l" t="t" r="r" b="b"/>
            <a:pathLst>
              <a:path w="1880234" h="300989">
                <a:moveTo>
                  <a:pt x="0" y="0"/>
                </a:moveTo>
                <a:lnTo>
                  <a:pt x="1880171" y="300824"/>
                </a:lnTo>
              </a:path>
            </a:pathLst>
          </a:custGeom>
          <a:ln w="25399">
            <a:solidFill>
              <a:srgbClr val="4BACC6"/>
            </a:solidFill>
          </a:ln>
        </p:spPr>
        <p:txBody>
          <a:bodyPr wrap="square" lIns="0" tIns="0" rIns="0" bIns="0" rtlCol="0"/>
          <a:lstStyle/>
          <a:p>
            <a:endParaRPr/>
          </a:p>
        </p:txBody>
      </p:sp>
      <p:sp>
        <p:nvSpPr>
          <p:cNvPr id="29" name="object 29"/>
          <p:cNvSpPr/>
          <p:nvPr/>
        </p:nvSpPr>
        <p:spPr>
          <a:xfrm>
            <a:off x="6522307" y="1845091"/>
            <a:ext cx="82550" cy="88265"/>
          </a:xfrm>
          <a:custGeom>
            <a:avLst/>
            <a:gdLst/>
            <a:ahLst/>
            <a:cxnLst/>
            <a:rect l="l" t="t" r="r" b="b"/>
            <a:pathLst>
              <a:path w="82550" h="88264">
                <a:moveTo>
                  <a:pt x="14046" y="0"/>
                </a:moveTo>
                <a:lnTo>
                  <a:pt x="82257" y="55930"/>
                </a:lnTo>
                <a:lnTo>
                  <a:pt x="0" y="87782"/>
                </a:lnTo>
              </a:path>
            </a:pathLst>
          </a:custGeom>
          <a:ln w="25400">
            <a:solidFill>
              <a:srgbClr val="4BACC6"/>
            </a:solidFill>
          </a:ln>
        </p:spPr>
        <p:txBody>
          <a:bodyPr wrap="square" lIns="0" tIns="0" rIns="0" bIns="0" rtlCol="0"/>
          <a:lstStyle/>
          <a:p>
            <a:endParaRPr/>
          </a:p>
        </p:txBody>
      </p:sp>
      <p:sp>
        <p:nvSpPr>
          <p:cNvPr id="30" name="object 30"/>
          <p:cNvSpPr/>
          <p:nvPr/>
        </p:nvSpPr>
        <p:spPr>
          <a:xfrm>
            <a:off x="76200" y="4929213"/>
            <a:ext cx="1676361" cy="1852586"/>
          </a:xfrm>
          <a:prstGeom prst="rect">
            <a:avLst/>
          </a:prstGeom>
          <a:blipFill>
            <a:blip r:embed="rId17" cstate="print"/>
            <a:stretch>
              <a:fillRect/>
            </a:stretch>
          </a:blipFill>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162</a:t>
            </a:fld>
            <a:endParaRPr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14604"/>
            <a:ext cx="7771765" cy="438784"/>
          </a:xfrm>
          <a:prstGeom prst="rect">
            <a:avLst/>
          </a:prstGeom>
        </p:spPr>
        <p:txBody>
          <a:bodyPr vert="horz" wrap="square" lIns="0" tIns="13970" rIns="0" bIns="0" rtlCol="0">
            <a:spAutoFit/>
          </a:bodyPr>
          <a:lstStyle/>
          <a:p>
            <a:pPr marL="356870" indent="-344170">
              <a:lnSpc>
                <a:spcPct val="100000"/>
              </a:lnSpc>
              <a:spcBef>
                <a:spcPts val="110"/>
              </a:spcBef>
              <a:buFont typeface="Arial"/>
              <a:buChar char="•"/>
              <a:tabLst>
                <a:tab pos="356870" algn="l"/>
                <a:tab pos="357505" algn="l"/>
              </a:tabLst>
            </a:pPr>
            <a:r>
              <a:rPr sz="2700" dirty="0">
                <a:latin typeface="Arial"/>
                <a:cs typeface="Arial"/>
              </a:rPr>
              <a:t>And </a:t>
            </a:r>
            <a:r>
              <a:rPr sz="2700" spc="-150" dirty="0">
                <a:latin typeface="Arial"/>
                <a:cs typeface="Arial"/>
              </a:rPr>
              <a:t>– </a:t>
            </a:r>
            <a:r>
              <a:rPr sz="2700" spc="0" dirty="0">
                <a:latin typeface="Arial"/>
                <a:cs typeface="Arial"/>
              </a:rPr>
              <a:t>presumably </a:t>
            </a:r>
            <a:r>
              <a:rPr sz="2700" spc="-150" dirty="0">
                <a:latin typeface="Arial"/>
                <a:cs typeface="Arial"/>
              </a:rPr>
              <a:t>– </a:t>
            </a:r>
            <a:r>
              <a:rPr sz="2700" dirty="0">
                <a:latin typeface="Arial"/>
                <a:cs typeface="Arial"/>
              </a:rPr>
              <a:t>the practical </a:t>
            </a:r>
            <a:r>
              <a:rPr sz="2700" spc="0" dirty="0">
                <a:latin typeface="Arial"/>
                <a:cs typeface="Arial"/>
              </a:rPr>
              <a:t>experience</a:t>
            </a:r>
            <a:r>
              <a:rPr sz="2700" spc="40" dirty="0">
                <a:latin typeface="Arial"/>
                <a:cs typeface="Arial"/>
              </a:rPr>
              <a:t> </a:t>
            </a:r>
            <a:r>
              <a:rPr sz="2700" spc="0" dirty="0">
                <a:latin typeface="Arial"/>
                <a:cs typeface="Arial"/>
              </a:rPr>
              <a:t>and</a:t>
            </a:r>
            <a:endParaRPr sz="270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163</a:t>
            </a:fld>
            <a:endParaRPr dirty="0"/>
          </a:p>
        </p:txBody>
      </p:sp>
      <p:sp>
        <p:nvSpPr>
          <p:cNvPr id="3" name="object 3"/>
          <p:cNvSpPr txBox="1"/>
          <p:nvPr/>
        </p:nvSpPr>
        <p:spPr>
          <a:xfrm>
            <a:off x="880363" y="801164"/>
            <a:ext cx="7385684"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impressions </a:t>
            </a:r>
            <a:r>
              <a:rPr sz="2700" spc="0" dirty="0">
                <a:latin typeface="Arial"/>
                <a:cs typeface="Arial"/>
              </a:rPr>
              <a:t>gained </a:t>
            </a:r>
            <a:r>
              <a:rPr sz="2700" dirty="0">
                <a:latin typeface="Arial"/>
                <a:cs typeface="Arial"/>
              </a:rPr>
              <a:t>from his </a:t>
            </a:r>
            <a:r>
              <a:rPr sz="2700" spc="0" dirty="0">
                <a:latin typeface="Arial"/>
                <a:cs typeface="Arial"/>
              </a:rPr>
              <a:t>own work</a:t>
            </a:r>
            <a:r>
              <a:rPr sz="2700" spc="-275" dirty="0">
                <a:latin typeface="Arial"/>
                <a:cs typeface="Arial"/>
              </a:rPr>
              <a:t> </a:t>
            </a:r>
            <a:r>
              <a:rPr sz="2700" spc="0" dirty="0">
                <a:latin typeface="Arial"/>
                <a:cs typeface="Arial"/>
              </a:rPr>
              <a:t>regarding</a:t>
            </a:r>
            <a:endParaRPr sz="2700">
              <a:latin typeface="Arial"/>
              <a:cs typeface="Arial"/>
            </a:endParaRPr>
          </a:p>
        </p:txBody>
      </p:sp>
      <p:sp>
        <p:nvSpPr>
          <p:cNvPr id="4" name="object 4"/>
          <p:cNvSpPr txBox="1"/>
          <p:nvPr/>
        </p:nvSpPr>
        <p:spPr>
          <a:xfrm>
            <a:off x="880363" y="1090825"/>
            <a:ext cx="3019425"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post-colonial</a:t>
            </a:r>
            <a:r>
              <a:rPr sz="2700" spc="-120" dirty="0">
                <a:latin typeface="Arial"/>
                <a:cs typeface="Arial"/>
              </a:rPr>
              <a:t> </a:t>
            </a:r>
            <a:r>
              <a:rPr sz="2700" dirty="0">
                <a:latin typeface="Arial"/>
                <a:cs typeface="Arial"/>
              </a:rPr>
              <a:t>Africa.</a:t>
            </a:r>
            <a:endParaRPr sz="2700">
              <a:latin typeface="Arial"/>
              <a:cs typeface="Arial"/>
            </a:endParaRPr>
          </a:p>
        </p:txBody>
      </p:sp>
      <p:sp>
        <p:nvSpPr>
          <p:cNvPr id="5" name="object 5"/>
          <p:cNvSpPr txBox="1"/>
          <p:nvPr/>
        </p:nvSpPr>
        <p:spPr>
          <a:xfrm>
            <a:off x="535940" y="1831336"/>
            <a:ext cx="7839075" cy="438784"/>
          </a:xfrm>
          <a:prstGeom prst="rect">
            <a:avLst/>
          </a:prstGeom>
        </p:spPr>
        <p:txBody>
          <a:bodyPr vert="horz" wrap="square" lIns="0" tIns="13970" rIns="0" bIns="0" rtlCol="0">
            <a:spAutoFit/>
          </a:bodyPr>
          <a:lstStyle/>
          <a:p>
            <a:pPr marL="356870" indent="-344170">
              <a:lnSpc>
                <a:spcPct val="100000"/>
              </a:lnSpc>
              <a:spcBef>
                <a:spcPts val="110"/>
              </a:spcBef>
              <a:buChar char="•"/>
              <a:tabLst>
                <a:tab pos="356870" algn="l"/>
                <a:tab pos="357505" algn="l"/>
              </a:tabLst>
            </a:pPr>
            <a:r>
              <a:rPr sz="2700" dirty="0">
                <a:latin typeface="Arial"/>
                <a:cs typeface="Arial"/>
              </a:rPr>
              <a:t>Wallerstein </a:t>
            </a:r>
            <a:r>
              <a:rPr sz="2700" spc="0" dirty="0">
                <a:latin typeface="Arial"/>
                <a:cs typeface="Arial"/>
              </a:rPr>
              <a:t>has also </a:t>
            </a:r>
            <a:r>
              <a:rPr sz="2700" dirty="0">
                <a:latin typeface="Arial"/>
                <a:cs typeface="Arial"/>
              </a:rPr>
              <a:t>stated that </a:t>
            </a:r>
            <a:r>
              <a:rPr sz="2700" spc="0" dirty="0">
                <a:latin typeface="Arial"/>
                <a:cs typeface="Arial"/>
              </a:rPr>
              <a:t>a </a:t>
            </a:r>
            <a:r>
              <a:rPr sz="2700" dirty="0">
                <a:latin typeface="Arial"/>
                <a:cs typeface="Arial"/>
              </a:rPr>
              <a:t>major</a:t>
            </a:r>
            <a:r>
              <a:rPr sz="2700" spc="-275" dirty="0">
                <a:latin typeface="Arial"/>
                <a:cs typeface="Arial"/>
              </a:rPr>
              <a:t> </a:t>
            </a:r>
            <a:r>
              <a:rPr sz="2700" dirty="0">
                <a:latin typeface="Arial"/>
                <a:cs typeface="Arial"/>
              </a:rPr>
              <a:t>influence</a:t>
            </a:r>
            <a:endParaRPr sz="2700">
              <a:latin typeface="Arial"/>
              <a:cs typeface="Arial"/>
            </a:endParaRPr>
          </a:p>
        </p:txBody>
      </p:sp>
      <p:sp>
        <p:nvSpPr>
          <p:cNvPr id="6" name="object 6"/>
          <p:cNvSpPr txBox="1"/>
          <p:nvPr/>
        </p:nvSpPr>
        <p:spPr>
          <a:xfrm>
            <a:off x="880363" y="2117897"/>
            <a:ext cx="7094220" cy="438784"/>
          </a:xfrm>
          <a:prstGeom prst="rect">
            <a:avLst/>
          </a:prstGeom>
        </p:spPr>
        <p:txBody>
          <a:bodyPr vert="horz" wrap="square" lIns="0" tIns="13970" rIns="0" bIns="0" rtlCol="0">
            <a:spAutoFit/>
          </a:bodyPr>
          <a:lstStyle/>
          <a:p>
            <a:pPr marL="12700">
              <a:lnSpc>
                <a:spcPct val="100000"/>
              </a:lnSpc>
              <a:spcBef>
                <a:spcPts val="110"/>
              </a:spcBef>
            </a:pPr>
            <a:r>
              <a:rPr sz="2700" spc="0" dirty="0">
                <a:latin typeface="Arial"/>
                <a:cs typeface="Arial"/>
              </a:rPr>
              <a:t>on </a:t>
            </a:r>
            <a:r>
              <a:rPr sz="2700" dirty="0">
                <a:latin typeface="Arial"/>
                <a:cs typeface="Arial"/>
              </a:rPr>
              <a:t>his </a:t>
            </a:r>
            <a:r>
              <a:rPr sz="2700" spc="0" dirty="0">
                <a:latin typeface="Arial"/>
                <a:cs typeface="Arial"/>
              </a:rPr>
              <a:t>work was </a:t>
            </a:r>
            <a:r>
              <a:rPr sz="2700" dirty="0">
                <a:latin typeface="Arial"/>
                <a:cs typeface="Arial"/>
              </a:rPr>
              <a:t>the </a:t>
            </a:r>
            <a:r>
              <a:rPr sz="2700" spc="0" dirty="0">
                <a:latin typeface="Arial"/>
                <a:cs typeface="Arial"/>
              </a:rPr>
              <a:t>“world </a:t>
            </a:r>
            <a:r>
              <a:rPr sz="2700" dirty="0">
                <a:latin typeface="Arial"/>
                <a:cs typeface="Arial"/>
              </a:rPr>
              <a:t>revolution” </a:t>
            </a:r>
            <a:r>
              <a:rPr sz="2700" spc="0" dirty="0">
                <a:latin typeface="Arial"/>
                <a:cs typeface="Arial"/>
              </a:rPr>
              <a:t>of</a:t>
            </a:r>
            <a:r>
              <a:rPr sz="2700" spc="-340" dirty="0">
                <a:latin typeface="Arial"/>
                <a:cs typeface="Arial"/>
              </a:rPr>
              <a:t> </a:t>
            </a:r>
            <a:r>
              <a:rPr sz="2700" spc="0" dirty="0">
                <a:latin typeface="Arial"/>
                <a:cs typeface="Arial"/>
              </a:rPr>
              <a:t>1968.</a:t>
            </a:r>
            <a:endParaRPr sz="2700">
              <a:latin typeface="Arial"/>
              <a:cs typeface="Arial"/>
            </a:endParaRPr>
          </a:p>
        </p:txBody>
      </p:sp>
      <p:sp>
        <p:nvSpPr>
          <p:cNvPr id="7" name="object 7"/>
          <p:cNvSpPr txBox="1"/>
          <p:nvPr/>
        </p:nvSpPr>
        <p:spPr>
          <a:xfrm>
            <a:off x="535940" y="2858409"/>
            <a:ext cx="6831330" cy="438784"/>
          </a:xfrm>
          <a:prstGeom prst="rect">
            <a:avLst/>
          </a:prstGeom>
        </p:spPr>
        <p:txBody>
          <a:bodyPr vert="horz" wrap="square" lIns="0" tIns="13970" rIns="0" bIns="0" rtlCol="0">
            <a:spAutoFit/>
          </a:bodyPr>
          <a:lstStyle/>
          <a:p>
            <a:pPr marL="356870" indent="-344170">
              <a:lnSpc>
                <a:spcPct val="100000"/>
              </a:lnSpc>
              <a:spcBef>
                <a:spcPts val="110"/>
              </a:spcBef>
              <a:buChar char="•"/>
              <a:tabLst>
                <a:tab pos="356870" algn="l"/>
                <a:tab pos="357505" algn="l"/>
              </a:tabLst>
            </a:pPr>
            <a:r>
              <a:rPr sz="2700" dirty="0">
                <a:latin typeface="Arial"/>
                <a:cs typeface="Arial"/>
              </a:rPr>
              <a:t>Wallerstein was </a:t>
            </a:r>
            <a:r>
              <a:rPr sz="2700" spc="0" dirty="0">
                <a:latin typeface="Arial"/>
                <a:cs typeface="Arial"/>
              </a:rPr>
              <a:t>on </a:t>
            </a:r>
            <a:r>
              <a:rPr sz="2700" dirty="0">
                <a:latin typeface="Arial"/>
                <a:cs typeface="Arial"/>
              </a:rPr>
              <a:t>the faculty </a:t>
            </a:r>
            <a:r>
              <a:rPr sz="2700" spc="0" dirty="0">
                <a:latin typeface="Arial"/>
                <a:cs typeface="Arial"/>
              </a:rPr>
              <a:t>of</a:t>
            </a:r>
            <a:r>
              <a:rPr sz="2700" spc="-240" dirty="0">
                <a:latin typeface="Arial"/>
                <a:cs typeface="Arial"/>
              </a:rPr>
              <a:t> </a:t>
            </a:r>
            <a:r>
              <a:rPr sz="2700" spc="0" dirty="0">
                <a:latin typeface="Arial"/>
                <a:cs typeface="Arial"/>
              </a:rPr>
              <a:t>Columbia</a:t>
            </a:r>
            <a:endParaRPr sz="2700">
              <a:latin typeface="Arial"/>
              <a:cs typeface="Arial"/>
            </a:endParaRPr>
          </a:p>
        </p:txBody>
      </p:sp>
      <p:sp>
        <p:nvSpPr>
          <p:cNvPr id="8" name="object 8"/>
          <p:cNvSpPr txBox="1"/>
          <p:nvPr/>
        </p:nvSpPr>
        <p:spPr>
          <a:xfrm>
            <a:off x="880363" y="3148069"/>
            <a:ext cx="7090409"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University </a:t>
            </a:r>
            <a:r>
              <a:rPr sz="2700" spc="0" dirty="0">
                <a:latin typeface="Arial"/>
                <a:cs typeface="Arial"/>
              </a:rPr>
              <a:t>at </a:t>
            </a:r>
            <a:r>
              <a:rPr sz="2700" dirty="0">
                <a:latin typeface="Arial"/>
                <a:cs typeface="Arial"/>
              </a:rPr>
              <a:t>the </a:t>
            </a:r>
            <a:r>
              <a:rPr sz="2700" spc="-5" dirty="0">
                <a:latin typeface="Arial"/>
                <a:cs typeface="Arial"/>
              </a:rPr>
              <a:t>time </a:t>
            </a:r>
            <a:r>
              <a:rPr sz="2700" spc="0" dirty="0">
                <a:latin typeface="Arial"/>
                <a:cs typeface="Arial"/>
              </a:rPr>
              <a:t>of </a:t>
            </a:r>
            <a:r>
              <a:rPr sz="2700" dirty="0">
                <a:latin typeface="Arial"/>
                <a:cs typeface="Arial"/>
              </a:rPr>
              <a:t>student uprising</a:t>
            </a:r>
            <a:r>
              <a:rPr sz="2700" spc="-260" dirty="0">
                <a:latin typeface="Arial"/>
                <a:cs typeface="Arial"/>
              </a:rPr>
              <a:t> </a:t>
            </a:r>
            <a:r>
              <a:rPr sz="2700" dirty="0">
                <a:latin typeface="Arial"/>
                <a:cs typeface="Arial"/>
              </a:rPr>
              <a:t>there,</a:t>
            </a:r>
            <a:endParaRPr sz="2700">
              <a:latin typeface="Arial"/>
              <a:cs typeface="Arial"/>
            </a:endParaRPr>
          </a:p>
        </p:txBody>
      </p:sp>
      <p:sp>
        <p:nvSpPr>
          <p:cNvPr id="9" name="object 9"/>
          <p:cNvSpPr txBox="1"/>
          <p:nvPr/>
        </p:nvSpPr>
        <p:spPr>
          <a:xfrm>
            <a:off x="880363" y="3434630"/>
            <a:ext cx="6535420" cy="438784"/>
          </a:xfrm>
          <a:prstGeom prst="rect">
            <a:avLst/>
          </a:prstGeom>
        </p:spPr>
        <p:txBody>
          <a:bodyPr vert="horz" wrap="square" lIns="0" tIns="13970" rIns="0" bIns="0" rtlCol="0">
            <a:spAutoFit/>
          </a:bodyPr>
          <a:lstStyle/>
          <a:p>
            <a:pPr marL="12700">
              <a:lnSpc>
                <a:spcPct val="100000"/>
              </a:lnSpc>
              <a:spcBef>
                <a:spcPts val="110"/>
              </a:spcBef>
            </a:pPr>
            <a:r>
              <a:rPr sz="2700" spc="0" dirty="0">
                <a:latin typeface="Arial"/>
                <a:cs typeface="Arial"/>
              </a:rPr>
              <a:t>and </a:t>
            </a:r>
            <a:r>
              <a:rPr sz="2700" dirty="0">
                <a:latin typeface="Arial"/>
                <a:cs typeface="Arial"/>
              </a:rPr>
              <a:t>participated in </a:t>
            </a:r>
            <a:r>
              <a:rPr sz="2700" spc="0" dirty="0">
                <a:latin typeface="Arial"/>
                <a:cs typeface="Arial"/>
              </a:rPr>
              <a:t>a </a:t>
            </a:r>
            <a:r>
              <a:rPr sz="2700" dirty="0">
                <a:latin typeface="Arial"/>
                <a:cs typeface="Arial"/>
              </a:rPr>
              <a:t>faculty committee</a:t>
            </a:r>
            <a:r>
              <a:rPr sz="2700" spc="-305" dirty="0">
                <a:latin typeface="Arial"/>
                <a:cs typeface="Arial"/>
              </a:rPr>
              <a:t> </a:t>
            </a:r>
            <a:r>
              <a:rPr sz="2700" dirty="0">
                <a:latin typeface="Arial"/>
                <a:cs typeface="Arial"/>
              </a:rPr>
              <a:t>that</a:t>
            </a:r>
            <a:endParaRPr sz="2700">
              <a:latin typeface="Arial"/>
              <a:cs typeface="Arial"/>
            </a:endParaRPr>
          </a:p>
        </p:txBody>
      </p:sp>
      <p:sp>
        <p:nvSpPr>
          <p:cNvPr id="10" name="object 10"/>
          <p:cNvSpPr txBox="1"/>
          <p:nvPr/>
        </p:nvSpPr>
        <p:spPr>
          <a:xfrm>
            <a:off x="880363" y="3724291"/>
            <a:ext cx="5001260"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attempted </a:t>
            </a:r>
            <a:r>
              <a:rPr sz="2700" spc="-5" dirty="0">
                <a:latin typeface="Arial"/>
                <a:cs typeface="Arial"/>
              </a:rPr>
              <a:t>to </a:t>
            </a:r>
            <a:r>
              <a:rPr sz="2700" spc="0" dirty="0">
                <a:latin typeface="Arial"/>
                <a:cs typeface="Arial"/>
              </a:rPr>
              <a:t>resolve </a:t>
            </a:r>
            <a:r>
              <a:rPr sz="2700" dirty="0">
                <a:latin typeface="Arial"/>
                <a:cs typeface="Arial"/>
              </a:rPr>
              <a:t>the</a:t>
            </a:r>
            <a:r>
              <a:rPr sz="2700" spc="-200" dirty="0">
                <a:latin typeface="Arial"/>
                <a:cs typeface="Arial"/>
              </a:rPr>
              <a:t> </a:t>
            </a:r>
            <a:r>
              <a:rPr sz="2700" dirty="0">
                <a:latin typeface="Arial"/>
                <a:cs typeface="Arial"/>
              </a:rPr>
              <a:t>dispute.</a:t>
            </a:r>
            <a:endParaRPr sz="2700">
              <a:latin typeface="Arial"/>
              <a:cs typeface="Arial"/>
            </a:endParaRPr>
          </a:p>
        </p:txBody>
      </p:sp>
      <p:sp>
        <p:nvSpPr>
          <p:cNvPr id="11" name="object 11"/>
          <p:cNvSpPr txBox="1"/>
          <p:nvPr/>
        </p:nvSpPr>
        <p:spPr>
          <a:xfrm>
            <a:off x="535940" y="4464802"/>
            <a:ext cx="7719695" cy="438784"/>
          </a:xfrm>
          <a:prstGeom prst="rect">
            <a:avLst/>
          </a:prstGeom>
        </p:spPr>
        <p:txBody>
          <a:bodyPr vert="horz" wrap="square" lIns="0" tIns="13970" rIns="0" bIns="0" rtlCol="0">
            <a:spAutoFit/>
          </a:bodyPr>
          <a:lstStyle/>
          <a:p>
            <a:pPr marL="356870" indent="-344170">
              <a:lnSpc>
                <a:spcPct val="100000"/>
              </a:lnSpc>
              <a:spcBef>
                <a:spcPts val="110"/>
              </a:spcBef>
              <a:buChar char="•"/>
              <a:tabLst>
                <a:tab pos="356870" algn="l"/>
                <a:tab pos="357505" algn="l"/>
              </a:tabLst>
            </a:pPr>
            <a:r>
              <a:rPr sz="2700" dirty="0">
                <a:latin typeface="Arial"/>
                <a:cs typeface="Arial"/>
              </a:rPr>
              <a:t>Wallerstein </a:t>
            </a:r>
            <a:r>
              <a:rPr sz="2700" spc="0" dirty="0">
                <a:latin typeface="Arial"/>
                <a:cs typeface="Arial"/>
              </a:rPr>
              <a:t>has argued </a:t>
            </a:r>
            <a:r>
              <a:rPr sz="2700" dirty="0">
                <a:latin typeface="Arial"/>
                <a:cs typeface="Arial"/>
              </a:rPr>
              <a:t>in </a:t>
            </a:r>
            <a:r>
              <a:rPr sz="2700" spc="0" dirty="0">
                <a:latin typeface="Arial"/>
                <a:cs typeface="Arial"/>
              </a:rPr>
              <a:t>several works </a:t>
            </a:r>
            <a:r>
              <a:rPr sz="2700" dirty="0">
                <a:latin typeface="Arial"/>
                <a:cs typeface="Arial"/>
              </a:rPr>
              <a:t>that</a:t>
            </a:r>
            <a:r>
              <a:rPr sz="2700" spc="-355" dirty="0">
                <a:latin typeface="Arial"/>
                <a:cs typeface="Arial"/>
              </a:rPr>
              <a:t> </a:t>
            </a:r>
            <a:r>
              <a:rPr sz="2700" spc="-5" dirty="0">
                <a:latin typeface="Arial"/>
                <a:cs typeface="Arial"/>
              </a:rPr>
              <a:t>this</a:t>
            </a:r>
            <a:endParaRPr sz="2700">
              <a:latin typeface="Arial"/>
              <a:cs typeface="Arial"/>
            </a:endParaRPr>
          </a:p>
        </p:txBody>
      </p:sp>
      <p:sp>
        <p:nvSpPr>
          <p:cNvPr id="12" name="object 12"/>
          <p:cNvSpPr txBox="1"/>
          <p:nvPr/>
        </p:nvSpPr>
        <p:spPr>
          <a:xfrm>
            <a:off x="880363" y="4751363"/>
            <a:ext cx="6878320"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revolution </a:t>
            </a:r>
            <a:r>
              <a:rPr sz="2700" spc="0" dirty="0">
                <a:latin typeface="Arial"/>
                <a:cs typeface="Arial"/>
              </a:rPr>
              <a:t>marked </a:t>
            </a:r>
            <a:r>
              <a:rPr sz="2700" dirty="0">
                <a:latin typeface="Arial"/>
                <a:cs typeface="Arial"/>
              </a:rPr>
              <a:t>the </a:t>
            </a:r>
            <a:r>
              <a:rPr sz="2700" spc="0" dirty="0">
                <a:latin typeface="Arial"/>
                <a:cs typeface="Arial"/>
              </a:rPr>
              <a:t>end of </a:t>
            </a:r>
            <a:r>
              <a:rPr sz="2700" dirty="0">
                <a:latin typeface="Arial"/>
                <a:cs typeface="Arial"/>
              </a:rPr>
              <a:t>“liberalism” </a:t>
            </a:r>
            <a:r>
              <a:rPr sz="2700" spc="0" dirty="0">
                <a:latin typeface="Arial"/>
                <a:cs typeface="Arial"/>
              </a:rPr>
              <a:t>as</a:t>
            </a:r>
            <a:r>
              <a:rPr sz="2700" spc="-345" dirty="0">
                <a:latin typeface="Arial"/>
                <a:cs typeface="Arial"/>
              </a:rPr>
              <a:t> </a:t>
            </a:r>
            <a:r>
              <a:rPr sz="2700" spc="0" dirty="0">
                <a:latin typeface="Arial"/>
                <a:cs typeface="Arial"/>
              </a:rPr>
              <a:t>a</a:t>
            </a:r>
            <a:endParaRPr sz="2700">
              <a:latin typeface="Arial"/>
              <a:cs typeface="Arial"/>
            </a:endParaRPr>
          </a:p>
        </p:txBody>
      </p:sp>
      <p:sp>
        <p:nvSpPr>
          <p:cNvPr id="13" name="object 13"/>
          <p:cNvSpPr txBox="1"/>
          <p:nvPr/>
        </p:nvSpPr>
        <p:spPr>
          <a:xfrm>
            <a:off x="880363" y="5041024"/>
            <a:ext cx="6701790"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viable ideology in the </a:t>
            </a:r>
            <a:r>
              <a:rPr sz="2700" spc="0" dirty="0">
                <a:latin typeface="Arial"/>
                <a:cs typeface="Arial"/>
              </a:rPr>
              <a:t>modern</a:t>
            </a:r>
            <a:r>
              <a:rPr sz="2700" spc="-175" dirty="0">
                <a:latin typeface="Arial"/>
                <a:cs typeface="Arial"/>
              </a:rPr>
              <a:t> </a:t>
            </a:r>
            <a:r>
              <a:rPr sz="2700" dirty="0">
                <a:latin typeface="Arial"/>
                <a:cs typeface="Arial"/>
              </a:rPr>
              <a:t>world-system.</a:t>
            </a:r>
            <a:endParaRPr sz="2700">
              <a:latin typeface="Arial"/>
              <a:cs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68883"/>
            <a:ext cx="7893684" cy="4883785"/>
          </a:xfrm>
          <a:prstGeom prst="rect">
            <a:avLst/>
          </a:prstGeom>
        </p:spPr>
        <p:txBody>
          <a:bodyPr vert="horz" wrap="square" lIns="0" tIns="93980" rIns="0" bIns="0" rtlCol="0">
            <a:spAutoFit/>
          </a:bodyPr>
          <a:lstStyle/>
          <a:p>
            <a:pPr marL="356870" marR="136525" indent="-344170">
              <a:lnSpc>
                <a:spcPts val="2590"/>
              </a:lnSpc>
              <a:spcBef>
                <a:spcPts val="740"/>
              </a:spcBef>
              <a:buFont typeface="Arial"/>
              <a:buChar char="•"/>
              <a:tabLst>
                <a:tab pos="356870" algn="l"/>
                <a:tab pos="357505" algn="l"/>
              </a:tabLst>
            </a:pPr>
            <a:r>
              <a:rPr sz="2700" spc="0" dirty="0">
                <a:latin typeface="Arial"/>
                <a:cs typeface="Arial"/>
              </a:rPr>
              <a:t>One aspect of </a:t>
            </a:r>
            <a:r>
              <a:rPr sz="2700" dirty="0">
                <a:latin typeface="Arial"/>
                <a:cs typeface="Arial"/>
              </a:rPr>
              <a:t>his </a:t>
            </a:r>
            <a:r>
              <a:rPr sz="2700" spc="0" dirty="0">
                <a:latin typeface="Arial"/>
                <a:cs typeface="Arial"/>
              </a:rPr>
              <a:t>work </a:t>
            </a:r>
            <a:r>
              <a:rPr sz="2700" dirty="0">
                <a:latin typeface="Arial"/>
                <a:cs typeface="Arial"/>
              </a:rPr>
              <a:t>that Wallerstein certainly  deserves </a:t>
            </a:r>
            <a:r>
              <a:rPr sz="2700" spc="-5" dirty="0">
                <a:latin typeface="Arial"/>
                <a:cs typeface="Arial"/>
              </a:rPr>
              <a:t>credit for </a:t>
            </a:r>
            <a:r>
              <a:rPr sz="2700" dirty="0">
                <a:latin typeface="Arial"/>
                <a:cs typeface="Arial"/>
              </a:rPr>
              <a:t>is his anticipating the</a:t>
            </a:r>
            <a:r>
              <a:rPr sz="2700" spc="-204" dirty="0">
                <a:latin typeface="Arial"/>
                <a:cs typeface="Arial"/>
              </a:rPr>
              <a:t> </a:t>
            </a:r>
            <a:r>
              <a:rPr sz="2700" spc="0" dirty="0">
                <a:latin typeface="Arial"/>
                <a:cs typeface="Arial"/>
              </a:rPr>
              <a:t>growing  </a:t>
            </a:r>
            <a:r>
              <a:rPr sz="2700" dirty="0">
                <a:latin typeface="Arial"/>
                <a:cs typeface="Arial"/>
              </a:rPr>
              <a:t>importance </a:t>
            </a:r>
            <a:r>
              <a:rPr sz="2700" spc="0" dirty="0">
                <a:latin typeface="Arial"/>
                <a:cs typeface="Arial"/>
              </a:rPr>
              <a:t>of </a:t>
            </a:r>
            <a:r>
              <a:rPr sz="2700" dirty="0">
                <a:latin typeface="Arial"/>
                <a:cs typeface="Arial"/>
              </a:rPr>
              <a:t>the North-South Conflict </a:t>
            </a:r>
            <a:r>
              <a:rPr sz="2700" spc="0" dirty="0">
                <a:latin typeface="Arial"/>
                <a:cs typeface="Arial"/>
              </a:rPr>
              <a:t>at a </a:t>
            </a:r>
            <a:r>
              <a:rPr sz="2700" spc="-5" dirty="0">
                <a:latin typeface="Arial"/>
                <a:cs typeface="Arial"/>
              </a:rPr>
              <a:t>time  </a:t>
            </a:r>
            <a:r>
              <a:rPr sz="2700" spc="0" dirty="0">
                <a:latin typeface="Arial"/>
                <a:cs typeface="Arial"/>
              </a:rPr>
              <a:t>when </a:t>
            </a:r>
            <a:r>
              <a:rPr sz="2700" dirty="0">
                <a:latin typeface="Arial"/>
                <a:cs typeface="Arial"/>
              </a:rPr>
              <a:t>the main </a:t>
            </a:r>
            <a:r>
              <a:rPr sz="2700" spc="0" dirty="0">
                <a:latin typeface="Arial"/>
                <a:cs typeface="Arial"/>
              </a:rPr>
              <a:t>world </a:t>
            </a:r>
            <a:r>
              <a:rPr sz="2700" dirty="0">
                <a:latin typeface="Arial"/>
                <a:cs typeface="Arial"/>
              </a:rPr>
              <a:t>conflict </a:t>
            </a:r>
            <a:r>
              <a:rPr sz="2700" spc="0" dirty="0">
                <a:latin typeface="Arial"/>
                <a:cs typeface="Arial"/>
              </a:rPr>
              <a:t>was </a:t>
            </a:r>
            <a:r>
              <a:rPr sz="2700" dirty="0">
                <a:latin typeface="Arial"/>
                <a:cs typeface="Arial"/>
              </a:rPr>
              <a:t>the </a:t>
            </a:r>
            <a:r>
              <a:rPr sz="2700" spc="0" dirty="0">
                <a:latin typeface="Arial"/>
                <a:cs typeface="Arial"/>
              </a:rPr>
              <a:t>Cold</a:t>
            </a:r>
            <a:r>
              <a:rPr sz="2700" spc="-330" dirty="0">
                <a:latin typeface="Arial"/>
                <a:cs typeface="Arial"/>
              </a:rPr>
              <a:t> </a:t>
            </a:r>
            <a:r>
              <a:rPr sz="2700" spc="0" dirty="0">
                <a:latin typeface="Arial"/>
                <a:cs typeface="Arial"/>
              </a:rPr>
              <a:t>War.</a:t>
            </a:r>
            <a:endParaRPr sz="2700">
              <a:latin typeface="Arial"/>
              <a:cs typeface="Arial"/>
            </a:endParaRPr>
          </a:p>
          <a:p>
            <a:pPr>
              <a:lnSpc>
                <a:spcPct val="100000"/>
              </a:lnSpc>
              <a:spcBef>
                <a:spcPts val="40"/>
              </a:spcBef>
              <a:buFont typeface="Arial"/>
              <a:buChar char="•"/>
            </a:pPr>
            <a:endParaRPr sz="2800">
              <a:latin typeface="Times New Roman"/>
              <a:cs typeface="Times New Roman"/>
            </a:endParaRPr>
          </a:p>
          <a:p>
            <a:pPr marL="356870" indent="-344170">
              <a:lnSpc>
                <a:spcPts val="2840"/>
              </a:lnSpc>
              <a:buChar char="•"/>
              <a:tabLst>
                <a:tab pos="356870" algn="l"/>
                <a:tab pos="357505" algn="l"/>
              </a:tabLst>
            </a:pPr>
            <a:r>
              <a:rPr sz="2700" dirty="0">
                <a:latin typeface="Arial"/>
                <a:cs typeface="Arial"/>
              </a:rPr>
              <a:t>Wallerstein </a:t>
            </a:r>
            <a:r>
              <a:rPr sz="2700" spc="-5" dirty="0">
                <a:latin typeface="Arial"/>
                <a:cs typeface="Arial"/>
              </a:rPr>
              <a:t>rejects </a:t>
            </a:r>
            <a:r>
              <a:rPr sz="2700" dirty="0">
                <a:latin typeface="Arial"/>
                <a:cs typeface="Arial"/>
              </a:rPr>
              <a:t>the notion </a:t>
            </a:r>
            <a:r>
              <a:rPr sz="2700" spc="0" dirty="0">
                <a:latin typeface="Arial"/>
                <a:cs typeface="Arial"/>
              </a:rPr>
              <a:t>of a </a:t>
            </a:r>
            <a:r>
              <a:rPr sz="2700" dirty="0">
                <a:latin typeface="Arial"/>
                <a:cs typeface="Arial"/>
              </a:rPr>
              <a:t>“Third</a:t>
            </a:r>
            <a:r>
              <a:rPr sz="2700" spc="-235" dirty="0">
                <a:latin typeface="Arial"/>
                <a:cs typeface="Arial"/>
              </a:rPr>
              <a:t> </a:t>
            </a:r>
            <a:r>
              <a:rPr sz="2700" dirty="0">
                <a:latin typeface="Arial"/>
                <a:cs typeface="Arial"/>
              </a:rPr>
              <a:t>World”,</a:t>
            </a:r>
            <a:endParaRPr sz="2700">
              <a:latin typeface="Arial"/>
              <a:cs typeface="Arial"/>
            </a:endParaRPr>
          </a:p>
          <a:p>
            <a:pPr marL="356870">
              <a:lnSpc>
                <a:spcPts val="2680"/>
              </a:lnSpc>
            </a:pPr>
            <a:r>
              <a:rPr sz="2700" dirty="0">
                <a:latin typeface="Arial"/>
                <a:cs typeface="Arial"/>
              </a:rPr>
              <a:t>claiming there is only </a:t>
            </a:r>
            <a:r>
              <a:rPr sz="2850" b="1" i="1" spc="-165" dirty="0">
                <a:latin typeface="Arial"/>
                <a:cs typeface="Arial"/>
              </a:rPr>
              <a:t>one </a:t>
            </a:r>
            <a:r>
              <a:rPr sz="2700" spc="0" dirty="0">
                <a:latin typeface="Arial"/>
                <a:cs typeface="Arial"/>
              </a:rPr>
              <a:t>world connected by</a:t>
            </a:r>
            <a:r>
              <a:rPr sz="2700" spc="-290" dirty="0">
                <a:latin typeface="Arial"/>
                <a:cs typeface="Arial"/>
              </a:rPr>
              <a:t> </a:t>
            </a:r>
            <a:r>
              <a:rPr sz="2700" spc="0" dirty="0">
                <a:latin typeface="Arial"/>
                <a:cs typeface="Arial"/>
              </a:rPr>
              <a:t>a</a:t>
            </a:r>
            <a:endParaRPr sz="2700">
              <a:latin typeface="Arial"/>
              <a:cs typeface="Arial"/>
            </a:endParaRPr>
          </a:p>
          <a:p>
            <a:pPr marL="356235" marR="5080">
              <a:lnSpc>
                <a:spcPts val="2590"/>
              </a:lnSpc>
              <a:spcBef>
                <a:spcPts val="290"/>
              </a:spcBef>
            </a:pPr>
            <a:r>
              <a:rPr sz="2700" spc="0" dirty="0">
                <a:latin typeface="Arial"/>
                <a:cs typeface="Arial"/>
              </a:rPr>
              <a:t>complex </a:t>
            </a:r>
            <a:r>
              <a:rPr sz="2700" dirty="0">
                <a:latin typeface="Arial"/>
                <a:cs typeface="Arial"/>
              </a:rPr>
              <a:t>network </a:t>
            </a:r>
            <a:r>
              <a:rPr sz="2700" spc="0" dirty="0">
                <a:latin typeface="Arial"/>
                <a:cs typeface="Arial"/>
              </a:rPr>
              <a:t>of economic exchange  </a:t>
            </a:r>
            <a:r>
              <a:rPr sz="2700" dirty="0">
                <a:latin typeface="Arial"/>
                <a:cs typeface="Arial"/>
              </a:rPr>
              <a:t>relationships </a:t>
            </a:r>
            <a:r>
              <a:rPr sz="2700" spc="-150" dirty="0">
                <a:latin typeface="Arial"/>
                <a:cs typeface="Arial"/>
              </a:rPr>
              <a:t>– </a:t>
            </a:r>
            <a:r>
              <a:rPr sz="2700" dirty="0">
                <a:latin typeface="Arial"/>
                <a:cs typeface="Arial"/>
              </a:rPr>
              <a:t>that is, </a:t>
            </a:r>
            <a:r>
              <a:rPr sz="2700" spc="0" dirty="0">
                <a:latin typeface="Arial"/>
                <a:cs typeface="Arial"/>
              </a:rPr>
              <a:t>a </a:t>
            </a:r>
            <a:r>
              <a:rPr sz="2700" dirty="0">
                <a:latin typeface="Arial"/>
                <a:cs typeface="Arial"/>
              </a:rPr>
              <a:t>“world-economy” </a:t>
            </a:r>
            <a:r>
              <a:rPr sz="2700" spc="0" dirty="0">
                <a:latin typeface="Arial"/>
                <a:cs typeface="Arial"/>
              </a:rPr>
              <a:t>or  </a:t>
            </a:r>
            <a:r>
              <a:rPr sz="2700" dirty="0">
                <a:latin typeface="Arial"/>
                <a:cs typeface="Arial"/>
              </a:rPr>
              <a:t>“world-system”, in </a:t>
            </a:r>
            <a:r>
              <a:rPr sz="2700" spc="0" dirty="0">
                <a:latin typeface="Arial"/>
                <a:cs typeface="Arial"/>
              </a:rPr>
              <a:t>which </a:t>
            </a:r>
            <a:r>
              <a:rPr sz="2700" dirty="0">
                <a:latin typeface="Arial"/>
                <a:cs typeface="Arial"/>
              </a:rPr>
              <a:t>the “dichotomy </a:t>
            </a:r>
            <a:r>
              <a:rPr sz="2700" spc="0" dirty="0">
                <a:latin typeface="Arial"/>
                <a:cs typeface="Arial"/>
              </a:rPr>
              <a:t>of </a:t>
            </a:r>
            <a:r>
              <a:rPr sz="2700" dirty="0">
                <a:latin typeface="Arial"/>
                <a:cs typeface="Arial"/>
              </a:rPr>
              <a:t>capital  </a:t>
            </a:r>
            <a:r>
              <a:rPr sz="2700" spc="0" dirty="0">
                <a:latin typeface="Arial"/>
                <a:cs typeface="Arial"/>
              </a:rPr>
              <a:t>and </a:t>
            </a:r>
            <a:r>
              <a:rPr sz="2700" dirty="0">
                <a:latin typeface="Arial"/>
                <a:cs typeface="Arial"/>
              </a:rPr>
              <a:t>labour”, </a:t>
            </a:r>
            <a:r>
              <a:rPr sz="2700" spc="0" dirty="0">
                <a:latin typeface="Arial"/>
                <a:cs typeface="Arial"/>
              </a:rPr>
              <a:t>and </a:t>
            </a:r>
            <a:r>
              <a:rPr sz="2700" dirty="0">
                <a:latin typeface="Arial"/>
                <a:cs typeface="Arial"/>
              </a:rPr>
              <a:t>the </a:t>
            </a:r>
            <a:r>
              <a:rPr sz="2700" spc="0" dirty="0">
                <a:latin typeface="Arial"/>
                <a:cs typeface="Arial"/>
              </a:rPr>
              <a:t>endless </a:t>
            </a:r>
            <a:r>
              <a:rPr sz="2700" dirty="0">
                <a:latin typeface="Arial"/>
                <a:cs typeface="Arial"/>
              </a:rPr>
              <a:t>“accumulation </a:t>
            </a:r>
            <a:r>
              <a:rPr sz="2700" spc="0" dirty="0">
                <a:latin typeface="Arial"/>
                <a:cs typeface="Arial"/>
              </a:rPr>
              <a:t>of  </a:t>
            </a:r>
            <a:r>
              <a:rPr sz="2700" dirty="0">
                <a:latin typeface="Arial"/>
                <a:cs typeface="Arial"/>
              </a:rPr>
              <a:t>capital” </a:t>
            </a:r>
            <a:r>
              <a:rPr sz="2700" spc="0" dirty="0">
                <a:latin typeface="Arial"/>
                <a:cs typeface="Arial"/>
              </a:rPr>
              <a:t>by </a:t>
            </a:r>
            <a:r>
              <a:rPr sz="2700" dirty="0">
                <a:latin typeface="Arial"/>
                <a:cs typeface="Arial"/>
              </a:rPr>
              <a:t>competing agents </a:t>
            </a:r>
            <a:r>
              <a:rPr sz="2700" spc="0" dirty="0">
                <a:latin typeface="Arial"/>
                <a:cs typeface="Arial"/>
              </a:rPr>
              <a:t>account </a:t>
            </a:r>
            <a:r>
              <a:rPr sz="2700" spc="-5" dirty="0">
                <a:latin typeface="Arial"/>
                <a:cs typeface="Arial"/>
              </a:rPr>
              <a:t>for</a:t>
            </a:r>
            <a:r>
              <a:rPr sz="2700" spc="-270" dirty="0">
                <a:latin typeface="Arial"/>
                <a:cs typeface="Arial"/>
              </a:rPr>
              <a:t> </a:t>
            </a:r>
            <a:r>
              <a:rPr sz="2700" dirty="0">
                <a:latin typeface="Arial"/>
                <a:cs typeface="Arial"/>
              </a:rPr>
              <a:t>frictions.  This </a:t>
            </a:r>
            <a:r>
              <a:rPr sz="2700" spc="0" dirty="0">
                <a:latin typeface="Arial"/>
                <a:cs typeface="Arial"/>
              </a:rPr>
              <a:t>approach </a:t>
            </a:r>
            <a:r>
              <a:rPr sz="2700" dirty="0">
                <a:latin typeface="Arial"/>
                <a:cs typeface="Arial"/>
              </a:rPr>
              <a:t>is </a:t>
            </a:r>
            <a:r>
              <a:rPr sz="2700" spc="0" dirty="0">
                <a:latin typeface="Arial"/>
                <a:cs typeface="Arial"/>
              </a:rPr>
              <a:t>known as </a:t>
            </a:r>
            <a:r>
              <a:rPr sz="2700" dirty="0">
                <a:latin typeface="Arial"/>
                <a:cs typeface="Arial"/>
              </a:rPr>
              <a:t>the </a:t>
            </a:r>
            <a:r>
              <a:rPr sz="2700" spc="0" dirty="0">
                <a:latin typeface="Arial"/>
                <a:cs typeface="Arial"/>
              </a:rPr>
              <a:t>World </a:t>
            </a:r>
            <a:r>
              <a:rPr sz="2700" dirty="0">
                <a:latin typeface="Arial"/>
                <a:cs typeface="Arial"/>
              </a:rPr>
              <a:t>Systems  </a:t>
            </a:r>
            <a:r>
              <a:rPr sz="2700" spc="0" dirty="0">
                <a:latin typeface="Arial"/>
                <a:cs typeface="Arial"/>
              </a:rPr>
              <a:t>Theory.</a:t>
            </a:r>
            <a:endParaRPr sz="2700">
              <a:latin typeface="Arial"/>
              <a:cs typeface="Arial"/>
            </a:endParaRPr>
          </a:p>
        </p:txBody>
      </p:sp>
      <p:sp>
        <p:nvSpPr>
          <p:cNvPr id="3" name="object 3"/>
          <p:cNvSpPr/>
          <p:nvPr/>
        </p:nvSpPr>
        <p:spPr>
          <a:xfrm>
            <a:off x="7239000" y="4956175"/>
            <a:ext cx="1904949" cy="190182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164</a:t>
            </a:fld>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3372"/>
            <a:ext cx="8042275" cy="5057140"/>
          </a:xfrm>
          <a:prstGeom prst="rect">
            <a:avLst/>
          </a:prstGeom>
        </p:spPr>
        <p:txBody>
          <a:bodyPr vert="horz" wrap="square" lIns="0" tIns="78740" rIns="0" bIns="0" rtlCol="0">
            <a:spAutoFit/>
          </a:bodyPr>
          <a:lstStyle/>
          <a:p>
            <a:pPr marL="356870" marR="83185" indent="-344170">
              <a:lnSpc>
                <a:spcPts val="2110"/>
              </a:lnSpc>
              <a:spcBef>
                <a:spcPts val="620"/>
              </a:spcBef>
              <a:buFont typeface="Arial"/>
              <a:buChar char="•"/>
              <a:tabLst>
                <a:tab pos="356870" algn="l"/>
                <a:tab pos="357505" algn="l"/>
              </a:tabLst>
            </a:pPr>
            <a:r>
              <a:rPr sz="2200" spc="-5" dirty="0">
                <a:latin typeface="Arial"/>
                <a:cs typeface="Arial"/>
              </a:rPr>
              <a:t>Wallerstein locates </a:t>
            </a:r>
            <a:r>
              <a:rPr sz="2200" dirty="0">
                <a:latin typeface="Arial"/>
                <a:cs typeface="Arial"/>
              </a:rPr>
              <a:t>the </a:t>
            </a:r>
            <a:r>
              <a:rPr sz="2200" spc="-5" dirty="0">
                <a:latin typeface="Arial"/>
                <a:cs typeface="Arial"/>
              </a:rPr>
              <a:t>origin </a:t>
            </a:r>
            <a:r>
              <a:rPr sz="2200" dirty="0">
                <a:latin typeface="Arial"/>
                <a:cs typeface="Arial"/>
              </a:rPr>
              <a:t>of the "modern world-system" </a:t>
            </a:r>
            <a:r>
              <a:rPr sz="2200" spc="-5" dirty="0">
                <a:latin typeface="Arial"/>
                <a:cs typeface="Arial"/>
              </a:rPr>
              <a:t>in  </a:t>
            </a:r>
            <a:r>
              <a:rPr sz="2200" dirty="0">
                <a:latin typeface="Arial"/>
                <a:cs typeface="Arial"/>
              </a:rPr>
              <a:t>16th-century Western </a:t>
            </a:r>
            <a:r>
              <a:rPr sz="2200" spc="-5" dirty="0">
                <a:latin typeface="Arial"/>
                <a:cs typeface="Arial"/>
              </a:rPr>
              <a:t>Europe and </a:t>
            </a:r>
            <a:r>
              <a:rPr sz="2200" dirty="0">
                <a:latin typeface="Arial"/>
                <a:cs typeface="Arial"/>
              </a:rPr>
              <a:t>the </a:t>
            </a:r>
            <a:r>
              <a:rPr sz="2200" spc="-5" dirty="0">
                <a:latin typeface="Arial"/>
                <a:cs typeface="Arial"/>
              </a:rPr>
              <a:t>Americas. An </a:t>
            </a:r>
            <a:r>
              <a:rPr sz="2200" spc="-10" dirty="0">
                <a:latin typeface="Arial"/>
                <a:cs typeface="Arial"/>
              </a:rPr>
              <a:t>initially  </a:t>
            </a:r>
            <a:r>
              <a:rPr sz="2200" spc="-5" dirty="0">
                <a:latin typeface="Arial"/>
                <a:cs typeface="Arial"/>
              </a:rPr>
              <a:t>only slight </a:t>
            </a:r>
            <a:r>
              <a:rPr sz="2200" dirty="0">
                <a:latin typeface="Arial"/>
                <a:cs typeface="Arial"/>
              </a:rPr>
              <a:t>advance </a:t>
            </a:r>
            <a:r>
              <a:rPr sz="2200" spc="-5" dirty="0">
                <a:latin typeface="Arial"/>
                <a:cs typeface="Arial"/>
              </a:rPr>
              <a:t>in capital accumulation in Britain, the  </a:t>
            </a:r>
            <a:r>
              <a:rPr sz="2200" dirty="0">
                <a:latin typeface="Arial"/>
                <a:cs typeface="Arial"/>
              </a:rPr>
              <a:t>Dutch </a:t>
            </a:r>
            <a:r>
              <a:rPr sz="2200" spc="-5" dirty="0">
                <a:latin typeface="Arial"/>
                <a:cs typeface="Arial"/>
              </a:rPr>
              <a:t>Republic and </a:t>
            </a:r>
            <a:r>
              <a:rPr sz="2200" dirty="0">
                <a:latin typeface="Arial"/>
                <a:cs typeface="Arial"/>
              </a:rPr>
              <a:t>France, </a:t>
            </a:r>
            <a:r>
              <a:rPr sz="2200" spc="-5" dirty="0">
                <a:latin typeface="Arial"/>
                <a:cs typeface="Arial"/>
              </a:rPr>
              <a:t>due </a:t>
            </a:r>
            <a:r>
              <a:rPr sz="2200" spc="0" dirty="0">
                <a:latin typeface="Arial"/>
                <a:cs typeface="Arial"/>
              </a:rPr>
              <a:t>to </a:t>
            </a:r>
            <a:r>
              <a:rPr sz="2200" spc="-5" dirty="0">
                <a:latin typeface="Arial"/>
                <a:cs typeface="Arial"/>
              </a:rPr>
              <a:t>specific political  </a:t>
            </a:r>
            <a:r>
              <a:rPr sz="2200" dirty="0">
                <a:latin typeface="Arial"/>
                <a:cs typeface="Arial"/>
              </a:rPr>
              <a:t>circumstances at the </a:t>
            </a:r>
            <a:r>
              <a:rPr sz="2200" spc="-5" dirty="0">
                <a:latin typeface="Arial"/>
                <a:cs typeface="Arial"/>
              </a:rPr>
              <a:t>end </a:t>
            </a:r>
            <a:r>
              <a:rPr sz="2200" dirty="0">
                <a:latin typeface="Arial"/>
                <a:cs typeface="Arial"/>
              </a:rPr>
              <a:t>of the </a:t>
            </a:r>
            <a:r>
              <a:rPr sz="2200" spc="-5" dirty="0">
                <a:latin typeface="Arial"/>
                <a:cs typeface="Arial"/>
              </a:rPr>
              <a:t>period </a:t>
            </a:r>
            <a:r>
              <a:rPr sz="2200" dirty="0">
                <a:latin typeface="Arial"/>
                <a:cs typeface="Arial"/>
              </a:rPr>
              <a:t>of </a:t>
            </a:r>
            <a:r>
              <a:rPr sz="2200" spc="-5" dirty="0">
                <a:latin typeface="Arial"/>
                <a:cs typeface="Arial"/>
              </a:rPr>
              <a:t>feudalism, </a:t>
            </a:r>
            <a:r>
              <a:rPr sz="2200" dirty="0">
                <a:latin typeface="Arial"/>
                <a:cs typeface="Arial"/>
              </a:rPr>
              <a:t>set </a:t>
            </a:r>
            <a:r>
              <a:rPr sz="2200" spc="-5" dirty="0">
                <a:latin typeface="Arial"/>
                <a:cs typeface="Arial"/>
              </a:rPr>
              <a:t>in  motion </a:t>
            </a:r>
            <a:r>
              <a:rPr sz="2200" dirty="0">
                <a:latin typeface="Arial"/>
                <a:cs typeface="Arial"/>
              </a:rPr>
              <a:t>a process of gradual </a:t>
            </a:r>
            <a:r>
              <a:rPr sz="2200" spc="-5" dirty="0">
                <a:latin typeface="Arial"/>
                <a:cs typeface="Arial"/>
              </a:rPr>
              <a:t>expansion. As </a:t>
            </a:r>
            <a:r>
              <a:rPr sz="2200" dirty="0">
                <a:latin typeface="Arial"/>
                <a:cs typeface="Arial"/>
              </a:rPr>
              <a:t>a </a:t>
            </a:r>
            <a:r>
              <a:rPr sz="2200" spc="-5" dirty="0">
                <a:latin typeface="Arial"/>
                <a:cs typeface="Arial"/>
              </a:rPr>
              <a:t>result only </a:t>
            </a:r>
            <a:r>
              <a:rPr sz="2200" spc="-10" dirty="0">
                <a:latin typeface="Arial"/>
                <a:cs typeface="Arial"/>
              </a:rPr>
              <a:t>one  </a:t>
            </a:r>
            <a:r>
              <a:rPr sz="2200" spc="-5" dirty="0">
                <a:latin typeface="Arial"/>
                <a:cs typeface="Arial"/>
              </a:rPr>
              <a:t>global </a:t>
            </a:r>
            <a:r>
              <a:rPr sz="2200" dirty="0">
                <a:latin typeface="Arial"/>
                <a:cs typeface="Arial"/>
              </a:rPr>
              <a:t>network, or system of </a:t>
            </a:r>
            <a:r>
              <a:rPr sz="2200" spc="-5" dirty="0">
                <a:latin typeface="Arial"/>
                <a:cs typeface="Arial"/>
              </a:rPr>
              <a:t>economic </a:t>
            </a:r>
            <a:r>
              <a:rPr sz="2200" dirty="0">
                <a:latin typeface="Arial"/>
                <a:cs typeface="Arial"/>
              </a:rPr>
              <a:t>exchange, exists  today. </a:t>
            </a:r>
            <a:r>
              <a:rPr sz="2200" spc="-5" dirty="0">
                <a:latin typeface="Arial"/>
                <a:cs typeface="Arial"/>
              </a:rPr>
              <a:t>By </a:t>
            </a:r>
            <a:r>
              <a:rPr sz="2200" dirty="0">
                <a:latin typeface="Arial"/>
                <a:cs typeface="Arial"/>
              </a:rPr>
              <a:t>the 19th century, </a:t>
            </a:r>
            <a:r>
              <a:rPr sz="2200" spc="-5" dirty="0">
                <a:latin typeface="Arial"/>
                <a:cs typeface="Arial"/>
              </a:rPr>
              <a:t>virtually </a:t>
            </a:r>
            <a:r>
              <a:rPr sz="2200" dirty="0">
                <a:latin typeface="Arial"/>
                <a:cs typeface="Arial"/>
              </a:rPr>
              <a:t>every area </a:t>
            </a:r>
            <a:r>
              <a:rPr sz="2200" spc="-5" dirty="0">
                <a:latin typeface="Arial"/>
                <a:cs typeface="Arial"/>
              </a:rPr>
              <a:t>on </a:t>
            </a:r>
            <a:r>
              <a:rPr sz="2200" dirty="0">
                <a:latin typeface="Arial"/>
                <a:cs typeface="Arial"/>
              </a:rPr>
              <a:t>earth </a:t>
            </a:r>
            <a:r>
              <a:rPr sz="2200" spc="-10" dirty="0">
                <a:latin typeface="Arial"/>
                <a:cs typeface="Arial"/>
              </a:rPr>
              <a:t>was  </a:t>
            </a:r>
            <a:r>
              <a:rPr sz="2200" spc="-5" dirty="0">
                <a:latin typeface="Arial"/>
                <a:cs typeface="Arial"/>
              </a:rPr>
              <a:t>incorporated into </a:t>
            </a:r>
            <a:r>
              <a:rPr sz="2200" dirty="0">
                <a:latin typeface="Arial"/>
                <a:cs typeface="Arial"/>
              </a:rPr>
              <a:t>the </a:t>
            </a:r>
            <a:r>
              <a:rPr sz="2200" spc="-5" dirty="0">
                <a:latin typeface="Arial"/>
                <a:cs typeface="Arial"/>
              </a:rPr>
              <a:t>capitalist</a:t>
            </a:r>
            <a:r>
              <a:rPr sz="2200" spc="-35" dirty="0">
                <a:latin typeface="Arial"/>
                <a:cs typeface="Arial"/>
              </a:rPr>
              <a:t> </a:t>
            </a:r>
            <a:r>
              <a:rPr sz="2200" spc="-5" dirty="0">
                <a:latin typeface="Arial"/>
                <a:cs typeface="Arial"/>
              </a:rPr>
              <a:t>world-economy.</a:t>
            </a:r>
            <a:endParaRPr sz="2200">
              <a:latin typeface="Arial"/>
              <a:cs typeface="Arial"/>
            </a:endParaRPr>
          </a:p>
          <a:p>
            <a:pPr>
              <a:lnSpc>
                <a:spcPct val="100000"/>
              </a:lnSpc>
              <a:spcBef>
                <a:spcPts val="55"/>
              </a:spcBef>
              <a:buFont typeface="Arial"/>
              <a:buChar char="•"/>
            </a:pPr>
            <a:endParaRPr sz="2700">
              <a:latin typeface="Times New Roman"/>
              <a:cs typeface="Times New Roman"/>
            </a:endParaRPr>
          </a:p>
          <a:p>
            <a:pPr marL="356870" marR="5080" indent="-344170">
              <a:lnSpc>
                <a:spcPts val="2110"/>
              </a:lnSpc>
              <a:buChar char="•"/>
              <a:tabLst>
                <a:tab pos="356870" algn="l"/>
                <a:tab pos="357505" algn="l"/>
              </a:tabLst>
            </a:pPr>
            <a:r>
              <a:rPr sz="2200" dirty="0">
                <a:latin typeface="Arial"/>
                <a:cs typeface="Arial"/>
              </a:rPr>
              <a:t>The </a:t>
            </a:r>
            <a:r>
              <a:rPr sz="2200" spc="-5" dirty="0">
                <a:latin typeface="Arial"/>
                <a:cs typeface="Arial"/>
              </a:rPr>
              <a:t>capitalist </a:t>
            </a:r>
            <a:r>
              <a:rPr sz="2200" dirty="0">
                <a:latin typeface="Arial"/>
                <a:cs typeface="Arial"/>
              </a:rPr>
              <a:t>world-system </a:t>
            </a:r>
            <a:r>
              <a:rPr sz="2200" spc="-5" dirty="0">
                <a:latin typeface="Arial"/>
                <a:cs typeface="Arial"/>
              </a:rPr>
              <a:t>is, however, </a:t>
            </a:r>
            <a:r>
              <a:rPr sz="2200" dirty="0">
                <a:latin typeface="Arial"/>
                <a:cs typeface="Arial"/>
              </a:rPr>
              <a:t>far from  </a:t>
            </a:r>
            <a:r>
              <a:rPr sz="2200" spc="-5" dirty="0">
                <a:latin typeface="Arial"/>
                <a:cs typeface="Arial"/>
              </a:rPr>
              <a:t>homogeneous in cultural, political and economic </a:t>
            </a:r>
            <a:r>
              <a:rPr sz="2200" dirty="0">
                <a:latin typeface="Arial"/>
                <a:cs typeface="Arial"/>
              </a:rPr>
              <a:t>terms </a:t>
            </a:r>
            <a:r>
              <a:rPr sz="2200" spc="0" dirty="0">
                <a:latin typeface="Arial"/>
                <a:cs typeface="Arial"/>
              </a:rPr>
              <a:t>—  </a:t>
            </a:r>
            <a:r>
              <a:rPr sz="2200" spc="-5" dirty="0">
                <a:latin typeface="Arial"/>
                <a:cs typeface="Arial"/>
              </a:rPr>
              <a:t>instead </a:t>
            </a:r>
            <a:r>
              <a:rPr sz="2200" dirty="0">
                <a:latin typeface="Arial"/>
                <a:cs typeface="Arial"/>
              </a:rPr>
              <a:t>characterized </a:t>
            </a:r>
            <a:r>
              <a:rPr sz="2200" spc="-5" dirty="0">
                <a:latin typeface="Arial"/>
                <a:cs typeface="Arial"/>
              </a:rPr>
              <a:t>by </a:t>
            </a:r>
            <a:r>
              <a:rPr sz="2200" dirty="0">
                <a:latin typeface="Arial"/>
                <a:cs typeface="Arial"/>
              </a:rPr>
              <a:t>fundamental differences </a:t>
            </a:r>
            <a:r>
              <a:rPr sz="2200" spc="-5" dirty="0">
                <a:latin typeface="Arial"/>
                <a:cs typeface="Arial"/>
              </a:rPr>
              <a:t>in  civilizational development, accumulation </a:t>
            </a:r>
            <a:r>
              <a:rPr sz="2200" dirty="0">
                <a:latin typeface="Arial"/>
                <a:cs typeface="Arial"/>
              </a:rPr>
              <a:t>of </a:t>
            </a:r>
            <a:r>
              <a:rPr sz="2200" spc="-5" dirty="0">
                <a:latin typeface="Arial"/>
                <a:cs typeface="Arial"/>
              </a:rPr>
              <a:t>political power </a:t>
            </a:r>
            <a:r>
              <a:rPr sz="2200" spc="-10" dirty="0">
                <a:latin typeface="Arial"/>
                <a:cs typeface="Arial"/>
              </a:rPr>
              <a:t>and  </a:t>
            </a:r>
            <a:r>
              <a:rPr sz="2200" spc="-5" dirty="0">
                <a:latin typeface="Arial"/>
                <a:cs typeface="Arial"/>
              </a:rPr>
              <a:t>capital. </a:t>
            </a:r>
            <a:r>
              <a:rPr sz="2200" dirty="0">
                <a:latin typeface="Arial"/>
                <a:cs typeface="Arial"/>
              </a:rPr>
              <a:t>Contrary </a:t>
            </a:r>
            <a:r>
              <a:rPr sz="2200" spc="0" dirty="0">
                <a:latin typeface="Arial"/>
                <a:cs typeface="Arial"/>
              </a:rPr>
              <a:t>to </a:t>
            </a:r>
            <a:r>
              <a:rPr sz="2200" dirty="0">
                <a:latin typeface="Arial"/>
                <a:cs typeface="Arial"/>
              </a:rPr>
              <a:t>affirmative </a:t>
            </a:r>
            <a:r>
              <a:rPr sz="2200" spc="-5" dirty="0">
                <a:latin typeface="Arial"/>
                <a:cs typeface="Arial"/>
              </a:rPr>
              <a:t>theories </a:t>
            </a:r>
            <a:r>
              <a:rPr sz="2200" dirty="0">
                <a:latin typeface="Arial"/>
                <a:cs typeface="Arial"/>
              </a:rPr>
              <a:t>of </a:t>
            </a:r>
            <a:r>
              <a:rPr sz="2200" spc="-5" dirty="0">
                <a:latin typeface="Arial"/>
                <a:cs typeface="Arial"/>
              </a:rPr>
              <a:t>modernisation </a:t>
            </a:r>
            <a:r>
              <a:rPr sz="2200" spc="-10" dirty="0">
                <a:latin typeface="Arial"/>
                <a:cs typeface="Arial"/>
              </a:rPr>
              <a:t>and  </a:t>
            </a:r>
            <a:r>
              <a:rPr sz="2200" spc="-5" dirty="0">
                <a:latin typeface="Arial"/>
                <a:cs typeface="Arial"/>
              </a:rPr>
              <a:t>capitalism, Wallerstein does </a:t>
            </a:r>
            <a:r>
              <a:rPr sz="2200" dirty="0">
                <a:latin typeface="Arial"/>
                <a:cs typeface="Arial"/>
              </a:rPr>
              <a:t>not </a:t>
            </a:r>
            <a:r>
              <a:rPr sz="2200" spc="-5" dirty="0">
                <a:latin typeface="Arial"/>
                <a:cs typeface="Arial"/>
              </a:rPr>
              <a:t>conceive </a:t>
            </a:r>
            <a:r>
              <a:rPr sz="2200" dirty="0">
                <a:latin typeface="Arial"/>
                <a:cs typeface="Arial"/>
              </a:rPr>
              <a:t>of these differences  </a:t>
            </a:r>
            <a:r>
              <a:rPr sz="2200" spc="-5" dirty="0">
                <a:latin typeface="Arial"/>
                <a:cs typeface="Arial"/>
              </a:rPr>
              <a:t>as </a:t>
            </a:r>
            <a:r>
              <a:rPr sz="2200" dirty="0">
                <a:latin typeface="Arial"/>
                <a:cs typeface="Arial"/>
              </a:rPr>
              <a:t>mere </a:t>
            </a:r>
            <a:r>
              <a:rPr sz="2200" spc="-5" dirty="0">
                <a:latin typeface="Arial"/>
                <a:cs typeface="Arial"/>
              </a:rPr>
              <a:t>residues </a:t>
            </a:r>
            <a:r>
              <a:rPr sz="2200" dirty="0">
                <a:latin typeface="Arial"/>
                <a:cs typeface="Arial"/>
              </a:rPr>
              <a:t>or </a:t>
            </a:r>
            <a:r>
              <a:rPr sz="2200" spc="-5" dirty="0">
                <a:latin typeface="Arial"/>
                <a:cs typeface="Arial"/>
              </a:rPr>
              <a:t>irregularities </a:t>
            </a:r>
            <a:r>
              <a:rPr sz="2200" dirty="0">
                <a:latin typeface="Arial"/>
                <a:cs typeface="Arial"/>
              </a:rPr>
              <a:t>that can </a:t>
            </a:r>
            <a:r>
              <a:rPr sz="2200" spc="-5" dirty="0">
                <a:latin typeface="Arial"/>
                <a:cs typeface="Arial"/>
              </a:rPr>
              <a:t>and </a:t>
            </a:r>
            <a:r>
              <a:rPr sz="2200" spc="-10" dirty="0">
                <a:latin typeface="Arial"/>
                <a:cs typeface="Arial"/>
              </a:rPr>
              <a:t>will be  </a:t>
            </a:r>
            <a:r>
              <a:rPr sz="2200" dirty="0">
                <a:latin typeface="Arial"/>
                <a:cs typeface="Arial"/>
              </a:rPr>
              <a:t>overcome </a:t>
            </a:r>
            <a:r>
              <a:rPr sz="2200" spc="-5" dirty="0">
                <a:latin typeface="Arial"/>
                <a:cs typeface="Arial"/>
              </a:rPr>
              <a:t>as </a:t>
            </a:r>
            <a:r>
              <a:rPr sz="2200" dirty="0">
                <a:latin typeface="Arial"/>
                <a:cs typeface="Arial"/>
              </a:rPr>
              <a:t>the system </a:t>
            </a:r>
            <a:r>
              <a:rPr sz="2200" spc="-5" dirty="0">
                <a:latin typeface="Arial"/>
                <a:cs typeface="Arial"/>
              </a:rPr>
              <a:t>as </a:t>
            </a:r>
            <a:r>
              <a:rPr sz="2200" dirty="0">
                <a:latin typeface="Arial"/>
                <a:cs typeface="Arial"/>
              </a:rPr>
              <a:t>a </a:t>
            </a:r>
            <a:r>
              <a:rPr sz="2200" spc="-5" dirty="0">
                <a:latin typeface="Arial"/>
                <a:cs typeface="Arial"/>
              </a:rPr>
              <a:t>whole</a:t>
            </a:r>
            <a:r>
              <a:rPr sz="2200" spc="-105" dirty="0">
                <a:latin typeface="Arial"/>
                <a:cs typeface="Arial"/>
              </a:rPr>
              <a:t> </a:t>
            </a:r>
            <a:r>
              <a:rPr sz="2200" spc="-5" dirty="0">
                <a:latin typeface="Arial"/>
                <a:cs typeface="Arial"/>
              </a:rPr>
              <a:t>evolves.</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165</a:t>
            </a:fld>
            <a:endParaRPr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612621"/>
            <a:ext cx="8319134" cy="5352415"/>
          </a:xfrm>
          <a:prstGeom prst="rect">
            <a:avLst/>
          </a:prstGeom>
        </p:spPr>
        <p:txBody>
          <a:bodyPr vert="horz" wrap="square" lIns="0" tIns="42545" rIns="0" bIns="0" rtlCol="0">
            <a:spAutoFit/>
          </a:bodyPr>
          <a:lstStyle/>
          <a:p>
            <a:pPr marL="356870" marR="89535" indent="-344170">
              <a:lnSpc>
                <a:spcPts val="3120"/>
              </a:lnSpc>
              <a:spcBef>
                <a:spcPts val="335"/>
              </a:spcBef>
              <a:buFont typeface="Arial"/>
              <a:buChar char="•"/>
              <a:tabLst>
                <a:tab pos="356870" algn="l"/>
                <a:tab pos="357505" algn="l"/>
              </a:tabLst>
            </a:pPr>
            <a:r>
              <a:rPr sz="2600" spc="-10" dirty="0">
                <a:latin typeface="Arial"/>
                <a:cs typeface="Arial"/>
              </a:rPr>
              <a:t>Much more, </a:t>
            </a:r>
            <a:r>
              <a:rPr sz="2600" spc="-5" dirty="0">
                <a:latin typeface="Arial"/>
                <a:cs typeface="Arial"/>
              </a:rPr>
              <a:t>a </a:t>
            </a:r>
            <a:r>
              <a:rPr sz="2600" spc="-10" dirty="0">
                <a:latin typeface="Arial"/>
                <a:cs typeface="Arial"/>
              </a:rPr>
              <a:t>lasting division of </a:t>
            </a:r>
            <a:r>
              <a:rPr sz="2600" spc="-5" dirty="0">
                <a:latin typeface="Arial"/>
                <a:cs typeface="Arial"/>
              </a:rPr>
              <a:t>the </a:t>
            </a:r>
            <a:r>
              <a:rPr sz="2600" spc="-10" dirty="0">
                <a:latin typeface="Arial"/>
                <a:cs typeface="Arial"/>
              </a:rPr>
              <a:t>world in </a:t>
            </a:r>
            <a:r>
              <a:rPr sz="2700" i="1" spc="-45" dirty="0">
                <a:latin typeface="Arial"/>
                <a:cs typeface="Arial"/>
              </a:rPr>
              <a:t>core</a:t>
            </a:r>
            <a:r>
              <a:rPr sz="2600" spc="-45" dirty="0">
                <a:latin typeface="Arial"/>
                <a:cs typeface="Arial"/>
              </a:rPr>
              <a:t>,  </a:t>
            </a:r>
            <a:r>
              <a:rPr sz="2700" i="1" spc="-55" dirty="0">
                <a:latin typeface="Arial"/>
                <a:cs typeface="Arial"/>
              </a:rPr>
              <a:t>semi-periphery </a:t>
            </a:r>
            <a:r>
              <a:rPr sz="2600" spc="-10" dirty="0">
                <a:latin typeface="Arial"/>
                <a:cs typeface="Arial"/>
              </a:rPr>
              <a:t>and </a:t>
            </a:r>
            <a:r>
              <a:rPr sz="2700" i="1" spc="-55" dirty="0">
                <a:latin typeface="Arial"/>
                <a:cs typeface="Arial"/>
              </a:rPr>
              <a:t>periphery </a:t>
            </a:r>
            <a:r>
              <a:rPr sz="2600" spc="-10" dirty="0">
                <a:latin typeface="Arial"/>
                <a:cs typeface="Arial"/>
              </a:rPr>
              <a:t>is an inherent feature of  the world-system. Areas which have </a:t>
            </a:r>
            <a:r>
              <a:rPr sz="2600" spc="-5" dirty="0">
                <a:latin typeface="Arial"/>
                <a:cs typeface="Arial"/>
              </a:rPr>
              <a:t>so far </a:t>
            </a:r>
            <a:r>
              <a:rPr sz="2600" spc="-10" dirty="0">
                <a:latin typeface="Arial"/>
                <a:cs typeface="Arial"/>
              </a:rPr>
              <a:t>remained  outside the reach of the world-system, enter </a:t>
            </a:r>
            <a:r>
              <a:rPr sz="2600" spc="-5" dirty="0">
                <a:latin typeface="Arial"/>
                <a:cs typeface="Arial"/>
              </a:rPr>
              <a:t>it </a:t>
            </a:r>
            <a:r>
              <a:rPr sz="2600" spc="-10" dirty="0">
                <a:latin typeface="Arial"/>
                <a:cs typeface="Arial"/>
              </a:rPr>
              <a:t>at the  stage of</a:t>
            </a:r>
            <a:r>
              <a:rPr sz="2600" spc="40" dirty="0">
                <a:latin typeface="Arial"/>
                <a:cs typeface="Arial"/>
              </a:rPr>
              <a:t> </a:t>
            </a:r>
            <a:r>
              <a:rPr sz="2600" spc="-10" dirty="0">
                <a:latin typeface="Arial"/>
                <a:cs typeface="Arial"/>
              </a:rPr>
              <a:t>'periphery'.</a:t>
            </a:r>
            <a:endParaRPr sz="2600">
              <a:latin typeface="Arial"/>
              <a:cs typeface="Arial"/>
            </a:endParaRPr>
          </a:p>
          <a:p>
            <a:pPr>
              <a:lnSpc>
                <a:spcPct val="100000"/>
              </a:lnSpc>
              <a:spcBef>
                <a:spcPts val="5"/>
              </a:spcBef>
              <a:buFont typeface="Arial"/>
              <a:buChar char="•"/>
            </a:pPr>
            <a:endParaRPr sz="3700">
              <a:latin typeface="Times New Roman"/>
              <a:cs typeface="Times New Roman"/>
            </a:endParaRPr>
          </a:p>
          <a:p>
            <a:pPr marL="356870" marR="5080" indent="-344170">
              <a:lnSpc>
                <a:spcPct val="100000"/>
              </a:lnSpc>
              <a:buChar char="•"/>
              <a:tabLst>
                <a:tab pos="356870" algn="l"/>
                <a:tab pos="357505" algn="l"/>
              </a:tabLst>
            </a:pPr>
            <a:r>
              <a:rPr sz="2600" spc="-10" dirty="0">
                <a:latin typeface="Arial"/>
                <a:cs typeface="Arial"/>
              </a:rPr>
              <a:t>There is </a:t>
            </a:r>
            <a:r>
              <a:rPr sz="2600" spc="-5" dirty="0">
                <a:latin typeface="Arial"/>
                <a:cs typeface="Arial"/>
              </a:rPr>
              <a:t>a </a:t>
            </a:r>
            <a:r>
              <a:rPr sz="2600" spc="-10" dirty="0">
                <a:latin typeface="Arial"/>
                <a:cs typeface="Arial"/>
              </a:rPr>
              <a:t>fundamental and institutionally stabilized  'division of labor' between core and periphery: While  the core has </a:t>
            </a:r>
            <a:r>
              <a:rPr sz="2600" spc="-5" dirty="0">
                <a:latin typeface="Arial"/>
                <a:cs typeface="Arial"/>
              </a:rPr>
              <a:t>a </a:t>
            </a:r>
            <a:r>
              <a:rPr sz="2600" spc="-10" dirty="0">
                <a:latin typeface="Arial"/>
                <a:cs typeface="Arial"/>
              </a:rPr>
              <a:t>high level of technological development  and manufactures complex products, the role of the  periphery is </a:t>
            </a:r>
            <a:r>
              <a:rPr sz="2600" spc="-5" dirty="0">
                <a:latin typeface="Arial"/>
                <a:cs typeface="Arial"/>
              </a:rPr>
              <a:t>to </a:t>
            </a:r>
            <a:r>
              <a:rPr sz="2600" spc="-10" dirty="0">
                <a:latin typeface="Arial"/>
                <a:cs typeface="Arial"/>
              </a:rPr>
              <a:t>supply raw materials, agricultural  products and cheap labor </a:t>
            </a:r>
            <a:r>
              <a:rPr sz="2600" spc="-5" dirty="0">
                <a:latin typeface="Arial"/>
                <a:cs typeface="Arial"/>
              </a:rPr>
              <a:t>for </a:t>
            </a:r>
            <a:r>
              <a:rPr sz="2600" spc="-10" dirty="0">
                <a:latin typeface="Arial"/>
                <a:cs typeface="Arial"/>
              </a:rPr>
              <a:t>the expanding agents of  the core.</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166</a:t>
            </a:fld>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8053070" cy="602424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Economic exchange between core </a:t>
            </a:r>
            <a:r>
              <a:rPr sz="2400" dirty="0">
                <a:latin typeface="Arial"/>
                <a:cs typeface="Arial"/>
              </a:rPr>
              <a:t>and </a:t>
            </a:r>
            <a:r>
              <a:rPr sz="2400" spc="-5" dirty="0">
                <a:latin typeface="Arial"/>
                <a:cs typeface="Arial"/>
              </a:rPr>
              <a:t>periphery takes  place </a:t>
            </a:r>
            <a:r>
              <a:rPr sz="2400" dirty="0">
                <a:latin typeface="Arial"/>
                <a:cs typeface="Arial"/>
              </a:rPr>
              <a:t>on unequal </a:t>
            </a:r>
            <a:r>
              <a:rPr sz="2400" spc="-5" dirty="0">
                <a:latin typeface="Arial"/>
                <a:cs typeface="Arial"/>
              </a:rPr>
              <a:t>terms: </a:t>
            </a:r>
            <a:r>
              <a:rPr sz="2400" dirty="0">
                <a:latin typeface="Arial"/>
                <a:cs typeface="Arial"/>
              </a:rPr>
              <a:t>the </a:t>
            </a:r>
            <a:r>
              <a:rPr sz="2400" spc="-5" dirty="0">
                <a:latin typeface="Arial"/>
                <a:cs typeface="Arial"/>
              </a:rPr>
              <a:t>periphery is forced </a:t>
            </a:r>
            <a:r>
              <a:rPr sz="2400" dirty="0">
                <a:latin typeface="Arial"/>
                <a:cs typeface="Arial"/>
              </a:rPr>
              <a:t>to </a:t>
            </a:r>
            <a:r>
              <a:rPr sz="2400" spc="-5" dirty="0">
                <a:latin typeface="Arial"/>
                <a:cs typeface="Arial"/>
              </a:rPr>
              <a:t>sell its  products </a:t>
            </a:r>
            <a:r>
              <a:rPr sz="2400" dirty="0">
                <a:latin typeface="Arial"/>
                <a:cs typeface="Arial"/>
              </a:rPr>
              <a:t>at </a:t>
            </a:r>
            <a:r>
              <a:rPr sz="2400" spc="-5" dirty="0">
                <a:latin typeface="Arial"/>
                <a:cs typeface="Arial"/>
              </a:rPr>
              <a:t>low prices, </a:t>
            </a:r>
            <a:r>
              <a:rPr sz="2400" dirty="0">
                <a:latin typeface="Arial"/>
                <a:cs typeface="Arial"/>
              </a:rPr>
              <a:t>but has to buy the </a:t>
            </a:r>
            <a:r>
              <a:rPr sz="2400" spc="-5" dirty="0">
                <a:latin typeface="Arial"/>
                <a:cs typeface="Arial"/>
              </a:rPr>
              <a:t>core's products  </a:t>
            </a:r>
            <a:r>
              <a:rPr sz="2400" dirty="0">
                <a:latin typeface="Arial"/>
                <a:cs typeface="Arial"/>
              </a:rPr>
              <a:t>at </a:t>
            </a:r>
            <a:r>
              <a:rPr sz="2400" spc="-5" dirty="0">
                <a:latin typeface="Arial"/>
                <a:cs typeface="Arial"/>
              </a:rPr>
              <a:t>comparatively high prices. This </a:t>
            </a:r>
            <a:r>
              <a:rPr sz="2400" dirty="0">
                <a:latin typeface="Arial"/>
                <a:cs typeface="Arial"/>
              </a:rPr>
              <a:t>unequal </a:t>
            </a:r>
            <a:r>
              <a:rPr sz="2400" spc="-5" dirty="0">
                <a:latin typeface="Arial"/>
                <a:cs typeface="Arial"/>
              </a:rPr>
              <a:t>state which,  </a:t>
            </a:r>
            <a:r>
              <a:rPr sz="2400" dirty="0">
                <a:latin typeface="Arial"/>
                <a:cs typeface="Arial"/>
              </a:rPr>
              <a:t>once </a:t>
            </a:r>
            <a:r>
              <a:rPr sz="2400" spc="-5" dirty="0">
                <a:latin typeface="Arial"/>
                <a:cs typeface="Arial"/>
              </a:rPr>
              <a:t>established, </a:t>
            </a:r>
            <a:r>
              <a:rPr sz="2400" dirty="0">
                <a:latin typeface="Arial"/>
                <a:cs typeface="Arial"/>
              </a:rPr>
              <a:t>tends to </a:t>
            </a:r>
            <a:r>
              <a:rPr sz="2400" spc="-5" dirty="0">
                <a:latin typeface="Arial"/>
                <a:cs typeface="Arial"/>
              </a:rPr>
              <a:t>stabilize itself </a:t>
            </a:r>
            <a:r>
              <a:rPr sz="2400" dirty="0">
                <a:latin typeface="Arial"/>
                <a:cs typeface="Arial"/>
              </a:rPr>
              <a:t>due to </a:t>
            </a:r>
            <a:r>
              <a:rPr sz="2400" spc="-5" dirty="0">
                <a:latin typeface="Arial"/>
                <a:cs typeface="Arial"/>
              </a:rPr>
              <a:t>inherent,  quasi-deterministic</a:t>
            </a:r>
            <a:r>
              <a:rPr sz="2400" spc="-20" dirty="0">
                <a:latin typeface="Arial"/>
                <a:cs typeface="Arial"/>
              </a:rPr>
              <a:t> </a:t>
            </a:r>
            <a:r>
              <a:rPr sz="2400" spc="-5" dirty="0">
                <a:latin typeface="Arial"/>
                <a:cs typeface="Arial"/>
              </a:rPr>
              <a:t>constraints.</a:t>
            </a:r>
            <a:endParaRPr sz="2400">
              <a:latin typeface="Arial"/>
              <a:cs typeface="Arial"/>
            </a:endParaRPr>
          </a:p>
          <a:p>
            <a:pPr>
              <a:lnSpc>
                <a:spcPct val="100000"/>
              </a:lnSpc>
              <a:spcBef>
                <a:spcPts val="5"/>
              </a:spcBef>
              <a:buFont typeface="Arial"/>
              <a:buChar char="•"/>
            </a:pPr>
            <a:endParaRPr sz="3500">
              <a:latin typeface="Times New Roman"/>
              <a:cs typeface="Times New Roman"/>
            </a:endParaRPr>
          </a:p>
          <a:p>
            <a:pPr marL="356870" marR="32384" indent="-344170">
              <a:lnSpc>
                <a:spcPct val="100000"/>
              </a:lnSpc>
              <a:buChar char="•"/>
              <a:tabLst>
                <a:tab pos="356870" algn="l"/>
                <a:tab pos="357505" algn="l"/>
              </a:tabLst>
            </a:pPr>
            <a:r>
              <a:rPr sz="2400" spc="-5" dirty="0">
                <a:latin typeface="Arial"/>
                <a:cs typeface="Arial"/>
              </a:rPr>
              <a:t>The statuses </a:t>
            </a:r>
            <a:r>
              <a:rPr sz="2400" dirty="0">
                <a:latin typeface="Arial"/>
                <a:cs typeface="Arial"/>
              </a:rPr>
              <a:t>of </a:t>
            </a:r>
            <a:r>
              <a:rPr sz="2400" spc="-5" dirty="0">
                <a:latin typeface="Arial"/>
                <a:cs typeface="Arial"/>
              </a:rPr>
              <a:t>core </a:t>
            </a:r>
            <a:r>
              <a:rPr sz="2400" dirty="0">
                <a:latin typeface="Arial"/>
                <a:cs typeface="Arial"/>
              </a:rPr>
              <a:t>and </a:t>
            </a:r>
            <a:r>
              <a:rPr sz="2400" spc="-5" dirty="0">
                <a:latin typeface="Arial"/>
                <a:cs typeface="Arial"/>
              </a:rPr>
              <a:t>periphery are </a:t>
            </a:r>
            <a:r>
              <a:rPr sz="2400" dirty="0">
                <a:latin typeface="Arial"/>
                <a:cs typeface="Arial"/>
              </a:rPr>
              <a:t>not </a:t>
            </a:r>
            <a:r>
              <a:rPr sz="2400" spc="-5" dirty="0">
                <a:latin typeface="Arial"/>
                <a:cs typeface="Arial"/>
              </a:rPr>
              <a:t>mutually  exclusive </a:t>
            </a:r>
            <a:r>
              <a:rPr sz="2400" dirty="0">
                <a:latin typeface="Arial"/>
                <a:cs typeface="Arial"/>
              </a:rPr>
              <a:t>and </a:t>
            </a:r>
            <a:r>
              <a:rPr sz="2400" spc="-5" dirty="0">
                <a:latin typeface="Arial"/>
                <a:cs typeface="Arial"/>
              </a:rPr>
              <a:t>fixed </a:t>
            </a:r>
            <a:r>
              <a:rPr sz="2400" dirty="0">
                <a:latin typeface="Arial"/>
                <a:cs typeface="Arial"/>
              </a:rPr>
              <a:t>to </a:t>
            </a:r>
            <a:r>
              <a:rPr sz="2400" spc="-5" dirty="0">
                <a:latin typeface="Arial"/>
                <a:cs typeface="Arial"/>
              </a:rPr>
              <a:t>certain geographic areas; instead,  </a:t>
            </a:r>
            <a:r>
              <a:rPr sz="2400" dirty="0">
                <a:latin typeface="Arial"/>
                <a:cs typeface="Arial"/>
              </a:rPr>
              <a:t>they </a:t>
            </a:r>
            <a:r>
              <a:rPr sz="2400" spc="-5" dirty="0">
                <a:latin typeface="Arial"/>
                <a:cs typeface="Arial"/>
              </a:rPr>
              <a:t>are relative </a:t>
            </a:r>
            <a:r>
              <a:rPr sz="2400" dirty="0">
                <a:latin typeface="Arial"/>
                <a:cs typeface="Arial"/>
              </a:rPr>
              <a:t>to each other and </a:t>
            </a:r>
            <a:r>
              <a:rPr sz="2400" spc="-5" dirty="0">
                <a:latin typeface="Arial"/>
                <a:cs typeface="Arial"/>
              </a:rPr>
              <a:t>shifting: there is </a:t>
            </a:r>
            <a:r>
              <a:rPr sz="2400" dirty="0">
                <a:latin typeface="Arial"/>
                <a:cs typeface="Arial"/>
              </a:rPr>
              <a:t>a  zone </a:t>
            </a:r>
            <a:r>
              <a:rPr sz="2400" spc="-5" dirty="0">
                <a:latin typeface="Arial"/>
                <a:cs typeface="Arial"/>
              </a:rPr>
              <a:t>called 'semi-periphery', which acts </a:t>
            </a:r>
            <a:r>
              <a:rPr sz="2400" dirty="0">
                <a:latin typeface="Arial"/>
                <a:cs typeface="Arial"/>
              </a:rPr>
              <a:t>as a </a:t>
            </a:r>
            <a:r>
              <a:rPr sz="2400" spc="-5" dirty="0">
                <a:latin typeface="Arial"/>
                <a:cs typeface="Arial"/>
              </a:rPr>
              <a:t>periphery  </a:t>
            </a:r>
            <a:r>
              <a:rPr sz="2400" dirty="0">
                <a:latin typeface="Arial"/>
                <a:cs typeface="Arial"/>
              </a:rPr>
              <a:t>to the </a:t>
            </a:r>
            <a:r>
              <a:rPr sz="2400" spc="-5" dirty="0">
                <a:latin typeface="Arial"/>
                <a:cs typeface="Arial"/>
              </a:rPr>
              <a:t>core, </a:t>
            </a:r>
            <a:r>
              <a:rPr sz="2400" dirty="0">
                <a:latin typeface="Arial"/>
                <a:cs typeface="Arial"/>
              </a:rPr>
              <a:t>and a </a:t>
            </a:r>
            <a:r>
              <a:rPr sz="2400" spc="-5" dirty="0">
                <a:latin typeface="Arial"/>
                <a:cs typeface="Arial"/>
              </a:rPr>
              <a:t>core </a:t>
            </a:r>
            <a:r>
              <a:rPr sz="2400" dirty="0">
                <a:latin typeface="Arial"/>
                <a:cs typeface="Arial"/>
              </a:rPr>
              <a:t>to the </a:t>
            </a:r>
            <a:r>
              <a:rPr sz="2400" spc="-5" dirty="0">
                <a:latin typeface="Arial"/>
                <a:cs typeface="Arial"/>
              </a:rPr>
              <a:t>periphery. </a:t>
            </a:r>
            <a:r>
              <a:rPr sz="2400" dirty="0">
                <a:latin typeface="Arial"/>
                <a:cs typeface="Arial"/>
              </a:rPr>
              <a:t>At the end of</a:t>
            </a:r>
            <a:r>
              <a:rPr sz="2400" spc="-130" dirty="0">
                <a:latin typeface="Arial"/>
                <a:cs typeface="Arial"/>
              </a:rPr>
              <a:t> </a:t>
            </a:r>
            <a:r>
              <a:rPr sz="2400" dirty="0">
                <a:latin typeface="Arial"/>
                <a:cs typeface="Arial"/>
              </a:rPr>
              <a:t>the  20th </a:t>
            </a:r>
            <a:r>
              <a:rPr sz="2400" spc="-5" dirty="0">
                <a:latin typeface="Arial"/>
                <a:cs typeface="Arial"/>
              </a:rPr>
              <a:t>century, this </a:t>
            </a:r>
            <a:r>
              <a:rPr sz="2400" dirty="0">
                <a:latin typeface="Arial"/>
                <a:cs typeface="Arial"/>
              </a:rPr>
              <a:t>zone </a:t>
            </a:r>
            <a:r>
              <a:rPr sz="2400" spc="-5" dirty="0">
                <a:latin typeface="Arial"/>
                <a:cs typeface="Arial"/>
              </a:rPr>
              <a:t>would comprise, </a:t>
            </a:r>
            <a:r>
              <a:rPr sz="2400" dirty="0">
                <a:latin typeface="Arial"/>
                <a:cs typeface="Arial"/>
              </a:rPr>
              <a:t>e.g., </a:t>
            </a:r>
            <a:r>
              <a:rPr sz="2400" spc="-5" dirty="0">
                <a:latin typeface="Arial"/>
                <a:cs typeface="Arial"/>
              </a:rPr>
              <a:t>Eastern  Europe, China, Brazil </a:t>
            </a:r>
            <a:r>
              <a:rPr sz="2400" dirty="0">
                <a:latin typeface="Arial"/>
                <a:cs typeface="Arial"/>
              </a:rPr>
              <a:t>or </a:t>
            </a:r>
            <a:r>
              <a:rPr sz="2400" spc="-5" dirty="0">
                <a:latin typeface="Arial"/>
                <a:cs typeface="Arial"/>
              </a:rPr>
              <a:t>Mexico. Peripheral </a:t>
            </a:r>
            <a:r>
              <a:rPr sz="2400" dirty="0">
                <a:latin typeface="Arial"/>
                <a:cs typeface="Arial"/>
              </a:rPr>
              <a:t>and </a:t>
            </a:r>
            <a:r>
              <a:rPr sz="2400" spc="-5" dirty="0">
                <a:latin typeface="Arial"/>
                <a:cs typeface="Arial"/>
              </a:rPr>
              <a:t>core  </a:t>
            </a:r>
            <a:r>
              <a:rPr sz="2400" dirty="0">
                <a:latin typeface="Arial"/>
                <a:cs typeface="Arial"/>
              </a:rPr>
              <a:t>zones can </a:t>
            </a:r>
            <a:r>
              <a:rPr sz="2400" spc="-5" dirty="0">
                <a:latin typeface="Arial"/>
                <a:cs typeface="Arial"/>
              </a:rPr>
              <a:t>also co-exist very closely in </a:t>
            </a:r>
            <a:r>
              <a:rPr sz="2400" dirty="0">
                <a:latin typeface="Arial"/>
                <a:cs typeface="Arial"/>
              </a:rPr>
              <a:t>the </a:t>
            </a:r>
            <a:r>
              <a:rPr sz="2400" spc="-5" dirty="0">
                <a:latin typeface="Arial"/>
                <a:cs typeface="Arial"/>
              </a:rPr>
              <a:t>same  geographic</a:t>
            </a:r>
            <a:r>
              <a:rPr sz="2400" spc="-70" dirty="0">
                <a:latin typeface="Arial"/>
                <a:cs typeface="Arial"/>
              </a:rPr>
              <a:t> </a:t>
            </a:r>
            <a:r>
              <a:rPr sz="2400" spc="-5" dirty="0">
                <a:latin typeface="Arial"/>
                <a:cs typeface="Arial"/>
              </a:rPr>
              <a:t>area.</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167</a:t>
            </a:fld>
            <a:endParaRP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3580"/>
            <a:ext cx="8053705" cy="3611879"/>
          </a:xfrm>
          <a:prstGeom prst="rect">
            <a:avLst/>
          </a:prstGeom>
        </p:spPr>
        <p:txBody>
          <a:bodyPr vert="horz" wrap="square" lIns="0" tIns="13335" rIns="0" bIns="0" rtlCol="0">
            <a:spAutoFit/>
          </a:bodyPr>
          <a:lstStyle/>
          <a:p>
            <a:pPr marL="356870" marR="147320" indent="-344170">
              <a:lnSpc>
                <a:spcPct val="100000"/>
              </a:lnSpc>
              <a:spcBef>
                <a:spcPts val="105"/>
              </a:spcBef>
              <a:buFont typeface="Arial"/>
              <a:buChar char="•"/>
              <a:tabLst>
                <a:tab pos="356870" algn="l"/>
                <a:tab pos="357505" algn="l"/>
              </a:tabLst>
            </a:pPr>
            <a:r>
              <a:rPr sz="2800" dirty="0">
                <a:latin typeface="Arial"/>
                <a:cs typeface="Arial"/>
              </a:rPr>
              <a:t>One effect of the expansion of the</a:t>
            </a:r>
            <a:r>
              <a:rPr sz="2800" spc="-114" dirty="0">
                <a:latin typeface="Arial"/>
                <a:cs typeface="Arial"/>
              </a:rPr>
              <a:t> </a:t>
            </a:r>
            <a:r>
              <a:rPr sz="2800" dirty="0">
                <a:latin typeface="Arial"/>
                <a:cs typeface="Arial"/>
              </a:rPr>
              <a:t>world-system  is the continuing commodification of things,  including </a:t>
            </a:r>
            <a:r>
              <a:rPr sz="2800" spc="-5" dirty="0">
                <a:latin typeface="Arial"/>
                <a:cs typeface="Arial"/>
              </a:rPr>
              <a:t>human</a:t>
            </a:r>
            <a:r>
              <a:rPr sz="2800" spc="-30" dirty="0">
                <a:latin typeface="Arial"/>
                <a:cs typeface="Arial"/>
              </a:rPr>
              <a:t> </a:t>
            </a:r>
            <a:r>
              <a:rPr sz="2800" spc="-5" dirty="0">
                <a:latin typeface="Arial"/>
                <a:cs typeface="Arial"/>
              </a:rPr>
              <a:t>labor.</a:t>
            </a:r>
            <a:endParaRPr sz="2800">
              <a:latin typeface="Arial"/>
              <a:cs typeface="Arial"/>
            </a:endParaRPr>
          </a:p>
          <a:p>
            <a:pPr>
              <a:lnSpc>
                <a:spcPct val="100000"/>
              </a:lnSpc>
              <a:spcBef>
                <a:spcPts val="40"/>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spc="-5" dirty="0">
                <a:latin typeface="Arial"/>
                <a:cs typeface="Arial"/>
              </a:rPr>
              <a:t>Natural </a:t>
            </a:r>
            <a:r>
              <a:rPr sz="2800" dirty="0">
                <a:latin typeface="Arial"/>
                <a:cs typeface="Arial"/>
              </a:rPr>
              <a:t>resources, </a:t>
            </a:r>
            <a:r>
              <a:rPr sz="2800" spc="-5" dirty="0">
                <a:latin typeface="Arial"/>
                <a:cs typeface="Arial"/>
              </a:rPr>
              <a:t>land, labor </a:t>
            </a:r>
            <a:r>
              <a:rPr sz="2800" dirty="0">
                <a:latin typeface="Arial"/>
                <a:cs typeface="Arial"/>
              </a:rPr>
              <a:t>and </a:t>
            </a:r>
            <a:r>
              <a:rPr sz="2800" spc="-5" dirty="0">
                <a:latin typeface="Arial"/>
                <a:cs typeface="Arial"/>
              </a:rPr>
              <a:t>human  </a:t>
            </a:r>
            <a:r>
              <a:rPr sz="2800" dirty="0">
                <a:latin typeface="Arial"/>
                <a:cs typeface="Arial"/>
              </a:rPr>
              <a:t>relationships are </a:t>
            </a:r>
            <a:r>
              <a:rPr sz="2800" spc="-5" dirty="0">
                <a:latin typeface="Arial"/>
                <a:cs typeface="Arial"/>
              </a:rPr>
              <a:t>gradually being </a:t>
            </a:r>
            <a:r>
              <a:rPr sz="2800" dirty="0">
                <a:latin typeface="Arial"/>
                <a:cs typeface="Arial"/>
              </a:rPr>
              <a:t>stripped of their  "intrinsic" value and turned into </a:t>
            </a:r>
            <a:r>
              <a:rPr sz="2800" spc="-5" dirty="0">
                <a:latin typeface="Arial"/>
                <a:cs typeface="Arial"/>
              </a:rPr>
              <a:t>commodities </a:t>
            </a:r>
            <a:r>
              <a:rPr sz="2800" dirty="0">
                <a:latin typeface="Arial"/>
                <a:cs typeface="Arial"/>
              </a:rPr>
              <a:t>in a  </a:t>
            </a:r>
            <a:r>
              <a:rPr sz="2800" spc="-5" dirty="0">
                <a:latin typeface="Arial"/>
                <a:cs typeface="Arial"/>
              </a:rPr>
              <a:t>market </a:t>
            </a:r>
            <a:r>
              <a:rPr sz="2800" dirty="0">
                <a:latin typeface="Arial"/>
                <a:cs typeface="Arial"/>
              </a:rPr>
              <a:t>which dictates their exchange</a:t>
            </a:r>
            <a:r>
              <a:rPr sz="2800" spc="-130" dirty="0">
                <a:latin typeface="Arial"/>
                <a:cs typeface="Arial"/>
              </a:rPr>
              <a:t> </a:t>
            </a:r>
            <a:r>
              <a:rPr sz="2800" dirty="0">
                <a:latin typeface="Arial"/>
                <a:cs typeface="Arial"/>
              </a:rPr>
              <a:t>value.</a:t>
            </a:r>
            <a:endParaRPr sz="2800">
              <a:latin typeface="Arial"/>
              <a:cs typeface="Arial"/>
            </a:endParaRPr>
          </a:p>
        </p:txBody>
      </p:sp>
      <p:sp>
        <p:nvSpPr>
          <p:cNvPr id="3" name="object 3"/>
          <p:cNvSpPr/>
          <p:nvPr/>
        </p:nvSpPr>
        <p:spPr>
          <a:xfrm>
            <a:off x="52388" y="4398962"/>
            <a:ext cx="2005011" cy="23828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168</a:t>
            </a:fld>
            <a:endParaRPr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554227"/>
            <a:ext cx="8432800" cy="5861685"/>
          </a:xfrm>
          <a:prstGeom prst="rect">
            <a:avLst/>
          </a:prstGeom>
        </p:spPr>
        <p:txBody>
          <a:bodyPr vert="horz" wrap="square" lIns="0" tIns="13335" rIns="0" bIns="0" rtlCol="0">
            <a:spAutoFit/>
          </a:bodyPr>
          <a:lstStyle/>
          <a:p>
            <a:pPr marL="356870" marR="6350" indent="-344170">
              <a:lnSpc>
                <a:spcPct val="100000"/>
              </a:lnSpc>
              <a:spcBef>
                <a:spcPts val="105"/>
              </a:spcBef>
              <a:buFont typeface="Arial"/>
              <a:buChar char="•"/>
              <a:tabLst>
                <a:tab pos="356870" algn="l"/>
                <a:tab pos="357505" algn="l"/>
              </a:tabLst>
            </a:pPr>
            <a:r>
              <a:rPr sz="2200" spc="0" dirty="0">
                <a:latin typeface="Arial"/>
                <a:cs typeface="Arial"/>
              </a:rPr>
              <a:t>In </a:t>
            </a:r>
            <a:r>
              <a:rPr sz="2200" dirty="0">
                <a:latin typeface="Arial"/>
                <a:cs typeface="Arial"/>
              </a:rPr>
              <a:t>the </a:t>
            </a:r>
            <a:r>
              <a:rPr sz="2200" spc="-5" dirty="0">
                <a:latin typeface="Arial"/>
                <a:cs typeface="Arial"/>
              </a:rPr>
              <a:t>last </a:t>
            </a:r>
            <a:r>
              <a:rPr sz="2200" dirty="0">
                <a:latin typeface="Arial"/>
                <a:cs typeface="Arial"/>
              </a:rPr>
              <a:t>two </a:t>
            </a:r>
            <a:r>
              <a:rPr sz="2200" spc="-5" dirty="0">
                <a:latin typeface="Arial"/>
                <a:cs typeface="Arial"/>
              </a:rPr>
              <a:t>decades, Wallerstein has increasingly </a:t>
            </a:r>
            <a:r>
              <a:rPr sz="2200" dirty="0">
                <a:latin typeface="Arial"/>
                <a:cs typeface="Arial"/>
              </a:rPr>
              <a:t>focused </a:t>
            </a:r>
            <a:r>
              <a:rPr sz="2200" spc="-10" dirty="0">
                <a:latin typeface="Arial"/>
                <a:cs typeface="Arial"/>
              </a:rPr>
              <a:t>on  </a:t>
            </a:r>
            <a:r>
              <a:rPr sz="2200" dirty="0">
                <a:latin typeface="Arial"/>
                <a:cs typeface="Arial"/>
              </a:rPr>
              <a:t>the </a:t>
            </a:r>
            <a:r>
              <a:rPr sz="2200" spc="-5" dirty="0">
                <a:latin typeface="Arial"/>
                <a:cs typeface="Arial"/>
              </a:rPr>
              <a:t>intellectual foundations </a:t>
            </a:r>
            <a:r>
              <a:rPr sz="2200" dirty="0">
                <a:latin typeface="Arial"/>
                <a:cs typeface="Arial"/>
              </a:rPr>
              <a:t>of the modern </a:t>
            </a:r>
            <a:r>
              <a:rPr sz="2200" spc="-5" dirty="0">
                <a:latin typeface="Arial"/>
                <a:cs typeface="Arial"/>
              </a:rPr>
              <a:t>world </a:t>
            </a:r>
            <a:r>
              <a:rPr sz="2200" dirty="0">
                <a:latin typeface="Arial"/>
                <a:cs typeface="Arial"/>
              </a:rPr>
              <a:t>system, </a:t>
            </a:r>
            <a:r>
              <a:rPr sz="2200" spc="-5" dirty="0">
                <a:latin typeface="Arial"/>
                <a:cs typeface="Arial"/>
              </a:rPr>
              <a:t>the  </a:t>
            </a:r>
            <a:r>
              <a:rPr sz="2200" dirty="0">
                <a:latin typeface="Arial"/>
                <a:cs typeface="Arial"/>
              </a:rPr>
              <a:t>'structures of </a:t>
            </a:r>
            <a:r>
              <a:rPr sz="2200" spc="-5" dirty="0">
                <a:latin typeface="Arial"/>
                <a:cs typeface="Arial"/>
              </a:rPr>
              <a:t>knowledge' defined by </a:t>
            </a:r>
            <a:r>
              <a:rPr sz="2200" dirty="0">
                <a:latin typeface="Arial"/>
                <a:cs typeface="Arial"/>
              </a:rPr>
              <a:t>the </a:t>
            </a:r>
            <a:r>
              <a:rPr sz="2200" spc="-5" dirty="0">
                <a:latin typeface="Arial"/>
                <a:cs typeface="Arial"/>
              </a:rPr>
              <a:t>disciplinary </a:t>
            </a:r>
            <a:r>
              <a:rPr sz="2200" spc="-10" dirty="0">
                <a:latin typeface="Arial"/>
                <a:cs typeface="Arial"/>
              </a:rPr>
              <a:t>division  </a:t>
            </a:r>
            <a:r>
              <a:rPr sz="2200" spc="-5" dirty="0">
                <a:latin typeface="Arial"/>
                <a:cs typeface="Arial"/>
              </a:rPr>
              <a:t>between Sociology, Anthropology, Political Science, Economics  and </a:t>
            </a:r>
            <a:r>
              <a:rPr sz="2200" dirty="0">
                <a:latin typeface="Arial"/>
                <a:cs typeface="Arial"/>
              </a:rPr>
              <a:t>the </a:t>
            </a:r>
            <a:r>
              <a:rPr sz="2200" spc="-5" dirty="0">
                <a:latin typeface="Arial"/>
                <a:cs typeface="Arial"/>
              </a:rPr>
              <a:t>Humanities, and </a:t>
            </a:r>
            <a:r>
              <a:rPr sz="2200" dirty="0">
                <a:latin typeface="Arial"/>
                <a:cs typeface="Arial"/>
              </a:rPr>
              <a:t>the </a:t>
            </a:r>
            <a:r>
              <a:rPr sz="2200" spc="-5" dirty="0">
                <a:latin typeface="Arial"/>
                <a:cs typeface="Arial"/>
              </a:rPr>
              <a:t>pursuit </a:t>
            </a:r>
            <a:r>
              <a:rPr sz="2200" dirty="0">
                <a:latin typeface="Arial"/>
                <a:cs typeface="Arial"/>
              </a:rPr>
              <a:t>of </a:t>
            </a:r>
            <a:r>
              <a:rPr sz="2200" spc="-5" dirty="0">
                <a:latin typeface="Arial"/>
                <a:cs typeface="Arial"/>
              </a:rPr>
              <a:t>universal theories of  </a:t>
            </a:r>
            <a:r>
              <a:rPr sz="2200" dirty="0">
                <a:latin typeface="Arial"/>
                <a:cs typeface="Arial"/>
              </a:rPr>
              <a:t>human </a:t>
            </a:r>
            <a:r>
              <a:rPr sz="2200" spc="-5" dirty="0">
                <a:latin typeface="Arial"/>
                <a:cs typeface="Arial"/>
              </a:rPr>
              <a:t>behavior. Wallerstein </a:t>
            </a:r>
            <a:r>
              <a:rPr sz="2200" dirty="0">
                <a:latin typeface="Arial"/>
                <a:cs typeface="Arial"/>
              </a:rPr>
              <a:t>regards the structures of </a:t>
            </a:r>
            <a:r>
              <a:rPr sz="2200" spc="-5" dirty="0">
                <a:latin typeface="Arial"/>
                <a:cs typeface="Arial"/>
              </a:rPr>
              <a:t>knowledge  as Eurocentric. </a:t>
            </a:r>
            <a:r>
              <a:rPr sz="2200" spc="0" dirty="0">
                <a:latin typeface="Arial"/>
                <a:cs typeface="Arial"/>
              </a:rPr>
              <a:t>In </a:t>
            </a:r>
            <a:r>
              <a:rPr sz="2200" spc="-5" dirty="0">
                <a:latin typeface="Arial"/>
                <a:cs typeface="Arial"/>
              </a:rPr>
              <a:t>critiquing </a:t>
            </a:r>
            <a:r>
              <a:rPr sz="2200" dirty="0">
                <a:latin typeface="Arial"/>
                <a:cs typeface="Arial"/>
              </a:rPr>
              <a:t>them, </a:t>
            </a:r>
            <a:r>
              <a:rPr sz="2200" spc="-5" dirty="0">
                <a:latin typeface="Arial"/>
                <a:cs typeface="Arial"/>
              </a:rPr>
              <a:t>he has been highly influenced  by </a:t>
            </a:r>
            <a:r>
              <a:rPr sz="2200" dirty="0">
                <a:latin typeface="Arial"/>
                <a:cs typeface="Arial"/>
              </a:rPr>
              <a:t>the 'new </a:t>
            </a:r>
            <a:r>
              <a:rPr sz="2200" spc="-5" dirty="0">
                <a:latin typeface="Arial"/>
                <a:cs typeface="Arial"/>
              </a:rPr>
              <a:t>sciences' </a:t>
            </a:r>
            <a:r>
              <a:rPr sz="2200" dirty="0">
                <a:latin typeface="Arial"/>
                <a:cs typeface="Arial"/>
              </a:rPr>
              <a:t>of theorists </a:t>
            </a:r>
            <a:r>
              <a:rPr sz="2200" spc="-10" dirty="0">
                <a:latin typeface="Arial"/>
                <a:cs typeface="Arial"/>
              </a:rPr>
              <a:t>like </a:t>
            </a:r>
            <a:r>
              <a:rPr sz="2200" spc="-5" dirty="0">
                <a:latin typeface="Arial"/>
                <a:cs typeface="Arial"/>
              </a:rPr>
              <a:t>Ilya</a:t>
            </a:r>
            <a:r>
              <a:rPr sz="2200" spc="-40" dirty="0">
                <a:latin typeface="Arial"/>
                <a:cs typeface="Arial"/>
              </a:rPr>
              <a:t> </a:t>
            </a:r>
            <a:r>
              <a:rPr sz="2200" spc="-5" dirty="0">
                <a:latin typeface="Arial"/>
                <a:cs typeface="Arial"/>
              </a:rPr>
              <a:t>Prigogine.</a:t>
            </a:r>
            <a:endParaRPr sz="2200">
              <a:latin typeface="Arial"/>
              <a:cs typeface="Arial"/>
            </a:endParaRPr>
          </a:p>
          <a:p>
            <a:pPr>
              <a:lnSpc>
                <a:spcPct val="100000"/>
              </a:lnSpc>
              <a:spcBef>
                <a:spcPts val="5"/>
              </a:spcBef>
              <a:buFont typeface="Arial"/>
              <a:buChar char="•"/>
            </a:pPr>
            <a:endParaRPr sz="3200">
              <a:latin typeface="Times New Roman"/>
              <a:cs typeface="Times New Roman"/>
            </a:endParaRPr>
          </a:p>
          <a:p>
            <a:pPr marL="356870" marR="5080" indent="-344170">
              <a:lnSpc>
                <a:spcPct val="100000"/>
              </a:lnSpc>
              <a:buChar char="•"/>
              <a:tabLst>
                <a:tab pos="356870" algn="l"/>
                <a:tab pos="357505" algn="l"/>
              </a:tabLst>
            </a:pPr>
            <a:r>
              <a:rPr sz="2200" spc="-5" dirty="0">
                <a:latin typeface="Arial"/>
                <a:cs typeface="Arial"/>
              </a:rPr>
              <a:t>He has also </a:t>
            </a:r>
            <a:r>
              <a:rPr sz="2200" dirty="0">
                <a:latin typeface="Arial"/>
                <a:cs typeface="Arial"/>
              </a:rPr>
              <a:t>argued, consistently </a:t>
            </a:r>
            <a:r>
              <a:rPr sz="2200" spc="-5" dirty="0">
                <a:latin typeface="Arial"/>
                <a:cs typeface="Arial"/>
              </a:rPr>
              <a:t>since </a:t>
            </a:r>
            <a:r>
              <a:rPr sz="2200" dirty="0">
                <a:latin typeface="Arial"/>
                <a:cs typeface="Arial"/>
              </a:rPr>
              <a:t>1980, that the </a:t>
            </a:r>
            <a:r>
              <a:rPr sz="2200" spc="-5" dirty="0">
                <a:latin typeface="Arial"/>
                <a:cs typeface="Arial"/>
              </a:rPr>
              <a:t>United  </a:t>
            </a:r>
            <a:r>
              <a:rPr sz="2200" dirty="0">
                <a:latin typeface="Arial"/>
                <a:cs typeface="Arial"/>
              </a:rPr>
              <a:t>States </a:t>
            </a:r>
            <a:r>
              <a:rPr sz="2200" spc="-5" dirty="0">
                <a:latin typeface="Arial"/>
                <a:cs typeface="Arial"/>
              </a:rPr>
              <a:t>is </a:t>
            </a:r>
            <a:r>
              <a:rPr sz="2200" dirty="0">
                <a:latin typeface="Arial"/>
                <a:cs typeface="Arial"/>
              </a:rPr>
              <a:t>a 'hegemon </a:t>
            </a:r>
            <a:r>
              <a:rPr sz="2200" spc="-5" dirty="0">
                <a:latin typeface="Arial"/>
                <a:cs typeface="Arial"/>
              </a:rPr>
              <a:t>in decline'. He was </a:t>
            </a:r>
            <a:r>
              <a:rPr sz="2200" dirty="0">
                <a:latin typeface="Arial"/>
                <a:cs typeface="Arial"/>
              </a:rPr>
              <a:t>often mocked for  </a:t>
            </a:r>
            <a:r>
              <a:rPr sz="2200" spc="-5" dirty="0">
                <a:latin typeface="Arial"/>
                <a:cs typeface="Arial"/>
              </a:rPr>
              <a:t>making this claim during </a:t>
            </a:r>
            <a:r>
              <a:rPr sz="2200" dirty="0">
                <a:latin typeface="Arial"/>
                <a:cs typeface="Arial"/>
              </a:rPr>
              <a:t>the 90s, but </a:t>
            </a:r>
            <a:r>
              <a:rPr sz="2200" spc="-5" dirty="0">
                <a:latin typeface="Arial"/>
                <a:cs typeface="Arial"/>
              </a:rPr>
              <a:t>since </a:t>
            </a:r>
            <a:r>
              <a:rPr sz="2200" dirty="0">
                <a:latin typeface="Arial"/>
                <a:cs typeface="Arial"/>
              </a:rPr>
              <a:t>the Iraq </a:t>
            </a:r>
            <a:r>
              <a:rPr sz="2200" spc="-5" dirty="0">
                <a:latin typeface="Arial"/>
                <a:cs typeface="Arial"/>
              </a:rPr>
              <a:t>war this  </a:t>
            </a:r>
            <a:r>
              <a:rPr sz="2200" dirty="0">
                <a:latin typeface="Arial"/>
                <a:cs typeface="Arial"/>
              </a:rPr>
              <a:t>argument </a:t>
            </a:r>
            <a:r>
              <a:rPr sz="2200" spc="-5" dirty="0">
                <a:latin typeface="Arial"/>
                <a:cs typeface="Arial"/>
              </a:rPr>
              <a:t>has </a:t>
            </a:r>
            <a:r>
              <a:rPr sz="2200" dirty="0">
                <a:latin typeface="Arial"/>
                <a:cs typeface="Arial"/>
              </a:rPr>
              <a:t>become more </a:t>
            </a:r>
            <a:r>
              <a:rPr sz="2200" spc="-5" dirty="0">
                <a:latin typeface="Arial"/>
                <a:cs typeface="Arial"/>
              </a:rPr>
              <a:t>widespread. He has also  </a:t>
            </a:r>
            <a:r>
              <a:rPr sz="2200" dirty="0">
                <a:latin typeface="Arial"/>
                <a:cs typeface="Arial"/>
              </a:rPr>
              <a:t>consistently </a:t>
            </a:r>
            <a:r>
              <a:rPr sz="2200" spc="-5" dirty="0">
                <a:latin typeface="Arial"/>
                <a:cs typeface="Arial"/>
              </a:rPr>
              <a:t>argued </a:t>
            </a:r>
            <a:r>
              <a:rPr sz="2200" dirty="0">
                <a:latin typeface="Arial"/>
                <a:cs typeface="Arial"/>
              </a:rPr>
              <a:t>that the modern </a:t>
            </a:r>
            <a:r>
              <a:rPr sz="2200" spc="-5" dirty="0">
                <a:latin typeface="Arial"/>
                <a:cs typeface="Arial"/>
              </a:rPr>
              <a:t>world </a:t>
            </a:r>
            <a:r>
              <a:rPr sz="2200" dirty="0">
                <a:latin typeface="Arial"/>
                <a:cs typeface="Arial"/>
              </a:rPr>
              <a:t>system </a:t>
            </a:r>
            <a:r>
              <a:rPr sz="2200" spc="-5" dirty="0">
                <a:latin typeface="Arial"/>
                <a:cs typeface="Arial"/>
              </a:rPr>
              <a:t>has reached  its endpoint. He believes </a:t>
            </a:r>
            <a:r>
              <a:rPr sz="2200" dirty="0">
                <a:latin typeface="Arial"/>
                <a:cs typeface="Arial"/>
              </a:rPr>
              <a:t>that the next </a:t>
            </a:r>
            <a:r>
              <a:rPr sz="2200" spc="-5" dirty="0">
                <a:latin typeface="Arial"/>
                <a:cs typeface="Arial"/>
              </a:rPr>
              <a:t>50 </a:t>
            </a:r>
            <a:r>
              <a:rPr sz="2200" dirty="0">
                <a:latin typeface="Arial"/>
                <a:cs typeface="Arial"/>
              </a:rPr>
              <a:t>years </a:t>
            </a:r>
            <a:r>
              <a:rPr sz="2200" spc="-10" dirty="0">
                <a:latin typeface="Arial"/>
                <a:cs typeface="Arial"/>
              </a:rPr>
              <a:t>will </a:t>
            </a:r>
            <a:r>
              <a:rPr sz="2200" spc="-5" dirty="0">
                <a:latin typeface="Arial"/>
                <a:cs typeface="Arial"/>
              </a:rPr>
              <a:t>be </a:t>
            </a:r>
            <a:r>
              <a:rPr sz="2200" dirty="0">
                <a:latin typeface="Arial"/>
                <a:cs typeface="Arial"/>
              </a:rPr>
              <a:t>a </a:t>
            </a:r>
            <a:r>
              <a:rPr sz="2200" spc="-5" dirty="0">
                <a:latin typeface="Arial"/>
                <a:cs typeface="Arial"/>
              </a:rPr>
              <a:t>period of  </a:t>
            </a:r>
            <a:r>
              <a:rPr sz="2200" dirty="0">
                <a:latin typeface="Arial"/>
                <a:cs typeface="Arial"/>
              </a:rPr>
              <a:t>chaotic </a:t>
            </a:r>
            <a:r>
              <a:rPr sz="2200" spc="-5" dirty="0">
                <a:latin typeface="Arial"/>
                <a:cs typeface="Arial"/>
              </a:rPr>
              <a:t>instability which </a:t>
            </a:r>
            <a:r>
              <a:rPr sz="2200" spc="-10" dirty="0">
                <a:latin typeface="Arial"/>
                <a:cs typeface="Arial"/>
              </a:rPr>
              <a:t>will </a:t>
            </a:r>
            <a:r>
              <a:rPr sz="2200" spc="-5" dirty="0">
                <a:latin typeface="Arial"/>
                <a:cs typeface="Arial"/>
              </a:rPr>
              <a:t>result in </a:t>
            </a:r>
            <a:r>
              <a:rPr sz="2200" dirty="0">
                <a:latin typeface="Arial"/>
                <a:cs typeface="Arial"/>
              </a:rPr>
              <a:t>a new system, </a:t>
            </a:r>
            <a:r>
              <a:rPr sz="2200" spc="-5" dirty="0">
                <a:latin typeface="Arial"/>
                <a:cs typeface="Arial"/>
              </a:rPr>
              <a:t>one which  </a:t>
            </a:r>
            <a:r>
              <a:rPr sz="2200" dirty="0">
                <a:latin typeface="Arial"/>
                <a:cs typeface="Arial"/>
              </a:rPr>
              <a:t>may </a:t>
            </a:r>
            <a:r>
              <a:rPr sz="2200" spc="-5" dirty="0">
                <a:latin typeface="Arial"/>
                <a:cs typeface="Arial"/>
              </a:rPr>
              <a:t>be </a:t>
            </a:r>
            <a:r>
              <a:rPr sz="2200" dirty="0">
                <a:latin typeface="Arial"/>
                <a:cs typeface="Arial"/>
              </a:rPr>
              <a:t>more or </a:t>
            </a:r>
            <a:r>
              <a:rPr sz="2200" spc="-10" dirty="0">
                <a:latin typeface="Arial"/>
                <a:cs typeface="Arial"/>
              </a:rPr>
              <a:t>less </a:t>
            </a:r>
            <a:r>
              <a:rPr sz="2200" spc="-5" dirty="0">
                <a:latin typeface="Arial"/>
                <a:cs typeface="Arial"/>
              </a:rPr>
              <a:t>egalitarian </a:t>
            </a:r>
            <a:r>
              <a:rPr sz="2200" dirty="0">
                <a:latin typeface="Arial"/>
                <a:cs typeface="Arial"/>
              </a:rPr>
              <a:t>than the present</a:t>
            </a:r>
            <a:r>
              <a:rPr sz="2200" spc="-75" dirty="0">
                <a:latin typeface="Arial"/>
                <a:cs typeface="Arial"/>
              </a:rPr>
              <a:t> </a:t>
            </a:r>
            <a:r>
              <a:rPr sz="2200" spc="-5" dirty="0">
                <a:latin typeface="Arial"/>
                <a:cs typeface="Arial"/>
              </a:rPr>
              <a:t>one.</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169</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7160" y="182880"/>
            <a:ext cx="512063" cy="4998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9392" y="167639"/>
            <a:ext cx="1892807" cy="51511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88" y="420563"/>
            <a:ext cx="90665" cy="9066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7758" y="354166"/>
            <a:ext cx="1433436" cy="285064"/>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314907" y="963540"/>
            <a:ext cx="5066030" cy="391160"/>
          </a:xfrm>
          <a:prstGeom prst="rect">
            <a:avLst/>
          </a:prstGeom>
        </p:spPr>
        <p:txBody>
          <a:bodyPr vert="horz" wrap="square" lIns="0" tIns="12700" rIns="0" bIns="0" rtlCol="0">
            <a:spAutoFit/>
          </a:bodyPr>
          <a:lstStyle/>
          <a:p>
            <a:pPr marL="12700">
              <a:lnSpc>
                <a:spcPct val="100000"/>
              </a:lnSpc>
              <a:spcBef>
                <a:spcPts val="100"/>
              </a:spcBef>
              <a:tabLst>
                <a:tab pos="527685" algn="l"/>
              </a:tabLst>
            </a:pPr>
            <a:r>
              <a:rPr sz="2400" spc="-10" dirty="0">
                <a:latin typeface="Arial"/>
                <a:cs typeface="Arial"/>
              </a:rPr>
              <a:t>(a)	</a:t>
            </a:r>
            <a:r>
              <a:rPr sz="2400" dirty="0">
                <a:latin typeface="Arial"/>
                <a:cs typeface="Arial"/>
              </a:rPr>
              <a:t>a </a:t>
            </a:r>
            <a:r>
              <a:rPr sz="2400" spc="-5" dirty="0">
                <a:latin typeface="Arial"/>
                <a:cs typeface="Arial"/>
              </a:rPr>
              <a:t>totalising approach </a:t>
            </a:r>
            <a:r>
              <a:rPr sz="2400" dirty="0">
                <a:latin typeface="Arial"/>
                <a:cs typeface="Arial"/>
              </a:rPr>
              <a:t>to the</a:t>
            </a:r>
            <a:r>
              <a:rPr sz="2400" spc="-55" dirty="0">
                <a:latin typeface="Arial"/>
                <a:cs typeface="Arial"/>
              </a:rPr>
              <a:t> </a:t>
            </a:r>
            <a:r>
              <a:rPr sz="2400" spc="-5" dirty="0">
                <a:latin typeface="Arial"/>
                <a:cs typeface="Arial"/>
              </a:rPr>
              <a:t>social</a:t>
            </a:r>
            <a:endParaRPr sz="2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17</a:t>
            </a:fld>
            <a:endParaRPr dirty="0"/>
          </a:p>
        </p:txBody>
      </p:sp>
      <p:sp>
        <p:nvSpPr>
          <p:cNvPr id="7" name="object 7"/>
          <p:cNvSpPr txBox="1"/>
          <p:nvPr/>
        </p:nvSpPr>
        <p:spPr>
          <a:xfrm>
            <a:off x="314907" y="1329300"/>
            <a:ext cx="8521700" cy="4707255"/>
          </a:xfrm>
          <a:prstGeom prst="rect">
            <a:avLst/>
          </a:prstGeom>
        </p:spPr>
        <p:txBody>
          <a:bodyPr vert="horz" wrap="square" lIns="0" tIns="12700" rIns="0" bIns="0" rtlCol="0">
            <a:spAutoFit/>
          </a:bodyPr>
          <a:lstStyle/>
          <a:p>
            <a:pPr marL="527685" indent="-514984">
              <a:lnSpc>
                <a:spcPts val="2590"/>
              </a:lnSpc>
              <a:spcBef>
                <a:spcPts val="100"/>
              </a:spcBef>
              <a:buAutoNum type="alphaLcParenBoth" startAt="2"/>
              <a:tabLst>
                <a:tab pos="527685" algn="l"/>
                <a:tab pos="528320" algn="l"/>
              </a:tabLst>
            </a:pPr>
            <a:r>
              <a:rPr sz="2400" dirty="0">
                <a:latin typeface="Arial"/>
                <a:cs typeface="Arial"/>
              </a:rPr>
              <a:t>a </a:t>
            </a:r>
            <a:r>
              <a:rPr sz="2400" spc="-5" dirty="0">
                <a:latin typeface="Arial"/>
                <a:cs typeface="Arial"/>
              </a:rPr>
              <a:t>methodology: </a:t>
            </a:r>
            <a:r>
              <a:rPr sz="2400" dirty="0">
                <a:latin typeface="Arial"/>
                <a:cs typeface="Arial"/>
              </a:rPr>
              <a:t>a </a:t>
            </a:r>
            <a:r>
              <a:rPr sz="2400" spc="-5" dirty="0">
                <a:latin typeface="Arial"/>
                <a:cs typeface="Arial"/>
              </a:rPr>
              <a:t>reflexive </a:t>
            </a:r>
            <a:r>
              <a:rPr sz="2400" dirty="0">
                <a:latin typeface="Arial"/>
                <a:cs typeface="Arial"/>
              </a:rPr>
              <a:t>one </a:t>
            </a:r>
            <a:r>
              <a:rPr sz="2400" spc="-135" dirty="0">
                <a:latin typeface="Arial"/>
                <a:cs typeface="Arial"/>
              </a:rPr>
              <a:t>– </a:t>
            </a:r>
            <a:r>
              <a:rPr sz="2400" spc="-5" dirty="0">
                <a:latin typeface="Arial"/>
                <a:cs typeface="Arial"/>
              </a:rPr>
              <a:t>whatever assumptions</a:t>
            </a:r>
            <a:r>
              <a:rPr sz="2400" spc="85" dirty="0">
                <a:latin typeface="Arial"/>
                <a:cs typeface="Arial"/>
              </a:rPr>
              <a:t> </a:t>
            </a:r>
            <a:r>
              <a:rPr sz="2400" spc="-5" dirty="0">
                <a:latin typeface="Arial"/>
                <a:cs typeface="Arial"/>
              </a:rPr>
              <a:t>we</a:t>
            </a:r>
            <a:endParaRPr sz="2400">
              <a:latin typeface="Arial"/>
              <a:cs typeface="Arial"/>
            </a:endParaRPr>
          </a:p>
          <a:p>
            <a:pPr marL="527685">
              <a:lnSpc>
                <a:spcPts val="2255"/>
              </a:lnSpc>
            </a:pPr>
            <a:r>
              <a:rPr sz="2400" spc="-5" dirty="0">
                <a:latin typeface="Arial"/>
                <a:cs typeface="Arial"/>
              </a:rPr>
              <a:t>make </a:t>
            </a:r>
            <a:r>
              <a:rPr sz="2400" dirty="0">
                <a:latin typeface="Arial"/>
                <a:cs typeface="Arial"/>
              </a:rPr>
              <a:t>about the </a:t>
            </a:r>
            <a:r>
              <a:rPr sz="2400" spc="-5" dirty="0">
                <a:latin typeface="Arial"/>
                <a:cs typeface="Arial"/>
              </a:rPr>
              <a:t>nature </a:t>
            </a:r>
            <a:r>
              <a:rPr sz="2400" dirty="0">
                <a:latin typeface="Arial"/>
                <a:cs typeface="Arial"/>
              </a:rPr>
              <a:t>of other </a:t>
            </a:r>
            <a:r>
              <a:rPr sz="2400" spc="-5" dirty="0">
                <a:latin typeface="Arial"/>
                <a:cs typeface="Arial"/>
              </a:rPr>
              <a:t>human beings’</a:t>
            </a:r>
            <a:r>
              <a:rPr sz="2400" spc="-95" dirty="0">
                <a:latin typeface="Arial"/>
                <a:cs typeface="Arial"/>
              </a:rPr>
              <a:t> </a:t>
            </a:r>
            <a:r>
              <a:rPr sz="2400" spc="-5" dirty="0">
                <a:latin typeface="Arial"/>
                <a:cs typeface="Arial"/>
              </a:rPr>
              <a:t>experience</a:t>
            </a:r>
            <a:endParaRPr sz="2400">
              <a:latin typeface="Arial"/>
              <a:cs typeface="Arial"/>
            </a:endParaRPr>
          </a:p>
          <a:p>
            <a:pPr marL="527685" marR="610870">
              <a:lnSpc>
                <a:spcPct val="79400"/>
              </a:lnSpc>
              <a:spcBef>
                <a:spcPts val="280"/>
              </a:spcBef>
            </a:pPr>
            <a:r>
              <a:rPr sz="2400" dirty="0">
                <a:latin typeface="Arial"/>
                <a:cs typeface="Arial"/>
              </a:rPr>
              <a:t>and </a:t>
            </a:r>
            <a:r>
              <a:rPr sz="2400" spc="-5" dirty="0">
                <a:latin typeface="Arial"/>
                <a:cs typeface="Arial"/>
              </a:rPr>
              <a:t>knowledge </a:t>
            </a:r>
            <a:r>
              <a:rPr sz="2400" dirty="0">
                <a:latin typeface="Arial"/>
                <a:cs typeface="Arial"/>
              </a:rPr>
              <a:t>needs, </a:t>
            </a:r>
            <a:r>
              <a:rPr sz="2500" i="1" spc="-45" dirty="0">
                <a:latin typeface="Arial"/>
                <a:cs typeface="Arial"/>
              </a:rPr>
              <a:t>ceteris paribus</a:t>
            </a:r>
            <a:r>
              <a:rPr sz="2400" spc="-45" dirty="0">
                <a:latin typeface="Arial"/>
                <a:cs typeface="Arial"/>
              </a:rPr>
              <a:t>, </a:t>
            </a:r>
            <a:r>
              <a:rPr sz="2400" dirty="0">
                <a:latin typeface="Arial"/>
                <a:cs typeface="Arial"/>
              </a:rPr>
              <a:t>to be </a:t>
            </a:r>
            <a:r>
              <a:rPr sz="2400" spc="-5" dirty="0">
                <a:latin typeface="Arial"/>
                <a:cs typeface="Arial"/>
              </a:rPr>
              <a:t>applied </a:t>
            </a:r>
            <a:r>
              <a:rPr sz="2400" dirty="0">
                <a:latin typeface="Arial"/>
                <a:cs typeface="Arial"/>
              </a:rPr>
              <a:t>to  </a:t>
            </a:r>
            <a:r>
              <a:rPr sz="2400" spc="-5" dirty="0">
                <a:latin typeface="Arial"/>
                <a:cs typeface="Arial"/>
              </a:rPr>
              <a:t>ourselves</a:t>
            </a:r>
            <a:endParaRPr sz="2400">
              <a:latin typeface="Arial"/>
              <a:cs typeface="Arial"/>
            </a:endParaRPr>
          </a:p>
          <a:p>
            <a:pPr marL="527685" marR="151130" indent="-514984">
              <a:lnSpc>
                <a:spcPts val="2300"/>
              </a:lnSpc>
              <a:spcBef>
                <a:spcPts val="560"/>
              </a:spcBef>
              <a:buAutoNum type="alphaLcParenBoth" startAt="3"/>
              <a:tabLst>
                <a:tab pos="527685" algn="l"/>
                <a:tab pos="528320" algn="l"/>
              </a:tabLst>
            </a:pPr>
            <a:r>
              <a:rPr sz="2400" spc="-5" dirty="0">
                <a:latin typeface="Arial"/>
                <a:cs typeface="Arial"/>
              </a:rPr>
              <a:t>Sociologists are reflexive social actors </a:t>
            </a:r>
            <a:r>
              <a:rPr sz="2400" spc="-135" dirty="0">
                <a:latin typeface="Arial"/>
                <a:cs typeface="Arial"/>
              </a:rPr>
              <a:t>– </a:t>
            </a:r>
            <a:r>
              <a:rPr sz="2400" spc="-5" dirty="0">
                <a:latin typeface="Arial"/>
                <a:cs typeface="Arial"/>
              </a:rPr>
              <a:t>because we are  </a:t>
            </a:r>
            <a:r>
              <a:rPr sz="2400" dirty="0">
                <a:latin typeface="Arial"/>
                <a:cs typeface="Arial"/>
              </a:rPr>
              <a:t>engaged </a:t>
            </a:r>
            <a:r>
              <a:rPr sz="2400" spc="-5" dirty="0">
                <a:latin typeface="Arial"/>
                <a:cs typeface="Arial"/>
              </a:rPr>
              <a:t>in </a:t>
            </a:r>
            <a:r>
              <a:rPr sz="2400" dirty="0">
                <a:latin typeface="Arial"/>
                <a:cs typeface="Arial"/>
              </a:rPr>
              <a:t>a </a:t>
            </a:r>
            <a:r>
              <a:rPr sz="2400" spc="-5" dirty="0">
                <a:latin typeface="Arial"/>
                <a:cs typeface="Arial"/>
              </a:rPr>
              <a:t>continuous </a:t>
            </a:r>
            <a:r>
              <a:rPr sz="2400" spc="-10" dirty="0">
                <a:latin typeface="Arial"/>
                <a:cs typeface="Arial"/>
              </a:rPr>
              <a:t>circle </a:t>
            </a:r>
            <a:r>
              <a:rPr sz="2400" dirty="0">
                <a:latin typeface="Arial"/>
                <a:cs typeface="Arial"/>
              </a:rPr>
              <a:t>of </a:t>
            </a:r>
            <a:r>
              <a:rPr sz="2400" spc="-5" dirty="0">
                <a:latin typeface="Arial"/>
                <a:cs typeface="Arial"/>
              </a:rPr>
              <a:t>thinking </a:t>
            </a:r>
            <a:r>
              <a:rPr sz="2400" dirty="0">
                <a:latin typeface="Arial"/>
                <a:cs typeface="Arial"/>
              </a:rPr>
              <a:t>about </a:t>
            </a:r>
            <a:r>
              <a:rPr sz="2400" spc="-5" dirty="0">
                <a:latin typeface="Arial"/>
                <a:cs typeface="Arial"/>
              </a:rPr>
              <a:t>society,  </a:t>
            </a:r>
            <a:r>
              <a:rPr sz="2400" dirty="0">
                <a:latin typeface="Arial"/>
                <a:cs typeface="Arial"/>
              </a:rPr>
              <a:t>then </a:t>
            </a:r>
            <a:r>
              <a:rPr sz="2400" spc="-5" dirty="0">
                <a:latin typeface="Arial"/>
                <a:cs typeface="Arial"/>
              </a:rPr>
              <a:t>thinking </a:t>
            </a:r>
            <a:r>
              <a:rPr sz="2400" dirty="0">
                <a:latin typeface="Arial"/>
                <a:cs typeface="Arial"/>
              </a:rPr>
              <a:t>about our </a:t>
            </a:r>
            <a:r>
              <a:rPr sz="2400" spc="-5" dirty="0">
                <a:latin typeface="Arial"/>
                <a:cs typeface="Arial"/>
              </a:rPr>
              <a:t>own </a:t>
            </a:r>
            <a:r>
              <a:rPr sz="2400" dirty="0">
                <a:latin typeface="Arial"/>
                <a:cs typeface="Arial"/>
              </a:rPr>
              <a:t>thought as </a:t>
            </a:r>
            <a:r>
              <a:rPr sz="2400" spc="-5" dirty="0">
                <a:latin typeface="Arial"/>
                <a:cs typeface="Arial"/>
              </a:rPr>
              <a:t>conditioned </a:t>
            </a:r>
            <a:r>
              <a:rPr sz="2400" dirty="0">
                <a:latin typeface="Arial"/>
                <a:cs typeface="Arial"/>
              </a:rPr>
              <a:t>by our  </a:t>
            </a:r>
            <a:r>
              <a:rPr sz="2400" spc="-5" dirty="0">
                <a:latin typeface="Arial"/>
                <a:cs typeface="Arial"/>
              </a:rPr>
              <a:t>social being, </a:t>
            </a:r>
            <a:r>
              <a:rPr sz="2400" dirty="0">
                <a:latin typeface="Arial"/>
                <a:cs typeface="Arial"/>
              </a:rPr>
              <a:t>then </a:t>
            </a:r>
            <a:r>
              <a:rPr sz="2400" spc="-5" dirty="0">
                <a:latin typeface="Arial"/>
                <a:cs typeface="Arial"/>
              </a:rPr>
              <a:t>thinking </a:t>
            </a:r>
            <a:r>
              <a:rPr sz="2400" dirty="0">
                <a:latin typeface="Arial"/>
                <a:cs typeface="Arial"/>
              </a:rPr>
              <a:t>about </a:t>
            </a:r>
            <a:r>
              <a:rPr sz="2400" spc="-5" dirty="0">
                <a:latin typeface="Arial"/>
                <a:cs typeface="Arial"/>
              </a:rPr>
              <a:t>society </a:t>
            </a:r>
            <a:r>
              <a:rPr sz="2400" dirty="0">
                <a:latin typeface="Arial"/>
                <a:cs typeface="Arial"/>
              </a:rPr>
              <a:t>once </a:t>
            </a:r>
            <a:r>
              <a:rPr sz="2400" spc="-5" dirty="0">
                <a:latin typeface="Arial"/>
                <a:cs typeface="Arial"/>
              </a:rPr>
              <a:t>more with  </a:t>
            </a:r>
            <a:r>
              <a:rPr sz="2400" dirty="0">
                <a:latin typeface="Arial"/>
                <a:cs typeface="Arial"/>
              </a:rPr>
              <a:t>the </a:t>
            </a:r>
            <a:r>
              <a:rPr sz="2400" spc="-5" dirty="0">
                <a:latin typeface="Arial"/>
                <a:cs typeface="Arial"/>
              </a:rPr>
              <a:t>social relativity </a:t>
            </a:r>
            <a:r>
              <a:rPr sz="2400" dirty="0">
                <a:latin typeface="Arial"/>
                <a:cs typeface="Arial"/>
              </a:rPr>
              <a:t>of our </a:t>
            </a:r>
            <a:r>
              <a:rPr sz="2400" spc="-5" dirty="0">
                <a:latin typeface="Arial"/>
                <a:cs typeface="Arial"/>
              </a:rPr>
              <a:t>own knowledge in</a:t>
            </a:r>
            <a:r>
              <a:rPr sz="2400" spc="-50" dirty="0">
                <a:latin typeface="Arial"/>
                <a:cs typeface="Arial"/>
              </a:rPr>
              <a:t> </a:t>
            </a:r>
            <a:r>
              <a:rPr sz="2400" spc="-5" dirty="0">
                <a:latin typeface="Arial"/>
                <a:cs typeface="Arial"/>
              </a:rPr>
              <a:t>mind</a:t>
            </a:r>
            <a:endParaRPr sz="2400">
              <a:latin typeface="Arial"/>
              <a:cs typeface="Arial"/>
            </a:endParaRPr>
          </a:p>
          <a:p>
            <a:pPr marL="527685" indent="-514984">
              <a:lnSpc>
                <a:spcPct val="100000"/>
              </a:lnSpc>
              <a:spcBef>
                <a:spcPts val="20"/>
              </a:spcBef>
              <a:buAutoNum type="alphaLcParenBoth" startAt="3"/>
              <a:tabLst>
                <a:tab pos="527685" algn="l"/>
                <a:tab pos="528320" algn="l"/>
              </a:tabLst>
            </a:pPr>
            <a:r>
              <a:rPr sz="2400" spc="-5" dirty="0">
                <a:latin typeface="Arial"/>
                <a:cs typeface="Arial"/>
              </a:rPr>
              <a:t>Reflexivity is imported into</a:t>
            </a:r>
            <a:r>
              <a:rPr sz="2400" spc="-20" dirty="0">
                <a:latin typeface="Arial"/>
                <a:cs typeface="Arial"/>
              </a:rPr>
              <a:t> </a:t>
            </a:r>
            <a:r>
              <a:rPr sz="2400" spc="-5" dirty="0">
                <a:latin typeface="Arial"/>
                <a:cs typeface="Arial"/>
              </a:rPr>
              <a:t>society</a:t>
            </a:r>
            <a:endParaRPr sz="2400">
              <a:latin typeface="Arial"/>
              <a:cs typeface="Arial"/>
            </a:endParaRPr>
          </a:p>
          <a:p>
            <a:pPr marL="527685" indent="-514984">
              <a:lnSpc>
                <a:spcPts val="2590"/>
              </a:lnSpc>
              <a:buAutoNum type="alphaLcParenBoth" startAt="3"/>
              <a:tabLst>
                <a:tab pos="527685" algn="l"/>
                <a:tab pos="528320" algn="l"/>
              </a:tabLst>
            </a:pPr>
            <a:r>
              <a:rPr sz="2400" spc="-5" dirty="0">
                <a:latin typeface="Arial"/>
                <a:cs typeface="Arial"/>
              </a:rPr>
              <a:t>Montesquieu </a:t>
            </a:r>
            <a:r>
              <a:rPr sz="2400" dirty="0">
                <a:latin typeface="Arial"/>
                <a:cs typeface="Arial"/>
              </a:rPr>
              <a:t>and </a:t>
            </a:r>
            <a:r>
              <a:rPr sz="2400" spc="-5" dirty="0">
                <a:latin typeface="Arial"/>
                <a:cs typeface="Arial"/>
              </a:rPr>
              <a:t>Marx: their ideas </a:t>
            </a:r>
            <a:r>
              <a:rPr sz="2400" dirty="0">
                <a:latin typeface="Arial"/>
                <a:cs typeface="Arial"/>
              </a:rPr>
              <a:t>enter </a:t>
            </a:r>
            <a:r>
              <a:rPr sz="2400" spc="-5" dirty="0">
                <a:latin typeface="Arial"/>
                <a:cs typeface="Arial"/>
              </a:rPr>
              <a:t>into </a:t>
            </a:r>
            <a:r>
              <a:rPr sz="2400" dirty="0">
                <a:latin typeface="Arial"/>
                <a:cs typeface="Arial"/>
              </a:rPr>
              <a:t>the</a:t>
            </a:r>
            <a:r>
              <a:rPr sz="2400" spc="-95" dirty="0">
                <a:latin typeface="Arial"/>
                <a:cs typeface="Arial"/>
              </a:rPr>
              <a:t> </a:t>
            </a:r>
            <a:r>
              <a:rPr sz="2400" spc="-5" dirty="0">
                <a:latin typeface="Arial"/>
                <a:cs typeface="Arial"/>
              </a:rPr>
              <a:t>political</a:t>
            </a:r>
            <a:endParaRPr sz="2400">
              <a:latin typeface="Arial"/>
              <a:cs typeface="Arial"/>
            </a:endParaRPr>
          </a:p>
          <a:p>
            <a:pPr marL="527685" marR="120014">
              <a:lnSpc>
                <a:spcPts val="2300"/>
              </a:lnSpc>
              <a:spcBef>
                <a:spcPts val="270"/>
              </a:spcBef>
            </a:pPr>
            <a:r>
              <a:rPr sz="2400" dirty="0">
                <a:latin typeface="Arial"/>
                <a:cs typeface="Arial"/>
              </a:rPr>
              <a:t>and </a:t>
            </a:r>
            <a:r>
              <a:rPr sz="2400" spc="-5" dirty="0">
                <a:latin typeface="Arial"/>
                <a:cs typeface="Arial"/>
              </a:rPr>
              <a:t>cultural self-understanding </a:t>
            </a:r>
            <a:r>
              <a:rPr sz="2400" dirty="0">
                <a:latin typeface="Arial"/>
                <a:cs typeface="Arial"/>
              </a:rPr>
              <a:t>of </a:t>
            </a:r>
            <a:r>
              <a:rPr sz="2400" spc="-5" dirty="0">
                <a:latin typeface="Arial"/>
                <a:cs typeface="Arial"/>
              </a:rPr>
              <a:t>whole societies (also C.  Wright </a:t>
            </a:r>
            <a:r>
              <a:rPr sz="2400" spc="-10" dirty="0">
                <a:latin typeface="Arial"/>
                <a:cs typeface="Arial"/>
              </a:rPr>
              <a:t>Mills </a:t>
            </a:r>
            <a:r>
              <a:rPr sz="2400" spc="-5" dirty="0">
                <a:latin typeface="Arial"/>
                <a:cs typeface="Arial"/>
              </a:rPr>
              <a:t>commented </a:t>
            </a:r>
            <a:r>
              <a:rPr sz="2400" dirty="0">
                <a:latin typeface="Arial"/>
                <a:cs typeface="Arial"/>
              </a:rPr>
              <a:t>that the </a:t>
            </a:r>
            <a:r>
              <a:rPr sz="2400" spc="-5" dirty="0">
                <a:latin typeface="Arial"/>
                <a:cs typeface="Arial"/>
              </a:rPr>
              <a:t>“sociological imagination”  was being transported into many </a:t>
            </a:r>
            <a:r>
              <a:rPr sz="2400" dirty="0">
                <a:latin typeface="Arial"/>
                <a:cs typeface="Arial"/>
              </a:rPr>
              <a:t>other </a:t>
            </a:r>
            <a:r>
              <a:rPr sz="2400" spc="-5" dirty="0">
                <a:latin typeface="Arial"/>
                <a:cs typeface="Arial"/>
              </a:rPr>
              <a:t>fields </a:t>
            </a:r>
            <a:r>
              <a:rPr sz="2400" dirty="0">
                <a:latin typeface="Arial"/>
                <a:cs typeface="Arial"/>
              </a:rPr>
              <a:t>of </a:t>
            </a:r>
            <a:r>
              <a:rPr sz="2400" spc="-5" dirty="0">
                <a:latin typeface="Arial"/>
                <a:cs typeface="Arial"/>
              </a:rPr>
              <a:t>cultural  production).</a:t>
            </a:r>
            <a:endParaRPr sz="2400">
              <a:latin typeface="Arial"/>
              <a:cs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54227"/>
            <a:ext cx="8270875" cy="5588635"/>
          </a:xfrm>
          <a:prstGeom prst="rect">
            <a:avLst/>
          </a:prstGeom>
        </p:spPr>
        <p:txBody>
          <a:bodyPr vert="horz" wrap="square" lIns="0" tIns="85725" rIns="0" bIns="0" rtlCol="0">
            <a:spAutoFit/>
          </a:bodyPr>
          <a:lstStyle/>
          <a:p>
            <a:pPr marL="356870" marR="279400" indent="-344170">
              <a:lnSpc>
                <a:spcPts val="2400"/>
              </a:lnSpc>
              <a:spcBef>
                <a:spcPts val="675"/>
              </a:spcBef>
              <a:buFont typeface="Arial"/>
              <a:buChar char="•"/>
              <a:tabLst>
                <a:tab pos="356870" algn="l"/>
                <a:tab pos="357505" algn="l"/>
              </a:tabLst>
            </a:pPr>
            <a:r>
              <a:rPr sz="2500" spc="-5" dirty="0">
                <a:latin typeface="Arial"/>
                <a:cs typeface="Arial"/>
              </a:rPr>
              <a:t>Wallerstein's theory has also provoked harsh criticism,  not only from neo-liberal or conservative circles, but  even some historians who have averred that some of  his assertions may be historically</a:t>
            </a:r>
            <a:r>
              <a:rPr sz="2500" spc="-25" dirty="0">
                <a:latin typeface="Arial"/>
                <a:cs typeface="Arial"/>
              </a:rPr>
              <a:t> </a:t>
            </a:r>
            <a:r>
              <a:rPr sz="2500" spc="-5" dirty="0">
                <a:latin typeface="Arial"/>
                <a:cs typeface="Arial"/>
              </a:rPr>
              <a:t>incorrect.</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89535" indent="-344170">
              <a:lnSpc>
                <a:spcPts val="2400"/>
              </a:lnSpc>
              <a:buChar char="•"/>
              <a:tabLst>
                <a:tab pos="356870" algn="l"/>
                <a:tab pos="357505" algn="l"/>
              </a:tabLst>
            </a:pPr>
            <a:r>
              <a:rPr sz="2500" spc="-10" dirty="0">
                <a:latin typeface="Arial"/>
                <a:cs typeface="Arial"/>
              </a:rPr>
              <a:t>As </a:t>
            </a:r>
            <a:r>
              <a:rPr sz="2500" spc="-5" dirty="0">
                <a:latin typeface="Arial"/>
                <a:cs typeface="Arial"/>
              </a:rPr>
              <a:t>well, some critics suggest that Wallerstein tends to  neglect the cultural dimension, reducing it to what some  call "official" ideologies of states, which can then easily  be revealed as mere agencies of economic</a:t>
            </a:r>
            <a:r>
              <a:rPr sz="2500" spc="-25" dirty="0">
                <a:latin typeface="Arial"/>
                <a:cs typeface="Arial"/>
              </a:rPr>
              <a:t> </a:t>
            </a:r>
            <a:r>
              <a:rPr sz="2500" spc="-5" dirty="0">
                <a:latin typeface="Arial"/>
                <a:cs typeface="Arial"/>
              </a:rPr>
              <a:t>interest.</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5080" indent="-344170">
              <a:lnSpc>
                <a:spcPts val="2400"/>
              </a:lnSpc>
              <a:buChar char="•"/>
              <a:tabLst>
                <a:tab pos="356870" algn="l"/>
                <a:tab pos="357505" algn="l"/>
              </a:tabLst>
            </a:pPr>
            <a:r>
              <a:rPr sz="2500" spc="-5" dirty="0">
                <a:latin typeface="Arial"/>
                <a:cs typeface="Arial"/>
              </a:rPr>
              <a:t>Nevertheless, his analytical approach, along with that of  associated theorists such as Andre Gunder Frank,  Terence Hopkins, </a:t>
            </a:r>
            <a:r>
              <a:rPr sz="2500" spc="-10" dirty="0">
                <a:latin typeface="Arial"/>
                <a:cs typeface="Arial"/>
              </a:rPr>
              <a:t>Samir Amin, </a:t>
            </a:r>
            <a:r>
              <a:rPr sz="2500" spc="-5" dirty="0">
                <a:latin typeface="Arial"/>
                <a:cs typeface="Arial"/>
              </a:rPr>
              <a:t>Christopher Chase-Dunn  and Giovanni Arrighi, has made a significant impact and  established an institutional base devoted to the general  approach. It has also attracted strong interest from the  anti-globalisation</a:t>
            </a:r>
            <a:r>
              <a:rPr sz="2500" spc="-75" dirty="0">
                <a:latin typeface="Arial"/>
                <a:cs typeface="Arial"/>
              </a:rPr>
              <a:t> </a:t>
            </a:r>
            <a:r>
              <a:rPr sz="2500" spc="-5" dirty="0">
                <a:latin typeface="Arial"/>
                <a:cs typeface="Arial"/>
              </a:rPr>
              <a:t>movement.</a:t>
            </a:r>
            <a:endParaRPr sz="2500">
              <a:latin typeface="Arial"/>
              <a:cs typeface="Arial"/>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170</a:t>
            </a:r>
            <a:endParaRPr sz="1200">
              <a:latin typeface="Calibri"/>
              <a:cs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606044"/>
            <a:ext cx="3288029" cy="391160"/>
          </a:xfrm>
          <a:prstGeom prst="rect">
            <a:avLst/>
          </a:prstGeom>
        </p:spPr>
        <p:txBody>
          <a:bodyPr vert="horz" wrap="square" lIns="0" tIns="12700" rIns="0" bIns="0" rtlCol="0">
            <a:spAutoFit/>
          </a:bodyPr>
          <a:lstStyle/>
          <a:p>
            <a:pPr marL="12700">
              <a:lnSpc>
                <a:spcPct val="100000"/>
              </a:lnSpc>
              <a:spcBef>
                <a:spcPts val="100"/>
              </a:spcBef>
            </a:pPr>
            <a:r>
              <a:rPr sz="2400" b="1" spc="-95" dirty="0">
                <a:latin typeface="Arial"/>
                <a:cs typeface="Arial"/>
              </a:rPr>
              <a:t>Capitalist</a:t>
            </a:r>
            <a:r>
              <a:rPr sz="2400" b="1" spc="-65" dirty="0">
                <a:latin typeface="Arial"/>
                <a:cs typeface="Arial"/>
              </a:rPr>
              <a:t> </a:t>
            </a:r>
            <a:r>
              <a:rPr sz="2400" b="1" spc="-90" dirty="0">
                <a:latin typeface="Arial"/>
                <a:cs typeface="Arial"/>
              </a:rPr>
              <a:t>World-System</a:t>
            </a:r>
            <a:endParaRPr sz="24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171</a:t>
            </a:fld>
            <a:endParaRPr dirty="0"/>
          </a:p>
        </p:txBody>
      </p:sp>
      <p:sp>
        <p:nvSpPr>
          <p:cNvPr id="3" name="object 3"/>
          <p:cNvSpPr txBox="1"/>
          <p:nvPr/>
        </p:nvSpPr>
        <p:spPr>
          <a:xfrm>
            <a:off x="880363" y="1191259"/>
            <a:ext cx="7428230"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This </a:t>
            </a:r>
            <a:r>
              <a:rPr sz="2300" spc="-10" dirty="0">
                <a:latin typeface="Arial"/>
                <a:cs typeface="Arial"/>
              </a:rPr>
              <a:t>definition </a:t>
            </a:r>
            <a:r>
              <a:rPr sz="2300" spc="-5" dirty="0">
                <a:latin typeface="Arial"/>
                <a:cs typeface="Arial"/>
              </a:rPr>
              <a:t>of Wallerstein </a:t>
            </a:r>
            <a:r>
              <a:rPr sz="2300" spc="-10" dirty="0">
                <a:latin typeface="Arial"/>
                <a:cs typeface="Arial"/>
              </a:rPr>
              <a:t>follows Dependency</a:t>
            </a:r>
            <a:r>
              <a:rPr sz="2300" spc="130" dirty="0">
                <a:latin typeface="Arial"/>
                <a:cs typeface="Arial"/>
              </a:rPr>
              <a:t> </a:t>
            </a:r>
            <a:r>
              <a:rPr sz="2300" spc="-10" dirty="0">
                <a:latin typeface="Arial"/>
                <a:cs typeface="Arial"/>
              </a:rPr>
              <a:t>Theory,</a:t>
            </a:r>
            <a:endParaRPr sz="2300">
              <a:latin typeface="Arial"/>
              <a:cs typeface="Arial"/>
            </a:endParaRPr>
          </a:p>
        </p:txBody>
      </p:sp>
      <p:sp>
        <p:nvSpPr>
          <p:cNvPr id="4" name="object 4"/>
          <p:cNvSpPr txBox="1"/>
          <p:nvPr/>
        </p:nvSpPr>
        <p:spPr>
          <a:xfrm>
            <a:off x="880363" y="1438221"/>
            <a:ext cx="6662420" cy="376555"/>
          </a:xfrm>
          <a:prstGeom prst="rect">
            <a:avLst/>
          </a:prstGeom>
        </p:spPr>
        <p:txBody>
          <a:bodyPr vert="horz" wrap="square" lIns="0" tIns="13335" rIns="0" bIns="0" rtlCol="0">
            <a:spAutoFit/>
          </a:bodyPr>
          <a:lstStyle/>
          <a:p>
            <a:pPr marL="12700">
              <a:lnSpc>
                <a:spcPct val="100000"/>
              </a:lnSpc>
              <a:spcBef>
                <a:spcPts val="105"/>
              </a:spcBef>
            </a:pPr>
            <a:r>
              <a:rPr sz="2300" spc="-10" dirty="0">
                <a:latin typeface="Arial"/>
                <a:cs typeface="Arial"/>
              </a:rPr>
              <a:t>which intended </a:t>
            </a:r>
            <a:r>
              <a:rPr sz="2300" dirty="0">
                <a:latin typeface="Arial"/>
                <a:cs typeface="Arial"/>
              </a:rPr>
              <a:t>to </a:t>
            </a:r>
            <a:r>
              <a:rPr sz="2300" spc="-5" dirty="0">
                <a:latin typeface="Arial"/>
                <a:cs typeface="Arial"/>
              </a:rPr>
              <a:t>combine the </a:t>
            </a:r>
            <a:r>
              <a:rPr sz="2300" spc="-10" dirty="0">
                <a:latin typeface="Arial"/>
                <a:cs typeface="Arial"/>
              </a:rPr>
              <a:t>developments </a:t>
            </a:r>
            <a:r>
              <a:rPr sz="2300" spc="-5" dirty="0">
                <a:latin typeface="Arial"/>
                <a:cs typeface="Arial"/>
              </a:rPr>
              <a:t>of</a:t>
            </a:r>
            <a:r>
              <a:rPr sz="2300" spc="35" dirty="0">
                <a:latin typeface="Arial"/>
                <a:cs typeface="Arial"/>
              </a:rPr>
              <a:t> </a:t>
            </a:r>
            <a:r>
              <a:rPr sz="2300" spc="-5" dirty="0">
                <a:latin typeface="Arial"/>
                <a:cs typeface="Arial"/>
              </a:rPr>
              <a:t>the</a:t>
            </a:r>
            <a:endParaRPr sz="2300">
              <a:latin typeface="Arial"/>
              <a:cs typeface="Arial"/>
            </a:endParaRPr>
          </a:p>
        </p:txBody>
      </p:sp>
      <p:sp>
        <p:nvSpPr>
          <p:cNvPr id="5" name="object 5"/>
          <p:cNvSpPr txBox="1"/>
          <p:nvPr/>
        </p:nvSpPr>
        <p:spPr>
          <a:xfrm>
            <a:off x="880363" y="1681963"/>
            <a:ext cx="7696834" cy="376555"/>
          </a:xfrm>
          <a:prstGeom prst="rect">
            <a:avLst/>
          </a:prstGeom>
        </p:spPr>
        <p:txBody>
          <a:bodyPr vert="horz" wrap="square" lIns="0" tIns="13335" rIns="0" bIns="0" rtlCol="0">
            <a:spAutoFit/>
          </a:bodyPr>
          <a:lstStyle/>
          <a:p>
            <a:pPr marL="12700">
              <a:lnSpc>
                <a:spcPct val="100000"/>
              </a:lnSpc>
              <a:spcBef>
                <a:spcPts val="105"/>
              </a:spcBef>
            </a:pPr>
            <a:r>
              <a:rPr sz="2300" spc="-5" dirty="0">
                <a:latin typeface="Arial"/>
                <a:cs typeface="Arial"/>
              </a:rPr>
              <a:t>different societies since the 16th century in different</a:t>
            </a:r>
            <a:r>
              <a:rPr sz="2300" spc="-35" dirty="0">
                <a:latin typeface="Arial"/>
                <a:cs typeface="Arial"/>
              </a:rPr>
              <a:t> </a:t>
            </a:r>
            <a:r>
              <a:rPr sz="2300" spc="-10" dirty="0">
                <a:latin typeface="Arial"/>
                <a:cs typeface="Arial"/>
              </a:rPr>
              <a:t>regions</a:t>
            </a:r>
            <a:endParaRPr sz="2300">
              <a:latin typeface="Arial"/>
              <a:cs typeface="Arial"/>
            </a:endParaRPr>
          </a:p>
        </p:txBody>
      </p:sp>
      <p:sp>
        <p:nvSpPr>
          <p:cNvPr id="6" name="object 6"/>
          <p:cNvSpPr txBox="1"/>
          <p:nvPr/>
        </p:nvSpPr>
        <p:spPr>
          <a:xfrm>
            <a:off x="880363" y="1928924"/>
            <a:ext cx="4168775"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into one collective</a:t>
            </a:r>
            <a:r>
              <a:rPr sz="2300" spc="-30" dirty="0">
                <a:latin typeface="Arial"/>
                <a:cs typeface="Arial"/>
              </a:rPr>
              <a:t> </a:t>
            </a:r>
            <a:r>
              <a:rPr sz="2300" spc="-10" dirty="0">
                <a:latin typeface="Arial"/>
                <a:cs typeface="Arial"/>
              </a:rPr>
              <a:t>development.</a:t>
            </a:r>
            <a:endParaRPr sz="2300">
              <a:latin typeface="Arial"/>
              <a:cs typeface="Arial"/>
            </a:endParaRPr>
          </a:p>
        </p:txBody>
      </p:sp>
      <p:sp>
        <p:nvSpPr>
          <p:cNvPr id="7" name="object 7"/>
          <p:cNvSpPr txBox="1"/>
          <p:nvPr/>
        </p:nvSpPr>
        <p:spPr>
          <a:xfrm>
            <a:off x="880363" y="2559787"/>
            <a:ext cx="7112000" cy="376555"/>
          </a:xfrm>
          <a:prstGeom prst="rect">
            <a:avLst/>
          </a:prstGeom>
        </p:spPr>
        <p:txBody>
          <a:bodyPr vert="horz" wrap="square" lIns="0" tIns="13335" rIns="0" bIns="0" rtlCol="0">
            <a:spAutoFit/>
          </a:bodyPr>
          <a:lstStyle/>
          <a:p>
            <a:pPr marL="12700">
              <a:lnSpc>
                <a:spcPct val="100000"/>
              </a:lnSpc>
              <a:spcBef>
                <a:spcPts val="105"/>
              </a:spcBef>
            </a:pPr>
            <a:r>
              <a:rPr sz="2300" spc="-5" dirty="0">
                <a:latin typeface="Arial"/>
                <a:cs typeface="Arial"/>
              </a:rPr>
              <a:t>The main characteristic of Wallerstein's </a:t>
            </a:r>
            <a:r>
              <a:rPr sz="2300" spc="-10" dirty="0">
                <a:latin typeface="Arial"/>
                <a:cs typeface="Arial"/>
              </a:rPr>
              <a:t>definition </a:t>
            </a:r>
            <a:r>
              <a:rPr sz="2300" spc="-5" dirty="0">
                <a:latin typeface="Arial"/>
                <a:cs typeface="Arial"/>
              </a:rPr>
              <a:t>is</a:t>
            </a:r>
            <a:r>
              <a:rPr sz="2300" spc="25" dirty="0">
                <a:latin typeface="Arial"/>
                <a:cs typeface="Arial"/>
              </a:rPr>
              <a:t> </a:t>
            </a:r>
            <a:r>
              <a:rPr sz="2300" spc="-5" dirty="0">
                <a:latin typeface="Arial"/>
                <a:cs typeface="Arial"/>
              </a:rPr>
              <a:t>the</a:t>
            </a:r>
            <a:endParaRPr sz="2300">
              <a:latin typeface="Arial"/>
              <a:cs typeface="Arial"/>
            </a:endParaRPr>
          </a:p>
        </p:txBody>
      </p:sp>
      <p:sp>
        <p:nvSpPr>
          <p:cNvPr id="8" name="object 8"/>
          <p:cNvSpPr txBox="1"/>
          <p:nvPr/>
        </p:nvSpPr>
        <p:spPr>
          <a:xfrm>
            <a:off x="880363" y="2803530"/>
            <a:ext cx="7185025" cy="376555"/>
          </a:xfrm>
          <a:prstGeom prst="rect">
            <a:avLst/>
          </a:prstGeom>
        </p:spPr>
        <p:txBody>
          <a:bodyPr vert="horz" wrap="square" lIns="0" tIns="13335" rIns="0" bIns="0" rtlCol="0">
            <a:spAutoFit/>
          </a:bodyPr>
          <a:lstStyle/>
          <a:p>
            <a:pPr marL="12700">
              <a:lnSpc>
                <a:spcPct val="100000"/>
              </a:lnSpc>
              <a:spcBef>
                <a:spcPts val="105"/>
              </a:spcBef>
            </a:pPr>
            <a:r>
              <a:rPr sz="2300" spc="-10" dirty="0">
                <a:latin typeface="Arial"/>
                <a:cs typeface="Arial"/>
              </a:rPr>
              <a:t>development </a:t>
            </a:r>
            <a:r>
              <a:rPr sz="2300" spc="-5" dirty="0">
                <a:latin typeface="Arial"/>
                <a:cs typeface="Arial"/>
              </a:rPr>
              <a:t>of </a:t>
            </a:r>
            <a:r>
              <a:rPr sz="2300" dirty="0">
                <a:latin typeface="Arial"/>
                <a:cs typeface="Arial"/>
              </a:rPr>
              <a:t>a </a:t>
            </a:r>
            <a:r>
              <a:rPr sz="2300" spc="-10" dirty="0">
                <a:latin typeface="Arial"/>
                <a:cs typeface="Arial"/>
              </a:rPr>
              <a:t>global </a:t>
            </a:r>
            <a:r>
              <a:rPr sz="2300" spc="-5" dirty="0">
                <a:latin typeface="Arial"/>
                <a:cs typeface="Arial"/>
              </a:rPr>
              <a:t>division of </a:t>
            </a:r>
            <a:r>
              <a:rPr sz="2300" spc="-10" dirty="0">
                <a:latin typeface="Arial"/>
                <a:cs typeface="Arial"/>
              </a:rPr>
              <a:t>labour, including</a:t>
            </a:r>
            <a:r>
              <a:rPr sz="2300" spc="130" dirty="0">
                <a:latin typeface="Arial"/>
                <a:cs typeface="Arial"/>
              </a:rPr>
              <a:t> </a:t>
            </a:r>
            <a:r>
              <a:rPr sz="2300" spc="-5" dirty="0">
                <a:latin typeface="Arial"/>
                <a:cs typeface="Arial"/>
              </a:rPr>
              <a:t>the</a:t>
            </a:r>
            <a:endParaRPr sz="2300">
              <a:latin typeface="Arial"/>
              <a:cs typeface="Arial"/>
            </a:endParaRPr>
          </a:p>
        </p:txBody>
      </p:sp>
      <p:sp>
        <p:nvSpPr>
          <p:cNvPr id="9" name="object 9"/>
          <p:cNvSpPr txBox="1"/>
          <p:nvPr/>
        </p:nvSpPr>
        <p:spPr>
          <a:xfrm>
            <a:off x="880363" y="3050491"/>
            <a:ext cx="7687945"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existence of </a:t>
            </a:r>
            <a:r>
              <a:rPr sz="2300" spc="-10" dirty="0">
                <a:latin typeface="Arial"/>
                <a:cs typeface="Arial"/>
              </a:rPr>
              <a:t>independent political </a:t>
            </a:r>
            <a:r>
              <a:rPr sz="2300" spc="-5" dirty="0">
                <a:latin typeface="Arial"/>
                <a:cs typeface="Arial"/>
              </a:rPr>
              <a:t>units (in this case,</a:t>
            </a:r>
            <a:r>
              <a:rPr sz="2300" spc="110" dirty="0">
                <a:latin typeface="Arial"/>
                <a:cs typeface="Arial"/>
              </a:rPr>
              <a:t> </a:t>
            </a:r>
            <a:r>
              <a:rPr sz="2300" spc="-5" dirty="0">
                <a:latin typeface="Arial"/>
                <a:cs typeface="Arial"/>
              </a:rPr>
              <a:t>states)</a:t>
            </a:r>
            <a:endParaRPr sz="2300">
              <a:latin typeface="Arial"/>
              <a:cs typeface="Arial"/>
            </a:endParaRPr>
          </a:p>
        </p:txBody>
      </p:sp>
      <p:sp>
        <p:nvSpPr>
          <p:cNvPr id="10" name="object 10"/>
          <p:cNvSpPr txBox="1"/>
          <p:nvPr/>
        </p:nvSpPr>
        <p:spPr>
          <a:xfrm>
            <a:off x="880363" y="3294233"/>
            <a:ext cx="2256790"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at the same</a:t>
            </a:r>
            <a:r>
              <a:rPr sz="2300" spc="-90" dirty="0">
                <a:latin typeface="Arial"/>
                <a:cs typeface="Arial"/>
              </a:rPr>
              <a:t> </a:t>
            </a:r>
            <a:r>
              <a:rPr sz="2300" spc="-10" dirty="0">
                <a:latin typeface="Arial"/>
                <a:cs typeface="Arial"/>
              </a:rPr>
              <a:t>time.</a:t>
            </a:r>
            <a:endParaRPr sz="2300">
              <a:latin typeface="Arial"/>
              <a:cs typeface="Arial"/>
            </a:endParaRPr>
          </a:p>
        </p:txBody>
      </p:sp>
      <p:sp>
        <p:nvSpPr>
          <p:cNvPr id="11" name="object 11"/>
          <p:cNvSpPr txBox="1"/>
          <p:nvPr/>
        </p:nvSpPr>
        <p:spPr>
          <a:xfrm>
            <a:off x="880363" y="3925096"/>
            <a:ext cx="7698105" cy="376555"/>
          </a:xfrm>
          <a:prstGeom prst="rect">
            <a:avLst/>
          </a:prstGeom>
        </p:spPr>
        <p:txBody>
          <a:bodyPr vert="horz" wrap="square" lIns="0" tIns="13335" rIns="0" bIns="0" rtlCol="0">
            <a:spAutoFit/>
          </a:bodyPr>
          <a:lstStyle/>
          <a:p>
            <a:pPr marL="12700">
              <a:lnSpc>
                <a:spcPct val="100000"/>
              </a:lnSpc>
              <a:spcBef>
                <a:spcPts val="105"/>
              </a:spcBef>
            </a:pPr>
            <a:r>
              <a:rPr sz="2300" spc="-5" dirty="0">
                <a:latin typeface="Arial"/>
                <a:cs typeface="Arial"/>
              </a:rPr>
              <a:t>There is no </a:t>
            </a:r>
            <a:r>
              <a:rPr sz="2300" spc="-10" dirty="0">
                <a:latin typeface="Arial"/>
                <a:cs typeface="Arial"/>
              </a:rPr>
              <a:t>political </a:t>
            </a:r>
            <a:r>
              <a:rPr sz="2300" spc="-5" dirty="0">
                <a:latin typeface="Arial"/>
                <a:cs typeface="Arial"/>
              </a:rPr>
              <a:t>centre, compared </a:t>
            </a:r>
            <a:r>
              <a:rPr sz="2300" dirty="0">
                <a:latin typeface="Arial"/>
                <a:cs typeface="Arial"/>
              </a:rPr>
              <a:t>to </a:t>
            </a:r>
            <a:r>
              <a:rPr sz="2300" spc="-10" dirty="0">
                <a:latin typeface="Arial"/>
                <a:cs typeface="Arial"/>
              </a:rPr>
              <a:t>global empires</a:t>
            </a:r>
            <a:r>
              <a:rPr sz="2300" spc="40" dirty="0">
                <a:latin typeface="Arial"/>
                <a:cs typeface="Arial"/>
              </a:rPr>
              <a:t> </a:t>
            </a:r>
            <a:r>
              <a:rPr sz="2300" spc="-10" dirty="0">
                <a:latin typeface="Arial"/>
                <a:cs typeface="Arial"/>
              </a:rPr>
              <a:t>like</a:t>
            </a:r>
            <a:endParaRPr sz="2300">
              <a:latin typeface="Arial"/>
              <a:cs typeface="Arial"/>
            </a:endParaRPr>
          </a:p>
        </p:txBody>
      </p:sp>
      <p:sp>
        <p:nvSpPr>
          <p:cNvPr id="12" name="object 12"/>
          <p:cNvSpPr txBox="1"/>
          <p:nvPr/>
        </p:nvSpPr>
        <p:spPr>
          <a:xfrm>
            <a:off x="880363" y="4172057"/>
            <a:ext cx="7329805"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the Roman Empire; instead the </a:t>
            </a:r>
            <a:r>
              <a:rPr sz="2300" spc="-10" dirty="0">
                <a:latin typeface="Arial"/>
                <a:cs typeface="Arial"/>
              </a:rPr>
              <a:t>capitalist world </a:t>
            </a:r>
            <a:r>
              <a:rPr sz="2300" spc="-5" dirty="0">
                <a:latin typeface="Arial"/>
                <a:cs typeface="Arial"/>
              </a:rPr>
              <a:t>system</a:t>
            </a:r>
            <a:r>
              <a:rPr sz="2300" spc="25" dirty="0">
                <a:latin typeface="Arial"/>
                <a:cs typeface="Arial"/>
              </a:rPr>
              <a:t> </a:t>
            </a:r>
            <a:r>
              <a:rPr sz="2300" spc="-5" dirty="0">
                <a:latin typeface="Arial"/>
                <a:cs typeface="Arial"/>
              </a:rPr>
              <a:t>is</a:t>
            </a:r>
            <a:endParaRPr sz="2300">
              <a:latin typeface="Arial"/>
              <a:cs typeface="Arial"/>
            </a:endParaRPr>
          </a:p>
        </p:txBody>
      </p:sp>
      <p:sp>
        <p:nvSpPr>
          <p:cNvPr id="13" name="object 13"/>
          <p:cNvSpPr txBox="1"/>
          <p:nvPr/>
        </p:nvSpPr>
        <p:spPr>
          <a:xfrm>
            <a:off x="880363" y="4415800"/>
            <a:ext cx="7651750"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integrated on the </a:t>
            </a:r>
            <a:r>
              <a:rPr sz="2300" spc="-10" dirty="0">
                <a:latin typeface="Arial"/>
                <a:cs typeface="Arial"/>
              </a:rPr>
              <a:t>world </a:t>
            </a:r>
            <a:r>
              <a:rPr sz="2300" spc="-5" dirty="0">
                <a:latin typeface="Arial"/>
                <a:cs typeface="Arial"/>
              </a:rPr>
              <a:t>market. </a:t>
            </a:r>
            <a:r>
              <a:rPr sz="2300" dirty="0">
                <a:latin typeface="Arial"/>
                <a:cs typeface="Arial"/>
              </a:rPr>
              <a:t>It </a:t>
            </a:r>
            <a:r>
              <a:rPr sz="2300" spc="-5" dirty="0">
                <a:latin typeface="Arial"/>
                <a:cs typeface="Arial"/>
              </a:rPr>
              <a:t>is </a:t>
            </a:r>
            <a:r>
              <a:rPr sz="2300" spc="-10" dirty="0">
                <a:latin typeface="Arial"/>
                <a:cs typeface="Arial"/>
              </a:rPr>
              <a:t>divided </a:t>
            </a:r>
            <a:r>
              <a:rPr sz="2300" spc="-5" dirty="0">
                <a:latin typeface="Arial"/>
                <a:cs typeface="Arial"/>
              </a:rPr>
              <a:t>into core,</a:t>
            </a:r>
            <a:r>
              <a:rPr sz="2300" dirty="0">
                <a:latin typeface="Arial"/>
                <a:cs typeface="Arial"/>
              </a:rPr>
              <a:t> </a:t>
            </a:r>
            <a:r>
              <a:rPr sz="2300" spc="-5" dirty="0">
                <a:latin typeface="Arial"/>
                <a:cs typeface="Arial"/>
              </a:rPr>
              <a:t>semi-</a:t>
            </a:r>
            <a:endParaRPr sz="2300">
              <a:latin typeface="Arial"/>
              <a:cs typeface="Arial"/>
            </a:endParaRPr>
          </a:p>
        </p:txBody>
      </p:sp>
      <p:sp>
        <p:nvSpPr>
          <p:cNvPr id="14" name="object 14"/>
          <p:cNvSpPr txBox="1"/>
          <p:nvPr/>
        </p:nvSpPr>
        <p:spPr>
          <a:xfrm>
            <a:off x="880363" y="4662761"/>
            <a:ext cx="6851015" cy="376555"/>
          </a:xfrm>
          <a:prstGeom prst="rect">
            <a:avLst/>
          </a:prstGeom>
        </p:spPr>
        <p:txBody>
          <a:bodyPr vert="horz" wrap="square" lIns="0" tIns="12700" rIns="0" bIns="0" rtlCol="0">
            <a:spAutoFit/>
          </a:bodyPr>
          <a:lstStyle/>
          <a:p>
            <a:pPr marL="12700">
              <a:lnSpc>
                <a:spcPct val="100000"/>
              </a:lnSpc>
              <a:spcBef>
                <a:spcPts val="100"/>
              </a:spcBef>
            </a:pPr>
            <a:r>
              <a:rPr sz="2300" spc="-10" dirty="0">
                <a:latin typeface="Arial"/>
                <a:cs typeface="Arial"/>
              </a:rPr>
              <a:t>periphery </a:t>
            </a:r>
            <a:r>
              <a:rPr sz="2300" spc="-5" dirty="0">
                <a:latin typeface="Arial"/>
                <a:cs typeface="Arial"/>
              </a:rPr>
              <a:t>and </a:t>
            </a:r>
            <a:r>
              <a:rPr sz="2300" spc="-10" dirty="0">
                <a:latin typeface="Arial"/>
                <a:cs typeface="Arial"/>
              </a:rPr>
              <a:t>periphery, </a:t>
            </a:r>
            <a:r>
              <a:rPr sz="2300" spc="-5" dirty="0">
                <a:latin typeface="Arial"/>
                <a:cs typeface="Arial"/>
              </a:rPr>
              <a:t>and is </a:t>
            </a:r>
            <a:r>
              <a:rPr sz="2300" spc="-10" dirty="0">
                <a:latin typeface="Arial"/>
                <a:cs typeface="Arial"/>
              </a:rPr>
              <a:t>ruled </a:t>
            </a:r>
            <a:r>
              <a:rPr sz="2300" spc="-5" dirty="0">
                <a:latin typeface="Arial"/>
                <a:cs typeface="Arial"/>
              </a:rPr>
              <a:t>by the</a:t>
            </a:r>
            <a:r>
              <a:rPr sz="2300" spc="60" dirty="0">
                <a:latin typeface="Arial"/>
                <a:cs typeface="Arial"/>
              </a:rPr>
              <a:t> </a:t>
            </a:r>
            <a:r>
              <a:rPr sz="2300" spc="-10" dirty="0">
                <a:latin typeface="Arial"/>
                <a:cs typeface="Arial"/>
              </a:rPr>
              <a:t>capitalist</a:t>
            </a:r>
            <a:endParaRPr sz="2300">
              <a:latin typeface="Arial"/>
              <a:cs typeface="Arial"/>
            </a:endParaRPr>
          </a:p>
        </p:txBody>
      </p:sp>
      <p:sp>
        <p:nvSpPr>
          <p:cNvPr id="15" name="object 15"/>
          <p:cNvSpPr txBox="1"/>
          <p:nvPr/>
        </p:nvSpPr>
        <p:spPr>
          <a:xfrm>
            <a:off x="880363" y="4906503"/>
            <a:ext cx="6336665" cy="376555"/>
          </a:xfrm>
          <a:prstGeom prst="rect">
            <a:avLst/>
          </a:prstGeom>
        </p:spPr>
        <p:txBody>
          <a:bodyPr vert="horz" wrap="square" lIns="0" tIns="12700" rIns="0" bIns="0" rtlCol="0">
            <a:spAutoFit/>
          </a:bodyPr>
          <a:lstStyle/>
          <a:p>
            <a:pPr marL="12700">
              <a:lnSpc>
                <a:spcPct val="100000"/>
              </a:lnSpc>
              <a:spcBef>
                <a:spcPts val="100"/>
              </a:spcBef>
            </a:pPr>
            <a:r>
              <a:rPr sz="2300" spc="-5" dirty="0">
                <a:latin typeface="Arial"/>
                <a:cs typeface="Arial"/>
              </a:rPr>
              <a:t>method of </a:t>
            </a:r>
            <a:r>
              <a:rPr sz="2300" spc="-10" dirty="0">
                <a:latin typeface="Arial"/>
                <a:cs typeface="Arial"/>
              </a:rPr>
              <a:t>production. </a:t>
            </a:r>
            <a:r>
              <a:rPr sz="2300" spc="-5" dirty="0">
                <a:latin typeface="Arial"/>
                <a:cs typeface="Arial"/>
              </a:rPr>
              <a:t>The </a:t>
            </a:r>
            <a:r>
              <a:rPr sz="2300" spc="-10" dirty="0">
                <a:latin typeface="Arial"/>
                <a:cs typeface="Arial"/>
              </a:rPr>
              <a:t>ideal </a:t>
            </a:r>
            <a:r>
              <a:rPr sz="2300" spc="-5" dirty="0">
                <a:latin typeface="Arial"/>
                <a:cs typeface="Arial"/>
              </a:rPr>
              <a:t>type of market</a:t>
            </a:r>
            <a:r>
              <a:rPr sz="2300" dirty="0">
                <a:latin typeface="Arial"/>
                <a:cs typeface="Arial"/>
              </a:rPr>
              <a:t> </a:t>
            </a:r>
            <a:r>
              <a:rPr sz="2300" spc="-5" dirty="0">
                <a:latin typeface="Arial"/>
                <a:cs typeface="Arial"/>
              </a:rPr>
              <a:t>is</a:t>
            </a:r>
            <a:endParaRPr sz="2300">
              <a:latin typeface="Arial"/>
              <a:cs typeface="Arial"/>
            </a:endParaRPr>
          </a:p>
        </p:txBody>
      </p:sp>
      <p:sp>
        <p:nvSpPr>
          <p:cNvPr id="16" name="object 16"/>
          <p:cNvSpPr txBox="1"/>
          <p:nvPr/>
        </p:nvSpPr>
        <p:spPr>
          <a:xfrm>
            <a:off x="880363" y="5153464"/>
            <a:ext cx="1402715" cy="376555"/>
          </a:xfrm>
          <a:prstGeom prst="rect">
            <a:avLst/>
          </a:prstGeom>
        </p:spPr>
        <p:txBody>
          <a:bodyPr vert="horz" wrap="square" lIns="0" tIns="12700" rIns="0" bIns="0" rtlCol="0">
            <a:spAutoFit/>
          </a:bodyPr>
          <a:lstStyle/>
          <a:p>
            <a:pPr marL="12700">
              <a:lnSpc>
                <a:spcPct val="100000"/>
              </a:lnSpc>
              <a:spcBef>
                <a:spcPts val="100"/>
              </a:spcBef>
            </a:pPr>
            <a:r>
              <a:rPr sz="2300" spc="-10" dirty="0">
                <a:latin typeface="Arial"/>
                <a:cs typeface="Arial"/>
              </a:rPr>
              <a:t>c</a:t>
            </a:r>
            <a:r>
              <a:rPr sz="2300" dirty="0">
                <a:latin typeface="Arial"/>
                <a:cs typeface="Arial"/>
              </a:rPr>
              <a:t>a</a:t>
            </a:r>
            <a:r>
              <a:rPr sz="2300" spc="-10" dirty="0">
                <a:latin typeface="Arial"/>
                <a:cs typeface="Arial"/>
              </a:rPr>
              <a:t>pi</a:t>
            </a:r>
            <a:r>
              <a:rPr sz="2300" spc="0" dirty="0">
                <a:latin typeface="Arial"/>
                <a:cs typeface="Arial"/>
              </a:rPr>
              <a:t>t</a:t>
            </a:r>
            <a:r>
              <a:rPr sz="2300" spc="-10" dirty="0">
                <a:latin typeface="Arial"/>
                <a:cs typeface="Arial"/>
              </a:rPr>
              <a:t>alis</a:t>
            </a:r>
            <a:r>
              <a:rPr sz="2300" spc="0" dirty="0">
                <a:latin typeface="Arial"/>
                <a:cs typeface="Arial"/>
              </a:rPr>
              <a:t>m</a:t>
            </a:r>
            <a:r>
              <a:rPr sz="2300" dirty="0">
                <a:latin typeface="Arial"/>
                <a:cs typeface="Arial"/>
              </a:rPr>
              <a:t>.</a:t>
            </a:r>
            <a:endParaRPr sz="2300">
              <a:latin typeface="Arial"/>
              <a:cs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621283"/>
            <a:ext cx="2602865" cy="482600"/>
          </a:xfrm>
          <a:prstGeom prst="rect">
            <a:avLst/>
          </a:prstGeom>
        </p:spPr>
        <p:txBody>
          <a:bodyPr vert="horz" wrap="square" lIns="0" tIns="12700" rIns="0" bIns="0" rtlCol="0">
            <a:spAutoFit/>
          </a:bodyPr>
          <a:lstStyle/>
          <a:p>
            <a:pPr marL="12700">
              <a:lnSpc>
                <a:spcPct val="100000"/>
              </a:lnSpc>
              <a:spcBef>
                <a:spcPts val="100"/>
              </a:spcBef>
            </a:pPr>
            <a:r>
              <a:rPr sz="3000" b="1" spc="-95" dirty="0">
                <a:latin typeface="Arial"/>
                <a:cs typeface="Arial"/>
              </a:rPr>
              <a:t>Core/Periphery</a:t>
            </a:r>
            <a:endParaRPr sz="3000">
              <a:latin typeface="Arial"/>
              <a:cs typeface="Arial"/>
            </a:endParaRPr>
          </a:p>
        </p:txBody>
      </p:sp>
      <p:sp>
        <p:nvSpPr>
          <p:cNvPr id="3" name="object 3"/>
          <p:cNvSpPr txBox="1">
            <a:spLocks noGrp="1"/>
          </p:cNvSpPr>
          <p:nvPr>
            <p:ph type="body" idx="1"/>
          </p:nvPr>
        </p:nvSpPr>
        <p:spPr>
          <a:prstGeom prst="rect">
            <a:avLst/>
          </a:prstGeom>
        </p:spPr>
        <p:txBody>
          <a:bodyPr vert="horz" wrap="square" lIns="0" tIns="200151" rIns="0" bIns="0" rtlCol="0">
            <a:spAutoFit/>
          </a:bodyPr>
          <a:lstStyle/>
          <a:p>
            <a:pPr marL="290195" marR="5080">
              <a:lnSpc>
                <a:spcPct val="102200"/>
              </a:lnSpc>
              <a:spcBef>
                <a:spcPts val="40"/>
              </a:spcBef>
            </a:pPr>
            <a:r>
              <a:rPr sz="2700" dirty="0"/>
              <a:t>Defines the difference </a:t>
            </a:r>
            <a:r>
              <a:rPr sz="2700" spc="0" dirty="0"/>
              <a:t>between developed  </a:t>
            </a:r>
            <a:r>
              <a:rPr sz="2700" dirty="0"/>
              <a:t>countries </a:t>
            </a:r>
            <a:r>
              <a:rPr sz="2700" spc="0" dirty="0"/>
              <a:t>and developing </a:t>
            </a:r>
            <a:r>
              <a:rPr sz="2700" dirty="0"/>
              <a:t>countries,</a:t>
            </a:r>
            <a:r>
              <a:rPr sz="2700" spc="-260" dirty="0"/>
              <a:t> </a:t>
            </a:r>
            <a:r>
              <a:rPr sz="2700" dirty="0"/>
              <a:t>characterized</a:t>
            </a:r>
            <a:endParaRPr sz="2700"/>
          </a:p>
          <a:p>
            <a:pPr marL="290195" marR="8890">
              <a:lnSpc>
                <a:spcPct val="100000"/>
              </a:lnSpc>
            </a:pPr>
            <a:r>
              <a:rPr sz="2700" dirty="0"/>
              <a:t>e.g. </a:t>
            </a:r>
            <a:r>
              <a:rPr sz="2700" spc="0" dirty="0"/>
              <a:t>by power or </a:t>
            </a:r>
            <a:r>
              <a:rPr sz="2700" dirty="0"/>
              <a:t>wealth. </a:t>
            </a:r>
            <a:r>
              <a:rPr sz="2700" spc="0" dirty="0"/>
              <a:t>The core </a:t>
            </a:r>
            <a:r>
              <a:rPr sz="2700" dirty="0"/>
              <a:t>stands refers</a:t>
            </a:r>
            <a:r>
              <a:rPr sz="2700" spc="-370" dirty="0"/>
              <a:t> </a:t>
            </a:r>
            <a:r>
              <a:rPr sz="2700" spc="-5" dirty="0"/>
              <a:t>to  </a:t>
            </a:r>
            <a:r>
              <a:rPr sz="2700" dirty="0"/>
              <a:t>developed countries, </a:t>
            </a:r>
            <a:r>
              <a:rPr sz="2700" spc="0" dirty="0"/>
              <a:t>and </a:t>
            </a:r>
            <a:r>
              <a:rPr sz="2700" dirty="0"/>
              <a:t>the </a:t>
            </a:r>
            <a:r>
              <a:rPr sz="2700" spc="0" dirty="0"/>
              <a:t>periphery </a:t>
            </a:r>
            <a:r>
              <a:rPr sz="2700" dirty="0"/>
              <a:t>is </a:t>
            </a:r>
            <a:r>
              <a:rPr sz="2700" spc="0" dirty="0"/>
              <a:t>a  synonym </a:t>
            </a:r>
            <a:r>
              <a:rPr sz="2700" spc="-5" dirty="0"/>
              <a:t>for </a:t>
            </a:r>
            <a:r>
              <a:rPr sz="2700" dirty="0"/>
              <a:t>the </a:t>
            </a:r>
            <a:r>
              <a:rPr sz="2700" spc="0" dirty="0"/>
              <a:t>dependent developing </a:t>
            </a:r>
            <a:r>
              <a:rPr sz="2700" dirty="0"/>
              <a:t>countries.  </a:t>
            </a:r>
            <a:r>
              <a:rPr sz="2700" spc="0" dirty="0"/>
              <a:t>The </a:t>
            </a:r>
            <a:r>
              <a:rPr sz="2700" dirty="0"/>
              <a:t>main </a:t>
            </a:r>
            <a:r>
              <a:rPr sz="2700" spc="0" dirty="0"/>
              <a:t>reason </a:t>
            </a:r>
            <a:r>
              <a:rPr sz="2700" spc="-5" dirty="0"/>
              <a:t>for </a:t>
            </a:r>
            <a:r>
              <a:rPr sz="2700" dirty="0"/>
              <a:t>the position </a:t>
            </a:r>
            <a:r>
              <a:rPr sz="2700" spc="0" dirty="0"/>
              <a:t>of </a:t>
            </a:r>
            <a:r>
              <a:rPr sz="2700" dirty="0"/>
              <a:t>the</a:t>
            </a:r>
            <a:r>
              <a:rPr sz="2700" spc="-300" dirty="0"/>
              <a:t> </a:t>
            </a:r>
            <a:r>
              <a:rPr sz="2700" spc="0" dirty="0"/>
              <a:t>developed  </a:t>
            </a:r>
            <a:r>
              <a:rPr sz="2700" dirty="0"/>
              <a:t>countries is </a:t>
            </a:r>
            <a:r>
              <a:rPr sz="2700" spc="0" dirty="0"/>
              <a:t>economic</a:t>
            </a:r>
            <a:r>
              <a:rPr sz="2700" spc="-190" dirty="0"/>
              <a:t> </a:t>
            </a:r>
            <a:r>
              <a:rPr sz="2700" spc="0" dirty="0"/>
              <a:t>power.</a:t>
            </a:r>
            <a:endParaRPr sz="2700"/>
          </a:p>
        </p:txBody>
      </p:sp>
      <p:sp>
        <p:nvSpPr>
          <p:cNvPr id="4" name="object 4"/>
          <p:cNvSpPr/>
          <p:nvPr/>
        </p:nvSpPr>
        <p:spPr>
          <a:xfrm>
            <a:off x="76200" y="4571999"/>
            <a:ext cx="1828787" cy="228599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172</a:t>
            </a:fld>
            <a:endParaRP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694436"/>
            <a:ext cx="2794635" cy="512445"/>
          </a:xfrm>
          <a:prstGeom prst="rect">
            <a:avLst/>
          </a:prstGeom>
        </p:spPr>
        <p:txBody>
          <a:bodyPr vert="horz" wrap="square" lIns="0" tIns="11430" rIns="0" bIns="0" rtlCol="0">
            <a:spAutoFit/>
          </a:bodyPr>
          <a:lstStyle/>
          <a:p>
            <a:pPr marL="12700">
              <a:lnSpc>
                <a:spcPct val="100000"/>
              </a:lnSpc>
              <a:spcBef>
                <a:spcPts val="90"/>
              </a:spcBef>
            </a:pPr>
            <a:r>
              <a:rPr sz="3200" b="1" spc="-110" dirty="0">
                <a:latin typeface="Arial"/>
                <a:cs typeface="Arial"/>
              </a:rPr>
              <a:t>Semi-periphery</a:t>
            </a:r>
            <a:endParaRPr sz="3200">
              <a:latin typeface="Arial"/>
              <a:cs typeface="Arial"/>
            </a:endParaRPr>
          </a:p>
        </p:txBody>
      </p:sp>
      <p:sp>
        <p:nvSpPr>
          <p:cNvPr id="3" name="object 3"/>
          <p:cNvSpPr txBox="1"/>
          <p:nvPr/>
        </p:nvSpPr>
        <p:spPr>
          <a:xfrm>
            <a:off x="880363" y="1825244"/>
            <a:ext cx="7378065" cy="2172970"/>
          </a:xfrm>
          <a:prstGeom prst="rect">
            <a:avLst/>
          </a:prstGeom>
        </p:spPr>
        <p:txBody>
          <a:bodyPr vert="horz" wrap="square" lIns="0" tIns="10795" rIns="0" bIns="0" rtlCol="0">
            <a:spAutoFit/>
          </a:bodyPr>
          <a:lstStyle/>
          <a:p>
            <a:pPr marL="12700" marR="5080">
              <a:lnSpc>
                <a:spcPct val="100699"/>
              </a:lnSpc>
              <a:spcBef>
                <a:spcPts val="85"/>
              </a:spcBef>
            </a:pPr>
            <a:r>
              <a:rPr sz="2800" spc="-5" dirty="0">
                <a:latin typeface="Arial"/>
                <a:cs typeface="Arial"/>
              </a:rPr>
              <a:t>Defines </a:t>
            </a:r>
            <a:r>
              <a:rPr sz="2800" dirty="0">
                <a:latin typeface="Arial"/>
                <a:cs typeface="Arial"/>
              </a:rPr>
              <a:t>states that are located between core  and periphery, they benefit from the </a:t>
            </a:r>
            <a:r>
              <a:rPr sz="2800" spc="-5" dirty="0">
                <a:latin typeface="Arial"/>
                <a:cs typeface="Arial"/>
              </a:rPr>
              <a:t>periphery  </a:t>
            </a:r>
            <a:r>
              <a:rPr sz="2800" dirty="0">
                <a:latin typeface="Arial"/>
                <a:cs typeface="Arial"/>
              </a:rPr>
              <a:t>through </a:t>
            </a:r>
            <a:r>
              <a:rPr sz="2800" spc="-5" dirty="0">
                <a:latin typeface="Arial"/>
                <a:cs typeface="Arial"/>
              </a:rPr>
              <a:t>unequal </a:t>
            </a:r>
            <a:r>
              <a:rPr sz="2800" dirty="0">
                <a:latin typeface="Arial"/>
                <a:cs typeface="Arial"/>
              </a:rPr>
              <a:t>exchange relations. At the  same </a:t>
            </a:r>
            <a:r>
              <a:rPr sz="2800" spc="-5" dirty="0">
                <a:latin typeface="Arial"/>
                <a:cs typeface="Arial"/>
              </a:rPr>
              <a:t>time, </a:t>
            </a:r>
            <a:r>
              <a:rPr sz="2800" dirty="0">
                <a:latin typeface="Arial"/>
                <a:cs typeface="Arial"/>
              </a:rPr>
              <a:t>the core benefits from the semi-  </a:t>
            </a:r>
            <a:r>
              <a:rPr sz="2800" spc="-5" dirty="0">
                <a:latin typeface="Arial"/>
                <a:cs typeface="Arial"/>
              </a:rPr>
              <a:t>periphery </a:t>
            </a:r>
            <a:r>
              <a:rPr sz="2800" dirty="0">
                <a:latin typeface="Arial"/>
                <a:cs typeface="Arial"/>
              </a:rPr>
              <a:t>through </a:t>
            </a:r>
            <a:r>
              <a:rPr sz="2800" spc="-5" dirty="0">
                <a:latin typeface="Arial"/>
                <a:cs typeface="Arial"/>
              </a:rPr>
              <a:t>unequal </a:t>
            </a:r>
            <a:r>
              <a:rPr sz="2800" dirty="0">
                <a:latin typeface="Arial"/>
                <a:cs typeface="Arial"/>
              </a:rPr>
              <a:t>exchange</a:t>
            </a:r>
            <a:r>
              <a:rPr sz="2800" spc="-10" dirty="0">
                <a:latin typeface="Arial"/>
                <a:cs typeface="Arial"/>
              </a:rPr>
              <a:t> </a:t>
            </a:r>
            <a:r>
              <a:rPr sz="2800" dirty="0">
                <a:latin typeface="Arial"/>
                <a:cs typeface="Arial"/>
              </a:rPr>
              <a:t>relations.</a:t>
            </a:r>
            <a:endParaRPr sz="2800">
              <a:latin typeface="Arial"/>
              <a:cs typeface="Arial"/>
            </a:endParaRPr>
          </a:p>
        </p:txBody>
      </p:sp>
      <p:sp>
        <p:nvSpPr>
          <p:cNvPr id="4" name="object 4"/>
          <p:cNvSpPr/>
          <p:nvPr/>
        </p:nvSpPr>
        <p:spPr>
          <a:xfrm>
            <a:off x="76200" y="4079875"/>
            <a:ext cx="2133600" cy="275272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173</a:t>
            </a:fld>
            <a:endParaRP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319531"/>
            <a:ext cx="8527415" cy="5038725"/>
          </a:xfrm>
          <a:prstGeom prst="rect">
            <a:avLst/>
          </a:prstGeom>
        </p:spPr>
        <p:txBody>
          <a:bodyPr vert="horz" wrap="square" lIns="0" tIns="12700" rIns="0" bIns="0" rtlCol="0">
            <a:spAutoFit/>
          </a:bodyPr>
          <a:lstStyle/>
          <a:p>
            <a:pPr marL="356870" marR="737235" indent="-344170">
              <a:lnSpc>
                <a:spcPct val="100000"/>
              </a:lnSpc>
              <a:spcBef>
                <a:spcPts val="100"/>
              </a:spcBef>
              <a:buFont typeface="Arial"/>
              <a:buChar char="•"/>
              <a:tabLst>
                <a:tab pos="356870" algn="l"/>
                <a:tab pos="357505" algn="l"/>
              </a:tabLst>
            </a:pPr>
            <a:r>
              <a:rPr sz="2400" spc="-10" dirty="0">
                <a:latin typeface="Calibri"/>
                <a:cs typeface="Calibri"/>
              </a:rPr>
              <a:t>For </a:t>
            </a:r>
            <a:r>
              <a:rPr sz="2400" spc="-15" dirty="0">
                <a:latin typeface="Calibri"/>
                <a:cs typeface="Calibri"/>
              </a:rPr>
              <a:t>Wallerstein, </a:t>
            </a:r>
            <a:r>
              <a:rPr sz="2400" spc="-5" dirty="0">
                <a:latin typeface="Calibri"/>
                <a:cs typeface="Calibri"/>
              </a:rPr>
              <a:t>some </a:t>
            </a:r>
            <a:r>
              <a:rPr sz="2400" dirty="0">
                <a:latin typeface="Calibri"/>
                <a:cs typeface="Calibri"/>
              </a:rPr>
              <a:t>50 </a:t>
            </a:r>
            <a:r>
              <a:rPr sz="2400" spc="-20" dirty="0">
                <a:latin typeface="Calibri"/>
                <a:cs typeface="Calibri"/>
              </a:rPr>
              <a:t>years ago, </a:t>
            </a:r>
            <a:r>
              <a:rPr sz="2400" dirty="0">
                <a:latin typeface="Calibri"/>
                <a:cs typeface="Calibri"/>
              </a:rPr>
              <a:t>“modern” had </a:t>
            </a:r>
            <a:r>
              <a:rPr sz="2400" spc="-15" dirty="0">
                <a:latin typeface="Calibri"/>
                <a:cs typeface="Calibri"/>
              </a:rPr>
              <a:t>two </a:t>
            </a:r>
            <a:r>
              <a:rPr sz="2400" spc="-5" dirty="0">
                <a:latin typeface="Calibri"/>
                <a:cs typeface="Calibri"/>
              </a:rPr>
              <a:t>clear  </a:t>
            </a:r>
            <a:r>
              <a:rPr sz="2400" spc="-10" dirty="0">
                <a:latin typeface="Calibri"/>
                <a:cs typeface="Calibri"/>
              </a:rPr>
              <a:t>connotations.</a:t>
            </a:r>
            <a:endParaRPr sz="2400">
              <a:latin typeface="Calibri"/>
              <a:cs typeface="Calibri"/>
            </a:endParaRPr>
          </a:p>
          <a:p>
            <a:pPr>
              <a:lnSpc>
                <a:spcPct val="100000"/>
              </a:lnSpc>
              <a:spcBef>
                <a:spcPts val="40"/>
              </a:spcBef>
              <a:buFont typeface="Arial"/>
              <a:buChar char="•"/>
            </a:pPr>
            <a:endParaRPr sz="3400">
              <a:latin typeface="Times New Roman"/>
              <a:cs typeface="Times New Roman"/>
            </a:endParaRPr>
          </a:p>
          <a:p>
            <a:pPr marL="756285" marR="515620" lvl="1" indent="-286385">
              <a:lnSpc>
                <a:spcPct val="100000"/>
              </a:lnSpc>
              <a:buFont typeface="Arial"/>
              <a:buChar char="–"/>
              <a:tabLst>
                <a:tab pos="756285" algn="l"/>
                <a:tab pos="756920" algn="l"/>
              </a:tabLst>
            </a:pPr>
            <a:r>
              <a:rPr sz="2000" spc="-20" dirty="0">
                <a:latin typeface="Calibri"/>
                <a:cs typeface="Calibri"/>
              </a:rPr>
              <a:t>First, </a:t>
            </a:r>
            <a:r>
              <a:rPr sz="2000" spc="-10" dirty="0">
                <a:latin typeface="Calibri"/>
                <a:cs typeface="Calibri"/>
              </a:rPr>
              <a:t>“modern” signified </a:t>
            </a:r>
            <a:r>
              <a:rPr sz="2000" spc="-5" dirty="0">
                <a:latin typeface="Calibri"/>
                <a:cs typeface="Calibri"/>
              </a:rPr>
              <a:t>the </a:t>
            </a:r>
            <a:r>
              <a:rPr sz="2000" spc="-20" dirty="0">
                <a:latin typeface="Calibri"/>
                <a:cs typeface="Calibri"/>
              </a:rPr>
              <a:t>most </a:t>
            </a:r>
            <a:r>
              <a:rPr sz="2000" spc="-15" dirty="0">
                <a:latin typeface="Calibri"/>
                <a:cs typeface="Calibri"/>
              </a:rPr>
              <a:t>advanced </a:t>
            </a:r>
            <a:r>
              <a:rPr sz="2000" spc="-20" dirty="0">
                <a:latin typeface="Calibri"/>
                <a:cs typeface="Calibri"/>
              </a:rPr>
              <a:t>technology. </a:t>
            </a:r>
            <a:r>
              <a:rPr sz="2000" spc="-10" dirty="0">
                <a:latin typeface="Calibri"/>
                <a:cs typeface="Calibri"/>
              </a:rPr>
              <a:t>The </a:t>
            </a:r>
            <a:r>
              <a:rPr sz="2000" spc="-15" dirty="0">
                <a:latin typeface="Calibri"/>
                <a:cs typeface="Calibri"/>
              </a:rPr>
              <a:t>term </a:t>
            </a:r>
            <a:r>
              <a:rPr sz="2000" spc="-20" dirty="0">
                <a:latin typeface="Calibri"/>
                <a:cs typeface="Calibri"/>
              </a:rPr>
              <a:t>was  </a:t>
            </a:r>
            <a:r>
              <a:rPr sz="2000" spc="-15" dirty="0">
                <a:latin typeface="Calibri"/>
                <a:cs typeface="Calibri"/>
              </a:rPr>
              <a:t>situated </a:t>
            </a:r>
            <a:r>
              <a:rPr sz="2000" spc="-10" dirty="0">
                <a:latin typeface="Calibri"/>
                <a:cs typeface="Calibri"/>
              </a:rPr>
              <a:t>in </a:t>
            </a:r>
            <a:r>
              <a:rPr sz="2000" spc="-5" dirty="0">
                <a:latin typeface="Calibri"/>
                <a:cs typeface="Calibri"/>
              </a:rPr>
              <a:t>a </a:t>
            </a:r>
            <a:r>
              <a:rPr sz="2000" spc="-10" dirty="0">
                <a:latin typeface="Calibri"/>
                <a:cs typeface="Calibri"/>
              </a:rPr>
              <a:t>conceptual </a:t>
            </a:r>
            <a:r>
              <a:rPr sz="2000" spc="-20" dirty="0">
                <a:latin typeface="Calibri"/>
                <a:cs typeface="Calibri"/>
              </a:rPr>
              <a:t>framework </a:t>
            </a:r>
            <a:r>
              <a:rPr sz="2000" spc="-5" dirty="0">
                <a:latin typeface="Calibri"/>
                <a:cs typeface="Calibri"/>
              </a:rPr>
              <a:t>of the </a:t>
            </a:r>
            <a:r>
              <a:rPr sz="2000" spc="-15" dirty="0">
                <a:latin typeface="Calibri"/>
                <a:cs typeface="Calibri"/>
              </a:rPr>
              <a:t>presumed </a:t>
            </a:r>
            <a:r>
              <a:rPr sz="2000" spc="-10" dirty="0">
                <a:latin typeface="Calibri"/>
                <a:cs typeface="Calibri"/>
              </a:rPr>
              <a:t>endlessness </a:t>
            </a:r>
            <a:r>
              <a:rPr sz="2000" spc="-5" dirty="0">
                <a:latin typeface="Calibri"/>
                <a:cs typeface="Calibri"/>
              </a:rPr>
              <a:t>of  </a:t>
            </a:r>
            <a:r>
              <a:rPr sz="2000" spc="-10" dirty="0">
                <a:latin typeface="Calibri"/>
                <a:cs typeface="Calibri"/>
              </a:rPr>
              <a:t>technological </a:t>
            </a:r>
            <a:r>
              <a:rPr sz="2000" spc="-15" dirty="0">
                <a:latin typeface="Calibri"/>
                <a:cs typeface="Calibri"/>
              </a:rPr>
              <a:t>progress, </a:t>
            </a:r>
            <a:r>
              <a:rPr sz="2000" spc="-5" dirty="0">
                <a:latin typeface="Calibri"/>
                <a:cs typeface="Calibri"/>
              </a:rPr>
              <a:t>and </a:t>
            </a:r>
            <a:r>
              <a:rPr sz="2000" spc="-25" dirty="0">
                <a:latin typeface="Calibri"/>
                <a:cs typeface="Calibri"/>
              </a:rPr>
              <a:t>therefore </a:t>
            </a:r>
            <a:r>
              <a:rPr sz="2000" spc="-5" dirty="0">
                <a:latin typeface="Calibri"/>
                <a:cs typeface="Calibri"/>
              </a:rPr>
              <a:t>of </a:t>
            </a:r>
            <a:r>
              <a:rPr sz="2000" spc="-20" dirty="0">
                <a:latin typeface="Calibri"/>
                <a:cs typeface="Calibri"/>
              </a:rPr>
              <a:t>constant </a:t>
            </a:r>
            <a:r>
              <a:rPr sz="2000" spc="-10" dirty="0">
                <a:latin typeface="Calibri"/>
                <a:cs typeface="Calibri"/>
              </a:rPr>
              <a:t>innovation. This  modernity </a:t>
            </a:r>
            <a:r>
              <a:rPr sz="2000" spc="-20" dirty="0">
                <a:latin typeface="Calibri"/>
                <a:cs typeface="Calibri"/>
              </a:rPr>
              <a:t>was </a:t>
            </a:r>
            <a:r>
              <a:rPr sz="2000" spc="-10" dirty="0">
                <a:latin typeface="Calibri"/>
                <a:cs typeface="Calibri"/>
              </a:rPr>
              <a:t>in </a:t>
            </a:r>
            <a:r>
              <a:rPr sz="2000" spc="-15" dirty="0">
                <a:latin typeface="Calibri"/>
                <a:cs typeface="Calibri"/>
              </a:rPr>
              <a:t>consequence </a:t>
            </a:r>
            <a:r>
              <a:rPr sz="2000" spc="-5" dirty="0">
                <a:latin typeface="Calibri"/>
                <a:cs typeface="Calibri"/>
              </a:rPr>
              <a:t>a </a:t>
            </a:r>
            <a:r>
              <a:rPr sz="2000" b="1" i="1" spc="-10" dirty="0">
                <a:latin typeface="Calibri"/>
                <a:cs typeface="Calibri"/>
              </a:rPr>
              <a:t>fleeting modernity </a:t>
            </a:r>
            <a:r>
              <a:rPr sz="2000" spc="-5" dirty="0">
                <a:latin typeface="Calibri"/>
                <a:cs typeface="Calibri"/>
              </a:rPr>
              <a:t>– </a:t>
            </a:r>
            <a:r>
              <a:rPr sz="2000" spc="-15" dirty="0">
                <a:latin typeface="Calibri"/>
                <a:cs typeface="Calibri"/>
              </a:rPr>
              <a:t>what </a:t>
            </a:r>
            <a:r>
              <a:rPr sz="2000" spc="-5" dirty="0">
                <a:latin typeface="Calibri"/>
                <a:cs typeface="Calibri"/>
              </a:rPr>
              <a:t>is </a:t>
            </a:r>
            <a:r>
              <a:rPr sz="2000" spc="-10" dirty="0">
                <a:latin typeface="Calibri"/>
                <a:cs typeface="Calibri"/>
              </a:rPr>
              <a:t>modern  </a:t>
            </a:r>
            <a:r>
              <a:rPr sz="2000" spc="-20" dirty="0">
                <a:latin typeface="Calibri"/>
                <a:cs typeface="Calibri"/>
              </a:rPr>
              <a:t>today </a:t>
            </a:r>
            <a:r>
              <a:rPr sz="2000" spc="-10" dirty="0">
                <a:latin typeface="Calibri"/>
                <a:cs typeface="Calibri"/>
              </a:rPr>
              <a:t>will </a:t>
            </a:r>
            <a:r>
              <a:rPr sz="2000" spc="-5" dirty="0">
                <a:latin typeface="Calibri"/>
                <a:cs typeface="Calibri"/>
              </a:rPr>
              <a:t>be </a:t>
            </a:r>
            <a:r>
              <a:rPr sz="2000" spc="-15" dirty="0">
                <a:latin typeface="Calibri"/>
                <a:cs typeface="Calibri"/>
              </a:rPr>
              <a:t>outdated</a:t>
            </a:r>
            <a:r>
              <a:rPr sz="2000" spc="50" dirty="0">
                <a:latin typeface="Calibri"/>
                <a:cs typeface="Calibri"/>
              </a:rPr>
              <a:t> </a:t>
            </a:r>
            <a:r>
              <a:rPr sz="2000" spc="-25" dirty="0">
                <a:latin typeface="Calibri"/>
                <a:cs typeface="Calibri"/>
              </a:rPr>
              <a:t>tomorrow.</a:t>
            </a:r>
            <a:endParaRPr sz="2000">
              <a:latin typeface="Calibri"/>
              <a:cs typeface="Calibri"/>
            </a:endParaRPr>
          </a:p>
          <a:p>
            <a:pPr lvl="1">
              <a:lnSpc>
                <a:spcPct val="100000"/>
              </a:lnSpc>
              <a:spcBef>
                <a:spcPts val="20"/>
              </a:spcBef>
              <a:buFont typeface="Arial"/>
              <a:buChar char="–"/>
            </a:pPr>
            <a:endParaRPr sz="2900">
              <a:latin typeface="Times New Roman"/>
              <a:cs typeface="Times New Roman"/>
            </a:endParaRPr>
          </a:p>
          <a:p>
            <a:pPr marL="756285" marR="5080" lvl="1" indent="-286385">
              <a:lnSpc>
                <a:spcPct val="100000"/>
              </a:lnSpc>
              <a:buFont typeface="Arial"/>
              <a:buChar char="–"/>
              <a:tabLst>
                <a:tab pos="756285" algn="l"/>
                <a:tab pos="756920" algn="l"/>
              </a:tabLst>
            </a:pPr>
            <a:r>
              <a:rPr sz="2000" spc="-5" dirty="0">
                <a:latin typeface="Calibri"/>
                <a:cs typeface="Calibri"/>
              </a:rPr>
              <a:t>A </a:t>
            </a:r>
            <a:r>
              <a:rPr sz="2000" spc="-15" dirty="0">
                <a:latin typeface="Calibri"/>
                <a:cs typeface="Calibri"/>
              </a:rPr>
              <a:t>second </a:t>
            </a:r>
            <a:r>
              <a:rPr sz="2000" spc="-10" dirty="0">
                <a:latin typeface="Calibri"/>
                <a:cs typeface="Calibri"/>
              </a:rPr>
              <a:t>major </a:t>
            </a:r>
            <a:r>
              <a:rPr sz="2000" spc="-15" dirty="0">
                <a:latin typeface="Calibri"/>
                <a:cs typeface="Calibri"/>
              </a:rPr>
              <a:t>connotation to </a:t>
            </a:r>
            <a:r>
              <a:rPr sz="2000" spc="-5" dirty="0">
                <a:latin typeface="Calibri"/>
                <a:cs typeface="Calibri"/>
              </a:rPr>
              <a:t>the </a:t>
            </a:r>
            <a:r>
              <a:rPr sz="2000" spc="-15" dirty="0">
                <a:latin typeface="Calibri"/>
                <a:cs typeface="Calibri"/>
              </a:rPr>
              <a:t>concept </a:t>
            </a:r>
            <a:r>
              <a:rPr sz="2000" spc="-5" dirty="0">
                <a:latin typeface="Calibri"/>
                <a:cs typeface="Calibri"/>
              </a:rPr>
              <a:t>of </a:t>
            </a:r>
            <a:r>
              <a:rPr sz="2000" spc="-10" dirty="0">
                <a:latin typeface="Calibri"/>
                <a:cs typeface="Calibri"/>
              </a:rPr>
              <a:t>modern, </a:t>
            </a:r>
            <a:r>
              <a:rPr sz="2000" spc="-5" dirty="0">
                <a:latin typeface="Calibri"/>
                <a:cs typeface="Calibri"/>
              </a:rPr>
              <a:t>one </a:t>
            </a:r>
            <a:r>
              <a:rPr sz="2000" spc="-10" dirty="0">
                <a:latin typeface="Calibri"/>
                <a:cs typeface="Calibri"/>
              </a:rPr>
              <a:t>that </a:t>
            </a:r>
            <a:r>
              <a:rPr sz="2000" spc="-20" dirty="0">
                <a:latin typeface="Calibri"/>
                <a:cs typeface="Calibri"/>
              </a:rPr>
              <a:t>was </a:t>
            </a:r>
            <a:r>
              <a:rPr sz="2000" spc="-15" dirty="0">
                <a:latin typeface="Calibri"/>
                <a:cs typeface="Calibri"/>
              </a:rPr>
              <a:t>more  </a:t>
            </a:r>
            <a:r>
              <a:rPr sz="2000" spc="-10" dirty="0">
                <a:latin typeface="Calibri"/>
                <a:cs typeface="Calibri"/>
              </a:rPr>
              <a:t>oppositional </a:t>
            </a:r>
            <a:r>
              <a:rPr sz="2000" spc="-5" dirty="0">
                <a:latin typeface="Calibri"/>
                <a:cs typeface="Calibri"/>
              </a:rPr>
              <a:t>than </a:t>
            </a:r>
            <a:r>
              <a:rPr sz="2000" spc="-15" dirty="0">
                <a:latin typeface="Calibri"/>
                <a:cs typeface="Calibri"/>
              </a:rPr>
              <a:t>affirmative. </a:t>
            </a:r>
            <a:r>
              <a:rPr sz="2000" spc="-5" dirty="0">
                <a:latin typeface="Calibri"/>
                <a:cs typeface="Calibri"/>
              </a:rPr>
              <a:t>One </a:t>
            </a:r>
            <a:r>
              <a:rPr sz="2000" spc="-15" dirty="0">
                <a:latin typeface="Calibri"/>
                <a:cs typeface="Calibri"/>
              </a:rPr>
              <a:t>could characterise </a:t>
            </a:r>
            <a:r>
              <a:rPr sz="2000" spc="-5" dirty="0">
                <a:latin typeface="Calibri"/>
                <a:cs typeface="Calibri"/>
              </a:rPr>
              <a:t>this other  </a:t>
            </a:r>
            <a:r>
              <a:rPr sz="2000" spc="-15" dirty="0">
                <a:latin typeface="Calibri"/>
                <a:cs typeface="Calibri"/>
              </a:rPr>
              <a:t>connotation less </a:t>
            </a:r>
            <a:r>
              <a:rPr sz="2000" spc="-5" dirty="0">
                <a:latin typeface="Calibri"/>
                <a:cs typeface="Calibri"/>
              </a:rPr>
              <a:t>as </a:t>
            </a:r>
            <a:r>
              <a:rPr sz="2000" spc="-15" dirty="0">
                <a:latin typeface="Calibri"/>
                <a:cs typeface="Calibri"/>
              </a:rPr>
              <a:t>forward-looking </a:t>
            </a:r>
            <a:r>
              <a:rPr sz="2000" spc="-5" dirty="0">
                <a:latin typeface="Calibri"/>
                <a:cs typeface="Calibri"/>
              </a:rPr>
              <a:t>than as </a:t>
            </a:r>
            <a:r>
              <a:rPr sz="2000" spc="-15" dirty="0">
                <a:latin typeface="Calibri"/>
                <a:cs typeface="Calibri"/>
              </a:rPr>
              <a:t>militant </a:t>
            </a:r>
            <a:r>
              <a:rPr sz="2000" spc="-5" dirty="0">
                <a:latin typeface="Calibri"/>
                <a:cs typeface="Calibri"/>
              </a:rPr>
              <a:t>(and </a:t>
            </a:r>
            <a:r>
              <a:rPr sz="2000" spc="-10" dirty="0">
                <a:latin typeface="Calibri"/>
                <a:cs typeface="Calibri"/>
              </a:rPr>
              <a:t>also self-  </a:t>
            </a:r>
            <a:r>
              <a:rPr sz="2000" spc="-15" dirty="0">
                <a:latin typeface="Calibri"/>
                <a:cs typeface="Calibri"/>
              </a:rPr>
              <a:t>satisfied), less material </a:t>
            </a:r>
            <a:r>
              <a:rPr sz="2000" spc="-5" dirty="0">
                <a:latin typeface="Calibri"/>
                <a:cs typeface="Calibri"/>
              </a:rPr>
              <a:t>than </a:t>
            </a:r>
            <a:r>
              <a:rPr sz="2000" spc="-10" dirty="0">
                <a:latin typeface="Calibri"/>
                <a:cs typeface="Calibri"/>
              </a:rPr>
              <a:t>ideological. </a:t>
            </a:r>
            <a:r>
              <a:rPr sz="2000" spc="-95" dirty="0">
                <a:latin typeface="Calibri"/>
                <a:cs typeface="Calibri"/>
              </a:rPr>
              <a:t>To </a:t>
            </a:r>
            <a:r>
              <a:rPr sz="2000" spc="-5" dirty="0">
                <a:latin typeface="Calibri"/>
                <a:cs typeface="Calibri"/>
              </a:rPr>
              <a:t>be </a:t>
            </a:r>
            <a:r>
              <a:rPr sz="2000" spc="-10" dirty="0">
                <a:latin typeface="Calibri"/>
                <a:cs typeface="Calibri"/>
              </a:rPr>
              <a:t>modern signified </a:t>
            </a:r>
            <a:r>
              <a:rPr sz="2000" spc="-15" dirty="0">
                <a:latin typeface="Calibri"/>
                <a:cs typeface="Calibri"/>
              </a:rPr>
              <a:t>to </a:t>
            </a:r>
            <a:r>
              <a:rPr sz="2000" spc="-5" dirty="0">
                <a:latin typeface="Calibri"/>
                <a:cs typeface="Calibri"/>
              </a:rPr>
              <a:t>be </a:t>
            </a:r>
            <a:r>
              <a:rPr sz="2000" spc="-10" dirty="0">
                <a:latin typeface="Calibri"/>
                <a:cs typeface="Calibri"/>
              </a:rPr>
              <a:t>anti-  </a:t>
            </a:r>
            <a:r>
              <a:rPr sz="2000" spc="-15" dirty="0">
                <a:latin typeface="Calibri"/>
                <a:cs typeface="Calibri"/>
              </a:rPr>
              <a:t>medieval, </a:t>
            </a:r>
            <a:r>
              <a:rPr sz="2000" spc="-10" dirty="0">
                <a:latin typeface="Calibri"/>
                <a:cs typeface="Calibri"/>
              </a:rPr>
              <a:t>in </a:t>
            </a:r>
            <a:r>
              <a:rPr sz="2000" spc="-5" dirty="0">
                <a:latin typeface="Calibri"/>
                <a:cs typeface="Calibri"/>
              </a:rPr>
              <a:t>an </a:t>
            </a:r>
            <a:r>
              <a:rPr sz="2000" spc="-15" dirty="0">
                <a:latin typeface="Calibri"/>
                <a:cs typeface="Calibri"/>
              </a:rPr>
              <a:t>antinomy </a:t>
            </a:r>
            <a:r>
              <a:rPr sz="2000" spc="-10" dirty="0">
                <a:latin typeface="Calibri"/>
                <a:cs typeface="Calibri"/>
              </a:rPr>
              <a:t>in which </a:t>
            </a:r>
            <a:r>
              <a:rPr sz="2000" spc="-5" dirty="0">
                <a:latin typeface="Calibri"/>
                <a:cs typeface="Calibri"/>
              </a:rPr>
              <a:t>the </a:t>
            </a:r>
            <a:r>
              <a:rPr sz="2000" spc="-15" dirty="0">
                <a:latin typeface="Calibri"/>
                <a:cs typeface="Calibri"/>
              </a:rPr>
              <a:t>concept “medieval” incarnated  </a:t>
            </a:r>
            <a:r>
              <a:rPr sz="2000" spc="-10" dirty="0">
                <a:latin typeface="Calibri"/>
                <a:cs typeface="Calibri"/>
              </a:rPr>
              <a:t>narrow-mindedness, </a:t>
            </a:r>
            <a:r>
              <a:rPr sz="2000" spc="-15" dirty="0">
                <a:latin typeface="Calibri"/>
                <a:cs typeface="Calibri"/>
              </a:rPr>
              <a:t>dogmatism, </a:t>
            </a:r>
            <a:r>
              <a:rPr sz="2000" spc="-5" dirty="0">
                <a:latin typeface="Calibri"/>
                <a:cs typeface="Calibri"/>
              </a:rPr>
              <a:t>and </a:t>
            </a:r>
            <a:r>
              <a:rPr sz="2000" spc="-15" dirty="0">
                <a:latin typeface="Calibri"/>
                <a:cs typeface="Calibri"/>
              </a:rPr>
              <a:t>above </a:t>
            </a:r>
            <a:r>
              <a:rPr sz="2000" spc="-5" dirty="0">
                <a:latin typeface="Calibri"/>
                <a:cs typeface="Calibri"/>
              </a:rPr>
              <a:t>all the </a:t>
            </a:r>
            <a:r>
              <a:rPr sz="2000" spc="-20" dirty="0">
                <a:latin typeface="Calibri"/>
                <a:cs typeface="Calibri"/>
              </a:rPr>
              <a:t>constraints </a:t>
            </a:r>
            <a:r>
              <a:rPr sz="2000" spc="-5" dirty="0">
                <a:latin typeface="Calibri"/>
                <a:cs typeface="Calibri"/>
              </a:rPr>
              <a:t>of</a:t>
            </a:r>
            <a:r>
              <a:rPr sz="2000" spc="400" dirty="0">
                <a:latin typeface="Calibri"/>
                <a:cs typeface="Calibri"/>
              </a:rPr>
              <a:t> </a:t>
            </a:r>
            <a:r>
              <a:rPr sz="2000" spc="-20" dirty="0">
                <a:latin typeface="Calibri"/>
                <a:cs typeface="Calibri"/>
              </a:rPr>
              <a:t>authority.</a:t>
            </a:r>
            <a:endParaRPr sz="20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174</a:t>
            </a:fld>
            <a:endParaRP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43331"/>
            <a:ext cx="7950834" cy="492696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Calibri"/>
                <a:cs typeface="Calibri"/>
              </a:rPr>
              <a:t>Presumptive </a:t>
            </a:r>
            <a:r>
              <a:rPr sz="2400" dirty="0">
                <a:latin typeface="Calibri"/>
                <a:cs typeface="Calibri"/>
              </a:rPr>
              <a:t>triumph of human </a:t>
            </a:r>
            <a:r>
              <a:rPr sz="2400" spc="-5" dirty="0">
                <a:latin typeface="Calibri"/>
                <a:cs typeface="Calibri"/>
              </a:rPr>
              <a:t>freedom </a:t>
            </a:r>
            <a:r>
              <a:rPr sz="2400" spc="-15" dirty="0">
                <a:latin typeface="Calibri"/>
                <a:cs typeface="Calibri"/>
              </a:rPr>
              <a:t>against </a:t>
            </a:r>
            <a:r>
              <a:rPr sz="2400" dirty="0">
                <a:latin typeface="Calibri"/>
                <a:cs typeface="Calibri"/>
              </a:rPr>
              <a:t>the </a:t>
            </a:r>
            <a:r>
              <a:rPr sz="2400" spc="-15" dirty="0">
                <a:latin typeface="Calibri"/>
                <a:cs typeface="Calibri"/>
              </a:rPr>
              <a:t>forces</a:t>
            </a:r>
            <a:r>
              <a:rPr sz="2400" spc="-185" dirty="0">
                <a:latin typeface="Calibri"/>
                <a:cs typeface="Calibri"/>
              </a:rPr>
              <a:t> </a:t>
            </a:r>
            <a:r>
              <a:rPr sz="2400" dirty="0">
                <a:latin typeface="Calibri"/>
                <a:cs typeface="Calibri"/>
              </a:rPr>
              <a:t>of  </a:t>
            </a:r>
            <a:r>
              <a:rPr sz="2400" spc="-5" dirty="0">
                <a:latin typeface="Calibri"/>
                <a:cs typeface="Calibri"/>
              </a:rPr>
              <a:t>evil </a:t>
            </a:r>
            <a:r>
              <a:rPr sz="2400" dirty="0">
                <a:latin typeface="Calibri"/>
                <a:cs typeface="Calibri"/>
              </a:rPr>
              <a:t>and </a:t>
            </a:r>
            <a:r>
              <a:rPr sz="2400" spc="-10" dirty="0">
                <a:latin typeface="Calibri"/>
                <a:cs typeface="Calibri"/>
              </a:rPr>
              <a:t>ignorance </a:t>
            </a:r>
            <a:r>
              <a:rPr sz="2400" dirty="0">
                <a:latin typeface="Calibri"/>
                <a:cs typeface="Calibri"/>
              </a:rPr>
              <a:t>– a </a:t>
            </a:r>
            <a:r>
              <a:rPr sz="2400" spc="-10" dirty="0">
                <a:latin typeface="Calibri"/>
                <a:cs typeface="Calibri"/>
              </a:rPr>
              <a:t>trajectory </a:t>
            </a:r>
            <a:r>
              <a:rPr sz="2400" dirty="0">
                <a:latin typeface="Calibri"/>
                <a:cs typeface="Calibri"/>
              </a:rPr>
              <a:t>as </a:t>
            </a:r>
            <a:r>
              <a:rPr sz="2400" spc="-10" dirty="0">
                <a:latin typeface="Calibri"/>
                <a:cs typeface="Calibri"/>
              </a:rPr>
              <a:t>progressive </a:t>
            </a:r>
            <a:r>
              <a:rPr sz="2400" dirty="0">
                <a:latin typeface="Calibri"/>
                <a:cs typeface="Calibri"/>
              </a:rPr>
              <a:t>as </a:t>
            </a:r>
            <a:r>
              <a:rPr sz="2400" spc="-5" dirty="0">
                <a:latin typeface="Calibri"/>
                <a:cs typeface="Calibri"/>
              </a:rPr>
              <a:t>that </a:t>
            </a:r>
            <a:r>
              <a:rPr sz="2400" dirty="0">
                <a:latin typeface="Calibri"/>
                <a:cs typeface="Calibri"/>
              </a:rPr>
              <a:t>of  </a:t>
            </a:r>
            <a:r>
              <a:rPr sz="2400" spc="-5" dirty="0">
                <a:latin typeface="Calibri"/>
                <a:cs typeface="Calibri"/>
              </a:rPr>
              <a:t>technological advance. But </a:t>
            </a:r>
            <a:r>
              <a:rPr sz="2400" dirty="0">
                <a:latin typeface="Calibri"/>
                <a:cs typeface="Calibri"/>
              </a:rPr>
              <a:t>it </a:t>
            </a:r>
            <a:r>
              <a:rPr sz="2400" spc="-15" dirty="0">
                <a:latin typeface="Calibri"/>
                <a:cs typeface="Calibri"/>
              </a:rPr>
              <a:t>was </a:t>
            </a:r>
            <a:r>
              <a:rPr sz="2400" dirty="0">
                <a:latin typeface="Calibri"/>
                <a:cs typeface="Calibri"/>
              </a:rPr>
              <a:t>not a triumph of humanity  </a:t>
            </a:r>
            <a:r>
              <a:rPr sz="2400" spc="-10" dirty="0">
                <a:latin typeface="Calibri"/>
                <a:cs typeface="Calibri"/>
              </a:rPr>
              <a:t>over </a:t>
            </a:r>
            <a:r>
              <a:rPr sz="2400" spc="-5" dirty="0">
                <a:latin typeface="Calibri"/>
                <a:cs typeface="Calibri"/>
              </a:rPr>
              <a:t>nature; </a:t>
            </a:r>
            <a:r>
              <a:rPr sz="2400" dirty="0">
                <a:latin typeface="Calibri"/>
                <a:cs typeface="Calibri"/>
              </a:rPr>
              <a:t>it </a:t>
            </a:r>
            <a:r>
              <a:rPr sz="2400" spc="-15" dirty="0">
                <a:latin typeface="Calibri"/>
                <a:cs typeface="Calibri"/>
              </a:rPr>
              <a:t>was </a:t>
            </a:r>
            <a:r>
              <a:rPr sz="2400" dirty="0">
                <a:latin typeface="Calibri"/>
                <a:cs typeface="Calibri"/>
              </a:rPr>
              <a:t>a triumph of humanity </a:t>
            </a:r>
            <a:r>
              <a:rPr sz="2400" spc="-10" dirty="0">
                <a:latin typeface="Calibri"/>
                <a:cs typeface="Calibri"/>
              </a:rPr>
              <a:t>over </a:t>
            </a:r>
            <a:r>
              <a:rPr sz="2400" spc="-20" dirty="0">
                <a:latin typeface="Calibri"/>
                <a:cs typeface="Calibri"/>
              </a:rPr>
              <a:t>itself, </a:t>
            </a:r>
            <a:r>
              <a:rPr sz="2400" dirty="0">
                <a:latin typeface="Calibri"/>
                <a:cs typeface="Calibri"/>
              </a:rPr>
              <a:t>or </a:t>
            </a:r>
            <a:r>
              <a:rPr sz="2400" spc="-10" dirty="0">
                <a:latin typeface="Calibri"/>
                <a:cs typeface="Calibri"/>
              </a:rPr>
              <a:t>over  </a:t>
            </a:r>
            <a:r>
              <a:rPr sz="2400" dirty="0">
                <a:latin typeface="Calibri"/>
                <a:cs typeface="Calibri"/>
              </a:rPr>
              <a:t>those </a:t>
            </a:r>
            <a:r>
              <a:rPr sz="2400" spc="-5" dirty="0">
                <a:latin typeface="Calibri"/>
                <a:cs typeface="Calibri"/>
              </a:rPr>
              <a:t>with privilege. </a:t>
            </a:r>
            <a:r>
              <a:rPr sz="2400" dirty="0">
                <a:latin typeface="Calibri"/>
                <a:cs typeface="Calibri"/>
              </a:rPr>
              <a:t>Its </a:t>
            </a:r>
            <a:r>
              <a:rPr sz="2400" spc="-5" dirty="0">
                <a:latin typeface="Calibri"/>
                <a:cs typeface="Calibri"/>
              </a:rPr>
              <a:t>path </a:t>
            </a:r>
            <a:r>
              <a:rPr sz="2400" spc="-15" dirty="0">
                <a:latin typeface="Calibri"/>
                <a:cs typeface="Calibri"/>
              </a:rPr>
              <a:t>was </a:t>
            </a:r>
            <a:r>
              <a:rPr sz="2400" dirty="0">
                <a:latin typeface="Calibri"/>
                <a:cs typeface="Calibri"/>
              </a:rPr>
              <a:t>not one of </a:t>
            </a:r>
            <a:r>
              <a:rPr sz="2400" spc="-5" dirty="0">
                <a:latin typeface="Calibri"/>
                <a:cs typeface="Calibri"/>
              </a:rPr>
              <a:t>intellectual  </a:t>
            </a:r>
            <a:r>
              <a:rPr sz="2400" spc="-10" dirty="0">
                <a:latin typeface="Calibri"/>
                <a:cs typeface="Calibri"/>
              </a:rPr>
              <a:t>discovery </a:t>
            </a:r>
            <a:r>
              <a:rPr sz="2400" dirty="0">
                <a:latin typeface="Calibri"/>
                <a:cs typeface="Calibri"/>
              </a:rPr>
              <a:t>but of </a:t>
            </a:r>
            <a:r>
              <a:rPr sz="2400" spc="-5" dirty="0">
                <a:latin typeface="Calibri"/>
                <a:cs typeface="Calibri"/>
              </a:rPr>
              <a:t>social</a:t>
            </a:r>
            <a:r>
              <a:rPr sz="2400" spc="-90" dirty="0">
                <a:latin typeface="Calibri"/>
                <a:cs typeface="Calibri"/>
              </a:rPr>
              <a:t> </a:t>
            </a:r>
            <a:r>
              <a:rPr sz="2400" spc="-10" dirty="0">
                <a:latin typeface="Calibri"/>
                <a:cs typeface="Calibri"/>
              </a:rPr>
              <a:t>conflict.</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93345" indent="-344170">
              <a:lnSpc>
                <a:spcPct val="100000"/>
              </a:lnSpc>
              <a:buFont typeface="Arial"/>
              <a:buChar char="•"/>
              <a:tabLst>
                <a:tab pos="356870" algn="l"/>
                <a:tab pos="357505" algn="l"/>
              </a:tabLst>
            </a:pPr>
            <a:r>
              <a:rPr sz="2400" dirty="0">
                <a:latin typeface="Calibri"/>
                <a:cs typeface="Calibri"/>
              </a:rPr>
              <a:t>This modernity </a:t>
            </a:r>
            <a:r>
              <a:rPr sz="2400" spc="-15" dirty="0">
                <a:latin typeface="Calibri"/>
                <a:cs typeface="Calibri"/>
              </a:rPr>
              <a:t>was </a:t>
            </a:r>
            <a:r>
              <a:rPr sz="2400" dirty="0">
                <a:latin typeface="Calibri"/>
                <a:cs typeface="Calibri"/>
              </a:rPr>
              <a:t>not the modernity of </a:t>
            </a:r>
            <a:r>
              <a:rPr sz="2400" spc="-5" dirty="0">
                <a:latin typeface="Calibri"/>
                <a:cs typeface="Calibri"/>
              </a:rPr>
              <a:t>technology; </a:t>
            </a:r>
            <a:r>
              <a:rPr sz="2400" dirty="0">
                <a:latin typeface="Calibri"/>
                <a:cs typeface="Calibri"/>
              </a:rPr>
              <a:t>it </a:t>
            </a:r>
            <a:r>
              <a:rPr sz="2400" spc="-15" dirty="0">
                <a:latin typeface="Calibri"/>
                <a:cs typeface="Calibri"/>
              </a:rPr>
              <a:t>was  </a:t>
            </a:r>
            <a:r>
              <a:rPr sz="2400" spc="-10" dirty="0">
                <a:latin typeface="Calibri"/>
                <a:cs typeface="Calibri"/>
              </a:rPr>
              <a:t>rather </a:t>
            </a:r>
            <a:r>
              <a:rPr sz="2400" dirty="0">
                <a:latin typeface="Calibri"/>
                <a:cs typeface="Calibri"/>
              </a:rPr>
              <a:t>the modernity of </a:t>
            </a:r>
            <a:r>
              <a:rPr sz="2400" spc="-5" dirty="0">
                <a:latin typeface="Calibri"/>
                <a:cs typeface="Calibri"/>
              </a:rPr>
              <a:t>liberation, </a:t>
            </a:r>
            <a:r>
              <a:rPr sz="2400" dirty="0">
                <a:latin typeface="Calibri"/>
                <a:cs typeface="Calibri"/>
              </a:rPr>
              <a:t>of </a:t>
            </a:r>
            <a:r>
              <a:rPr sz="2400" spc="-10" dirty="0">
                <a:latin typeface="Calibri"/>
                <a:cs typeface="Calibri"/>
              </a:rPr>
              <a:t>substantive</a:t>
            </a:r>
            <a:r>
              <a:rPr sz="2400" spc="-215" dirty="0">
                <a:latin typeface="Calibri"/>
                <a:cs typeface="Calibri"/>
              </a:rPr>
              <a:t> </a:t>
            </a:r>
            <a:r>
              <a:rPr sz="2400" spc="-10" dirty="0">
                <a:latin typeface="Calibri"/>
                <a:cs typeface="Calibri"/>
              </a:rPr>
              <a:t>democracy  </a:t>
            </a:r>
            <a:r>
              <a:rPr sz="2400" dirty="0">
                <a:latin typeface="Calibri"/>
                <a:cs typeface="Calibri"/>
              </a:rPr>
              <a:t>(the rule of the people as opposed </a:t>
            </a:r>
            <a:r>
              <a:rPr sz="2400" spc="-10" dirty="0">
                <a:latin typeface="Calibri"/>
                <a:cs typeface="Calibri"/>
              </a:rPr>
              <a:t>to </a:t>
            </a:r>
            <a:r>
              <a:rPr sz="2400" spc="-5" dirty="0">
                <a:latin typeface="Calibri"/>
                <a:cs typeface="Calibri"/>
              </a:rPr>
              <a:t>that </a:t>
            </a:r>
            <a:r>
              <a:rPr sz="2400" dirty="0">
                <a:latin typeface="Calibri"/>
                <a:cs typeface="Calibri"/>
              </a:rPr>
              <a:t>of the </a:t>
            </a:r>
            <a:r>
              <a:rPr sz="2400" spc="-10" dirty="0">
                <a:latin typeface="Calibri"/>
                <a:cs typeface="Calibri"/>
              </a:rPr>
              <a:t>aristocracy)  </a:t>
            </a:r>
            <a:r>
              <a:rPr sz="2400" dirty="0">
                <a:latin typeface="Calibri"/>
                <a:cs typeface="Calibri"/>
              </a:rPr>
              <a:t>of human fulfilment. This modernity </a:t>
            </a:r>
            <a:r>
              <a:rPr sz="2400" spc="-15" dirty="0">
                <a:latin typeface="Calibri"/>
                <a:cs typeface="Calibri"/>
              </a:rPr>
              <a:t>was </a:t>
            </a:r>
            <a:r>
              <a:rPr sz="2400" u="heavy" dirty="0">
                <a:latin typeface="Calibri"/>
                <a:cs typeface="Calibri"/>
              </a:rPr>
              <a:t>not</a:t>
            </a:r>
            <a:r>
              <a:rPr sz="2400" dirty="0">
                <a:latin typeface="Calibri"/>
                <a:cs typeface="Calibri"/>
              </a:rPr>
              <a:t> a </a:t>
            </a:r>
            <a:r>
              <a:rPr sz="2400" b="1" i="1" spc="-5" dirty="0">
                <a:latin typeface="Calibri"/>
                <a:cs typeface="Calibri"/>
              </a:rPr>
              <a:t>fleeting  </a:t>
            </a:r>
            <a:r>
              <a:rPr sz="2400" spc="-20" dirty="0">
                <a:latin typeface="Calibri"/>
                <a:cs typeface="Calibri"/>
              </a:rPr>
              <a:t>modernity, </a:t>
            </a:r>
            <a:r>
              <a:rPr sz="2400" u="heavy" dirty="0">
                <a:latin typeface="Calibri"/>
                <a:cs typeface="Calibri"/>
              </a:rPr>
              <a:t>but</a:t>
            </a:r>
            <a:r>
              <a:rPr sz="2400" dirty="0">
                <a:latin typeface="Calibri"/>
                <a:cs typeface="Calibri"/>
              </a:rPr>
              <a:t> an </a:t>
            </a:r>
            <a:r>
              <a:rPr sz="2400" b="1" i="1" spc="-10" dirty="0">
                <a:latin typeface="Calibri"/>
                <a:cs typeface="Calibri"/>
              </a:rPr>
              <a:t>eternal </a:t>
            </a:r>
            <a:r>
              <a:rPr sz="2400" spc="-20" dirty="0">
                <a:latin typeface="Calibri"/>
                <a:cs typeface="Calibri"/>
              </a:rPr>
              <a:t>modernity. </a:t>
            </a:r>
            <a:r>
              <a:rPr sz="2400" spc="-5" dirty="0">
                <a:latin typeface="Calibri"/>
                <a:cs typeface="Calibri"/>
              </a:rPr>
              <a:t>Once achieved, </a:t>
            </a:r>
            <a:r>
              <a:rPr sz="2400" dirty="0">
                <a:latin typeface="Calibri"/>
                <a:cs typeface="Calibri"/>
              </a:rPr>
              <a:t>it </a:t>
            </a:r>
            <a:r>
              <a:rPr sz="2400" spc="-15" dirty="0">
                <a:latin typeface="Calibri"/>
                <a:cs typeface="Calibri"/>
              </a:rPr>
              <a:t>was  </a:t>
            </a:r>
            <a:r>
              <a:rPr sz="2400" spc="-5" dirty="0">
                <a:latin typeface="Calibri"/>
                <a:cs typeface="Calibri"/>
              </a:rPr>
              <a:t>never </a:t>
            </a:r>
            <a:r>
              <a:rPr sz="2400" spc="-10" dirty="0">
                <a:latin typeface="Calibri"/>
                <a:cs typeface="Calibri"/>
              </a:rPr>
              <a:t>to </a:t>
            </a:r>
            <a:r>
              <a:rPr sz="2400" dirty="0">
                <a:latin typeface="Calibri"/>
                <a:cs typeface="Calibri"/>
              </a:rPr>
              <a:t>be</a:t>
            </a:r>
            <a:r>
              <a:rPr sz="2400" spc="-75" dirty="0">
                <a:latin typeface="Calibri"/>
                <a:cs typeface="Calibri"/>
              </a:rPr>
              <a:t> </a:t>
            </a:r>
            <a:r>
              <a:rPr sz="2400" dirty="0">
                <a:latin typeface="Calibri"/>
                <a:cs typeface="Calibri"/>
              </a:rPr>
              <a:t>yielded.</a:t>
            </a:r>
            <a:endParaRPr sz="24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175</a:t>
            </a:fld>
            <a:endParaRP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43331"/>
            <a:ext cx="7973695" cy="4561205"/>
          </a:xfrm>
          <a:prstGeom prst="rect">
            <a:avLst/>
          </a:prstGeom>
        </p:spPr>
        <p:txBody>
          <a:bodyPr vert="horz" wrap="square" lIns="0" tIns="12700" rIns="0" bIns="0" rtlCol="0">
            <a:spAutoFit/>
          </a:bodyPr>
          <a:lstStyle/>
          <a:p>
            <a:pPr marL="356870" marR="79375" indent="-344170">
              <a:lnSpc>
                <a:spcPct val="100000"/>
              </a:lnSpc>
              <a:spcBef>
                <a:spcPts val="100"/>
              </a:spcBef>
              <a:buFont typeface="Arial"/>
              <a:buChar char="•"/>
              <a:tabLst>
                <a:tab pos="356870" algn="l"/>
                <a:tab pos="357505" algn="l"/>
              </a:tabLst>
            </a:pPr>
            <a:r>
              <a:rPr sz="2400" dirty="0">
                <a:latin typeface="Calibri"/>
                <a:cs typeface="Calibri"/>
              </a:rPr>
              <a:t>The </a:t>
            </a:r>
            <a:r>
              <a:rPr sz="2400" spc="-15" dirty="0">
                <a:latin typeface="Calibri"/>
                <a:cs typeface="Calibri"/>
              </a:rPr>
              <a:t>two </a:t>
            </a:r>
            <a:r>
              <a:rPr sz="2400" spc="-10" dirty="0">
                <a:latin typeface="Calibri"/>
                <a:cs typeface="Calibri"/>
              </a:rPr>
              <a:t>stories, </a:t>
            </a:r>
            <a:r>
              <a:rPr sz="2400" dirty="0">
                <a:latin typeface="Calibri"/>
                <a:cs typeface="Calibri"/>
              </a:rPr>
              <a:t>the </a:t>
            </a:r>
            <a:r>
              <a:rPr sz="2400" spc="-15" dirty="0">
                <a:latin typeface="Calibri"/>
                <a:cs typeface="Calibri"/>
              </a:rPr>
              <a:t>two </a:t>
            </a:r>
            <a:r>
              <a:rPr sz="2400" spc="-10" dirty="0">
                <a:latin typeface="Calibri"/>
                <a:cs typeface="Calibri"/>
              </a:rPr>
              <a:t>discourses, </a:t>
            </a:r>
            <a:r>
              <a:rPr sz="2400" dirty="0">
                <a:latin typeface="Calibri"/>
                <a:cs typeface="Calibri"/>
              </a:rPr>
              <a:t>the </a:t>
            </a:r>
            <a:r>
              <a:rPr sz="2400" spc="-15" dirty="0">
                <a:latin typeface="Calibri"/>
                <a:cs typeface="Calibri"/>
              </a:rPr>
              <a:t>two </a:t>
            </a:r>
            <a:r>
              <a:rPr sz="2400" spc="-5" dirty="0">
                <a:latin typeface="Calibri"/>
                <a:cs typeface="Calibri"/>
              </a:rPr>
              <a:t>quests, </a:t>
            </a:r>
            <a:r>
              <a:rPr sz="2400" dirty="0">
                <a:latin typeface="Calibri"/>
                <a:cs typeface="Calibri"/>
              </a:rPr>
              <a:t>the </a:t>
            </a:r>
            <a:r>
              <a:rPr sz="2400" spc="-15" dirty="0">
                <a:latin typeface="Calibri"/>
                <a:cs typeface="Calibri"/>
              </a:rPr>
              <a:t>two  </a:t>
            </a:r>
            <a:r>
              <a:rPr sz="2400" dirty="0">
                <a:latin typeface="Calibri"/>
                <a:cs typeface="Calibri"/>
              </a:rPr>
              <a:t>modernities </a:t>
            </a:r>
            <a:r>
              <a:rPr sz="2400" spc="-20" dirty="0">
                <a:latin typeface="Calibri"/>
                <a:cs typeface="Calibri"/>
              </a:rPr>
              <a:t>were </a:t>
            </a:r>
            <a:r>
              <a:rPr sz="2400" spc="-5" dirty="0">
                <a:latin typeface="Calibri"/>
                <a:cs typeface="Calibri"/>
              </a:rPr>
              <a:t>quite </a:t>
            </a:r>
            <a:r>
              <a:rPr sz="2400" spc="-15" dirty="0">
                <a:latin typeface="Calibri"/>
                <a:cs typeface="Calibri"/>
              </a:rPr>
              <a:t>different, </a:t>
            </a:r>
            <a:r>
              <a:rPr sz="2400" spc="-10" dirty="0">
                <a:latin typeface="Calibri"/>
                <a:cs typeface="Calibri"/>
              </a:rPr>
              <a:t>even </a:t>
            </a:r>
            <a:r>
              <a:rPr sz="2400" spc="-15" dirty="0">
                <a:latin typeface="Calibri"/>
                <a:cs typeface="Calibri"/>
              </a:rPr>
              <a:t>contrary </a:t>
            </a:r>
            <a:r>
              <a:rPr sz="2400" dirty="0">
                <a:latin typeface="Calibri"/>
                <a:cs typeface="Calibri"/>
              </a:rPr>
              <a:t>one </a:t>
            </a:r>
            <a:r>
              <a:rPr sz="2400" spc="-10" dirty="0">
                <a:latin typeface="Calibri"/>
                <a:cs typeface="Calibri"/>
              </a:rPr>
              <a:t>to </a:t>
            </a:r>
            <a:r>
              <a:rPr sz="2400" dirty="0">
                <a:latin typeface="Calibri"/>
                <a:cs typeface="Calibri"/>
              </a:rPr>
              <a:t>the  </a:t>
            </a:r>
            <a:r>
              <a:rPr sz="2400" spc="-40" dirty="0">
                <a:latin typeface="Calibri"/>
                <a:cs typeface="Calibri"/>
              </a:rPr>
              <a:t>other. </a:t>
            </a:r>
            <a:r>
              <a:rPr sz="2400" spc="-5" dirty="0">
                <a:latin typeface="Calibri"/>
                <a:cs typeface="Calibri"/>
              </a:rPr>
              <a:t>They </a:t>
            </a:r>
            <a:r>
              <a:rPr sz="2400" spc="-20" dirty="0">
                <a:latin typeface="Calibri"/>
                <a:cs typeface="Calibri"/>
              </a:rPr>
              <a:t>were </a:t>
            </a:r>
            <a:r>
              <a:rPr sz="2400" spc="-10" dirty="0">
                <a:latin typeface="Calibri"/>
                <a:cs typeface="Calibri"/>
              </a:rPr>
              <a:t>also, </a:t>
            </a:r>
            <a:r>
              <a:rPr sz="2400" spc="-35" dirty="0">
                <a:latin typeface="Calibri"/>
                <a:cs typeface="Calibri"/>
              </a:rPr>
              <a:t>however, </a:t>
            </a:r>
            <a:r>
              <a:rPr sz="2400" spc="-10" dirty="0">
                <a:latin typeface="Calibri"/>
                <a:cs typeface="Calibri"/>
              </a:rPr>
              <a:t>historically </a:t>
            </a:r>
            <a:r>
              <a:rPr sz="2400" dirty="0">
                <a:latin typeface="Calibri"/>
                <a:cs typeface="Calibri"/>
              </a:rPr>
              <a:t>deeply  </a:t>
            </a:r>
            <a:r>
              <a:rPr sz="2400" spc="-5" dirty="0">
                <a:latin typeface="Calibri"/>
                <a:cs typeface="Calibri"/>
              </a:rPr>
              <a:t>intertwined </a:t>
            </a:r>
            <a:r>
              <a:rPr sz="2400" dirty="0">
                <a:latin typeface="Calibri"/>
                <a:cs typeface="Calibri"/>
              </a:rPr>
              <a:t>one </a:t>
            </a:r>
            <a:r>
              <a:rPr sz="2400" spc="-5" dirty="0">
                <a:latin typeface="Calibri"/>
                <a:cs typeface="Calibri"/>
              </a:rPr>
              <a:t>with </a:t>
            </a:r>
            <a:r>
              <a:rPr sz="2400" dirty="0">
                <a:latin typeface="Calibri"/>
                <a:cs typeface="Calibri"/>
              </a:rPr>
              <a:t>the </a:t>
            </a:r>
            <a:r>
              <a:rPr sz="2400" spc="-35" dirty="0">
                <a:latin typeface="Calibri"/>
                <a:cs typeface="Calibri"/>
              </a:rPr>
              <a:t>other, </a:t>
            </a:r>
            <a:r>
              <a:rPr sz="2400" spc="-5" dirty="0">
                <a:latin typeface="Calibri"/>
                <a:cs typeface="Calibri"/>
              </a:rPr>
              <a:t>such that there </a:t>
            </a:r>
            <a:r>
              <a:rPr sz="2400" dirty="0">
                <a:latin typeface="Calibri"/>
                <a:cs typeface="Calibri"/>
              </a:rPr>
              <a:t>has </a:t>
            </a:r>
            <a:r>
              <a:rPr sz="2400" spc="-5" dirty="0">
                <a:latin typeface="Calibri"/>
                <a:cs typeface="Calibri"/>
              </a:rPr>
              <a:t>resulted  </a:t>
            </a:r>
            <a:r>
              <a:rPr sz="2400" dirty="0">
                <a:latin typeface="Calibri"/>
                <a:cs typeface="Calibri"/>
              </a:rPr>
              <a:t>deep </a:t>
            </a:r>
            <a:r>
              <a:rPr sz="2400" spc="-5" dirty="0">
                <a:latin typeface="Calibri"/>
                <a:cs typeface="Calibri"/>
              </a:rPr>
              <a:t>confusion, uncertain results, </a:t>
            </a:r>
            <a:r>
              <a:rPr sz="2400" dirty="0">
                <a:latin typeface="Calibri"/>
                <a:cs typeface="Calibri"/>
              </a:rPr>
              <a:t>and </a:t>
            </a:r>
            <a:r>
              <a:rPr sz="2400" spc="-5" dirty="0">
                <a:latin typeface="Calibri"/>
                <a:cs typeface="Calibri"/>
              </a:rPr>
              <a:t>much disappointment  </a:t>
            </a:r>
            <a:r>
              <a:rPr sz="2400" dirty="0">
                <a:latin typeface="Calibri"/>
                <a:cs typeface="Calibri"/>
              </a:rPr>
              <a:t>and</a:t>
            </a:r>
            <a:r>
              <a:rPr sz="2400" spc="-30" dirty="0">
                <a:latin typeface="Calibri"/>
                <a:cs typeface="Calibri"/>
              </a:rPr>
              <a:t> </a:t>
            </a:r>
            <a:r>
              <a:rPr sz="2400" spc="-5" dirty="0">
                <a:latin typeface="Calibri"/>
                <a:cs typeface="Calibri"/>
              </a:rPr>
              <a:t>disillusionment.</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5080" indent="-344170">
              <a:lnSpc>
                <a:spcPct val="100000"/>
              </a:lnSpc>
              <a:buFont typeface="Arial"/>
              <a:buChar char="•"/>
              <a:tabLst>
                <a:tab pos="356870" algn="l"/>
                <a:tab pos="357505" algn="l"/>
              </a:tabLst>
            </a:pPr>
            <a:r>
              <a:rPr sz="2400" dirty="0">
                <a:latin typeface="Calibri"/>
                <a:cs typeface="Calibri"/>
              </a:rPr>
              <a:t>This </a:t>
            </a:r>
            <a:r>
              <a:rPr sz="2400" spc="-10" dirty="0">
                <a:latin typeface="Calibri"/>
                <a:cs typeface="Calibri"/>
              </a:rPr>
              <a:t>symbiotic </a:t>
            </a:r>
            <a:r>
              <a:rPr sz="2400" dirty="0">
                <a:latin typeface="Calibri"/>
                <a:cs typeface="Calibri"/>
              </a:rPr>
              <a:t>pair has </a:t>
            </a:r>
            <a:r>
              <a:rPr sz="2400" spc="-10" dirty="0">
                <a:latin typeface="Calibri"/>
                <a:cs typeface="Calibri"/>
              </a:rPr>
              <a:t>formed </a:t>
            </a:r>
            <a:r>
              <a:rPr sz="2400" dirty="0">
                <a:latin typeface="Calibri"/>
                <a:cs typeface="Calibri"/>
              </a:rPr>
              <a:t>the </a:t>
            </a:r>
            <a:r>
              <a:rPr sz="2400" spc="-10" dirty="0">
                <a:latin typeface="Calibri"/>
                <a:cs typeface="Calibri"/>
              </a:rPr>
              <a:t>central </a:t>
            </a:r>
            <a:r>
              <a:rPr sz="2400" spc="-5" dirty="0">
                <a:latin typeface="Calibri"/>
                <a:cs typeface="Calibri"/>
              </a:rPr>
              <a:t>cultural  </a:t>
            </a:r>
            <a:r>
              <a:rPr sz="2400" spc="-10" dirty="0">
                <a:latin typeface="Calibri"/>
                <a:cs typeface="Calibri"/>
              </a:rPr>
              <a:t>contradiction </a:t>
            </a:r>
            <a:r>
              <a:rPr sz="2400" dirty="0">
                <a:latin typeface="Calibri"/>
                <a:cs typeface="Calibri"/>
              </a:rPr>
              <a:t>of our modern </a:t>
            </a:r>
            <a:r>
              <a:rPr sz="2400" spc="-15" dirty="0">
                <a:latin typeface="Calibri"/>
                <a:cs typeface="Calibri"/>
              </a:rPr>
              <a:t>world-system, </a:t>
            </a:r>
            <a:r>
              <a:rPr sz="2400" dirty="0">
                <a:latin typeface="Calibri"/>
                <a:cs typeface="Calibri"/>
              </a:rPr>
              <a:t>the </a:t>
            </a:r>
            <a:r>
              <a:rPr sz="2400" spc="-25" dirty="0">
                <a:latin typeface="Calibri"/>
                <a:cs typeface="Calibri"/>
              </a:rPr>
              <a:t>system </a:t>
            </a:r>
            <a:r>
              <a:rPr sz="2400" dirty="0">
                <a:latin typeface="Calibri"/>
                <a:cs typeface="Calibri"/>
              </a:rPr>
              <a:t>of  </a:t>
            </a:r>
            <a:r>
              <a:rPr sz="2400" spc="-10" dirty="0">
                <a:latin typeface="Calibri"/>
                <a:cs typeface="Calibri"/>
              </a:rPr>
              <a:t>historical </a:t>
            </a:r>
            <a:r>
              <a:rPr sz="2400" spc="-5" dirty="0">
                <a:latin typeface="Calibri"/>
                <a:cs typeface="Calibri"/>
              </a:rPr>
              <a:t>capitalism. </a:t>
            </a:r>
            <a:r>
              <a:rPr sz="2400" dirty="0">
                <a:latin typeface="Calibri"/>
                <a:cs typeface="Calibri"/>
              </a:rPr>
              <a:t>And this </a:t>
            </a:r>
            <a:r>
              <a:rPr sz="2400" spc="-10" dirty="0">
                <a:latin typeface="Calibri"/>
                <a:cs typeface="Calibri"/>
              </a:rPr>
              <a:t>contradiction </a:t>
            </a:r>
            <a:r>
              <a:rPr sz="2400" dirty="0">
                <a:latin typeface="Calibri"/>
                <a:cs typeface="Calibri"/>
              </a:rPr>
              <a:t>has </a:t>
            </a:r>
            <a:r>
              <a:rPr sz="2400" spc="-5" dirty="0">
                <a:latin typeface="Calibri"/>
                <a:cs typeface="Calibri"/>
              </a:rPr>
              <a:t>never </a:t>
            </a:r>
            <a:r>
              <a:rPr sz="2400" dirty="0">
                <a:latin typeface="Calibri"/>
                <a:cs typeface="Calibri"/>
              </a:rPr>
              <a:t>been</a:t>
            </a:r>
            <a:r>
              <a:rPr sz="2400" spc="-190" dirty="0">
                <a:latin typeface="Calibri"/>
                <a:cs typeface="Calibri"/>
              </a:rPr>
              <a:t> </a:t>
            </a:r>
            <a:r>
              <a:rPr sz="2400" dirty="0">
                <a:latin typeface="Calibri"/>
                <a:cs typeface="Calibri"/>
              </a:rPr>
              <a:t>as  </a:t>
            </a:r>
            <a:r>
              <a:rPr sz="2400" spc="-5" dirty="0">
                <a:latin typeface="Calibri"/>
                <a:cs typeface="Calibri"/>
              </a:rPr>
              <a:t>acute </a:t>
            </a:r>
            <a:r>
              <a:rPr sz="2400" dirty="0">
                <a:latin typeface="Calibri"/>
                <a:cs typeface="Calibri"/>
              </a:rPr>
              <a:t>as it is </a:t>
            </a:r>
            <a:r>
              <a:rPr sz="2400" spc="-40" dirty="0">
                <a:latin typeface="Calibri"/>
                <a:cs typeface="Calibri"/>
              </a:rPr>
              <a:t>today, </a:t>
            </a:r>
            <a:r>
              <a:rPr sz="2400" dirty="0">
                <a:latin typeface="Calibri"/>
                <a:cs typeface="Calibri"/>
              </a:rPr>
              <a:t>leading </a:t>
            </a:r>
            <a:r>
              <a:rPr sz="2400" spc="-10" dirty="0">
                <a:latin typeface="Calibri"/>
                <a:cs typeface="Calibri"/>
              </a:rPr>
              <a:t>to moral </a:t>
            </a:r>
            <a:r>
              <a:rPr sz="2400" dirty="0">
                <a:latin typeface="Calibri"/>
                <a:cs typeface="Calibri"/>
              </a:rPr>
              <a:t>as </a:t>
            </a:r>
            <a:r>
              <a:rPr sz="2400" spc="-10" dirty="0">
                <a:latin typeface="Calibri"/>
                <a:cs typeface="Calibri"/>
              </a:rPr>
              <a:t>well </a:t>
            </a:r>
            <a:r>
              <a:rPr sz="2400" dirty="0">
                <a:latin typeface="Calibri"/>
                <a:cs typeface="Calibri"/>
              </a:rPr>
              <a:t>as </a:t>
            </a:r>
            <a:r>
              <a:rPr sz="2400" spc="-10" dirty="0">
                <a:latin typeface="Calibri"/>
                <a:cs typeface="Calibri"/>
              </a:rPr>
              <a:t>to </a:t>
            </a:r>
            <a:r>
              <a:rPr sz="2400" dirty="0">
                <a:latin typeface="Calibri"/>
                <a:cs typeface="Calibri"/>
              </a:rPr>
              <a:t>institutional  </a:t>
            </a:r>
            <a:r>
              <a:rPr sz="2400" spc="-5" dirty="0">
                <a:latin typeface="Calibri"/>
                <a:cs typeface="Calibri"/>
              </a:rPr>
              <a:t>crisis.</a:t>
            </a:r>
            <a:endParaRPr sz="24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176</a:t>
            </a:fld>
            <a:endParaRP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43331"/>
            <a:ext cx="8058784" cy="5611495"/>
          </a:xfrm>
          <a:prstGeom prst="rect">
            <a:avLst/>
          </a:prstGeom>
        </p:spPr>
        <p:txBody>
          <a:bodyPr vert="horz" wrap="square" lIns="0" tIns="12700" rIns="0" bIns="0" rtlCol="0">
            <a:spAutoFit/>
          </a:bodyPr>
          <a:lstStyle/>
          <a:p>
            <a:pPr marL="356870" marR="239395" indent="-344170">
              <a:lnSpc>
                <a:spcPct val="100000"/>
              </a:lnSpc>
              <a:spcBef>
                <a:spcPts val="100"/>
              </a:spcBef>
              <a:buFont typeface="Arial"/>
              <a:buChar char="•"/>
              <a:tabLst>
                <a:tab pos="356870" algn="l"/>
                <a:tab pos="357505" algn="l"/>
              </a:tabLst>
            </a:pPr>
            <a:r>
              <a:rPr sz="2400" spc="-15" dirty="0">
                <a:latin typeface="Calibri"/>
                <a:cs typeface="Calibri"/>
              </a:rPr>
              <a:t>Wallerstein </a:t>
            </a:r>
            <a:r>
              <a:rPr sz="2400" spc="-10" dirty="0">
                <a:latin typeface="Calibri"/>
                <a:cs typeface="Calibri"/>
              </a:rPr>
              <a:t>traces </a:t>
            </a:r>
            <a:r>
              <a:rPr sz="2400" dirty="0">
                <a:latin typeface="Calibri"/>
                <a:cs typeface="Calibri"/>
              </a:rPr>
              <a:t>the </a:t>
            </a:r>
            <a:r>
              <a:rPr sz="2400" spc="-10" dirty="0">
                <a:latin typeface="Calibri"/>
                <a:cs typeface="Calibri"/>
              </a:rPr>
              <a:t>history </a:t>
            </a:r>
            <a:r>
              <a:rPr sz="2400" dirty="0">
                <a:latin typeface="Calibri"/>
                <a:cs typeface="Calibri"/>
              </a:rPr>
              <a:t>of this </a:t>
            </a:r>
            <a:r>
              <a:rPr sz="2400" spc="-5" dirty="0">
                <a:latin typeface="Calibri"/>
                <a:cs typeface="Calibri"/>
              </a:rPr>
              <a:t>confusing </a:t>
            </a:r>
            <a:r>
              <a:rPr sz="2400" spc="-10" dirty="0">
                <a:latin typeface="Calibri"/>
                <a:cs typeface="Calibri"/>
              </a:rPr>
              <a:t>symbiosis </a:t>
            </a:r>
            <a:r>
              <a:rPr sz="2400" dirty="0">
                <a:latin typeface="Calibri"/>
                <a:cs typeface="Calibri"/>
              </a:rPr>
              <a:t>of  the </a:t>
            </a:r>
            <a:r>
              <a:rPr sz="2400" spc="-15" dirty="0">
                <a:latin typeface="Calibri"/>
                <a:cs typeface="Calibri"/>
              </a:rPr>
              <a:t>two </a:t>
            </a:r>
            <a:r>
              <a:rPr sz="2400" dirty="0">
                <a:latin typeface="Calibri"/>
                <a:cs typeface="Calibri"/>
              </a:rPr>
              <a:t>modernities – </a:t>
            </a:r>
            <a:r>
              <a:rPr sz="2400" b="1" dirty="0">
                <a:latin typeface="Calibri"/>
                <a:cs typeface="Calibri"/>
              </a:rPr>
              <a:t>the </a:t>
            </a:r>
            <a:r>
              <a:rPr sz="2400" b="1" spc="-5" dirty="0">
                <a:latin typeface="Calibri"/>
                <a:cs typeface="Calibri"/>
              </a:rPr>
              <a:t>modernity </a:t>
            </a:r>
            <a:r>
              <a:rPr sz="2400" b="1" dirty="0">
                <a:latin typeface="Calibri"/>
                <a:cs typeface="Calibri"/>
              </a:rPr>
              <a:t>of </a:t>
            </a:r>
            <a:r>
              <a:rPr sz="2400" b="1" spc="-5" dirty="0">
                <a:latin typeface="Calibri"/>
                <a:cs typeface="Calibri"/>
              </a:rPr>
              <a:t>technology </a:t>
            </a:r>
            <a:r>
              <a:rPr sz="2400" dirty="0">
                <a:latin typeface="Calibri"/>
                <a:cs typeface="Calibri"/>
              </a:rPr>
              <a:t>and</a:t>
            </a:r>
            <a:r>
              <a:rPr sz="2400" spc="-130" dirty="0">
                <a:latin typeface="Calibri"/>
                <a:cs typeface="Calibri"/>
              </a:rPr>
              <a:t> </a:t>
            </a:r>
            <a:r>
              <a:rPr sz="2400" b="1" dirty="0">
                <a:latin typeface="Calibri"/>
                <a:cs typeface="Calibri"/>
              </a:rPr>
              <a:t>the  </a:t>
            </a:r>
            <a:r>
              <a:rPr sz="2400" b="1" spc="-5" dirty="0">
                <a:latin typeface="Calibri"/>
                <a:cs typeface="Calibri"/>
              </a:rPr>
              <a:t>modernity </a:t>
            </a:r>
            <a:r>
              <a:rPr sz="2400" b="1" dirty="0">
                <a:latin typeface="Calibri"/>
                <a:cs typeface="Calibri"/>
              </a:rPr>
              <a:t>of </a:t>
            </a:r>
            <a:r>
              <a:rPr sz="2400" b="1" spc="-10" dirty="0">
                <a:latin typeface="Calibri"/>
                <a:cs typeface="Calibri"/>
              </a:rPr>
              <a:t>liberation </a:t>
            </a:r>
            <a:r>
              <a:rPr sz="2400" dirty="0">
                <a:latin typeface="Calibri"/>
                <a:cs typeface="Calibri"/>
              </a:rPr>
              <a:t>– </a:t>
            </a:r>
            <a:r>
              <a:rPr sz="2400" spc="-10" dirty="0">
                <a:latin typeface="Calibri"/>
                <a:cs typeface="Calibri"/>
              </a:rPr>
              <a:t>over </a:t>
            </a:r>
            <a:r>
              <a:rPr sz="2400" dirty="0">
                <a:latin typeface="Calibri"/>
                <a:cs typeface="Calibri"/>
              </a:rPr>
              <a:t>the </a:t>
            </a:r>
            <a:r>
              <a:rPr sz="2400" spc="-10" dirty="0">
                <a:latin typeface="Calibri"/>
                <a:cs typeface="Calibri"/>
              </a:rPr>
              <a:t>history </a:t>
            </a:r>
            <a:r>
              <a:rPr sz="2400" dirty="0">
                <a:latin typeface="Calibri"/>
                <a:cs typeface="Calibri"/>
              </a:rPr>
              <a:t>of our modern  </a:t>
            </a:r>
            <a:r>
              <a:rPr sz="2400" spc="-15" dirty="0">
                <a:latin typeface="Calibri"/>
                <a:cs typeface="Calibri"/>
              </a:rPr>
              <a:t>world-system.</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254000" indent="-344170">
              <a:lnSpc>
                <a:spcPct val="100000"/>
              </a:lnSpc>
              <a:buFont typeface="Arial"/>
              <a:buChar char="•"/>
              <a:tabLst>
                <a:tab pos="356870" algn="l"/>
                <a:tab pos="357505" algn="l"/>
              </a:tabLst>
            </a:pPr>
            <a:r>
              <a:rPr sz="2400" spc="-15" dirty="0">
                <a:latin typeface="Calibri"/>
                <a:cs typeface="Calibri"/>
              </a:rPr>
              <a:t>Wallerstein </a:t>
            </a:r>
            <a:r>
              <a:rPr sz="2400" dirty="0">
                <a:latin typeface="Calibri"/>
                <a:cs typeface="Calibri"/>
              </a:rPr>
              <a:t>divides the </a:t>
            </a:r>
            <a:r>
              <a:rPr sz="2400" spc="-5" dirty="0">
                <a:latin typeface="Calibri"/>
                <a:cs typeface="Calibri"/>
              </a:rPr>
              <a:t>analysis </a:t>
            </a:r>
            <a:r>
              <a:rPr sz="2400" dirty="0">
                <a:latin typeface="Calibri"/>
                <a:cs typeface="Calibri"/>
              </a:rPr>
              <a:t>of the modern</a:t>
            </a:r>
            <a:r>
              <a:rPr sz="2400" spc="-165" dirty="0">
                <a:latin typeface="Calibri"/>
                <a:cs typeface="Calibri"/>
              </a:rPr>
              <a:t> </a:t>
            </a:r>
            <a:r>
              <a:rPr sz="2400" spc="-15" dirty="0">
                <a:latin typeface="Calibri"/>
                <a:cs typeface="Calibri"/>
              </a:rPr>
              <a:t>world-system  </a:t>
            </a:r>
            <a:r>
              <a:rPr sz="2400" spc="-10" dirty="0">
                <a:latin typeface="Calibri"/>
                <a:cs typeface="Calibri"/>
              </a:rPr>
              <a:t>into </a:t>
            </a:r>
            <a:r>
              <a:rPr sz="2400" b="1" spc="-5" dirty="0">
                <a:latin typeface="Calibri"/>
                <a:cs typeface="Calibri"/>
              </a:rPr>
              <a:t>three</a:t>
            </a:r>
            <a:r>
              <a:rPr sz="2400" b="1" spc="-80" dirty="0">
                <a:latin typeface="Calibri"/>
                <a:cs typeface="Calibri"/>
              </a:rPr>
              <a:t> </a:t>
            </a:r>
            <a:r>
              <a:rPr sz="2400" dirty="0">
                <a:latin typeface="Calibri"/>
                <a:cs typeface="Calibri"/>
              </a:rPr>
              <a:t>parts:</a:t>
            </a:r>
            <a:endParaRPr sz="2400">
              <a:latin typeface="Calibri"/>
              <a:cs typeface="Calibri"/>
            </a:endParaRPr>
          </a:p>
          <a:p>
            <a:pPr>
              <a:lnSpc>
                <a:spcPct val="100000"/>
              </a:lnSpc>
              <a:spcBef>
                <a:spcPts val="40"/>
              </a:spcBef>
              <a:buFont typeface="Arial"/>
              <a:buChar char="•"/>
            </a:pPr>
            <a:endParaRPr sz="3400">
              <a:latin typeface="Times New Roman"/>
              <a:cs typeface="Times New Roman"/>
            </a:endParaRPr>
          </a:p>
          <a:p>
            <a:pPr marL="756285" marR="5080" lvl="1" indent="-286385">
              <a:lnSpc>
                <a:spcPct val="100000"/>
              </a:lnSpc>
              <a:buFont typeface="Arial"/>
              <a:buChar char="–"/>
              <a:tabLst>
                <a:tab pos="756285" algn="l"/>
                <a:tab pos="756920" algn="l"/>
              </a:tabLst>
            </a:pPr>
            <a:r>
              <a:rPr sz="2000" spc="-10" dirty="0">
                <a:latin typeface="Calibri"/>
                <a:cs typeface="Calibri"/>
              </a:rPr>
              <a:t>The 300-350 </a:t>
            </a:r>
            <a:r>
              <a:rPr sz="2000" spc="-15" dirty="0">
                <a:latin typeface="Calibri"/>
                <a:cs typeface="Calibri"/>
              </a:rPr>
              <a:t>years </a:t>
            </a:r>
            <a:r>
              <a:rPr sz="2000" spc="-10" dirty="0">
                <a:latin typeface="Calibri"/>
                <a:cs typeface="Calibri"/>
              </a:rPr>
              <a:t>that </a:t>
            </a:r>
            <a:r>
              <a:rPr sz="2000" spc="-5" dirty="0">
                <a:latin typeface="Calibri"/>
                <a:cs typeface="Calibri"/>
              </a:rPr>
              <a:t>run </a:t>
            </a:r>
            <a:r>
              <a:rPr sz="2000" spc="-15" dirty="0">
                <a:latin typeface="Calibri"/>
                <a:cs typeface="Calibri"/>
              </a:rPr>
              <a:t>between </a:t>
            </a:r>
            <a:r>
              <a:rPr sz="2000" spc="-5" dirty="0">
                <a:latin typeface="Calibri"/>
                <a:cs typeface="Calibri"/>
              </a:rPr>
              <a:t>the </a:t>
            </a:r>
            <a:r>
              <a:rPr sz="2000" spc="-10" dirty="0">
                <a:latin typeface="Calibri"/>
                <a:cs typeface="Calibri"/>
              </a:rPr>
              <a:t>origins </a:t>
            </a:r>
            <a:r>
              <a:rPr sz="2000" spc="-5" dirty="0">
                <a:latin typeface="Calibri"/>
                <a:cs typeface="Calibri"/>
              </a:rPr>
              <a:t>of our </a:t>
            </a:r>
            <a:r>
              <a:rPr sz="2000" spc="-10" dirty="0">
                <a:latin typeface="Calibri"/>
                <a:cs typeface="Calibri"/>
              </a:rPr>
              <a:t>modern </a:t>
            </a:r>
            <a:r>
              <a:rPr sz="2000" spc="-15" dirty="0">
                <a:latin typeface="Calibri"/>
                <a:cs typeface="Calibri"/>
              </a:rPr>
              <a:t>world-  </a:t>
            </a:r>
            <a:r>
              <a:rPr sz="2000" spc="-30" dirty="0">
                <a:latin typeface="Calibri"/>
                <a:cs typeface="Calibri"/>
              </a:rPr>
              <a:t>system </a:t>
            </a:r>
            <a:r>
              <a:rPr sz="2000" spc="-10" dirty="0">
                <a:latin typeface="Calibri"/>
                <a:cs typeface="Calibri"/>
              </a:rPr>
              <a:t>in </a:t>
            </a:r>
            <a:r>
              <a:rPr sz="2000" spc="-5" dirty="0">
                <a:latin typeface="Calibri"/>
                <a:cs typeface="Calibri"/>
              </a:rPr>
              <a:t>the </a:t>
            </a:r>
            <a:r>
              <a:rPr sz="2000" spc="-10" dirty="0">
                <a:latin typeface="Calibri"/>
                <a:cs typeface="Calibri"/>
              </a:rPr>
              <a:t>middle </a:t>
            </a:r>
            <a:r>
              <a:rPr sz="2000" spc="-5" dirty="0">
                <a:latin typeface="Calibri"/>
                <a:cs typeface="Calibri"/>
              </a:rPr>
              <a:t>of the </a:t>
            </a:r>
            <a:r>
              <a:rPr sz="2000" spc="-10" dirty="0">
                <a:latin typeface="Calibri"/>
                <a:cs typeface="Calibri"/>
              </a:rPr>
              <a:t>15</a:t>
            </a:r>
            <a:r>
              <a:rPr sz="2025" spc="-15" baseline="24691" dirty="0">
                <a:latin typeface="Calibri"/>
                <a:cs typeface="Calibri"/>
              </a:rPr>
              <a:t>th </a:t>
            </a:r>
            <a:r>
              <a:rPr sz="2000" spc="-10" dirty="0">
                <a:latin typeface="Calibri"/>
                <a:cs typeface="Calibri"/>
              </a:rPr>
              <a:t>century </a:t>
            </a:r>
            <a:r>
              <a:rPr sz="2000" spc="-15" dirty="0">
                <a:latin typeface="Calibri"/>
                <a:cs typeface="Calibri"/>
              </a:rPr>
              <a:t>to </a:t>
            </a:r>
            <a:r>
              <a:rPr sz="2000" spc="-5" dirty="0">
                <a:latin typeface="Calibri"/>
                <a:cs typeface="Calibri"/>
              </a:rPr>
              <a:t>the </a:t>
            </a:r>
            <a:r>
              <a:rPr sz="2000" spc="-10" dirty="0">
                <a:latin typeface="Calibri"/>
                <a:cs typeface="Calibri"/>
              </a:rPr>
              <a:t>end </a:t>
            </a:r>
            <a:r>
              <a:rPr sz="2000" spc="-5" dirty="0">
                <a:latin typeface="Calibri"/>
                <a:cs typeface="Calibri"/>
              </a:rPr>
              <a:t>of the</a:t>
            </a:r>
            <a:r>
              <a:rPr sz="2000" spc="335" dirty="0">
                <a:latin typeface="Calibri"/>
                <a:cs typeface="Calibri"/>
              </a:rPr>
              <a:t> </a:t>
            </a:r>
            <a:r>
              <a:rPr sz="2000" spc="-5" dirty="0">
                <a:latin typeface="Calibri"/>
                <a:cs typeface="Calibri"/>
              </a:rPr>
              <a:t>18</a:t>
            </a:r>
            <a:r>
              <a:rPr sz="2025" spc="-7" baseline="24691" dirty="0">
                <a:latin typeface="Calibri"/>
                <a:cs typeface="Calibri"/>
              </a:rPr>
              <a:t>th </a:t>
            </a:r>
            <a:r>
              <a:rPr sz="2000" spc="-10" dirty="0">
                <a:latin typeface="Calibri"/>
                <a:cs typeface="Calibri"/>
              </a:rPr>
              <a:t>century;</a:t>
            </a:r>
            <a:endParaRPr sz="2000">
              <a:latin typeface="Calibri"/>
              <a:cs typeface="Calibri"/>
            </a:endParaRPr>
          </a:p>
          <a:p>
            <a:pPr lvl="1">
              <a:lnSpc>
                <a:spcPct val="100000"/>
              </a:lnSpc>
              <a:spcBef>
                <a:spcPts val="20"/>
              </a:spcBef>
              <a:buFont typeface="Arial"/>
              <a:buChar char="–"/>
            </a:pPr>
            <a:endParaRPr sz="2900">
              <a:latin typeface="Times New Roman"/>
              <a:cs typeface="Times New Roman"/>
            </a:endParaRPr>
          </a:p>
          <a:p>
            <a:pPr marL="756285" marR="213360" lvl="1" indent="-286385">
              <a:lnSpc>
                <a:spcPct val="100000"/>
              </a:lnSpc>
              <a:spcBef>
                <a:spcPts val="5"/>
              </a:spcBef>
              <a:buFont typeface="Arial"/>
              <a:buChar char="–"/>
              <a:tabLst>
                <a:tab pos="756285" algn="l"/>
                <a:tab pos="756920" algn="l"/>
              </a:tabLst>
            </a:pPr>
            <a:r>
              <a:rPr sz="2000" spc="-10" dirty="0">
                <a:latin typeface="Calibri"/>
                <a:cs typeface="Calibri"/>
              </a:rPr>
              <a:t>The 19</a:t>
            </a:r>
            <a:r>
              <a:rPr sz="2025" spc="-15" baseline="24691" dirty="0">
                <a:latin typeface="Calibri"/>
                <a:cs typeface="Calibri"/>
              </a:rPr>
              <a:t>th </a:t>
            </a:r>
            <a:r>
              <a:rPr sz="2000" spc="-5" dirty="0">
                <a:latin typeface="Calibri"/>
                <a:cs typeface="Calibri"/>
              </a:rPr>
              <a:t>and </a:t>
            </a:r>
            <a:r>
              <a:rPr sz="2000" spc="-20" dirty="0">
                <a:latin typeface="Calibri"/>
                <a:cs typeface="Calibri"/>
              </a:rPr>
              <a:t>most </a:t>
            </a:r>
            <a:r>
              <a:rPr sz="2000" spc="-5" dirty="0">
                <a:latin typeface="Calibri"/>
                <a:cs typeface="Calibri"/>
              </a:rPr>
              <a:t>of the 20</a:t>
            </a:r>
            <a:r>
              <a:rPr sz="2025" spc="-7" baseline="24691" dirty="0">
                <a:latin typeface="Calibri"/>
                <a:cs typeface="Calibri"/>
              </a:rPr>
              <a:t>th </a:t>
            </a:r>
            <a:r>
              <a:rPr sz="2000" spc="-10" dirty="0">
                <a:latin typeface="Calibri"/>
                <a:cs typeface="Calibri"/>
              </a:rPr>
              <a:t>centuries, </a:t>
            </a:r>
            <a:r>
              <a:rPr sz="2000" spc="-5" dirty="0">
                <a:latin typeface="Calibri"/>
                <a:cs typeface="Calibri"/>
              </a:rPr>
              <a:t>or </a:t>
            </a:r>
            <a:r>
              <a:rPr sz="2000" spc="-15" dirty="0">
                <a:latin typeface="Calibri"/>
                <a:cs typeface="Calibri"/>
              </a:rPr>
              <a:t>to </a:t>
            </a:r>
            <a:r>
              <a:rPr sz="2000" spc="-10" dirty="0">
                <a:latin typeface="Calibri"/>
                <a:cs typeface="Calibri"/>
              </a:rPr>
              <a:t>use </a:t>
            </a:r>
            <a:r>
              <a:rPr sz="2000" spc="-20" dirty="0">
                <a:latin typeface="Calibri"/>
                <a:cs typeface="Calibri"/>
              </a:rPr>
              <a:t>two </a:t>
            </a:r>
            <a:r>
              <a:rPr sz="2000" spc="-15" dirty="0">
                <a:latin typeface="Calibri"/>
                <a:cs typeface="Calibri"/>
              </a:rPr>
              <a:t>symbolic </a:t>
            </a:r>
            <a:r>
              <a:rPr sz="2000" spc="-20" dirty="0">
                <a:latin typeface="Calibri"/>
                <a:cs typeface="Calibri"/>
              </a:rPr>
              <a:t>dates  </a:t>
            </a:r>
            <a:r>
              <a:rPr sz="2000" spc="-25" dirty="0">
                <a:latin typeface="Calibri"/>
                <a:cs typeface="Calibri"/>
              </a:rPr>
              <a:t>for </a:t>
            </a:r>
            <a:r>
              <a:rPr sz="2000" spc="-5" dirty="0">
                <a:latin typeface="Calibri"/>
                <a:cs typeface="Calibri"/>
              </a:rPr>
              <a:t>this </a:t>
            </a:r>
            <a:r>
              <a:rPr sz="2000" spc="-15" dirty="0">
                <a:latin typeface="Calibri"/>
                <a:cs typeface="Calibri"/>
              </a:rPr>
              <a:t>second </a:t>
            </a:r>
            <a:r>
              <a:rPr sz="2000" spc="-10" dirty="0">
                <a:latin typeface="Calibri"/>
                <a:cs typeface="Calibri"/>
              </a:rPr>
              <a:t>period, </a:t>
            </a:r>
            <a:r>
              <a:rPr sz="2000" spc="-5" dirty="0">
                <a:latin typeface="Calibri"/>
                <a:cs typeface="Calibri"/>
              </a:rPr>
              <a:t>the </a:t>
            </a:r>
            <a:r>
              <a:rPr sz="2000" spc="-25" dirty="0">
                <a:latin typeface="Calibri"/>
                <a:cs typeface="Calibri"/>
              </a:rPr>
              <a:t>era </a:t>
            </a:r>
            <a:r>
              <a:rPr sz="2000" spc="-15" dirty="0">
                <a:latin typeface="Calibri"/>
                <a:cs typeface="Calibri"/>
              </a:rPr>
              <a:t>from </a:t>
            </a:r>
            <a:r>
              <a:rPr sz="2000" spc="-10" dirty="0">
                <a:latin typeface="Calibri"/>
                <a:cs typeface="Calibri"/>
              </a:rPr>
              <a:t>1789 </a:t>
            </a:r>
            <a:r>
              <a:rPr sz="2000" spc="-15" dirty="0">
                <a:latin typeface="Calibri"/>
                <a:cs typeface="Calibri"/>
              </a:rPr>
              <a:t>to</a:t>
            </a:r>
            <a:r>
              <a:rPr sz="2000" spc="204" dirty="0">
                <a:latin typeface="Calibri"/>
                <a:cs typeface="Calibri"/>
              </a:rPr>
              <a:t> </a:t>
            </a:r>
            <a:r>
              <a:rPr sz="2000" spc="-10" dirty="0">
                <a:latin typeface="Calibri"/>
                <a:cs typeface="Calibri"/>
              </a:rPr>
              <a:t>1968;</a:t>
            </a:r>
            <a:endParaRPr sz="2000">
              <a:latin typeface="Calibri"/>
              <a:cs typeface="Calibri"/>
            </a:endParaRPr>
          </a:p>
          <a:p>
            <a:pPr lvl="1">
              <a:lnSpc>
                <a:spcPct val="100000"/>
              </a:lnSpc>
              <a:spcBef>
                <a:spcPts val="25"/>
              </a:spcBef>
              <a:buFont typeface="Arial"/>
              <a:buChar char="–"/>
            </a:pPr>
            <a:endParaRPr sz="2900">
              <a:latin typeface="Times New Roman"/>
              <a:cs typeface="Times New Roman"/>
            </a:endParaRPr>
          </a:p>
          <a:p>
            <a:pPr marL="756285" lvl="1" indent="-286385">
              <a:lnSpc>
                <a:spcPct val="100000"/>
              </a:lnSpc>
              <a:buFont typeface="Arial"/>
              <a:buChar char="–"/>
              <a:tabLst>
                <a:tab pos="756285" algn="l"/>
                <a:tab pos="756920" algn="l"/>
              </a:tabLst>
            </a:pPr>
            <a:r>
              <a:rPr sz="2000" spc="-10" dirty="0">
                <a:latin typeface="Calibri"/>
                <a:cs typeface="Calibri"/>
              </a:rPr>
              <a:t>The </a:t>
            </a:r>
            <a:r>
              <a:rPr sz="2000" spc="-15" dirty="0">
                <a:latin typeface="Calibri"/>
                <a:cs typeface="Calibri"/>
              </a:rPr>
              <a:t>post-1968</a:t>
            </a:r>
            <a:r>
              <a:rPr sz="2000" spc="25" dirty="0">
                <a:latin typeface="Calibri"/>
                <a:cs typeface="Calibri"/>
              </a:rPr>
              <a:t> </a:t>
            </a:r>
            <a:r>
              <a:rPr sz="2000" spc="-10" dirty="0">
                <a:latin typeface="Calibri"/>
                <a:cs typeface="Calibri"/>
              </a:rPr>
              <a:t>period.</a:t>
            </a:r>
            <a:endParaRPr sz="20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177</a:t>
            </a:fld>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22579"/>
            <a:ext cx="8545830" cy="5816600"/>
          </a:xfrm>
          <a:prstGeom prst="rect">
            <a:avLst/>
          </a:prstGeom>
        </p:spPr>
        <p:txBody>
          <a:bodyPr vert="horz" wrap="square" lIns="0" tIns="11430" rIns="0" bIns="0" rtlCol="0">
            <a:spAutoFit/>
          </a:bodyPr>
          <a:lstStyle/>
          <a:p>
            <a:pPr marL="356870" marR="340360" indent="-344170">
              <a:lnSpc>
                <a:spcPct val="100000"/>
              </a:lnSpc>
              <a:spcBef>
                <a:spcPts val="90"/>
              </a:spcBef>
              <a:buFont typeface="Arial"/>
              <a:buChar char="•"/>
              <a:tabLst>
                <a:tab pos="356870" algn="l"/>
                <a:tab pos="357505" algn="l"/>
              </a:tabLst>
            </a:pPr>
            <a:r>
              <a:rPr sz="2000" spc="-10" dirty="0">
                <a:latin typeface="Calibri"/>
                <a:cs typeface="Calibri"/>
              </a:rPr>
              <a:t>The modern </a:t>
            </a:r>
            <a:r>
              <a:rPr sz="2000" spc="-20" dirty="0">
                <a:latin typeface="Calibri"/>
                <a:cs typeface="Calibri"/>
              </a:rPr>
              <a:t>world-system </a:t>
            </a:r>
            <a:r>
              <a:rPr sz="2000" spc="-5" dirty="0">
                <a:latin typeface="Calibri"/>
                <a:cs typeface="Calibri"/>
              </a:rPr>
              <a:t>has </a:t>
            </a:r>
            <a:r>
              <a:rPr sz="2000" spc="-15" dirty="0">
                <a:latin typeface="Calibri"/>
                <a:cs typeface="Calibri"/>
              </a:rPr>
              <a:t>never </a:t>
            </a:r>
            <a:r>
              <a:rPr sz="2000" spc="-10" dirty="0">
                <a:latin typeface="Calibri"/>
                <a:cs typeface="Calibri"/>
              </a:rPr>
              <a:t>been fully </a:t>
            </a:r>
            <a:r>
              <a:rPr sz="2000" spc="-15" dirty="0">
                <a:latin typeface="Calibri"/>
                <a:cs typeface="Calibri"/>
              </a:rPr>
              <a:t>comfortable </a:t>
            </a:r>
            <a:r>
              <a:rPr sz="2000" spc="-10" dirty="0">
                <a:latin typeface="Calibri"/>
                <a:cs typeface="Calibri"/>
              </a:rPr>
              <a:t>with </a:t>
            </a:r>
            <a:r>
              <a:rPr sz="2000" spc="-5" dirty="0">
                <a:latin typeface="Calibri"/>
                <a:cs typeface="Calibri"/>
              </a:rPr>
              <a:t>the </a:t>
            </a:r>
            <a:r>
              <a:rPr sz="2000" spc="-10" dirty="0">
                <a:latin typeface="Calibri"/>
                <a:cs typeface="Calibri"/>
              </a:rPr>
              <a:t>idea </a:t>
            </a:r>
            <a:r>
              <a:rPr sz="2000" spc="-5" dirty="0">
                <a:latin typeface="Calibri"/>
                <a:cs typeface="Calibri"/>
              </a:rPr>
              <a:t>of  </a:t>
            </a:r>
            <a:r>
              <a:rPr sz="2000" spc="-20" dirty="0">
                <a:latin typeface="Calibri"/>
                <a:cs typeface="Calibri"/>
              </a:rPr>
              <a:t>modernity, </a:t>
            </a:r>
            <a:r>
              <a:rPr sz="2000" spc="-5" dirty="0">
                <a:latin typeface="Calibri"/>
                <a:cs typeface="Calibri"/>
              </a:rPr>
              <a:t>but </a:t>
            </a:r>
            <a:r>
              <a:rPr sz="2000" spc="-25" dirty="0">
                <a:latin typeface="Calibri"/>
                <a:cs typeface="Calibri"/>
              </a:rPr>
              <a:t>for different </a:t>
            </a:r>
            <a:r>
              <a:rPr sz="2000" spc="-15" dirty="0">
                <a:latin typeface="Calibri"/>
                <a:cs typeface="Calibri"/>
              </a:rPr>
              <a:t>reasons </a:t>
            </a:r>
            <a:r>
              <a:rPr sz="2000" spc="-10" dirty="0">
                <a:latin typeface="Calibri"/>
                <a:cs typeface="Calibri"/>
              </a:rPr>
              <a:t>in each </a:t>
            </a:r>
            <a:r>
              <a:rPr sz="2000" spc="-5" dirty="0">
                <a:latin typeface="Calibri"/>
                <a:cs typeface="Calibri"/>
              </a:rPr>
              <a:t>of the </a:t>
            </a:r>
            <a:r>
              <a:rPr sz="2000" spc="-15" dirty="0">
                <a:latin typeface="Calibri"/>
                <a:cs typeface="Calibri"/>
              </a:rPr>
              <a:t>three</a:t>
            </a:r>
            <a:r>
              <a:rPr sz="2000" spc="300" dirty="0">
                <a:latin typeface="Calibri"/>
                <a:cs typeface="Calibri"/>
              </a:rPr>
              <a:t> </a:t>
            </a:r>
            <a:r>
              <a:rPr sz="2000" spc="-10" dirty="0">
                <a:latin typeface="Calibri"/>
                <a:cs typeface="Calibri"/>
              </a:rPr>
              <a:t>periods.</a:t>
            </a:r>
            <a:endParaRPr sz="2000">
              <a:latin typeface="Calibri"/>
              <a:cs typeface="Calibri"/>
            </a:endParaRPr>
          </a:p>
          <a:p>
            <a:pPr>
              <a:lnSpc>
                <a:spcPct val="100000"/>
              </a:lnSpc>
              <a:spcBef>
                <a:spcPts val="20"/>
              </a:spcBef>
              <a:buFont typeface="Arial"/>
              <a:buChar char="•"/>
            </a:pPr>
            <a:endParaRPr sz="2900">
              <a:latin typeface="Times New Roman"/>
              <a:cs typeface="Times New Roman"/>
            </a:endParaRPr>
          </a:p>
          <a:p>
            <a:pPr marL="356870" marR="5080" indent="-344170">
              <a:lnSpc>
                <a:spcPct val="100000"/>
              </a:lnSpc>
              <a:buFont typeface="Arial"/>
              <a:buChar char="•"/>
              <a:tabLst>
                <a:tab pos="356870" algn="l"/>
                <a:tab pos="357505" algn="l"/>
              </a:tabLst>
            </a:pPr>
            <a:r>
              <a:rPr sz="2000" spc="-10" dirty="0">
                <a:latin typeface="Calibri"/>
                <a:cs typeface="Calibri"/>
              </a:rPr>
              <a:t>During </a:t>
            </a:r>
            <a:r>
              <a:rPr sz="2000" spc="-5" dirty="0">
                <a:latin typeface="Calibri"/>
                <a:cs typeface="Calibri"/>
              </a:rPr>
              <a:t>the </a:t>
            </a:r>
            <a:r>
              <a:rPr sz="2000" spc="-20" dirty="0">
                <a:latin typeface="Calibri"/>
                <a:cs typeface="Calibri"/>
              </a:rPr>
              <a:t>first </a:t>
            </a:r>
            <a:r>
              <a:rPr sz="2000" spc="-10" dirty="0">
                <a:latin typeface="Calibri"/>
                <a:cs typeface="Calibri"/>
              </a:rPr>
              <a:t>period, </a:t>
            </a:r>
            <a:r>
              <a:rPr sz="2000" spc="-5" dirty="0">
                <a:latin typeface="Calibri"/>
                <a:cs typeface="Calibri"/>
              </a:rPr>
              <a:t>only part of the </a:t>
            </a:r>
            <a:r>
              <a:rPr sz="2000" spc="-10" dirty="0">
                <a:latin typeface="Calibri"/>
                <a:cs typeface="Calibri"/>
              </a:rPr>
              <a:t>globe (primarily </a:t>
            </a:r>
            <a:r>
              <a:rPr sz="2000" spc="-20" dirty="0">
                <a:latin typeface="Calibri"/>
                <a:cs typeface="Calibri"/>
              </a:rPr>
              <a:t>most </a:t>
            </a:r>
            <a:r>
              <a:rPr sz="2000" spc="-5" dirty="0">
                <a:latin typeface="Calibri"/>
                <a:cs typeface="Calibri"/>
              </a:rPr>
              <a:t>of </a:t>
            </a:r>
            <a:r>
              <a:rPr sz="2000" spc="-10" dirty="0">
                <a:latin typeface="Calibri"/>
                <a:cs typeface="Calibri"/>
              </a:rPr>
              <a:t>Europe </a:t>
            </a:r>
            <a:r>
              <a:rPr sz="2000" spc="-5" dirty="0">
                <a:latin typeface="Calibri"/>
                <a:cs typeface="Calibri"/>
              </a:rPr>
              <a:t>and the  </a:t>
            </a:r>
            <a:r>
              <a:rPr sz="2000" spc="-15" dirty="0">
                <a:latin typeface="Calibri"/>
                <a:cs typeface="Calibri"/>
              </a:rPr>
              <a:t>Americas) constituted </a:t>
            </a:r>
            <a:r>
              <a:rPr sz="2000" spc="-5" dirty="0">
                <a:latin typeface="Calibri"/>
                <a:cs typeface="Calibri"/>
              </a:rPr>
              <a:t>this </a:t>
            </a:r>
            <a:r>
              <a:rPr sz="2000" spc="-15" dirty="0">
                <a:latin typeface="Calibri"/>
                <a:cs typeface="Calibri"/>
              </a:rPr>
              <a:t>historical </a:t>
            </a:r>
            <a:r>
              <a:rPr sz="2000" spc="-30" dirty="0">
                <a:latin typeface="Calibri"/>
                <a:cs typeface="Calibri"/>
              </a:rPr>
              <a:t>system, </a:t>
            </a:r>
            <a:r>
              <a:rPr sz="2000" spc="-10" dirty="0">
                <a:latin typeface="Calibri"/>
                <a:cs typeface="Calibri"/>
              </a:rPr>
              <a:t>which </a:t>
            </a:r>
            <a:r>
              <a:rPr sz="2000" spc="-25" dirty="0">
                <a:latin typeface="Calibri"/>
                <a:cs typeface="Calibri"/>
              </a:rPr>
              <a:t>we may </a:t>
            </a:r>
            <a:r>
              <a:rPr sz="2000" spc="-15" dirty="0">
                <a:latin typeface="Calibri"/>
                <a:cs typeface="Calibri"/>
              </a:rPr>
              <a:t>call </a:t>
            </a:r>
            <a:r>
              <a:rPr sz="2000" spc="-5" dirty="0">
                <a:latin typeface="Calibri"/>
                <a:cs typeface="Calibri"/>
              </a:rPr>
              <a:t>a </a:t>
            </a:r>
            <a:r>
              <a:rPr sz="2000" b="1" spc="-15" dirty="0">
                <a:latin typeface="Calibri"/>
                <a:cs typeface="Calibri"/>
              </a:rPr>
              <a:t>capitalist  </a:t>
            </a:r>
            <a:r>
              <a:rPr sz="2000" b="1" spc="-10" dirty="0">
                <a:latin typeface="Calibri"/>
                <a:cs typeface="Calibri"/>
              </a:rPr>
              <a:t>world-economy</a:t>
            </a:r>
            <a:r>
              <a:rPr sz="2000" spc="-10" dirty="0">
                <a:latin typeface="Calibri"/>
                <a:cs typeface="Calibri"/>
              </a:rPr>
              <a:t>.</a:t>
            </a:r>
            <a:endParaRPr sz="2000">
              <a:latin typeface="Calibri"/>
              <a:cs typeface="Calibri"/>
            </a:endParaRPr>
          </a:p>
          <a:p>
            <a:pPr>
              <a:lnSpc>
                <a:spcPct val="100000"/>
              </a:lnSpc>
              <a:spcBef>
                <a:spcPts val="20"/>
              </a:spcBef>
              <a:buFont typeface="Arial"/>
              <a:buChar char="•"/>
            </a:pPr>
            <a:endParaRPr sz="2900">
              <a:latin typeface="Times New Roman"/>
              <a:cs typeface="Times New Roman"/>
            </a:endParaRPr>
          </a:p>
          <a:p>
            <a:pPr marL="356870" indent="-344170">
              <a:lnSpc>
                <a:spcPct val="100000"/>
              </a:lnSpc>
              <a:buFont typeface="Arial"/>
              <a:buChar char="•"/>
              <a:tabLst>
                <a:tab pos="356870" algn="l"/>
                <a:tab pos="357505" algn="l"/>
              </a:tabLst>
            </a:pPr>
            <a:r>
              <a:rPr sz="2000" spc="-20" dirty="0">
                <a:latin typeface="Calibri"/>
                <a:cs typeface="Calibri"/>
              </a:rPr>
              <a:t>Why </a:t>
            </a:r>
            <a:r>
              <a:rPr sz="2000" b="1" spc="-15" dirty="0">
                <a:latin typeface="Calibri"/>
                <a:cs typeface="Calibri"/>
              </a:rPr>
              <a:t>capitalist world-economy</a:t>
            </a:r>
            <a:r>
              <a:rPr sz="2000" spc="-15" dirty="0">
                <a:latin typeface="Calibri"/>
                <a:cs typeface="Calibri"/>
              </a:rPr>
              <a:t>? For three defining</a:t>
            </a:r>
            <a:r>
              <a:rPr sz="2000" spc="125" dirty="0">
                <a:latin typeface="Calibri"/>
                <a:cs typeface="Calibri"/>
              </a:rPr>
              <a:t> </a:t>
            </a:r>
            <a:r>
              <a:rPr sz="2000" spc="-20" dirty="0">
                <a:latin typeface="Calibri"/>
                <a:cs typeface="Calibri"/>
              </a:rPr>
              <a:t>features:</a:t>
            </a:r>
            <a:endParaRPr sz="2000">
              <a:latin typeface="Calibri"/>
              <a:cs typeface="Calibri"/>
            </a:endParaRPr>
          </a:p>
          <a:p>
            <a:pPr>
              <a:lnSpc>
                <a:spcPct val="100000"/>
              </a:lnSpc>
              <a:spcBef>
                <a:spcPts val="40"/>
              </a:spcBef>
              <a:buFont typeface="Arial"/>
              <a:buChar char="•"/>
            </a:pPr>
            <a:endParaRPr sz="2850">
              <a:latin typeface="Times New Roman"/>
              <a:cs typeface="Times New Roman"/>
            </a:endParaRPr>
          </a:p>
          <a:p>
            <a:pPr marL="756285" marR="960119" lvl="1" indent="-286385">
              <a:lnSpc>
                <a:spcPct val="100000"/>
              </a:lnSpc>
              <a:buFont typeface="Arial"/>
              <a:buChar char="–"/>
              <a:tabLst>
                <a:tab pos="756285" algn="l"/>
                <a:tab pos="756920" algn="l"/>
              </a:tabLst>
            </a:pPr>
            <a:r>
              <a:rPr sz="1800" spc="-10" dirty="0">
                <a:latin typeface="Calibri"/>
                <a:cs typeface="Calibri"/>
              </a:rPr>
              <a:t>There </a:t>
            </a:r>
            <a:r>
              <a:rPr sz="1800" spc="-20" dirty="0">
                <a:latin typeface="Calibri"/>
                <a:cs typeface="Calibri"/>
              </a:rPr>
              <a:t>existed </a:t>
            </a:r>
            <a:r>
              <a:rPr sz="1800" dirty="0">
                <a:latin typeface="Calibri"/>
                <a:cs typeface="Calibri"/>
              </a:rPr>
              <a:t>a </a:t>
            </a:r>
            <a:r>
              <a:rPr sz="1800" spc="-10" dirty="0">
                <a:latin typeface="Calibri"/>
                <a:cs typeface="Calibri"/>
              </a:rPr>
              <a:t>single axial </a:t>
            </a:r>
            <a:r>
              <a:rPr sz="1800" spc="-5" dirty="0">
                <a:latin typeface="Calibri"/>
                <a:cs typeface="Calibri"/>
              </a:rPr>
              <a:t>division </a:t>
            </a:r>
            <a:r>
              <a:rPr sz="1800" dirty="0">
                <a:latin typeface="Calibri"/>
                <a:cs typeface="Calibri"/>
              </a:rPr>
              <a:t>of </a:t>
            </a:r>
            <a:r>
              <a:rPr sz="1800" spc="-5" dirty="0">
                <a:latin typeface="Calibri"/>
                <a:cs typeface="Calibri"/>
              </a:rPr>
              <a:t>labour within its </a:t>
            </a:r>
            <a:r>
              <a:rPr sz="1800" spc="-10" dirty="0">
                <a:latin typeface="Calibri"/>
                <a:cs typeface="Calibri"/>
              </a:rPr>
              <a:t>boundaries, </a:t>
            </a:r>
            <a:r>
              <a:rPr sz="1800" spc="-5" dirty="0">
                <a:latin typeface="Calibri"/>
                <a:cs typeface="Calibri"/>
              </a:rPr>
              <a:t>with </a:t>
            </a:r>
            <a:r>
              <a:rPr sz="1800" dirty="0">
                <a:latin typeface="Calibri"/>
                <a:cs typeface="Calibri"/>
              </a:rPr>
              <a:t>a  </a:t>
            </a:r>
            <a:r>
              <a:rPr sz="1800" spc="-10" dirty="0">
                <a:latin typeface="Calibri"/>
                <a:cs typeface="Calibri"/>
              </a:rPr>
              <a:t>polarization between </a:t>
            </a:r>
            <a:r>
              <a:rPr sz="1800" spc="-15" dirty="0">
                <a:latin typeface="Calibri"/>
                <a:cs typeface="Calibri"/>
              </a:rPr>
              <a:t>core-like </a:t>
            </a:r>
            <a:r>
              <a:rPr sz="1800" spc="-5" dirty="0">
                <a:latin typeface="Calibri"/>
                <a:cs typeface="Calibri"/>
              </a:rPr>
              <a:t>and </a:t>
            </a:r>
            <a:r>
              <a:rPr sz="1800" spc="-15" dirty="0">
                <a:latin typeface="Calibri"/>
                <a:cs typeface="Calibri"/>
              </a:rPr>
              <a:t>peripheral </a:t>
            </a:r>
            <a:r>
              <a:rPr sz="1800" spc="-5" dirty="0">
                <a:latin typeface="Calibri"/>
                <a:cs typeface="Calibri"/>
              </a:rPr>
              <a:t>economic</a:t>
            </a:r>
            <a:r>
              <a:rPr sz="1800" spc="225" dirty="0">
                <a:latin typeface="Calibri"/>
                <a:cs typeface="Calibri"/>
              </a:rPr>
              <a:t> </a:t>
            </a:r>
            <a:r>
              <a:rPr sz="1800" spc="-5" dirty="0">
                <a:latin typeface="Calibri"/>
                <a:cs typeface="Calibri"/>
              </a:rPr>
              <a:t>activities;</a:t>
            </a:r>
            <a:endParaRPr sz="1800">
              <a:latin typeface="Calibri"/>
              <a:cs typeface="Calibri"/>
            </a:endParaRPr>
          </a:p>
          <a:p>
            <a:pPr lvl="1">
              <a:lnSpc>
                <a:spcPct val="100000"/>
              </a:lnSpc>
              <a:spcBef>
                <a:spcPts val="30"/>
              </a:spcBef>
              <a:buFont typeface="Arial"/>
              <a:buChar char="–"/>
            </a:pPr>
            <a:endParaRPr sz="2600">
              <a:latin typeface="Times New Roman"/>
              <a:cs typeface="Times New Roman"/>
            </a:endParaRPr>
          </a:p>
          <a:p>
            <a:pPr marL="756285" marR="220345" lvl="1" indent="-286385">
              <a:lnSpc>
                <a:spcPct val="100000"/>
              </a:lnSpc>
              <a:buFont typeface="Arial"/>
              <a:buChar char="–"/>
              <a:tabLst>
                <a:tab pos="756285" algn="l"/>
                <a:tab pos="756920" algn="l"/>
              </a:tabLst>
            </a:pPr>
            <a:r>
              <a:rPr sz="1800" spc="-5" dirty="0">
                <a:latin typeface="Calibri"/>
                <a:cs typeface="Calibri"/>
              </a:rPr>
              <a:t>The principal political </a:t>
            </a:r>
            <a:r>
              <a:rPr sz="1800" spc="-15" dirty="0">
                <a:latin typeface="Calibri"/>
                <a:cs typeface="Calibri"/>
              </a:rPr>
              <a:t>structures, </a:t>
            </a:r>
            <a:r>
              <a:rPr sz="1800" spc="-10" dirty="0">
                <a:latin typeface="Calibri"/>
                <a:cs typeface="Calibri"/>
              </a:rPr>
              <a:t>the </a:t>
            </a:r>
            <a:r>
              <a:rPr sz="1800" spc="-20" dirty="0">
                <a:latin typeface="Calibri"/>
                <a:cs typeface="Calibri"/>
              </a:rPr>
              <a:t>states, </a:t>
            </a:r>
            <a:r>
              <a:rPr sz="1800" spc="-15" dirty="0">
                <a:latin typeface="Calibri"/>
                <a:cs typeface="Calibri"/>
              </a:rPr>
              <a:t>were linked together </a:t>
            </a:r>
            <a:r>
              <a:rPr sz="1800" spc="-5" dirty="0">
                <a:latin typeface="Calibri"/>
                <a:cs typeface="Calibri"/>
              </a:rPr>
              <a:t>within </a:t>
            </a:r>
            <a:r>
              <a:rPr sz="1800" spc="-10" dirty="0">
                <a:latin typeface="Calibri"/>
                <a:cs typeface="Calibri"/>
              </a:rPr>
              <a:t>and  </a:t>
            </a:r>
            <a:r>
              <a:rPr sz="1800" spc="-15" dirty="0">
                <a:latin typeface="Calibri"/>
                <a:cs typeface="Calibri"/>
              </a:rPr>
              <a:t>constrained </a:t>
            </a:r>
            <a:r>
              <a:rPr sz="1800" spc="-5" dirty="0">
                <a:latin typeface="Calibri"/>
                <a:cs typeface="Calibri"/>
              </a:rPr>
              <a:t>by </a:t>
            </a:r>
            <a:r>
              <a:rPr sz="1800" dirty="0">
                <a:latin typeface="Calibri"/>
                <a:cs typeface="Calibri"/>
              </a:rPr>
              <a:t>an </a:t>
            </a:r>
            <a:r>
              <a:rPr sz="1800" spc="-25" dirty="0">
                <a:latin typeface="Calibri"/>
                <a:cs typeface="Calibri"/>
              </a:rPr>
              <a:t>interstate system </a:t>
            </a:r>
            <a:r>
              <a:rPr sz="1800" spc="-5" dirty="0">
                <a:latin typeface="Calibri"/>
                <a:cs typeface="Calibri"/>
              </a:rPr>
              <a:t>whose </a:t>
            </a:r>
            <a:r>
              <a:rPr sz="1800" spc="-10" dirty="0">
                <a:latin typeface="Calibri"/>
                <a:cs typeface="Calibri"/>
              </a:rPr>
              <a:t>boundaries </a:t>
            </a:r>
            <a:r>
              <a:rPr sz="1800" spc="-15" dirty="0">
                <a:latin typeface="Calibri"/>
                <a:cs typeface="Calibri"/>
              </a:rPr>
              <a:t>matched </a:t>
            </a:r>
            <a:r>
              <a:rPr sz="1800" spc="-5" dirty="0">
                <a:latin typeface="Calibri"/>
                <a:cs typeface="Calibri"/>
              </a:rPr>
              <a:t>those </a:t>
            </a:r>
            <a:r>
              <a:rPr sz="1800" dirty="0">
                <a:latin typeface="Calibri"/>
                <a:cs typeface="Calibri"/>
              </a:rPr>
              <a:t>of </a:t>
            </a:r>
            <a:r>
              <a:rPr sz="1800" spc="-10" dirty="0">
                <a:latin typeface="Calibri"/>
                <a:cs typeface="Calibri"/>
              </a:rPr>
              <a:t>the axial  </a:t>
            </a:r>
            <a:r>
              <a:rPr sz="1800" spc="-5" dirty="0">
                <a:latin typeface="Calibri"/>
                <a:cs typeface="Calibri"/>
              </a:rPr>
              <a:t>division </a:t>
            </a:r>
            <a:r>
              <a:rPr sz="1800" dirty="0">
                <a:latin typeface="Calibri"/>
                <a:cs typeface="Calibri"/>
              </a:rPr>
              <a:t>of</a:t>
            </a:r>
            <a:r>
              <a:rPr sz="1800" spc="-10" dirty="0">
                <a:latin typeface="Calibri"/>
                <a:cs typeface="Calibri"/>
              </a:rPr>
              <a:t> </a:t>
            </a:r>
            <a:r>
              <a:rPr sz="1800" spc="-5" dirty="0">
                <a:latin typeface="Calibri"/>
                <a:cs typeface="Calibri"/>
              </a:rPr>
              <a:t>labour;</a:t>
            </a:r>
            <a:endParaRPr sz="1800">
              <a:latin typeface="Calibri"/>
              <a:cs typeface="Calibri"/>
            </a:endParaRPr>
          </a:p>
          <a:p>
            <a:pPr lvl="1">
              <a:lnSpc>
                <a:spcPct val="100000"/>
              </a:lnSpc>
              <a:spcBef>
                <a:spcPts val="30"/>
              </a:spcBef>
              <a:buFont typeface="Arial"/>
              <a:buChar char="–"/>
            </a:pPr>
            <a:endParaRPr sz="2600">
              <a:latin typeface="Times New Roman"/>
              <a:cs typeface="Times New Roman"/>
            </a:endParaRPr>
          </a:p>
          <a:p>
            <a:pPr marL="756285" marR="264795" lvl="1" indent="-286385">
              <a:lnSpc>
                <a:spcPct val="100000"/>
              </a:lnSpc>
              <a:buFont typeface="Arial"/>
              <a:buChar char="–"/>
              <a:tabLst>
                <a:tab pos="755650" algn="l"/>
                <a:tab pos="756920" algn="l"/>
              </a:tabLst>
            </a:pPr>
            <a:r>
              <a:rPr sz="1800" spc="-5" dirty="0">
                <a:latin typeface="Calibri"/>
                <a:cs typeface="Calibri"/>
              </a:rPr>
              <a:t>Those who </a:t>
            </a:r>
            <a:r>
              <a:rPr sz="1800" spc="-15" dirty="0">
                <a:latin typeface="Calibri"/>
                <a:cs typeface="Calibri"/>
              </a:rPr>
              <a:t>pursued </a:t>
            </a:r>
            <a:r>
              <a:rPr sz="1800" spc="-10" dirty="0">
                <a:latin typeface="Calibri"/>
                <a:cs typeface="Calibri"/>
              </a:rPr>
              <a:t>the ceaseless </a:t>
            </a:r>
            <a:r>
              <a:rPr sz="1800" spc="-5" dirty="0">
                <a:latin typeface="Calibri"/>
                <a:cs typeface="Calibri"/>
              </a:rPr>
              <a:t>accumulation </a:t>
            </a:r>
            <a:r>
              <a:rPr sz="1800" dirty="0">
                <a:latin typeface="Calibri"/>
                <a:cs typeface="Calibri"/>
              </a:rPr>
              <a:t>of </a:t>
            </a:r>
            <a:r>
              <a:rPr sz="1800" spc="-10" dirty="0">
                <a:latin typeface="Calibri"/>
                <a:cs typeface="Calibri"/>
              </a:rPr>
              <a:t>capital </a:t>
            </a:r>
            <a:r>
              <a:rPr sz="1800" spc="-15" dirty="0">
                <a:latin typeface="Calibri"/>
                <a:cs typeface="Calibri"/>
              </a:rPr>
              <a:t>prevailed </a:t>
            </a:r>
            <a:r>
              <a:rPr sz="1800" spc="-5" dirty="0">
                <a:latin typeface="Calibri"/>
                <a:cs typeface="Calibri"/>
              </a:rPr>
              <a:t>in </a:t>
            </a:r>
            <a:r>
              <a:rPr sz="1800" spc="-10" dirty="0">
                <a:latin typeface="Calibri"/>
                <a:cs typeface="Calibri"/>
              </a:rPr>
              <a:t>the </a:t>
            </a:r>
            <a:r>
              <a:rPr sz="1800" spc="-5" dirty="0">
                <a:latin typeface="Calibri"/>
                <a:cs typeface="Calibri"/>
              </a:rPr>
              <a:t>middle  </a:t>
            </a:r>
            <a:r>
              <a:rPr sz="1800" spc="-10" dirty="0">
                <a:latin typeface="Calibri"/>
                <a:cs typeface="Calibri"/>
              </a:rPr>
              <a:t>run over </a:t>
            </a:r>
            <a:r>
              <a:rPr sz="1800" spc="-5" dirty="0">
                <a:latin typeface="Calibri"/>
                <a:cs typeface="Calibri"/>
              </a:rPr>
              <a:t>those who did</a:t>
            </a:r>
            <a:r>
              <a:rPr sz="1800" spc="65" dirty="0">
                <a:latin typeface="Calibri"/>
                <a:cs typeface="Calibri"/>
              </a:rPr>
              <a:t> </a:t>
            </a:r>
            <a:r>
              <a:rPr sz="1800" spc="-5" dirty="0">
                <a:latin typeface="Calibri"/>
                <a:cs typeface="Calibri"/>
              </a:rPr>
              <a:t>not.</a:t>
            </a:r>
            <a:endParaRPr sz="18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178</a:t>
            </a:fld>
            <a:endParaRP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237236"/>
            <a:ext cx="8307070" cy="5318760"/>
          </a:xfrm>
          <a:prstGeom prst="rect">
            <a:avLst/>
          </a:prstGeom>
        </p:spPr>
        <p:txBody>
          <a:bodyPr vert="horz" wrap="square" lIns="0" tIns="13335" rIns="0" bIns="0" rtlCol="0">
            <a:spAutoFit/>
          </a:bodyPr>
          <a:lstStyle/>
          <a:p>
            <a:pPr marL="356870" marR="90805" indent="-344170">
              <a:lnSpc>
                <a:spcPct val="100000"/>
              </a:lnSpc>
              <a:spcBef>
                <a:spcPts val="105"/>
              </a:spcBef>
              <a:buFont typeface="Arial"/>
              <a:buChar char="•"/>
              <a:tabLst>
                <a:tab pos="356870" algn="l"/>
                <a:tab pos="357505" algn="l"/>
              </a:tabLst>
            </a:pPr>
            <a:r>
              <a:rPr sz="2800" spc="-5" dirty="0">
                <a:latin typeface="Calibri"/>
                <a:cs typeface="Calibri"/>
              </a:rPr>
              <a:t>Nonetheless, the </a:t>
            </a:r>
            <a:r>
              <a:rPr sz="2800" spc="-15" dirty="0">
                <a:latin typeface="Calibri"/>
                <a:cs typeface="Calibri"/>
              </a:rPr>
              <a:t>geoculture </a:t>
            </a:r>
            <a:r>
              <a:rPr sz="2800" dirty="0">
                <a:latin typeface="Calibri"/>
                <a:cs typeface="Calibri"/>
              </a:rPr>
              <a:t>of </a:t>
            </a:r>
            <a:r>
              <a:rPr sz="2800" spc="-5" dirty="0">
                <a:latin typeface="Calibri"/>
                <a:cs typeface="Calibri"/>
              </a:rPr>
              <a:t>this </a:t>
            </a:r>
            <a:r>
              <a:rPr sz="2800" spc="-10" dirty="0">
                <a:latin typeface="Calibri"/>
                <a:cs typeface="Calibri"/>
              </a:rPr>
              <a:t>capitalist </a:t>
            </a:r>
            <a:r>
              <a:rPr sz="2800" spc="-5" dirty="0">
                <a:latin typeface="Calibri"/>
                <a:cs typeface="Calibri"/>
              </a:rPr>
              <a:t>world-  </a:t>
            </a:r>
            <a:r>
              <a:rPr sz="2800" spc="-15" dirty="0">
                <a:latin typeface="Calibri"/>
                <a:cs typeface="Calibri"/>
              </a:rPr>
              <a:t>economy </a:t>
            </a:r>
            <a:r>
              <a:rPr sz="2800" spc="-5" dirty="0">
                <a:latin typeface="Calibri"/>
                <a:cs typeface="Calibri"/>
              </a:rPr>
              <a:t>was not </a:t>
            </a:r>
            <a:r>
              <a:rPr sz="2800" spc="-15" dirty="0">
                <a:latin typeface="Calibri"/>
                <a:cs typeface="Calibri"/>
              </a:rPr>
              <a:t>yet </a:t>
            </a:r>
            <a:r>
              <a:rPr sz="2800" dirty="0">
                <a:latin typeface="Calibri"/>
                <a:cs typeface="Calibri"/>
              </a:rPr>
              <a:t>firmly in </a:t>
            </a:r>
            <a:r>
              <a:rPr sz="2800" spc="-5" dirty="0">
                <a:latin typeface="Calibri"/>
                <a:cs typeface="Calibri"/>
              </a:rPr>
              <a:t>place </a:t>
            </a:r>
            <a:r>
              <a:rPr sz="2800" dirty="0">
                <a:latin typeface="Calibri"/>
                <a:cs typeface="Calibri"/>
              </a:rPr>
              <a:t>in </a:t>
            </a:r>
            <a:r>
              <a:rPr sz="2800" spc="-5" dirty="0">
                <a:latin typeface="Calibri"/>
                <a:cs typeface="Calibri"/>
              </a:rPr>
              <a:t>the </a:t>
            </a:r>
            <a:r>
              <a:rPr sz="2800" spc="-15" dirty="0">
                <a:latin typeface="Calibri"/>
                <a:cs typeface="Calibri"/>
              </a:rPr>
              <a:t>first </a:t>
            </a:r>
            <a:r>
              <a:rPr sz="2800" spc="-5" dirty="0">
                <a:latin typeface="Calibri"/>
                <a:cs typeface="Calibri"/>
              </a:rPr>
              <a:t>period.  </a:t>
            </a:r>
            <a:r>
              <a:rPr sz="2800" spc="-10" dirty="0">
                <a:latin typeface="Calibri"/>
                <a:cs typeface="Calibri"/>
              </a:rPr>
              <a:t>Indeed, </a:t>
            </a:r>
            <a:r>
              <a:rPr sz="2800" spc="-5" dirty="0">
                <a:latin typeface="Calibri"/>
                <a:cs typeface="Calibri"/>
              </a:rPr>
              <a:t>this was </a:t>
            </a:r>
            <a:r>
              <a:rPr sz="2800" dirty="0">
                <a:latin typeface="Calibri"/>
                <a:cs typeface="Calibri"/>
              </a:rPr>
              <a:t>a </a:t>
            </a:r>
            <a:r>
              <a:rPr sz="2800" spc="-5" dirty="0">
                <a:latin typeface="Calibri"/>
                <a:cs typeface="Calibri"/>
              </a:rPr>
              <a:t>period </a:t>
            </a:r>
            <a:r>
              <a:rPr sz="2800" dirty="0">
                <a:latin typeface="Calibri"/>
                <a:cs typeface="Calibri"/>
              </a:rPr>
              <a:t>in </a:t>
            </a:r>
            <a:r>
              <a:rPr sz="2800" spc="-5" dirty="0">
                <a:latin typeface="Calibri"/>
                <a:cs typeface="Calibri"/>
              </a:rPr>
              <a:t>which, </a:t>
            </a:r>
            <a:r>
              <a:rPr sz="2800" spc="-15" dirty="0">
                <a:latin typeface="Calibri"/>
                <a:cs typeface="Calibri"/>
              </a:rPr>
              <a:t>for </a:t>
            </a:r>
            <a:r>
              <a:rPr sz="2800" spc="-5" dirty="0">
                <a:latin typeface="Calibri"/>
                <a:cs typeface="Calibri"/>
              </a:rPr>
              <a:t>the parts </a:t>
            </a:r>
            <a:r>
              <a:rPr sz="2800" dirty="0">
                <a:latin typeface="Calibri"/>
                <a:cs typeface="Calibri"/>
              </a:rPr>
              <a:t>of </a:t>
            </a:r>
            <a:r>
              <a:rPr sz="2800" spc="-10" dirty="0">
                <a:latin typeface="Calibri"/>
                <a:cs typeface="Calibri"/>
              </a:rPr>
              <a:t>the  </a:t>
            </a:r>
            <a:r>
              <a:rPr sz="2800" spc="-5" dirty="0">
                <a:latin typeface="Calibri"/>
                <a:cs typeface="Calibri"/>
              </a:rPr>
              <a:t>world </a:t>
            </a:r>
            <a:r>
              <a:rPr sz="2800" spc="-15" dirty="0">
                <a:latin typeface="Calibri"/>
                <a:cs typeface="Calibri"/>
              </a:rPr>
              <a:t>located </a:t>
            </a:r>
            <a:r>
              <a:rPr sz="2800" spc="-5" dirty="0">
                <a:latin typeface="Calibri"/>
                <a:cs typeface="Calibri"/>
              </a:rPr>
              <a:t>within the </a:t>
            </a:r>
            <a:r>
              <a:rPr sz="2800" spc="-10" dirty="0">
                <a:latin typeface="Calibri"/>
                <a:cs typeface="Calibri"/>
              </a:rPr>
              <a:t>capitalist </a:t>
            </a:r>
            <a:r>
              <a:rPr sz="2800" spc="-25" dirty="0">
                <a:latin typeface="Calibri"/>
                <a:cs typeface="Calibri"/>
              </a:rPr>
              <a:t>world-economy,  </a:t>
            </a:r>
            <a:r>
              <a:rPr sz="2800" spc="-15" dirty="0">
                <a:latin typeface="Calibri"/>
                <a:cs typeface="Calibri"/>
              </a:rPr>
              <a:t>there were </a:t>
            </a:r>
            <a:r>
              <a:rPr sz="2800" spc="-5" dirty="0">
                <a:latin typeface="Calibri"/>
                <a:cs typeface="Calibri"/>
              </a:rPr>
              <a:t>no clear </a:t>
            </a:r>
            <a:r>
              <a:rPr sz="2800" spc="-10" dirty="0">
                <a:latin typeface="Calibri"/>
                <a:cs typeface="Calibri"/>
              </a:rPr>
              <a:t>geocultural</a:t>
            </a:r>
            <a:r>
              <a:rPr sz="2800" spc="-45" dirty="0">
                <a:latin typeface="Calibri"/>
                <a:cs typeface="Calibri"/>
              </a:rPr>
              <a:t> </a:t>
            </a:r>
            <a:r>
              <a:rPr sz="2800" spc="-5" dirty="0">
                <a:latin typeface="Calibri"/>
                <a:cs typeface="Calibri"/>
              </a:rPr>
              <a:t>norms.</a:t>
            </a:r>
            <a:endParaRPr sz="2800">
              <a:latin typeface="Calibri"/>
              <a:cs typeface="Calibri"/>
            </a:endParaRPr>
          </a:p>
          <a:p>
            <a:pPr>
              <a:lnSpc>
                <a:spcPct val="100000"/>
              </a:lnSpc>
              <a:spcBef>
                <a:spcPts val="35"/>
              </a:spcBef>
              <a:buFont typeface="Arial"/>
              <a:buChar char="•"/>
            </a:pPr>
            <a:endParaRPr sz="4050">
              <a:latin typeface="Times New Roman"/>
              <a:cs typeface="Times New Roman"/>
            </a:endParaRPr>
          </a:p>
          <a:p>
            <a:pPr marL="356870" marR="5080" indent="-344170">
              <a:lnSpc>
                <a:spcPct val="100000"/>
              </a:lnSpc>
              <a:spcBef>
                <a:spcPts val="5"/>
              </a:spcBef>
              <a:buFont typeface="Arial"/>
              <a:buChar char="•"/>
              <a:tabLst>
                <a:tab pos="356870" algn="l"/>
                <a:tab pos="357505" algn="l"/>
              </a:tabLst>
            </a:pPr>
            <a:r>
              <a:rPr sz="2800" spc="-15" dirty="0">
                <a:latin typeface="Calibri"/>
                <a:cs typeface="Calibri"/>
              </a:rPr>
              <a:t>There existed </a:t>
            </a:r>
            <a:r>
              <a:rPr sz="2800" spc="-5" dirty="0">
                <a:latin typeface="Calibri"/>
                <a:cs typeface="Calibri"/>
              </a:rPr>
              <a:t>no social </a:t>
            </a:r>
            <a:r>
              <a:rPr sz="2800" spc="-10" dirty="0">
                <a:latin typeface="Calibri"/>
                <a:cs typeface="Calibri"/>
              </a:rPr>
              <a:t>consensus, </a:t>
            </a:r>
            <a:r>
              <a:rPr sz="2800" spc="-15" dirty="0">
                <a:latin typeface="Calibri"/>
                <a:cs typeface="Calibri"/>
              </a:rPr>
              <a:t>even </a:t>
            </a:r>
            <a:r>
              <a:rPr sz="2800" dirty="0">
                <a:latin typeface="Calibri"/>
                <a:cs typeface="Calibri"/>
              </a:rPr>
              <a:t>a </a:t>
            </a:r>
            <a:r>
              <a:rPr sz="2800" spc="-5" dirty="0">
                <a:latin typeface="Calibri"/>
                <a:cs typeface="Calibri"/>
              </a:rPr>
              <a:t>minimal one,  about such </a:t>
            </a:r>
            <a:r>
              <a:rPr sz="2800" spc="-10" dirty="0">
                <a:latin typeface="Calibri"/>
                <a:cs typeface="Calibri"/>
              </a:rPr>
              <a:t>fundamental </a:t>
            </a:r>
            <a:r>
              <a:rPr sz="2800" spc="-5" dirty="0">
                <a:latin typeface="Calibri"/>
                <a:cs typeface="Calibri"/>
              </a:rPr>
              <a:t>issues </a:t>
            </a:r>
            <a:r>
              <a:rPr sz="2800" dirty="0">
                <a:latin typeface="Calibri"/>
                <a:cs typeface="Calibri"/>
              </a:rPr>
              <a:t>as </a:t>
            </a:r>
            <a:r>
              <a:rPr sz="2800" spc="-10" dirty="0">
                <a:latin typeface="Calibri"/>
                <a:cs typeface="Calibri"/>
              </a:rPr>
              <a:t>whether </a:t>
            </a:r>
            <a:r>
              <a:rPr sz="2800" spc="-5" dirty="0">
                <a:latin typeface="Calibri"/>
                <a:cs typeface="Calibri"/>
              </a:rPr>
              <a:t>the </a:t>
            </a:r>
            <a:r>
              <a:rPr sz="2800" spc="-20" dirty="0">
                <a:latin typeface="Calibri"/>
                <a:cs typeface="Calibri"/>
              </a:rPr>
              <a:t>states  </a:t>
            </a:r>
            <a:r>
              <a:rPr sz="2800" spc="-5" dirty="0">
                <a:latin typeface="Calibri"/>
                <a:cs typeface="Calibri"/>
              </a:rPr>
              <a:t>should be secular; </a:t>
            </a:r>
            <a:r>
              <a:rPr sz="2800" dirty="0">
                <a:latin typeface="Calibri"/>
                <a:cs typeface="Calibri"/>
              </a:rPr>
              <a:t>in whom </a:t>
            </a:r>
            <a:r>
              <a:rPr sz="2800" spc="-5" dirty="0">
                <a:latin typeface="Calibri"/>
                <a:cs typeface="Calibri"/>
              </a:rPr>
              <a:t>the </a:t>
            </a:r>
            <a:r>
              <a:rPr sz="2800" spc="-10" dirty="0">
                <a:latin typeface="Calibri"/>
                <a:cs typeface="Calibri"/>
              </a:rPr>
              <a:t>moral location </a:t>
            </a:r>
            <a:r>
              <a:rPr sz="2800" dirty="0">
                <a:latin typeface="Calibri"/>
                <a:cs typeface="Calibri"/>
              </a:rPr>
              <a:t>of  </a:t>
            </a:r>
            <a:r>
              <a:rPr sz="2800" spc="-15" dirty="0">
                <a:latin typeface="Calibri"/>
                <a:cs typeface="Calibri"/>
              </a:rPr>
              <a:t>sovereignty </a:t>
            </a:r>
            <a:r>
              <a:rPr sz="2800" spc="-5" dirty="0">
                <a:latin typeface="Calibri"/>
                <a:cs typeface="Calibri"/>
              </a:rPr>
              <a:t>was </a:t>
            </a:r>
            <a:r>
              <a:rPr sz="2800" spc="-15" dirty="0">
                <a:latin typeface="Calibri"/>
                <a:cs typeface="Calibri"/>
              </a:rPr>
              <a:t>invested; </a:t>
            </a:r>
            <a:r>
              <a:rPr sz="2800" spc="-5" dirty="0">
                <a:latin typeface="Calibri"/>
                <a:cs typeface="Calibri"/>
              </a:rPr>
              <a:t>the legitimacy </a:t>
            </a:r>
            <a:r>
              <a:rPr sz="2800" dirty="0">
                <a:latin typeface="Calibri"/>
                <a:cs typeface="Calibri"/>
              </a:rPr>
              <a:t>of </a:t>
            </a:r>
            <a:r>
              <a:rPr sz="2800" spc="-5" dirty="0">
                <a:latin typeface="Calibri"/>
                <a:cs typeface="Calibri"/>
              </a:rPr>
              <a:t>partial  </a:t>
            </a:r>
            <a:r>
              <a:rPr sz="2800" spc="-15" dirty="0">
                <a:latin typeface="Calibri"/>
                <a:cs typeface="Calibri"/>
              </a:rPr>
              <a:t>corporate autonomy for </a:t>
            </a:r>
            <a:r>
              <a:rPr sz="2800" spc="-10" dirty="0">
                <a:latin typeface="Calibri"/>
                <a:cs typeface="Calibri"/>
              </a:rPr>
              <a:t>intellectuals; </a:t>
            </a:r>
            <a:r>
              <a:rPr sz="2800" dirty="0">
                <a:latin typeface="Calibri"/>
                <a:cs typeface="Calibri"/>
              </a:rPr>
              <a:t>or </a:t>
            </a:r>
            <a:r>
              <a:rPr sz="2800" spc="-5" dirty="0">
                <a:latin typeface="Calibri"/>
                <a:cs typeface="Calibri"/>
              </a:rPr>
              <a:t>the social  permissibility </a:t>
            </a:r>
            <a:r>
              <a:rPr sz="2800" dirty="0">
                <a:latin typeface="Calibri"/>
                <a:cs typeface="Calibri"/>
              </a:rPr>
              <a:t>of </a:t>
            </a:r>
            <a:r>
              <a:rPr sz="2800" spc="-5" dirty="0">
                <a:latin typeface="Calibri"/>
                <a:cs typeface="Calibri"/>
              </a:rPr>
              <a:t>multiple</a:t>
            </a:r>
            <a:r>
              <a:rPr sz="2800" spc="-100" dirty="0">
                <a:latin typeface="Calibri"/>
                <a:cs typeface="Calibri"/>
              </a:rPr>
              <a:t> </a:t>
            </a:r>
            <a:r>
              <a:rPr sz="2800" spc="-5" dirty="0">
                <a:latin typeface="Calibri"/>
                <a:cs typeface="Calibri"/>
              </a:rPr>
              <a:t>religions.</a:t>
            </a:r>
            <a:endParaRPr sz="28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179</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25628"/>
            <a:ext cx="8041640" cy="4924425"/>
          </a:xfrm>
          <a:prstGeom prst="rect">
            <a:avLst/>
          </a:prstGeom>
        </p:spPr>
        <p:txBody>
          <a:bodyPr vert="horz" wrap="square" lIns="0" tIns="85725" rIns="0" bIns="0" rtlCol="0">
            <a:spAutoFit/>
          </a:bodyPr>
          <a:lstStyle/>
          <a:p>
            <a:pPr marL="356870" marR="1646555" indent="-344170">
              <a:lnSpc>
                <a:spcPts val="2400"/>
              </a:lnSpc>
              <a:spcBef>
                <a:spcPts val="675"/>
              </a:spcBef>
              <a:buFont typeface="Arial"/>
              <a:buChar char="•"/>
              <a:tabLst>
                <a:tab pos="356870" algn="l"/>
                <a:tab pos="357505" algn="l"/>
              </a:tabLst>
            </a:pPr>
            <a:r>
              <a:rPr sz="2500" spc="-5" dirty="0">
                <a:latin typeface="Arial"/>
                <a:cs typeface="Arial"/>
              </a:rPr>
              <a:t>Sociology: a social activity </a:t>
            </a:r>
            <a:r>
              <a:rPr sz="2500" spc="-145" dirty="0">
                <a:latin typeface="Arial"/>
                <a:cs typeface="Arial"/>
              </a:rPr>
              <a:t>– </a:t>
            </a:r>
            <a:r>
              <a:rPr sz="2500" spc="-5" dirty="0">
                <a:latin typeface="Arial"/>
                <a:cs typeface="Arial"/>
              </a:rPr>
              <a:t>significance of  philosophical and sociological</a:t>
            </a:r>
            <a:r>
              <a:rPr sz="2500" spc="-100" dirty="0">
                <a:latin typeface="Arial"/>
                <a:cs typeface="Arial"/>
              </a:rPr>
              <a:t> </a:t>
            </a:r>
            <a:r>
              <a:rPr sz="2500" spc="-5" dirty="0">
                <a:latin typeface="Arial"/>
                <a:cs typeface="Arial"/>
              </a:rPr>
              <a:t>thinking</a:t>
            </a:r>
            <a:endParaRPr sz="2500">
              <a:latin typeface="Arial"/>
              <a:cs typeface="Arial"/>
            </a:endParaRPr>
          </a:p>
          <a:p>
            <a:pPr marL="356870" indent="-344170">
              <a:lnSpc>
                <a:spcPts val="2810"/>
              </a:lnSpc>
              <a:spcBef>
                <a:spcPts val="2920"/>
              </a:spcBef>
              <a:buChar char="•"/>
              <a:tabLst>
                <a:tab pos="356870" algn="l"/>
                <a:tab pos="357505" algn="l"/>
              </a:tabLst>
            </a:pPr>
            <a:r>
              <a:rPr sz="2500" spc="-5" dirty="0">
                <a:latin typeface="Arial"/>
                <a:cs typeface="Arial"/>
              </a:rPr>
              <a:t>Social reflexivity </a:t>
            </a:r>
            <a:r>
              <a:rPr sz="2500" spc="-145" dirty="0">
                <a:latin typeface="Arial"/>
                <a:cs typeface="Arial"/>
              </a:rPr>
              <a:t>– </a:t>
            </a:r>
            <a:r>
              <a:rPr sz="2500" spc="-5" dirty="0">
                <a:latin typeface="Arial"/>
                <a:cs typeface="Arial"/>
              </a:rPr>
              <a:t>transition </a:t>
            </a:r>
            <a:r>
              <a:rPr sz="2600" i="1" spc="-55" dirty="0">
                <a:latin typeface="Arial"/>
                <a:cs typeface="Arial"/>
              </a:rPr>
              <a:t>from </a:t>
            </a:r>
            <a:r>
              <a:rPr sz="2500" spc="-5" dirty="0">
                <a:latin typeface="Arial"/>
                <a:cs typeface="Arial"/>
              </a:rPr>
              <a:t>religious or</a:t>
            </a:r>
            <a:r>
              <a:rPr sz="2500" spc="150" dirty="0">
                <a:latin typeface="Arial"/>
                <a:cs typeface="Arial"/>
              </a:rPr>
              <a:t> </a:t>
            </a:r>
            <a:r>
              <a:rPr sz="2500" spc="-5" dirty="0">
                <a:latin typeface="Arial"/>
                <a:cs typeface="Arial"/>
              </a:rPr>
              <a:t>other</a:t>
            </a:r>
            <a:endParaRPr sz="2500">
              <a:latin typeface="Arial"/>
              <a:cs typeface="Arial"/>
            </a:endParaRPr>
          </a:p>
          <a:p>
            <a:pPr marL="356870">
              <a:lnSpc>
                <a:spcPts val="2340"/>
              </a:lnSpc>
            </a:pPr>
            <a:r>
              <a:rPr sz="2500" spc="-5" dirty="0">
                <a:latin typeface="Arial"/>
                <a:cs typeface="Arial"/>
              </a:rPr>
              <a:t>norms as one from their apparently natural</a:t>
            </a:r>
            <a:r>
              <a:rPr sz="2500" spc="-20" dirty="0">
                <a:latin typeface="Arial"/>
                <a:cs typeface="Arial"/>
              </a:rPr>
              <a:t> </a:t>
            </a:r>
            <a:r>
              <a:rPr sz="2500" spc="-5" dirty="0">
                <a:latin typeface="Arial"/>
                <a:cs typeface="Arial"/>
              </a:rPr>
              <a:t>and</a:t>
            </a:r>
            <a:endParaRPr sz="2500">
              <a:latin typeface="Arial"/>
              <a:cs typeface="Arial"/>
            </a:endParaRPr>
          </a:p>
          <a:p>
            <a:pPr marL="356870">
              <a:lnSpc>
                <a:spcPts val="2460"/>
              </a:lnSpc>
            </a:pPr>
            <a:r>
              <a:rPr sz="2500" spc="-5" dirty="0">
                <a:latin typeface="Arial"/>
                <a:cs typeface="Arial"/>
              </a:rPr>
              <a:t>certainly taken-for-granted status </a:t>
            </a:r>
            <a:r>
              <a:rPr sz="2600" i="1" spc="-45" dirty="0">
                <a:latin typeface="Arial"/>
                <a:cs typeface="Arial"/>
              </a:rPr>
              <a:t>to </a:t>
            </a:r>
            <a:r>
              <a:rPr sz="2500" spc="-5" dirty="0">
                <a:latin typeface="Arial"/>
                <a:cs typeface="Arial"/>
              </a:rPr>
              <a:t>a situation</a:t>
            </a:r>
            <a:r>
              <a:rPr sz="2500" spc="10" dirty="0">
                <a:latin typeface="Arial"/>
                <a:cs typeface="Arial"/>
              </a:rPr>
              <a:t> </a:t>
            </a:r>
            <a:r>
              <a:rPr sz="2500" spc="-5" dirty="0">
                <a:latin typeface="Arial"/>
                <a:cs typeface="Arial"/>
              </a:rPr>
              <a:t>where</a:t>
            </a:r>
            <a:endParaRPr sz="2500">
              <a:latin typeface="Arial"/>
              <a:cs typeface="Arial"/>
            </a:endParaRPr>
          </a:p>
          <a:p>
            <a:pPr marL="356870">
              <a:lnSpc>
                <a:spcPts val="2340"/>
              </a:lnSpc>
            </a:pPr>
            <a:r>
              <a:rPr sz="2500" spc="-5" dirty="0">
                <a:latin typeface="Arial"/>
                <a:cs typeface="Arial"/>
              </a:rPr>
              <a:t>they become external roles that </a:t>
            </a:r>
            <a:r>
              <a:rPr sz="2500" spc="-10" dirty="0">
                <a:latin typeface="Arial"/>
                <a:cs typeface="Arial"/>
              </a:rPr>
              <a:t>we </a:t>
            </a:r>
            <a:r>
              <a:rPr sz="2500" spc="-5" dirty="0">
                <a:latin typeface="Arial"/>
                <a:cs typeface="Arial"/>
              </a:rPr>
              <a:t>play in a more</a:t>
            </a:r>
            <a:r>
              <a:rPr sz="2500" spc="10" dirty="0">
                <a:latin typeface="Arial"/>
                <a:cs typeface="Arial"/>
              </a:rPr>
              <a:t> </a:t>
            </a:r>
            <a:r>
              <a:rPr sz="2500" spc="-5" dirty="0">
                <a:latin typeface="Arial"/>
                <a:cs typeface="Arial"/>
              </a:rPr>
              <a:t>or</a:t>
            </a:r>
            <a:endParaRPr sz="2500">
              <a:latin typeface="Arial"/>
              <a:cs typeface="Arial"/>
            </a:endParaRPr>
          </a:p>
          <a:p>
            <a:pPr marL="356870">
              <a:lnSpc>
                <a:spcPts val="2460"/>
              </a:lnSpc>
            </a:pPr>
            <a:r>
              <a:rPr sz="2500" spc="-5" dirty="0">
                <a:latin typeface="Arial"/>
                <a:cs typeface="Arial"/>
              </a:rPr>
              <a:t>less consciously cynical manner </a:t>
            </a:r>
            <a:r>
              <a:rPr sz="2600" i="1" spc="-45" dirty="0">
                <a:latin typeface="Arial"/>
                <a:cs typeface="Arial"/>
              </a:rPr>
              <a:t>to </a:t>
            </a:r>
            <a:r>
              <a:rPr sz="2500" spc="-5" dirty="0">
                <a:latin typeface="Arial"/>
                <a:cs typeface="Arial"/>
              </a:rPr>
              <a:t>one where they</a:t>
            </a:r>
            <a:r>
              <a:rPr sz="2500" dirty="0">
                <a:latin typeface="Arial"/>
                <a:cs typeface="Arial"/>
              </a:rPr>
              <a:t> </a:t>
            </a:r>
            <a:r>
              <a:rPr sz="2500" spc="-5" dirty="0">
                <a:latin typeface="Arial"/>
                <a:cs typeface="Arial"/>
              </a:rPr>
              <a:t>are</a:t>
            </a:r>
            <a:endParaRPr sz="2500">
              <a:latin typeface="Arial"/>
              <a:cs typeface="Arial"/>
            </a:endParaRPr>
          </a:p>
          <a:p>
            <a:pPr marL="356870" marR="38100">
              <a:lnSpc>
                <a:spcPts val="2400"/>
              </a:lnSpc>
              <a:spcBef>
                <a:spcPts val="270"/>
              </a:spcBef>
            </a:pPr>
            <a:r>
              <a:rPr sz="2500" spc="-5" dirty="0">
                <a:latin typeface="Arial"/>
                <a:cs typeface="Arial"/>
              </a:rPr>
              <a:t>questioned in philosophical terms, where their  existence is explained in terms of a theory of society,  and where they are replaced by a way of living that </a:t>
            </a:r>
            <a:r>
              <a:rPr sz="2500" spc="-10" dirty="0">
                <a:latin typeface="Arial"/>
                <a:cs typeface="Arial"/>
              </a:rPr>
              <a:t>we  </a:t>
            </a:r>
            <a:r>
              <a:rPr sz="2500" spc="-5" dirty="0">
                <a:latin typeface="Arial"/>
                <a:cs typeface="Arial"/>
              </a:rPr>
              <a:t>feel </a:t>
            </a:r>
            <a:r>
              <a:rPr sz="2500" spc="-10" dirty="0">
                <a:latin typeface="Arial"/>
                <a:cs typeface="Arial"/>
              </a:rPr>
              <a:t>we </a:t>
            </a:r>
            <a:r>
              <a:rPr sz="2500" spc="-5" dirty="0">
                <a:latin typeface="Arial"/>
                <a:cs typeface="Arial"/>
              </a:rPr>
              <a:t>have chosen for</a:t>
            </a:r>
            <a:r>
              <a:rPr sz="2500" spc="-15" dirty="0">
                <a:latin typeface="Arial"/>
                <a:cs typeface="Arial"/>
              </a:rPr>
              <a:t> </a:t>
            </a:r>
            <a:r>
              <a:rPr sz="2500" spc="-5" dirty="0">
                <a:latin typeface="Arial"/>
                <a:cs typeface="Arial"/>
              </a:rPr>
              <a:t>ourselves.</a:t>
            </a:r>
            <a:endParaRPr sz="2500">
              <a:latin typeface="Arial"/>
              <a:cs typeface="Arial"/>
            </a:endParaRPr>
          </a:p>
          <a:p>
            <a:pPr>
              <a:lnSpc>
                <a:spcPct val="100000"/>
              </a:lnSpc>
              <a:spcBef>
                <a:spcPts val="10"/>
              </a:spcBef>
            </a:pPr>
            <a:endParaRPr sz="3100">
              <a:latin typeface="Times New Roman"/>
              <a:cs typeface="Times New Roman"/>
            </a:endParaRPr>
          </a:p>
          <a:p>
            <a:pPr marL="356870" marR="5715" indent="-344170">
              <a:lnSpc>
                <a:spcPct val="80000"/>
              </a:lnSpc>
              <a:buChar char="•"/>
              <a:tabLst>
                <a:tab pos="356870" algn="l"/>
                <a:tab pos="357505" algn="l"/>
              </a:tabLst>
            </a:pPr>
            <a:r>
              <a:rPr sz="2300" spc="-5" dirty="0">
                <a:latin typeface="Arial"/>
                <a:cs typeface="Arial"/>
              </a:rPr>
              <a:t>Social reflexivity </a:t>
            </a:r>
            <a:r>
              <a:rPr sz="2300" spc="-10" dirty="0">
                <a:latin typeface="Arial"/>
                <a:cs typeface="Arial"/>
              </a:rPr>
              <a:t>needs </a:t>
            </a:r>
            <a:r>
              <a:rPr sz="2300" spc="-5" dirty="0">
                <a:latin typeface="Arial"/>
                <a:cs typeface="Arial"/>
              </a:rPr>
              <a:t>far more </a:t>
            </a:r>
            <a:r>
              <a:rPr sz="2300" spc="-10" dirty="0">
                <a:latin typeface="Arial"/>
                <a:cs typeface="Arial"/>
              </a:rPr>
              <a:t>ideological </a:t>
            </a:r>
            <a:r>
              <a:rPr sz="2300" spc="-5" dirty="0">
                <a:latin typeface="Arial"/>
                <a:cs typeface="Arial"/>
              </a:rPr>
              <a:t>work </a:t>
            </a:r>
            <a:r>
              <a:rPr sz="2300" dirty="0">
                <a:latin typeface="Arial"/>
                <a:cs typeface="Arial"/>
              </a:rPr>
              <a:t>to  </a:t>
            </a:r>
            <a:r>
              <a:rPr sz="2300" spc="-5" dirty="0">
                <a:latin typeface="Arial"/>
                <a:cs typeface="Arial"/>
              </a:rPr>
              <a:t>maintain on our own part than pre-modern </a:t>
            </a:r>
            <a:r>
              <a:rPr sz="2300" spc="-10" dirty="0">
                <a:latin typeface="Arial"/>
                <a:cs typeface="Arial"/>
              </a:rPr>
              <a:t>ways </a:t>
            </a:r>
            <a:r>
              <a:rPr sz="2300" spc="-5" dirty="0">
                <a:latin typeface="Arial"/>
                <a:cs typeface="Arial"/>
              </a:rPr>
              <a:t>of</a:t>
            </a:r>
            <a:r>
              <a:rPr sz="2300" spc="-25" dirty="0">
                <a:latin typeface="Arial"/>
                <a:cs typeface="Arial"/>
              </a:rPr>
              <a:t> </a:t>
            </a:r>
            <a:r>
              <a:rPr sz="2300" spc="-10" dirty="0">
                <a:latin typeface="Arial"/>
                <a:cs typeface="Arial"/>
              </a:rPr>
              <a:t>thinking.</a:t>
            </a:r>
            <a:endParaRPr sz="2300">
              <a:latin typeface="Arial"/>
              <a:cs typeface="A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14932"/>
            <a:ext cx="7853680" cy="419544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Calibri"/>
                <a:cs typeface="Calibri"/>
              </a:rPr>
              <a:t>If </a:t>
            </a:r>
            <a:r>
              <a:rPr sz="2400" spc="-10" dirty="0">
                <a:latin typeface="Calibri"/>
                <a:cs typeface="Calibri"/>
              </a:rPr>
              <a:t>cultural contradiction </a:t>
            </a:r>
            <a:r>
              <a:rPr sz="2400" spc="-5" dirty="0">
                <a:latin typeface="Calibri"/>
                <a:cs typeface="Calibri"/>
              </a:rPr>
              <a:t>there </a:t>
            </a:r>
            <a:r>
              <a:rPr sz="2400" spc="-15" dirty="0">
                <a:latin typeface="Calibri"/>
                <a:cs typeface="Calibri"/>
              </a:rPr>
              <a:t>was, </a:t>
            </a:r>
            <a:r>
              <a:rPr sz="2400" dirty="0">
                <a:latin typeface="Calibri"/>
                <a:cs typeface="Calibri"/>
              </a:rPr>
              <a:t>it </a:t>
            </a:r>
            <a:r>
              <a:rPr sz="2400" spc="-15" dirty="0">
                <a:latin typeface="Calibri"/>
                <a:cs typeface="Calibri"/>
              </a:rPr>
              <a:t>was </a:t>
            </a:r>
            <a:r>
              <a:rPr sz="2400" spc="-5" dirty="0">
                <a:latin typeface="Calibri"/>
                <a:cs typeface="Calibri"/>
              </a:rPr>
              <a:t>that </a:t>
            </a:r>
            <a:r>
              <a:rPr sz="2400" dirty="0">
                <a:latin typeface="Calibri"/>
                <a:cs typeface="Calibri"/>
              </a:rPr>
              <a:t>the </a:t>
            </a:r>
            <a:r>
              <a:rPr sz="2400" spc="-10" dirty="0">
                <a:latin typeface="Calibri"/>
                <a:cs typeface="Calibri"/>
              </a:rPr>
              <a:t>capitalist  world-economy </a:t>
            </a:r>
            <a:r>
              <a:rPr sz="2400" spc="-15" dirty="0">
                <a:latin typeface="Calibri"/>
                <a:cs typeface="Calibri"/>
              </a:rPr>
              <a:t>was </a:t>
            </a:r>
            <a:r>
              <a:rPr sz="2400" dirty="0">
                <a:latin typeface="Calibri"/>
                <a:cs typeface="Calibri"/>
              </a:rPr>
              <a:t>functioning </a:t>
            </a:r>
            <a:r>
              <a:rPr sz="2400" spc="-10" dirty="0">
                <a:latin typeface="Calibri"/>
                <a:cs typeface="Calibri"/>
              </a:rPr>
              <a:t>economically </a:t>
            </a:r>
            <a:r>
              <a:rPr sz="2400" dirty="0">
                <a:latin typeface="Calibri"/>
                <a:cs typeface="Calibri"/>
              </a:rPr>
              <a:t>and </a:t>
            </a:r>
            <a:r>
              <a:rPr sz="2400" spc="-5" dirty="0">
                <a:latin typeface="Calibri"/>
                <a:cs typeface="Calibri"/>
              </a:rPr>
              <a:t>politically  within </a:t>
            </a:r>
            <a:r>
              <a:rPr sz="2400" dirty="0">
                <a:latin typeface="Calibri"/>
                <a:cs typeface="Calibri"/>
              </a:rPr>
              <a:t>a </a:t>
            </a:r>
            <a:r>
              <a:rPr sz="2400" spc="-10" dirty="0">
                <a:latin typeface="Calibri"/>
                <a:cs typeface="Calibri"/>
              </a:rPr>
              <a:t>framework </a:t>
            </a:r>
            <a:r>
              <a:rPr sz="2400" spc="-5" dirty="0">
                <a:latin typeface="Calibri"/>
                <a:cs typeface="Calibri"/>
              </a:rPr>
              <a:t>that </a:t>
            </a:r>
            <a:r>
              <a:rPr sz="2400" spc="-20" dirty="0">
                <a:latin typeface="Calibri"/>
                <a:cs typeface="Calibri"/>
              </a:rPr>
              <a:t>lacked </a:t>
            </a:r>
            <a:r>
              <a:rPr sz="2400" dirty="0">
                <a:latin typeface="Calibri"/>
                <a:cs typeface="Calibri"/>
              </a:rPr>
              <a:t>the </a:t>
            </a:r>
            <a:r>
              <a:rPr sz="2400" spc="-5" dirty="0">
                <a:latin typeface="Calibri"/>
                <a:cs typeface="Calibri"/>
              </a:rPr>
              <a:t>necessary geoculture </a:t>
            </a:r>
            <a:r>
              <a:rPr sz="2400" spc="-15" dirty="0">
                <a:latin typeface="Calibri"/>
                <a:cs typeface="Calibri"/>
              </a:rPr>
              <a:t>to  </a:t>
            </a:r>
            <a:r>
              <a:rPr sz="2400" spc="-10" dirty="0">
                <a:latin typeface="Calibri"/>
                <a:cs typeface="Calibri"/>
              </a:rPr>
              <a:t>sustain </a:t>
            </a:r>
            <a:r>
              <a:rPr sz="2400" dirty="0">
                <a:latin typeface="Calibri"/>
                <a:cs typeface="Calibri"/>
              </a:rPr>
              <a:t>it and </a:t>
            </a:r>
            <a:r>
              <a:rPr sz="2400" spc="-15" dirty="0">
                <a:latin typeface="Calibri"/>
                <a:cs typeface="Calibri"/>
              </a:rPr>
              <a:t>reinforce </a:t>
            </a:r>
            <a:r>
              <a:rPr sz="2400" dirty="0">
                <a:latin typeface="Calibri"/>
                <a:cs typeface="Calibri"/>
              </a:rPr>
              <a:t>it. The </a:t>
            </a:r>
            <a:r>
              <a:rPr sz="2400" spc="-15" dirty="0">
                <a:latin typeface="Calibri"/>
                <a:cs typeface="Calibri"/>
              </a:rPr>
              <a:t>overall </a:t>
            </a:r>
            <a:r>
              <a:rPr sz="2400" spc="-25" dirty="0">
                <a:latin typeface="Calibri"/>
                <a:cs typeface="Calibri"/>
              </a:rPr>
              <a:t>system </a:t>
            </a:r>
            <a:r>
              <a:rPr sz="2400" spc="-15" dirty="0">
                <a:latin typeface="Calibri"/>
                <a:cs typeface="Calibri"/>
              </a:rPr>
              <a:t>was </a:t>
            </a:r>
            <a:r>
              <a:rPr sz="2400" dirty="0">
                <a:latin typeface="Calibri"/>
                <a:cs typeface="Calibri"/>
              </a:rPr>
              <a:t>thus  </a:t>
            </a:r>
            <a:r>
              <a:rPr sz="2400" spc="-5" dirty="0">
                <a:latin typeface="Calibri"/>
                <a:cs typeface="Calibri"/>
              </a:rPr>
              <a:t>maladapted </a:t>
            </a:r>
            <a:r>
              <a:rPr sz="2400" spc="-10" dirty="0">
                <a:latin typeface="Calibri"/>
                <a:cs typeface="Calibri"/>
              </a:rPr>
              <a:t>to </a:t>
            </a:r>
            <a:r>
              <a:rPr sz="2400" dirty="0">
                <a:latin typeface="Calibri"/>
                <a:cs typeface="Calibri"/>
              </a:rPr>
              <a:t>its </a:t>
            </a:r>
            <a:r>
              <a:rPr sz="2400" spc="-5" dirty="0">
                <a:latin typeface="Calibri"/>
                <a:cs typeface="Calibri"/>
              </a:rPr>
              <a:t>own </a:t>
            </a:r>
            <a:r>
              <a:rPr sz="2400" dirty="0">
                <a:latin typeface="Calibri"/>
                <a:cs typeface="Calibri"/>
              </a:rPr>
              <a:t>dynamic </a:t>
            </a:r>
            <a:r>
              <a:rPr sz="2400" spc="-5" dirty="0">
                <a:latin typeface="Calibri"/>
                <a:cs typeface="Calibri"/>
              </a:rPr>
              <a:t>thrusts. It </a:t>
            </a:r>
            <a:r>
              <a:rPr sz="2400" spc="-20" dirty="0">
                <a:latin typeface="Calibri"/>
                <a:cs typeface="Calibri"/>
              </a:rPr>
              <a:t>may </a:t>
            </a:r>
            <a:r>
              <a:rPr sz="2400" dirty="0">
                <a:latin typeface="Calibri"/>
                <a:cs typeface="Calibri"/>
              </a:rPr>
              <a:t>be </a:t>
            </a:r>
            <a:r>
              <a:rPr sz="2400" spc="-5" dirty="0">
                <a:latin typeface="Calibri"/>
                <a:cs typeface="Calibri"/>
              </a:rPr>
              <a:t>thought</a:t>
            </a:r>
            <a:r>
              <a:rPr sz="2400" spc="-220" dirty="0">
                <a:latin typeface="Calibri"/>
                <a:cs typeface="Calibri"/>
              </a:rPr>
              <a:t> </a:t>
            </a:r>
            <a:r>
              <a:rPr sz="2400" dirty="0">
                <a:latin typeface="Calibri"/>
                <a:cs typeface="Calibri"/>
              </a:rPr>
              <a:t>of  as </a:t>
            </a:r>
            <a:r>
              <a:rPr sz="2400" spc="-10" dirty="0">
                <a:latin typeface="Calibri"/>
                <a:cs typeface="Calibri"/>
              </a:rPr>
              <a:t>uncoordinated, </a:t>
            </a:r>
            <a:r>
              <a:rPr sz="2400" dirty="0">
                <a:latin typeface="Calibri"/>
                <a:cs typeface="Calibri"/>
              </a:rPr>
              <a:t>or as </a:t>
            </a:r>
            <a:r>
              <a:rPr sz="2400" spc="-5" dirty="0">
                <a:latin typeface="Calibri"/>
                <a:cs typeface="Calibri"/>
              </a:rPr>
              <a:t>struggling </a:t>
            </a:r>
            <a:r>
              <a:rPr sz="2400" spc="-15" dirty="0">
                <a:latin typeface="Calibri"/>
                <a:cs typeface="Calibri"/>
              </a:rPr>
              <a:t>against</a:t>
            </a:r>
            <a:r>
              <a:rPr sz="2400" spc="-204" dirty="0">
                <a:latin typeface="Calibri"/>
                <a:cs typeface="Calibri"/>
              </a:rPr>
              <a:t> </a:t>
            </a:r>
            <a:r>
              <a:rPr sz="2400" spc="-25" dirty="0">
                <a:latin typeface="Calibri"/>
                <a:cs typeface="Calibri"/>
              </a:rPr>
              <a:t>itself.</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41275" indent="-344170">
              <a:lnSpc>
                <a:spcPct val="100000"/>
              </a:lnSpc>
              <a:buFont typeface="Arial"/>
              <a:buChar char="•"/>
              <a:tabLst>
                <a:tab pos="356870" algn="l"/>
                <a:tab pos="357505" algn="l"/>
              </a:tabLst>
            </a:pPr>
            <a:r>
              <a:rPr sz="2400" dirty="0">
                <a:latin typeface="Calibri"/>
                <a:cs typeface="Calibri"/>
              </a:rPr>
              <a:t>The </a:t>
            </a:r>
            <a:r>
              <a:rPr sz="2400" spc="-5" dirty="0">
                <a:latin typeface="Calibri"/>
                <a:cs typeface="Calibri"/>
              </a:rPr>
              <a:t>continuing </a:t>
            </a:r>
            <a:r>
              <a:rPr sz="2400" dirty="0">
                <a:latin typeface="Calibri"/>
                <a:cs typeface="Calibri"/>
              </a:rPr>
              <a:t>dilemma of the </a:t>
            </a:r>
            <a:r>
              <a:rPr sz="2400" spc="-25" dirty="0">
                <a:latin typeface="Calibri"/>
                <a:cs typeface="Calibri"/>
              </a:rPr>
              <a:t>system </a:t>
            </a:r>
            <a:r>
              <a:rPr sz="2400" spc="-15" dirty="0">
                <a:latin typeface="Calibri"/>
                <a:cs typeface="Calibri"/>
              </a:rPr>
              <a:t>was </a:t>
            </a:r>
            <a:r>
              <a:rPr sz="2400" spc="-10" dirty="0">
                <a:latin typeface="Calibri"/>
                <a:cs typeface="Calibri"/>
              </a:rPr>
              <a:t>geocultural. </a:t>
            </a:r>
            <a:r>
              <a:rPr sz="2400" spc="-5" dirty="0">
                <a:latin typeface="Calibri"/>
                <a:cs typeface="Calibri"/>
              </a:rPr>
              <a:t>It  required </a:t>
            </a:r>
            <a:r>
              <a:rPr sz="2400" dirty="0">
                <a:latin typeface="Calibri"/>
                <a:cs typeface="Calibri"/>
              </a:rPr>
              <a:t>a major </a:t>
            </a:r>
            <a:r>
              <a:rPr sz="2400" spc="-5" dirty="0">
                <a:latin typeface="Calibri"/>
                <a:cs typeface="Calibri"/>
              </a:rPr>
              <a:t>adjustment </a:t>
            </a:r>
            <a:r>
              <a:rPr sz="2400" dirty="0">
                <a:latin typeface="Calibri"/>
                <a:cs typeface="Calibri"/>
              </a:rPr>
              <a:t>if the </a:t>
            </a:r>
            <a:r>
              <a:rPr sz="2400" spc="-10" dirty="0">
                <a:latin typeface="Calibri"/>
                <a:cs typeface="Calibri"/>
              </a:rPr>
              <a:t>capitalist</a:t>
            </a:r>
            <a:r>
              <a:rPr sz="2400" spc="-190" dirty="0">
                <a:latin typeface="Calibri"/>
                <a:cs typeface="Calibri"/>
              </a:rPr>
              <a:t> </a:t>
            </a:r>
            <a:r>
              <a:rPr sz="2400" spc="-10" dirty="0">
                <a:latin typeface="Calibri"/>
                <a:cs typeface="Calibri"/>
              </a:rPr>
              <a:t>world-economy  </a:t>
            </a:r>
            <a:r>
              <a:rPr sz="2400" spc="-20" dirty="0">
                <a:latin typeface="Calibri"/>
                <a:cs typeface="Calibri"/>
              </a:rPr>
              <a:t>were </a:t>
            </a:r>
            <a:r>
              <a:rPr sz="2400" spc="-10" dirty="0">
                <a:latin typeface="Calibri"/>
                <a:cs typeface="Calibri"/>
              </a:rPr>
              <a:t>to </a:t>
            </a:r>
            <a:r>
              <a:rPr sz="2400" spc="-5" dirty="0">
                <a:latin typeface="Calibri"/>
                <a:cs typeface="Calibri"/>
              </a:rPr>
              <a:t>thrive </a:t>
            </a:r>
            <a:r>
              <a:rPr sz="2400" dirty="0">
                <a:latin typeface="Calibri"/>
                <a:cs typeface="Calibri"/>
              </a:rPr>
              <a:t>and </a:t>
            </a:r>
            <a:r>
              <a:rPr sz="2400" spc="-10" dirty="0">
                <a:latin typeface="Calibri"/>
                <a:cs typeface="Calibri"/>
              </a:rPr>
              <a:t>expand </a:t>
            </a:r>
            <a:r>
              <a:rPr sz="2400" dirty="0">
                <a:latin typeface="Calibri"/>
                <a:cs typeface="Calibri"/>
              </a:rPr>
              <a:t>in the </a:t>
            </a:r>
            <a:r>
              <a:rPr sz="2400" spc="-30" dirty="0">
                <a:latin typeface="Calibri"/>
                <a:cs typeface="Calibri"/>
              </a:rPr>
              <a:t>way </a:t>
            </a:r>
            <a:r>
              <a:rPr sz="2400" dirty="0">
                <a:latin typeface="Calibri"/>
                <a:cs typeface="Calibri"/>
              </a:rPr>
              <a:t>its </a:t>
            </a:r>
            <a:r>
              <a:rPr sz="2400" spc="-5" dirty="0">
                <a:latin typeface="Calibri"/>
                <a:cs typeface="Calibri"/>
              </a:rPr>
              <a:t>internal logic  required.</a:t>
            </a:r>
            <a:endParaRPr sz="2400">
              <a:latin typeface="Calibri"/>
              <a:cs typeface="Calibri"/>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180</a:t>
            </a:r>
            <a:endParaRPr sz="1200">
              <a:latin typeface="Calibri"/>
              <a:cs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43331"/>
            <a:ext cx="8025130" cy="580453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dirty="0">
                <a:latin typeface="Calibri"/>
                <a:cs typeface="Calibri"/>
              </a:rPr>
              <a:t>The </a:t>
            </a:r>
            <a:r>
              <a:rPr sz="2400" spc="-10" dirty="0">
                <a:latin typeface="Calibri"/>
                <a:cs typeface="Calibri"/>
              </a:rPr>
              <a:t>second </a:t>
            </a:r>
            <a:r>
              <a:rPr sz="2400" dirty="0">
                <a:latin typeface="Calibri"/>
                <a:cs typeface="Calibri"/>
              </a:rPr>
              <a:t>period </a:t>
            </a:r>
            <a:r>
              <a:rPr sz="2400" spc="-5" dirty="0">
                <a:latin typeface="Calibri"/>
                <a:cs typeface="Calibri"/>
              </a:rPr>
              <a:t>(1789 </a:t>
            </a:r>
            <a:r>
              <a:rPr sz="2400" dirty="0">
                <a:latin typeface="Calibri"/>
                <a:cs typeface="Calibri"/>
              </a:rPr>
              <a:t>– </a:t>
            </a:r>
            <a:r>
              <a:rPr sz="2400" spc="-5" dirty="0">
                <a:latin typeface="Calibri"/>
                <a:cs typeface="Calibri"/>
              </a:rPr>
              <a:t>1968): It </a:t>
            </a:r>
            <a:r>
              <a:rPr sz="2400" spc="-15" dirty="0">
                <a:latin typeface="Calibri"/>
                <a:cs typeface="Calibri"/>
              </a:rPr>
              <a:t>was </a:t>
            </a:r>
            <a:r>
              <a:rPr sz="2400" dirty="0">
                <a:latin typeface="Calibri"/>
                <a:cs typeface="Calibri"/>
              </a:rPr>
              <a:t>the </a:t>
            </a:r>
            <a:r>
              <a:rPr sz="2400" spc="-5" dirty="0">
                <a:latin typeface="Calibri"/>
                <a:cs typeface="Calibri"/>
              </a:rPr>
              <a:t>French  </a:t>
            </a:r>
            <a:r>
              <a:rPr sz="2400" spc="-10" dirty="0">
                <a:latin typeface="Calibri"/>
                <a:cs typeface="Calibri"/>
              </a:rPr>
              <a:t>Revolution </a:t>
            </a:r>
            <a:r>
              <a:rPr sz="2400" spc="-5" dirty="0">
                <a:latin typeface="Calibri"/>
                <a:cs typeface="Calibri"/>
              </a:rPr>
              <a:t>that </a:t>
            </a:r>
            <a:r>
              <a:rPr sz="2400" spc="-15" dirty="0">
                <a:latin typeface="Calibri"/>
                <a:cs typeface="Calibri"/>
              </a:rPr>
              <a:t>forced </a:t>
            </a:r>
            <a:r>
              <a:rPr sz="2400" dirty="0">
                <a:latin typeface="Calibri"/>
                <a:cs typeface="Calibri"/>
              </a:rPr>
              <a:t>the </a:t>
            </a:r>
            <a:r>
              <a:rPr sz="2400" spc="-5" dirty="0">
                <a:latin typeface="Calibri"/>
                <a:cs typeface="Calibri"/>
              </a:rPr>
              <a:t>issue, </a:t>
            </a:r>
            <a:r>
              <a:rPr sz="2400" dirty="0">
                <a:latin typeface="Calibri"/>
                <a:cs typeface="Calibri"/>
              </a:rPr>
              <a:t>not </a:t>
            </a:r>
            <a:r>
              <a:rPr sz="2400" spc="-5" dirty="0">
                <a:latin typeface="Calibri"/>
                <a:cs typeface="Calibri"/>
              </a:rPr>
              <a:t>merely </a:t>
            </a:r>
            <a:r>
              <a:rPr sz="2400" spc="-15" dirty="0">
                <a:latin typeface="Calibri"/>
                <a:cs typeface="Calibri"/>
              </a:rPr>
              <a:t>for </a:t>
            </a:r>
            <a:r>
              <a:rPr sz="2400" spc="-10" dirty="0">
                <a:latin typeface="Calibri"/>
                <a:cs typeface="Calibri"/>
              </a:rPr>
              <a:t>France </a:t>
            </a:r>
            <a:r>
              <a:rPr sz="2400" dirty="0">
                <a:latin typeface="Calibri"/>
                <a:cs typeface="Calibri"/>
              </a:rPr>
              <a:t>but</a:t>
            </a:r>
            <a:r>
              <a:rPr sz="2400" spc="-145" dirty="0">
                <a:latin typeface="Calibri"/>
                <a:cs typeface="Calibri"/>
              </a:rPr>
              <a:t> </a:t>
            </a:r>
            <a:r>
              <a:rPr sz="2400" spc="-15" dirty="0">
                <a:latin typeface="Calibri"/>
                <a:cs typeface="Calibri"/>
              </a:rPr>
              <a:t>for  </a:t>
            </a:r>
            <a:r>
              <a:rPr sz="2400" dirty="0">
                <a:latin typeface="Calibri"/>
                <a:cs typeface="Calibri"/>
              </a:rPr>
              <a:t>the modern </a:t>
            </a:r>
            <a:r>
              <a:rPr sz="2400" spc="-15" dirty="0">
                <a:latin typeface="Calibri"/>
                <a:cs typeface="Calibri"/>
              </a:rPr>
              <a:t>world-system </a:t>
            </a:r>
            <a:r>
              <a:rPr sz="2400" dirty="0">
                <a:latin typeface="Calibri"/>
                <a:cs typeface="Calibri"/>
              </a:rPr>
              <a:t>as a</a:t>
            </a:r>
            <a:r>
              <a:rPr sz="2400" spc="-130" dirty="0">
                <a:latin typeface="Calibri"/>
                <a:cs typeface="Calibri"/>
              </a:rPr>
              <a:t> </a:t>
            </a:r>
            <a:r>
              <a:rPr sz="2400" spc="-5" dirty="0">
                <a:latin typeface="Calibri"/>
                <a:cs typeface="Calibri"/>
              </a:rPr>
              <a:t>whole.</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162560" indent="-344170">
              <a:lnSpc>
                <a:spcPct val="100000"/>
              </a:lnSpc>
              <a:buFont typeface="Arial"/>
              <a:buChar char="•"/>
              <a:tabLst>
                <a:tab pos="356870" algn="l"/>
                <a:tab pos="357505" algn="l"/>
              </a:tabLst>
            </a:pPr>
            <a:r>
              <a:rPr sz="2400" dirty="0">
                <a:latin typeface="Calibri"/>
                <a:cs typeface="Calibri"/>
              </a:rPr>
              <a:t>The </a:t>
            </a:r>
            <a:r>
              <a:rPr sz="2400" spc="-5" dirty="0">
                <a:latin typeface="Calibri"/>
                <a:cs typeface="Calibri"/>
              </a:rPr>
              <a:t>French </a:t>
            </a:r>
            <a:r>
              <a:rPr sz="2400" spc="-10" dirty="0">
                <a:latin typeface="Calibri"/>
                <a:cs typeface="Calibri"/>
              </a:rPr>
              <a:t>Revolution </a:t>
            </a:r>
            <a:r>
              <a:rPr sz="2400" spc="-15" dirty="0">
                <a:latin typeface="Calibri"/>
                <a:cs typeface="Calibri"/>
              </a:rPr>
              <a:t>was </a:t>
            </a:r>
            <a:r>
              <a:rPr sz="2400" dirty="0">
                <a:latin typeface="Calibri"/>
                <a:cs typeface="Calibri"/>
              </a:rPr>
              <a:t>not an </a:t>
            </a:r>
            <a:r>
              <a:rPr sz="2400" spc="-10" dirty="0">
                <a:latin typeface="Calibri"/>
                <a:cs typeface="Calibri"/>
              </a:rPr>
              <a:t>isolated event. </a:t>
            </a:r>
            <a:r>
              <a:rPr sz="2400" spc="-5" dirty="0">
                <a:latin typeface="Calibri"/>
                <a:cs typeface="Calibri"/>
              </a:rPr>
              <a:t>It </a:t>
            </a:r>
            <a:r>
              <a:rPr sz="2400" spc="-15" dirty="0">
                <a:latin typeface="Calibri"/>
                <a:cs typeface="Calibri"/>
              </a:rPr>
              <a:t>was  </a:t>
            </a:r>
            <a:r>
              <a:rPr sz="2400" dirty="0">
                <a:latin typeface="Calibri"/>
                <a:cs typeface="Calibri"/>
              </a:rPr>
              <a:t>bounded </a:t>
            </a:r>
            <a:r>
              <a:rPr sz="2400" spc="-5" dirty="0">
                <a:latin typeface="Calibri"/>
                <a:cs typeface="Calibri"/>
              </a:rPr>
              <a:t>(preceded </a:t>
            </a:r>
            <a:r>
              <a:rPr sz="2400" dirty="0">
                <a:latin typeface="Calibri"/>
                <a:cs typeface="Calibri"/>
              </a:rPr>
              <a:t>and </a:t>
            </a:r>
            <a:r>
              <a:rPr sz="2400" spc="-5" dirty="0">
                <a:latin typeface="Calibri"/>
                <a:cs typeface="Calibri"/>
              </a:rPr>
              <a:t>succeeded) </a:t>
            </a:r>
            <a:r>
              <a:rPr sz="2400" dirty="0">
                <a:latin typeface="Calibri"/>
                <a:cs typeface="Calibri"/>
              </a:rPr>
              <a:t>by the </a:t>
            </a:r>
            <a:r>
              <a:rPr sz="2400" spc="-10" dirty="0">
                <a:latin typeface="Calibri"/>
                <a:cs typeface="Calibri"/>
              </a:rPr>
              <a:t>decolonization </a:t>
            </a:r>
            <a:r>
              <a:rPr sz="2400" dirty="0">
                <a:latin typeface="Calibri"/>
                <a:cs typeface="Calibri"/>
              </a:rPr>
              <a:t>of  the </a:t>
            </a:r>
            <a:r>
              <a:rPr sz="2400" spc="-5" dirty="0">
                <a:latin typeface="Calibri"/>
                <a:cs typeface="Calibri"/>
              </a:rPr>
              <a:t>Americas </a:t>
            </a:r>
            <a:r>
              <a:rPr sz="2400" dirty="0">
                <a:latin typeface="Calibri"/>
                <a:cs typeface="Calibri"/>
              </a:rPr>
              <a:t>– the </a:t>
            </a:r>
            <a:r>
              <a:rPr sz="2400" spc="-5" dirty="0">
                <a:latin typeface="Calibri"/>
                <a:cs typeface="Calibri"/>
              </a:rPr>
              <a:t>settler </a:t>
            </a:r>
            <a:r>
              <a:rPr sz="2400" spc="-10" dirty="0">
                <a:latin typeface="Calibri"/>
                <a:cs typeface="Calibri"/>
              </a:rPr>
              <a:t>decolonizations </a:t>
            </a:r>
            <a:r>
              <a:rPr sz="2400" dirty="0">
                <a:latin typeface="Calibri"/>
                <a:cs typeface="Calibri"/>
              </a:rPr>
              <a:t>of </a:t>
            </a:r>
            <a:r>
              <a:rPr sz="2400" spc="-5" dirty="0">
                <a:latin typeface="Calibri"/>
                <a:cs typeface="Calibri"/>
              </a:rPr>
              <a:t>British </a:t>
            </a:r>
            <a:r>
              <a:rPr sz="2400" dirty="0">
                <a:latin typeface="Calibri"/>
                <a:cs typeface="Calibri"/>
              </a:rPr>
              <a:t>North  </a:t>
            </a:r>
            <a:r>
              <a:rPr sz="2400" spc="-5" dirty="0">
                <a:latin typeface="Calibri"/>
                <a:cs typeface="Calibri"/>
              </a:rPr>
              <a:t>America, Hispanic America </a:t>
            </a:r>
            <a:r>
              <a:rPr sz="2400" dirty="0">
                <a:latin typeface="Calibri"/>
                <a:cs typeface="Calibri"/>
              </a:rPr>
              <a:t>and </a:t>
            </a:r>
            <a:r>
              <a:rPr sz="2400" spc="-10" dirty="0">
                <a:latin typeface="Calibri"/>
                <a:cs typeface="Calibri"/>
              </a:rPr>
              <a:t>Brazil; </a:t>
            </a:r>
            <a:r>
              <a:rPr sz="2400" dirty="0">
                <a:latin typeface="Calibri"/>
                <a:cs typeface="Calibri"/>
              </a:rPr>
              <a:t>the </a:t>
            </a:r>
            <a:r>
              <a:rPr sz="2400" spc="-20" dirty="0">
                <a:latin typeface="Calibri"/>
                <a:cs typeface="Calibri"/>
              </a:rPr>
              <a:t>slave </a:t>
            </a:r>
            <a:r>
              <a:rPr sz="2400" spc="-5" dirty="0">
                <a:latin typeface="Calibri"/>
                <a:cs typeface="Calibri"/>
              </a:rPr>
              <a:t>revolution </a:t>
            </a:r>
            <a:r>
              <a:rPr sz="2400" dirty="0">
                <a:latin typeface="Calibri"/>
                <a:cs typeface="Calibri"/>
              </a:rPr>
              <a:t>of  </a:t>
            </a:r>
            <a:r>
              <a:rPr sz="2400" spc="-5" dirty="0">
                <a:latin typeface="Calibri"/>
                <a:cs typeface="Calibri"/>
              </a:rPr>
              <a:t>Haiti; </a:t>
            </a:r>
            <a:r>
              <a:rPr sz="2400" dirty="0">
                <a:latin typeface="Calibri"/>
                <a:cs typeface="Calibri"/>
              </a:rPr>
              <a:t>and the </a:t>
            </a:r>
            <a:r>
              <a:rPr sz="2400" spc="-5" dirty="0">
                <a:latin typeface="Calibri"/>
                <a:cs typeface="Calibri"/>
              </a:rPr>
              <a:t>abortive </a:t>
            </a:r>
            <a:r>
              <a:rPr sz="2400" spc="-10" dirty="0">
                <a:latin typeface="Calibri"/>
                <a:cs typeface="Calibri"/>
              </a:rPr>
              <a:t>Native </a:t>
            </a:r>
            <a:r>
              <a:rPr sz="2400" spc="-5" dirty="0">
                <a:latin typeface="Calibri"/>
                <a:cs typeface="Calibri"/>
              </a:rPr>
              <a:t>American </a:t>
            </a:r>
            <a:r>
              <a:rPr sz="2400" dirty="0">
                <a:latin typeface="Calibri"/>
                <a:cs typeface="Calibri"/>
              </a:rPr>
              <a:t>uprisings </a:t>
            </a:r>
            <a:r>
              <a:rPr sz="2400" spc="-5" dirty="0">
                <a:latin typeface="Calibri"/>
                <a:cs typeface="Calibri"/>
              </a:rPr>
              <a:t>such </a:t>
            </a:r>
            <a:r>
              <a:rPr sz="2400" dirty="0">
                <a:latin typeface="Calibri"/>
                <a:cs typeface="Calibri"/>
              </a:rPr>
              <a:t>as  </a:t>
            </a:r>
            <a:r>
              <a:rPr sz="2400" spc="-30" dirty="0">
                <a:latin typeface="Calibri"/>
                <a:cs typeface="Calibri"/>
              </a:rPr>
              <a:t>Tupac </a:t>
            </a:r>
            <a:r>
              <a:rPr sz="2400" dirty="0">
                <a:latin typeface="Calibri"/>
                <a:cs typeface="Calibri"/>
              </a:rPr>
              <a:t>Amaru in</a:t>
            </a:r>
            <a:r>
              <a:rPr sz="2400" spc="-60" dirty="0">
                <a:latin typeface="Calibri"/>
                <a:cs typeface="Calibri"/>
              </a:rPr>
              <a:t> </a:t>
            </a:r>
            <a:r>
              <a:rPr sz="2400" spc="-10" dirty="0">
                <a:latin typeface="Calibri"/>
                <a:cs typeface="Calibri"/>
              </a:rPr>
              <a:t>Peru.</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137795" indent="-344170">
              <a:lnSpc>
                <a:spcPct val="100000"/>
              </a:lnSpc>
              <a:buFont typeface="Arial"/>
              <a:buChar char="•"/>
              <a:tabLst>
                <a:tab pos="356870" algn="l"/>
                <a:tab pos="357505" algn="l"/>
              </a:tabLst>
            </a:pPr>
            <a:r>
              <a:rPr sz="2400" dirty="0">
                <a:latin typeface="Calibri"/>
                <a:cs typeface="Calibri"/>
              </a:rPr>
              <a:t>The </a:t>
            </a:r>
            <a:r>
              <a:rPr sz="2400" spc="-5" dirty="0">
                <a:latin typeface="Calibri"/>
                <a:cs typeface="Calibri"/>
              </a:rPr>
              <a:t>French </a:t>
            </a:r>
            <a:r>
              <a:rPr sz="2400" spc="-10" dirty="0">
                <a:latin typeface="Calibri"/>
                <a:cs typeface="Calibri"/>
              </a:rPr>
              <a:t>Revolution connected </a:t>
            </a:r>
            <a:r>
              <a:rPr sz="2400" spc="-5" dirty="0">
                <a:latin typeface="Calibri"/>
                <a:cs typeface="Calibri"/>
              </a:rPr>
              <a:t>with </a:t>
            </a:r>
            <a:r>
              <a:rPr sz="2400" dirty="0">
                <a:latin typeface="Calibri"/>
                <a:cs typeface="Calibri"/>
              </a:rPr>
              <a:t>and </a:t>
            </a:r>
            <a:r>
              <a:rPr sz="2400" spc="-10" dirty="0">
                <a:latin typeface="Calibri"/>
                <a:cs typeface="Calibri"/>
              </a:rPr>
              <a:t>stimulated  </a:t>
            </a:r>
            <a:r>
              <a:rPr sz="2400" spc="-5" dirty="0">
                <a:latin typeface="Calibri"/>
                <a:cs typeface="Calibri"/>
              </a:rPr>
              <a:t>struggles </a:t>
            </a:r>
            <a:r>
              <a:rPr sz="2400" spc="-15" dirty="0">
                <a:latin typeface="Calibri"/>
                <a:cs typeface="Calibri"/>
              </a:rPr>
              <a:t>for </a:t>
            </a:r>
            <a:r>
              <a:rPr sz="2400" spc="-10" dirty="0">
                <a:latin typeface="Calibri"/>
                <a:cs typeface="Calibri"/>
              </a:rPr>
              <a:t>liberation </a:t>
            </a:r>
            <a:r>
              <a:rPr sz="2400" dirty="0">
                <a:latin typeface="Calibri"/>
                <a:cs typeface="Calibri"/>
              </a:rPr>
              <a:t>of </a:t>
            </a:r>
            <a:r>
              <a:rPr sz="2400" spc="-5" dirty="0">
                <a:latin typeface="Calibri"/>
                <a:cs typeface="Calibri"/>
              </a:rPr>
              <a:t>various kinds </a:t>
            </a:r>
            <a:r>
              <a:rPr sz="2400" dirty="0">
                <a:latin typeface="Calibri"/>
                <a:cs typeface="Calibri"/>
              </a:rPr>
              <a:t>and </a:t>
            </a:r>
            <a:r>
              <a:rPr sz="2400" spc="-5" dirty="0">
                <a:latin typeface="Calibri"/>
                <a:cs typeface="Calibri"/>
              </a:rPr>
              <a:t>nascent  nationalisms throughout </a:t>
            </a:r>
            <a:r>
              <a:rPr sz="2400" spc="-10" dirty="0">
                <a:latin typeface="Calibri"/>
                <a:cs typeface="Calibri"/>
              </a:rPr>
              <a:t>Europe </a:t>
            </a:r>
            <a:r>
              <a:rPr sz="2400" dirty="0">
                <a:latin typeface="Calibri"/>
                <a:cs typeface="Calibri"/>
              </a:rPr>
              <a:t>and </a:t>
            </a:r>
            <a:r>
              <a:rPr sz="2400" spc="-10" dirty="0">
                <a:latin typeface="Calibri"/>
                <a:cs typeface="Calibri"/>
              </a:rPr>
              <a:t>around </a:t>
            </a:r>
            <a:r>
              <a:rPr sz="2400" dirty="0">
                <a:latin typeface="Calibri"/>
                <a:cs typeface="Calibri"/>
              </a:rPr>
              <a:t>its </a:t>
            </a:r>
            <a:r>
              <a:rPr sz="2400" spc="-5" dirty="0">
                <a:latin typeface="Calibri"/>
                <a:cs typeface="Calibri"/>
              </a:rPr>
              <a:t>edges </a:t>
            </a:r>
            <a:r>
              <a:rPr sz="2400" dirty="0">
                <a:latin typeface="Calibri"/>
                <a:cs typeface="Calibri"/>
              </a:rPr>
              <a:t>–</a:t>
            </a:r>
            <a:r>
              <a:rPr sz="2400" spc="-105" dirty="0">
                <a:latin typeface="Calibri"/>
                <a:cs typeface="Calibri"/>
              </a:rPr>
              <a:t> </a:t>
            </a:r>
            <a:r>
              <a:rPr sz="2400" spc="-10" dirty="0">
                <a:latin typeface="Calibri"/>
                <a:cs typeface="Calibri"/>
              </a:rPr>
              <a:t>from  </a:t>
            </a:r>
            <a:r>
              <a:rPr sz="2400" spc="-5" dirty="0">
                <a:latin typeface="Calibri"/>
                <a:cs typeface="Calibri"/>
              </a:rPr>
              <a:t>Ireland </a:t>
            </a:r>
            <a:r>
              <a:rPr sz="2400" spc="-10" dirty="0">
                <a:latin typeface="Calibri"/>
                <a:cs typeface="Calibri"/>
              </a:rPr>
              <a:t>to </a:t>
            </a:r>
            <a:r>
              <a:rPr sz="2400" spc="-5" dirty="0">
                <a:latin typeface="Calibri"/>
                <a:cs typeface="Calibri"/>
              </a:rPr>
              <a:t>Russia, </a:t>
            </a:r>
            <a:r>
              <a:rPr sz="2400" spc="-10" dirty="0">
                <a:latin typeface="Calibri"/>
                <a:cs typeface="Calibri"/>
              </a:rPr>
              <a:t>from </a:t>
            </a:r>
            <a:r>
              <a:rPr sz="2400" dirty="0">
                <a:latin typeface="Calibri"/>
                <a:cs typeface="Calibri"/>
              </a:rPr>
              <a:t>Spain </a:t>
            </a:r>
            <a:r>
              <a:rPr sz="2400" spc="-10" dirty="0">
                <a:latin typeface="Calibri"/>
                <a:cs typeface="Calibri"/>
              </a:rPr>
              <a:t>to</a:t>
            </a:r>
            <a:r>
              <a:rPr sz="2400" spc="-135" dirty="0">
                <a:latin typeface="Calibri"/>
                <a:cs typeface="Calibri"/>
              </a:rPr>
              <a:t> </a:t>
            </a:r>
            <a:r>
              <a:rPr sz="2400" spc="-5" dirty="0">
                <a:latin typeface="Calibri"/>
                <a:cs typeface="Calibri"/>
              </a:rPr>
              <a:t>Egypt.</a:t>
            </a:r>
            <a:endParaRPr sz="24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181</a:t>
            </a:fld>
            <a:endParaRP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9339" y="1538732"/>
            <a:ext cx="7223759" cy="3463925"/>
          </a:xfrm>
          <a:prstGeom prst="rect">
            <a:avLst/>
          </a:prstGeom>
        </p:spPr>
        <p:txBody>
          <a:bodyPr vert="horz" wrap="square" lIns="0" tIns="12700" rIns="0" bIns="0" rtlCol="0">
            <a:spAutoFit/>
          </a:bodyPr>
          <a:lstStyle/>
          <a:p>
            <a:pPr marL="356870" marR="39370" indent="-344170">
              <a:lnSpc>
                <a:spcPct val="100000"/>
              </a:lnSpc>
              <a:spcBef>
                <a:spcPts val="100"/>
              </a:spcBef>
              <a:buFont typeface="Arial"/>
              <a:buChar char="•"/>
              <a:tabLst>
                <a:tab pos="356870" algn="l"/>
                <a:tab pos="357505" algn="l"/>
              </a:tabLst>
            </a:pPr>
            <a:r>
              <a:rPr sz="2400" spc="-5" dirty="0">
                <a:latin typeface="Calibri"/>
                <a:cs typeface="Calibri"/>
              </a:rPr>
              <a:t>Above </a:t>
            </a:r>
            <a:r>
              <a:rPr sz="2400" dirty="0">
                <a:latin typeface="Calibri"/>
                <a:cs typeface="Calibri"/>
              </a:rPr>
              <a:t>all, the </a:t>
            </a:r>
            <a:r>
              <a:rPr sz="2400" spc="-5" dirty="0">
                <a:latin typeface="Calibri"/>
                <a:cs typeface="Calibri"/>
              </a:rPr>
              <a:t>French </a:t>
            </a:r>
            <a:r>
              <a:rPr sz="2400" spc="-10" dirty="0">
                <a:latin typeface="Calibri"/>
                <a:cs typeface="Calibri"/>
              </a:rPr>
              <a:t>Revolution </a:t>
            </a:r>
            <a:r>
              <a:rPr sz="2400" dirty="0">
                <a:latin typeface="Calibri"/>
                <a:cs typeface="Calibri"/>
              </a:rPr>
              <a:t>made it </a:t>
            </a:r>
            <a:r>
              <a:rPr sz="2400" spc="-5" dirty="0">
                <a:latin typeface="Calibri"/>
                <a:cs typeface="Calibri"/>
              </a:rPr>
              <a:t>apparent, </a:t>
            </a:r>
            <a:r>
              <a:rPr sz="2400" dirty="0">
                <a:latin typeface="Calibri"/>
                <a:cs typeface="Calibri"/>
              </a:rPr>
              <a:t>in  </a:t>
            </a:r>
            <a:r>
              <a:rPr sz="2400" spc="-5" dirty="0">
                <a:latin typeface="Calibri"/>
                <a:cs typeface="Calibri"/>
              </a:rPr>
              <a:t>some </a:t>
            </a:r>
            <a:r>
              <a:rPr sz="2400" spc="-35" dirty="0">
                <a:latin typeface="Calibri"/>
                <a:cs typeface="Calibri"/>
              </a:rPr>
              <a:t>ways </a:t>
            </a:r>
            <a:r>
              <a:rPr sz="2400" spc="-15" dirty="0">
                <a:latin typeface="Calibri"/>
                <a:cs typeface="Calibri"/>
              </a:rPr>
              <a:t>for </a:t>
            </a:r>
            <a:r>
              <a:rPr sz="2400" dirty="0">
                <a:latin typeface="Calibri"/>
                <a:cs typeface="Calibri"/>
              </a:rPr>
              <a:t>the </a:t>
            </a:r>
            <a:r>
              <a:rPr sz="2400" spc="-15" dirty="0">
                <a:latin typeface="Calibri"/>
                <a:cs typeface="Calibri"/>
              </a:rPr>
              <a:t>first </a:t>
            </a:r>
            <a:r>
              <a:rPr sz="2400" dirty="0">
                <a:latin typeface="Calibri"/>
                <a:cs typeface="Calibri"/>
              </a:rPr>
              <a:t>time, the modernity of  </a:t>
            </a:r>
            <a:r>
              <a:rPr sz="2400" spc="-5" dirty="0">
                <a:latin typeface="Calibri"/>
                <a:cs typeface="Calibri"/>
              </a:rPr>
              <a:t>technology </a:t>
            </a:r>
            <a:r>
              <a:rPr sz="2400" dirty="0">
                <a:latin typeface="Calibri"/>
                <a:cs typeface="Calibri"/>
              </a:rPr>
              <a:t>and the modernity of </a:t>
            </a:r>
            <a:r>
              <a:rPr sz="2400" spc="-10" dirty="0">
                <a:latin typeface="Calibri"/>
                <a:cs typeface="Calibri"/>
              </a:rPr>
              <a:t>liberation </a:t>
            </a:r>
            <a:r>
              <a:rPr sz="2400" spc="-20" dirty="0">
                <a:latin typeface="Calibri"/>
                <a:cs typeface="Calibri"/>
              </a:rPr>
              <a:t>were </a:t>
            </a:r>
            <a:r>
              <a:rPr sz="2400" dirty="0">
                <a:latin typeface="Calibri"/>
                <a:cs typeface="Calibri"/>
              </a:rPr>
              <a:t>not</a:t>
            </a:r>
            <a:r>
              <a:rPr sz="2400" spc="-135" dirty="0">
                <a:latin typeface="Calibri"/>
                <a:cs typeface="Calibri"/>
              </a:rPr>
              <a:t> </a:t>
            </a:r>
            <a:r>
              <a:rPr sz="2400" spc="-15" dirty="0">
                <a:latin typeface="Calibri"/>
                <a:cs typeface="Calibri"/>
              </a:rPr>
              <a:t>at  </a:t>
            </a:r>
            <a:r>
              <a:rPr sz="2400" dirty="0">
                <a:latin typeface="Calibri"/>
                <a:cs typeface="Calibri"/>
              </a:rPr>
              <a:t>all</a:t>
            </a:r>
            <a:r>
              <a:rPr sz="2400" spc="-45" dirty="0">
                <a:latin typeface="Calibri"/>
                <a:cs typeface="Calibri"/>
              </a:rPr>
              <a:t> </a:t>
            </a:r>
            <a:r>
              <a:rPr sz="2400" spc="-5" dirty="0">
                <a:latin typeface="Calibri"/>
                <a:cs typeface="Calibri"/>
              </a:rPr>
              <a:t>identical.</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5080" indent="-344170">
              <a:lnSpc>
                <a:spcPct val="100000"/>
              </a:lnSpc>
              <a:buFont typeface="Arial"/>
              <a:buChar char="•"/>
              <a:tabLst>
                <a:tab pos="356870" algn="l"/>
                <a:tab pos="357505" algn="l"/>
              </a:tabLst>
            </a:pPr>
            <a:r>
              <a:rPr sz="2400" dirty="0">
                <a:latin typeface="Calibri"/>
                <a:cs typeface="Calibri"/>
              </a:rPr>
              <a:t>Indeed, it </a:t>
            </a:r>
            <a:r>
              <a:rPr sz="2400" spc="-5" dirty="0">
                <a:latin typeface="Calibri"/>
                <a:cs typeface="Calibri"/>
              </a:rPr>
              <a:t>might </a:t>
            </a:r>
            <a:r>
              <a:rPr sz="2400" dirty="0">
                <a:latin typeface="Calibri"/>
                <a:cs typeface="Calibri"/>
              </a:rPr>
              <a:t>be </a:t>
            </a:r>
            <a:r>
              <a:rPr sz="2400" spc="-5" dirty="0">
                <a:latin typeface="Calibri"/>
                <a:cs typeface="Calibri"/>
              </a:rPr>
              <a:t>said that </a:t>
            </a:r>
            <a:r>
              <a:rPr sz="2400" dirty="0">
                <a:latin typeface="Calibri"/>
                <a:cs typeface="Calibri"/>
              </a:rPr>
              <a:t>those </a:t>
            </a:r>
            <a:r>
              <a:rPr sz="2400" spc="-5" dirty="0">
                <a:latin typeface="Calibri"/>
                <a:cs typeface="Calibri"/>
              </a:rPr>
              <a:t>who </a:t>
            </a:r>
            <a:r>
              <a:rPr sz="2400" spc="-15" dirty="0">
                <a:latin typeface="Calibri"/>
                <a:cs typeface="Calibri"/>
              </a:rPr>
              <a:t>wanted  </a:t>
            </a:r>
            <a:r>
              <a:rPr sz="2400" dirty="0">
                <a:latin typeface="Calibri"/>
                <a:cs typeface="Calibri"/>
              </a:rPr>
              <a:t>primarily the modernity of </a:t>
            </a:r>
            <a:r>
              <a:rPr sz="2400" spc="-5" dirty="0">
                <a:latin typeface="Calibri"/>
                <a:cs typeface="Calibri"/>
              </a:rPr>
              <a:t>technology </a:t>
            </a:r>
            <a:r>
              <a:rPr sz="2400" dirty="0">
                <a:latin typeface="Calibri"/>
                <a:cs typeface="Calibri"/>
              </a:rPr>
              <a:t>suddenly </a:t>
            </a:r>
            <a:r>
              <a:rPr sz="2400" spc="-5" dirty="0">
                <a:latin typeface="Calibri"/>
                <a:cs typeface="Calibri"/>
              </a:rPr>
              <a:t>took  fright </a:t>
            </a:r>
            <a:r>
              <a:rPr sz="2400" spc="-15" dirty="0">
                <a:latin typeface="Calibri"/>
                <a:cs typeface="Calibri"/>
              </a:rPr>
              <a:t>at </a:t>
            </a:r>
            <a:r>
              <a:rPr sz="2400" dirty="0">
                <a:latin typeface="Calibri"/>
                <a:cs typeface="Calibri"/>
              </a:rPr>
              <a:t>the </a:t>
            </a:r>
            <a:r>
              <a:rPr sz="2400" spc="-15" dirty="0">
                <a:latin typeface="Calibri"/>
                <a:cs typeface="Calibri"/>
              </a:rPr>
              <a:t>strength </a:t>
            </a:r>
            <a:r>
              <a:rPr sz="2400" dirty="0">
                <a:latin typeface="Calibri"/>
                <a:cs typeface="Calibri"/>
              </a:rPr>
              <a:t>of the </a:t>
            </a:r>
            <a:r>
              <a:rPr sz="2400" spc="-15" dirty="0">
                <a:latin typeface="Calibri"/>
                <a:cs typeface="Calibri"/>
              </a:rPr>
              <a:t>advocates </a:t>
            </a:r>
            <a:r>
              <a:rPr sz="2400" dirty="0">
                <a:latin typeface="Calibri"/>
                <a:cs typeface="Calibri"/>
              </a:rPr>
              <a:t>of the modernity  of</a:t>
            </a:r>
            <a:r>
              <a:rPr sz="2400" spc="-35" dirty="0">
                <a:latin typeface="Calibri"/>
                <a:cs typeface="Calibri"/>
              </a:rPr>
              <a:t> </a:t>
            </a:r>
            <a:r>
              <a:rPr sz="2400" spc="-5" dirty="0">
                <a:latin typeface="Calibri"/>
                <a:cs typeface="Calibri"/>
              </a:rPr>
              <a:t>liberation.</a:t>
            </a:r>
            <a:endParaRPr sz="24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182</a:t>
            </a:fld>
            <a:endParaRP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19531"/>
            <a:ext cx="8054340" cy="5658485"/>
          </a:xfrm>
          <a:prstGeom prst="rect">
            <a:avLst/>
          </a:prstGeom>
        </p:spPr>
        <p:txBody>
          <a:bodyPr vert="horz" wrap="square" lIns="0" tIns="12700" rIns="0" bIns="0" rtlCol="0">
            <a:spAutoFit/>
          </a:bodyPr>
          <a:lstStyle/>
          <a:p>
            <a:pPr marL="356870" marR="114300" indent="-344170">
              <a:lnSpc>
                <a:spcPct val="100000"/>
              </a:lnSpc>
              <a:spcBef>
                <a:spcPts val="100"/>
              </a:spcBef>
              <a:buFont typeface="Arial"/>
              <a:buChar char="•"/>
              <a:tabLst>
                <a:tab pos="356870" algn="l"/>
                <a:tab pos="357505" algn="l"/>
              </a:tabLst>
            </a:pPr>
            <a:r>
              <a:rPr sz="2400" spc="-5" dirty="0">
                <a:latin typeface="Calibri"/>
                <a:cs typeface="Calibri"/>
              </a:rPr>
              <a:t>In </a:t>
            </a:r>
            <a:r>
              <a:rPr sz="2400" dirty="0">
                <a:latin typeface="Calibri"/>
                <a:cs typeface="Calibri"/>
              </a:rPr>
              <a:t>the </a:t>
            </a:r>
            <a:r>
              <a:rPr sz="2400" spc="-5" dirty="0">
                <a:latin typeface="Calibri"/>
                <a:cs typeface="Calibri"/>
              </a:rPr>
              <a:t>19</a:t>
            </a:r>
            <a:r>
              <a:rPr sz="2400" spc="-7" baseline="24305" dirty="0">
                <a:latin typeface="Calibri"/>
                <a:cs typeface="Calibri"/>
              </a:rPr>
              <a:t>th</a:t>
            </a:r>
            <a:r>
              <a:rPr sz="2400" spc="-5" dirty="0">
                <a:latin typeface="Calibri"/>
                <a:cs typeface="Calibri"/>
              </a:rPr>
              <a:t>-century </a:t>
            </a:r>
            <a:r>
              <a:rPr sz="2400" spc="-15" dirty="0">
                <a:latin typeface="Calibri"/>
                <a:cs typeface="Calibri"/>
              </a:rPr>
              <a:t>core </a:t>
            </a:r>
            <a:r>
              <a:rPr sz="2400" spc="-10" dirty="0">
                <a:latin typeface="Calibri"/>
                <a:cs typeface="Calibri"/>
              </a:rPr>
              <a:t>zones </a:t>
            </a:r>
            <a:r>
              <a:rPr sz="2400" dirty="0">
                <a:latin typeface="Calibri"/>
                <a:cs typeface="Calibri"/>
              </a:rPr>
              <a:t>of the </a:t>
            </a:r>
            <a:r>
              <a:rPr sz="2400" spc="-10" dirty="0">
                <a:latin typeface="Calibri"/>
                <a:cs typeface="Calibri"/>
              </a:rPr>
              <a:t>capitalist world-  </a:t>
            </a:r>
            <a:r>
              <a:rPr sz="2400" spc="-35" dirty="0">
                <a:latin typeface="Calibri"/>
                <a:cs typeface="Calibri"/>
              </a:rPr>
              <a:t>economy, </a:t>
            </a:r>
            <a:r>
              <a:rPr sz="2400" spc="-10" dirty="0">
                <a:latin typeface="Calibri"/>
                <a:cs typeface="Calibri"/>
              </a:rPr>
              <a:t>liberal </a:t>
            </a:r>
            <a:r>
              <a:rPr sz="2400" dirty="0">
                <a:latin typeface="Calibri"/>
                <a:cs typeface="Calibri"/>
              </a:rPr>
              <a:t>ideology </a:t>
            </a:r>
            <a:r>
              <a:rPr sz="2400" spc="-10" dirty="0">
                <a:latin typeface="Calibri"/>
                <a:cs typeface="Calibri"/>
              </a:rPr>
              <a:t>translated </a:t>
            </a:r>
            <a:r>
              <a:rPr sz="2400" dirty="0">
                <a:latin typeface="Calibri"/>
                <a:cs typeface="Calibri"/>
              </a:rPr>
              <a:t>itself </a:t>
            </a:r>
            <a:r>
              <a:rPr sz="2400" spc="-10" dirty="0">
                <a:latin typeface="Calibri"/>
                <a:cs typeface="Calibri"/>
              </a:rPr>
              <a:t>into </a:t>
            </a:r>
            <a:r>
              <a:rPr sz="2400" spc="-5" dirty="0">
                <a:latin typeface="Calibri"/>
                <a:cs typeface="Calibri"/>
              </a:rPr>
              <a:t>three </a:t>
            </a:r>
            <a:r>
              <a:rPr sz="2400" dirty="0">
                <a:latin typeface="Calibri"/>
                <a:cs typeface="Calibri"/>
              </a:rPr>
              <a:t>principal  </a:t>
            </a:r>
            <a:r>
              <a:rPr sz="2400" spc="-5" dirty="0">
                <a:latin typeface="Calibri"/>
                <a:cs typeface="Calibri"/>
              </a:rPr>
              <a:t>political objectives </a:t>
            </a:r>
            <a:r>
              <a:rPr sz="2400" dirty="0">
                <a:latin typeface="Calibri"/>
                <a:cs typeface="Calibri"/>
              </a:rPr>
              <a:t>– </a:t>
            </a:r>
            <a:r>
              <a:rPr sz="2400" spc="-10" dirty="0">
                <a:latin typeface="Calibri"/>
                <a:cs typeface="Calibri"/>
              </a:rPr>
              <a:t>suffrage, </a:t>
            </a:r>
            <a:r>
              <a:rPr sz="2400" dirty="0">
                <a:latin typeface="Calibri"/>
                <a:cs typeface="Calibri"/>
              </a:rPr>
              <a:t>the </a:t>
            </a:r>
            <a:r>
              <a:rPr sz="2400" spc="-15" dirty="0">
                <a:latin typeface="Calibri"/>
                <a:cs typeface="Calibri"/>
              </a:rPr>
              <a:t>welfare </a:t>
            </a:r>
            <a:r>
              <a:rPr sz="2400" spc="-20" dirty="0">
                <a:latin typeface="Calibri"/>
                <a:cs typeface="Calibri"/>
              </a:rPr>
              <a:t>state </a:t>
            </a:r>
            <a:r>
              <a:rPr sz="2400" dirty="0">
                <a:latin typeface="Calibri"/>
                <a:cs typeface="Calibri"/>
              </a:rPr>
              <a:t>and </a:t>
            </a:r>
            <a:r>
              <a:rPr sz="2400" spc="-5" dirty="0">
                <a:latin typeface="Calibri"/>
                <a:cs typeface="Calibri"/>
              </a:rPr>
              <a:t>national  </a:t>
            </a:r>
            <a:r>
              <a:rPr sz="2400" dirty="0">
                <a:latin typeface="Calibri"/>
                <a:cs typeface="Calibri"/>
              </a:rPr>
              <a:t>identity – the </a:t>
            </a:r>
            <a:r>
              <a:rPr sz="2400" spc="-5" dirty="0">
                <a:latin typeface="Calibri"/>
                <a:cs typeface="Calibri"/>
              </a:rPr>
              <a:t>combination </a:t>
            </a:r>
            <a:r>
              <a:rPr sz="2400" dirty="0">
                <a:latin typeface="Calibri"/>
                <a:cs typeface="Calibri"/>
              </a:rPr>
              <a:t>of </a:t>
            </a:r>
            <a:r>
              <a:rPr sz="2400" spc="-5" dirty="0">
                <a:latin typeface="Calibri"/>
                <a:cs typeface="Calibri"/>
              </a:rPr>
              <a:t>which liberals </a:t>
            </a:r>
            <a:r>
              <a:rPr sz="2400" dirty="0">
                <a:latin typeface="Calibri"/>
                <a:cs typeface="Calibri"/>
              </a:rPr>
              <a:t>hoped </a:t>
            </a:r>
            <a:r>
              <a:rPr sz="2400" spc="-10" dirty="0">
                <a:latin typeface="Calibri"/>
                <a:cs typeface="Calibri"/>
              </a:rPr>
              <a:t>would  </a:t>
            </a:r>
            <a:r>
              <a:rPr sz="2400" spc="-5" dirty="0">
                <a:latin typeface="Calibri"/>
                <a:cs typeface="Calibri"/>
              </a:rPr>
              <a:t>achieve </a:t>
            </a:r>
            <a:r>
              <a:rPr sz="2400" dirty="0">
                <a:latin typeface="Calibri"/>
                <a:cs typeface="Calibri"/>
              </a:rPr>
              <a:t>the </a:t>
            </a:r>
            <a:r>
              <a:rPr sz="2400" spc="-5" dirty="0">
                <a:latin typeface="Calibri"/>
                <a:cs typeface="Calibri"/>
              </a:rPr>
              <a:t>objective </a:t>
            </a:r>
            <a:r>
              <a:rPr sz="2400" dirty="0">
                <a:latin typeface="Calibri"/>
                <a:cs typeface="Calibri"/>
              </a:rPr>
              <a:t>of appeasing the </a:t>
            </a:r>
            <a:r>
              <a:rPr sz="2400" spc="-20" dirty="0">
                <a:latin typeface="Calibri"/>
                <a:cs typeface="Calibri"/>
              </a:rPr>
              <a:t>“dangerous </a:t>
            </a:r>
            <a:r>
              <a:rPr sz="2400" spc="-5" dirty="0">
                <a:latin typeface="Calibri"/>
                <a:cs typeface="Calibri"/>
              </a:rPr>
              <a:t>classes”  while nonetheless </a:t>
            </a:r>
            <a:r>
              <a:rPr sz="2400" dirty="0">
                <a:latin typeface="Calibri"/>
                <a:cs typeface="Calibri"/>
              </a:rPr>
              <a:t>ensuring the modernity of</a:t>
            </a:r>
            <a:r>
              <a:rPr sz="2400" spc="-170" dirty="0">
                <a:latin typeface="Calibri"/>
                <a:cs typeface="Calibri"/>
              </a:rPr>
              <a:t> </a:t>
            </a:r>
            <a:r>
              <a:rPr sz="2400" spc="-20" dirty="0">
                <a:latin typeface="Calibri"/>
                <a:cs typeface="Calibri"/>
              </a:rPr>
              <a:t>technology.</a:t>
            </a:r>
            <a:endParaRPr sz="2400">
              <a:latin typeface="Calibri"/>
              <a:cs typeface="Calibri"/>
            </a:endParaRPr>
          </a:p>
          <a:p>
            <a:pPr>
              <a:lnSpc>
                <a:spcPct val="100000"/>
              </a:lnSpc>
              <a:spcBef>
                <a:spcPts val="5"/>
              </a:spcBef>
              <a:buFont typeface="Arial"/>
              <a:buChar char="•"/>
            </a:pPr>
            <a:endParaRPr sz="3500">
              <a:latin typeface="Times New Roman"/>
              <a:cs typeface="Times New Roman"/>
            </a:endParaRPr>
          </a:p>
          <a:p>
            <a:pPr marL="356870" marR="5080" indent="-344170">
              <a:lnSpc>
                <a:spcPct val="100000"/>
              </a:lnSpc>
              <a:buFont typeface="Arial"/>
              <a:buChar char="•"/>
              <a:tabLst>
                <a:tab pos="356870" algn="l"/>
                <a:tab pos="357505" algn="l"/>
              </a:tabLst>
            </a:pPr>
            <a:r>
              <a:rPr sz="2400" dirty="0">
                <a:latin typeface="Calibri"/>
                <a:cs typeface="Calibri"/>
              </a:rPr>
              <a:t>The </a:t>
            </a:r>
            <a:r>
              <a:rPr sz="2400" spc="-15" dirty="0">
                <a:latin typeface="Calibri"/>
                <a:cs typeface="Calibri"/>
              </a:rPr>
              <a:t>great </a:t>
            </a:r>
            <a:r>
              <a:rPr sz="2400" dirty="0">
                <a:latin typeface="Calibri"/>
                <a:cs typeface="Calibri"/>
              </a:rPr>
              <a:t>ideology of the </a:t>
            </a:r>
            <a:r>
              <a:rPr sz="2400" spc="-5" dirty="0">
                <a:latin typeface="Calibri"/>
                <a:cs typeface="Calibri"/>
              </a:rPr>
              <a:t>19</a:t>
            </a:r>
            <a:r>
              <a:rPr sz="2400" spc="-7" baseline="24305" dirty="0">
                <a:latin typeface="Calibri"/>
                <a:cs typeface="Calibri"/>
              </a:rPr>
              <a:t>th </a:t>
            </a:r>
            <a:r>
              <a:rPr sz="2400" spc="-25" dirty="0">
                <a:latin typeface="Calibri"/>
                <a:cs typeface="Calibri"/>
              </a:rPr>
              <a:t>century, </a:t>
            </a:r>
            <a:r>
              <a:rPr sz="2400" spc="-5" dirty="0">
                <a:latin typeface="Calibri"/>
                <a:cs typeface="Calibri"/>
              </a:rPr>
              <a:t>socialism, accepted </a:t>
            </a:r>
            <a:r>
              <a:rPr sz="2400" dirty="0">
                <a:latin typeface="Calibri"/>
                <a:cs typeface="Calibri"/>
              </a:rPr>
              <a:t>the  </a:t>
            </a:r>
            <a:r>
              <a:rPr sz="2400" spc="-5" dirty="0">
                <a:latin typeface="Calibri"/>
                <a:cs typeface="Calibri"/>
              </a:rPr>
              <a:t>inevitability </a:t>
            </a:r>
            <a:r>
              <a:rPr sz="2400" dirty="0">
                <a:latin typeface="Calibri"/>
                <a:cs typeface="Calibri"/>
              </a:rPr>
              <a:t>and </a:t>
            </a:r>
            <a:r>
              <a:rPr sz="2400" spc="-5" dirty="0">
                <a:latin typeface="Calibri"/>
                <a:cs typeface="Calibri"/>
              </a:rPr>
              <a:t>desirability </a:t>
            </a:r>
            <a:r>
              <a:rPr sz="2400" dirty="0">
                <a:latin typeface="Calibri"/>
                <a:cs typeface="Calibri"/>
              </a:rPr>
              <a:t>of </a:t>
            </a:r>
            <a:r>
              <a:rPr sz="2400" spc="-10" dirty="0">
                <a:latin typeface="Calibri"/>
                <a:cs typeface="Calibri"/>
              </a:rPr>
              <a:t>progress. </a:t>
            </a:r>
            <a:r>
              <a:rPr sz="2400" spc="-5" dirty="0">
                <a:latin typeface="Calibri"/>
                <a:cs typeface="Calibri"/>
              </a:rPr>
              <a:t>Socialists </a:t>
            </a:r>
            <a:r>
              <a:rPr sz="2400" spc="-20" dirty="0">
                <a:latin typeface="Calibri"/>
                <a:cs typeface="Calibri"/>
              </a:rPr>
              <a:t>were  </a:t>
            </a:r>
            <a:r>
              <a:rPr sz="2400" spc="-5" dirty="0">
                <a:latin typeface="Calibri"/>
                <a:cs typeface="Calibri"/>
              </a:rPr>
              <a:t>suspicious </a:t>
            </a:r>
            <a:r>
              <a:rPr sz="2400" dirty="0">
                <a:latin typeface="Calibri"/>
                <a:cs typeface="Calibri"/>
              </a:rPr>
              <a:t>of </a:t>
            </a:r>
            <a:r>
              <a:rPr sz="2400" spc="-5" dirty="0">
                <a:latin typeface="Calibri"/>
                <a:cs typeface="Calibri"/>
              </a:rPr>
              <a:t>top-down </a:t>
            </a:r>
            <a:r>
              <a:rPr sz="2400" spc="-15" dirty="0">
                <a:latin typeface="Calibri"/>
                <a:cs typeface="Calibri"/>
              </a:rPr>
              <a:t>reform. </a:t>
            </a:r>
            <a:r>
              <a:rPr sz="2400" spc="-5" dirty="0">
                <a:latin typeface="Calibri"/>
                <a:cs typeface="Calibri"/>
              </a:rPr>
              <a:t>They </a:t>
            </a:r>
            <a:r>
              <a:rPr sz="2400" spc="-20" dirty="0">
                <a:latin typeface="Calibri"/>
                <a:cs typeface="Calibri"/>
              </a:rPr>
              <a:t>were </a:t>
            </a:r>
            <a:r>
              <a:rPr sz="2400" spc="-5" dirty="0">
                <a:latin typeface="Calibri"/>
                <a:cs typeface="Calibri"/>
              </a:rPr>
              <a:t>impatient </a:t>
            </a:r>
            <a:r>
              <a:rPr sz="2400" spc="-15" dirty="0">
                <a:latin typeface="Calibri"/>
                <a:cs typeface="Calibri"/>
              </a:rPr>
              <a:t>for </a:t>
            </a:r>
            <a:r>
              <a:rPr sz="2400" spc="0" dirty="0">
                <a:latin typeface="Calibri"/>
                <a:cs typeface="Calibri"/>
              </a:rPr>
              <a:t>the  </a:t>
            </a:r>
            <a:r>
              <a:rPr sz="2400" dirty="0">
                <a:latin typeface="Calibri"/>
                <a:cs typeface="Calibri"/>
              </a:rPr>
              <a:t>full </a:t>
            </a:r>
            <a:r>
              <a:rPr sz="2400" spc="-5" dirty="0">
                <a:latin typeface="Calibri"/>
                <a:cs typeface="Calibri"/>
              </a:rPr>
              <a:t>benefits </a:t>
            </a:r>
            <a:r>
              <a:rPr sz="2400" dirty="0">
                <a:latin typeface="Calibri"/>
                <a:cs typeface="Calibri"/>
              </a:rPr>
              <a:t>of modernity – the modernity of </a:t>
            </a:r>
            <a:r>
              <a:rPr sz="2400" spc="-5" dirty="0">
                <a:latin typeface="Calibri"/>
                <a:cs typeface="Calibri"/>
              </a:rPr>
              <a:t>technology </a:t>
            </a:r>
            <a:r>
              <a:rPr sz="2400" spc="-10" dirty="0">
                <a:latin typeface="Calibri"/>
                <a:cs typeface="Calibri"/>
              </a:rPr>
              <a:t>to</a:t>
            </a:r>
            <a:r>
              <a:rPr sz="2400" spc="-210" dirty="0">
                <a:latin typeface="Calibri"/>
                <a:cs typeface="Calibri"/>
              </a:rPr>
              <a:t> </a:t>
            </a:r>
            <a:r>
              <a:rPr sz="2400" spc="0" dirty="0">
                <a:latin typeface="Calibri"/>
                <a:cs typeface="Calibri"/>
              </a:rPr>
              <a:t>be  </a:t>
            </a:r>
            <a:r>
              <a:rPr sz="2400" spc="-5" dirty="0">
                <a:latin typeface="Calibri"/>
                <a:cs typeface="Calibri"/>
              </a:rPr>
              <a:t>sure, </a:t>
            </a:r>
            <a:r>
              <a:rPr sz="2400" dirty="0">
                <a:latin typeface="Calibri"/>
                <a:cs typeface="Calibri"/>
              </a:rPr>
              <a:t>but </a:t>
            </a:r>
            <a:r>
              <a:rPr sz="2400" spc="-10" dirty="0">
                <a:latin typeface="Calibri"/>
                <a:cs typeface="Calibri"/>
              </a:rPr>
              <a:t>even more </a:t>
            </a:r>
            <a:r>
              <a:rPr sz="2400" dirty="0">
                <a:latin typeface="Calibri"/>
                <a:cs typeface="Calibri"/>
              </a:rPr>
              <a:t>the modernity of </a:t>
            </a:r>
            <a:r>
              <a:rPr sz="2400" spc="-5" dirty="0">
                <a:latin typeface="Calibri"/>
                <a:cs typeface="Calibri"/>
              </a:rPr>
              <a:t>liberation. They  suspected quite </a:t>
            </a:r>
            <a:r>
              <a:rPr sz="2400" spc="-25" dirty="0">
                <a:latin typeface="Calibri"/>
                <a:cs typeface="Calibri"/>
              </a:rPr>
              <a:t>correctly, </a:t>
            </a:r>
            <a:r>
              <a:rPr sz="2400" spc="-5" dirty="0">
                <a:latin typeface="Calibri"/>
                <a:cs typeface="Calibri"/>
              </a:rPr>
              <a:t>that </a:t>
            </a:r>
            <a:r>
              <a:rPr sz="2400" dirty="0">
                <a:latin typeface="Calibri"/>
                <a:cs typeface="Calibri"/>
              </a:rPr>
              <a:t>the </a:t>
            </a:r>
            <a:r>
              <a:rPr sz="2400" spc="-5" dirty="0">
                <a:latin typeface="Calibri"/>
                <a:cs typeface="Calibri"/>
              </a:rPr>
              <a:t>liberals intended  “liberalism” </a:t>
            </a:r>
            <a:r>
              <a:rPr sz="2400" spc="-10" dirty="0">
                <a:latin typeface="Calibri"/>
                <a:cs typeface="Calibri"/>
              </a:rPr>
              <a:t>to </a:t>
            </a:r>
            <a:r>
              <a:rPr sz="2400" dirty="0">
                <a:latin typeface="Calibri"/>
                <a:cs typeface="Calibri"/>
              </a:rPr>
              <a:t>be </a:t>
            </a:r>
            <a:r>
              <a:rPr sz="2400" spc="-5" dirty="0">
                <a:latin typeface="Calibri"/>
                <a:cs typeface="Calibri"/>
              </a:rPr>
              <a:t>limited </a:t>
            </a:r>
            <a:r>
              <a:rPr sz="2400" dirty="0">
                <a:latin typeface="Calibri"/>
                <a:cs typeface="Calibri"/>
              </a:rPr>
              <a:t>both in its </a:t>
            </a:r>
            <a:r>
              <a:rPr sz="2400" spc="-10" dirty="0">
                <a:latin typeface="Calibri"/>
                <a:cs typeface="Calibri"/>
              </a:rPr>
              <a:t>scope </a:t>
            </a:r>
            <a:r>
              <a:rPr sz="2400" dirty="0">
                <a:latin typeface="Calibri"/>
                <a:cs typeface="Calibri"/>
              </a:rPr>
              <a:t>of </a:t>
            </a:r>
            <a:r>
              <a:rPr sz="2400" spc="-5" dirty="0">
                <a:latin typeface="Calibri"/>
                <a:cs typeface="Calibri"/>
              </a:rPr>
              <a:t>application </a:t>
            </a:r>
            <a:r>
              <a:rPr sz="2400" dirty="0">
                <a:latin typeface="Calibri"/>
                <a:cs typeface="Calibri"/>
              </a:rPr>
              <a:t>and  in the </a:t>
            </a:r>
            <a:r>
              <a:rPr sz="2400" spc="-10" dirty="0">
                <a:latin typeface="Calibri"/>
                <a:cs typeface="Calibri"/>
              </a:rPr>
              <a:t>persons to </a:t>
            </a:r>
            <a:r>
              <a:rPr sz="2400" spc="-5" dirty="0">
                <a:latin typeface="Calibri"/>
                <a:cs typeface="Calibri"/>
              </a:rPr>
              <a:t>whom </a:t>
            </a:r>
            <a:r>
              <a:rPr sz="2400" dirty="0">
                <a:latin typeface="Calibri"/>
                <a:cs typeface="Calibri"/>
              </a:rPr>
              <a:t>it </a:t>
            </a:r>
            <a:r>
              <a:rPr sz="2400" spc="-15" dirty="0">
                <a:latin typeface="Calibri"/>
                <a:cs typeface="Calibri"/>
              </a:rPr>
              <a:t>was </a:t>
            </a:r>
            <a:r>
              <a:rPr sz="2400" spc="-5" dirty="0">
                <a:latin typeface="Calibri"/>
                <a:cs typeface="Calibri"/>
              </a:rPr>
              <a:t>intended </a:t>
            </a:r>
            <a:r>
              <a:rPr sz="2400" spc="-10" dirty="0">
                <a:latin typeface="Calibri"/>
                <a:cs typeface="Calibri"/>
              </a:rPr>
              <a:t>to</a:t>
            </a:r>
            <a:r>
              <a:rPr sz="2400" spc="-190" dirty="0">
                <a:latin typeface="Calibri"/>
                <a:cs typeface="Calibri"/>
              </a:rPr>
              <a:t> </a:t>
            </a:r>
            <a:r>
              <a:rPr sz="2400" spc="-30" dirty="0">
                <a:latin typeface="Calibri"/>
                <a:cs typeface="Calibri"/>
              </a:rPr>
              <a:t>apply.</a:t>
            </a:r>
            <a:endParaRPr sz="24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183</a:t>
            </a:fld>
            <a:endParaRP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167131"/>
            <a:ext cx="8655685" cy="6129655"/>
          </a:xfrm>
          <a:prstGeom prst="rect">
            <a:avLst/>
          </a:prstGeom>
        </p:spPr>
        <p:txBody>
          <a:bodyPr vert="horz" wrap="square" lIns="0" tIns="13335" rIns="0" bIns="0" rtlCol="0">
            <a:spAutoFit/>
          </a:bodyPr>
          <a:lstStyle/>
          <a:p>
            <a:pPr marL="356870" marR="59055" indent="-344170">
              <a:lnSpc>
                <a:spcPct val="100000"/>
              </a:lnSpc>
              <a:spcBef>
                <a:spcPts val="105"/>
              </a:spcBef>
              <a:buFont typeface="Arial"/>
              <a:buChar char="•"/>
              <a:tabLst>
                <a:tab pos="356870" algn="l"/>
                <a:tab pos="357505" algn="l"/>
              </a:tabLst>
            </a:pPr>
            <a:r>
              <a:rPr sz="2200" dirty="0">
                <a:latin typeface="Calibri"/>
                <a:cs typeface="Calibri"/>
              </a:rPr>
              <a:t>The </a:t>
            </a:r>
            <a:r>
              <a:rPr sz="2200" spc="-10" dirty="0">
                <a:latin typeface="Calibri"/>
                <a:cs typeface="Calibri"/>
              </a:rPr>
              <a:t>third </a:t>
            </a:r>
            <a:r>
              <a:rPr sz="2200" spc="-5" dirty="0">
                <a:latin typeface="Calibri"/>
                <a:cs typeface="Calibri"/>
              </a:rPr>
              <a:t>phase </a:t>
            </a:r>
            <a:r>
              <a:rPr sz="2200" dirty="0">
                <a:latin typeface="Calibri"/>
                <a:cs typeface="Calibri"/>
              </a:rPr>
              <a:t>(post-1968 period): The </a:t>
            </a:r>
            <a:r>
              <a:rPr sz="2200" spc="-5" dirty="0">
                <a:latin typeface="Calibri"/>
                <a:cs typeface="Calibri"/>
              </a:rPr>
              <a:t>world revolution </a:t>
            </a:r>
            <a:r>
              <a:rPr sz="2200" spc="0" dirty="0">
                <a:latin typeface="Calibri"/>
                <a:cs typeface="Calibri"/>
              </a:rPr>
              <a:t>of </a:t>
            </a:r>
            <a:r>
              <a:rPr sz="2200" dirty="0">
                <a:latin typeface="Calibri"/>
                <a:cs typeface="Calibri"/>
              </a:rPr>
              <a:t>1968</a:t>
            </a:r>
            <a:r>
              <a:rPr sz="2200" spc="-285" dirty="0">
                <a:latin typeface="Calibri"/>
                <a:cs typeface="Calibri"/>
              </a:rPr>
              <a:t> </a:t>
            </a:r>
            <a:r>
              <a:rPr sz="2200" dirty="0">
                <a:latin typeface="Calibri"/>
                <a:cs typeface="Calibri"/>
              </a:rPr>
              <a:t>flamed  </a:t>
            </a:r>
            <a:r>
              <a:rPr sz="2200" spc="-5" dirty="0">
                <a:latin typeface="Calibri"/>
                <a:cs typeface="Calibri"/>
              </a:rPr>
              <a:t>up and </a:t>
            </a:r>
            <a:r>
              <a:rPr sz="2200" dirty="0">
                <a:latin typeface="Calibri"/>
                <a:cs typeface="Calibri"/>
              </a:rPr>
              <a:t>then </a:t>
            </a:r>
            <a:r>
              <a:rPr sz="2200" spc="-5" dirty="0">
                <a:latin typeface="Calibri"/>
                <a:cs typeface="Calibri"/>
              </a:rPr>
              <a:t>subsided, </a:t>
            </a:r>
            <a:r>
              <a:rPr sz="2200" spc="0" dirty="0">
                <a:latin typeface="Calibri"/>
                <a:cs typeface="Calibri"/>
              </a:rPr>
              <a:t>or </a:t>
            </a:r>
            <a:r>
              <a:rPr sz="2200" spc="-15" dirty="0">
                <a:latin typeface="Calibri"/>
                <a:cs typeface="Calibri"/>
              </a:rPr>
              <a:t>rather </a:t>
            </a:r>
            <a:r>
              <a:rPr sz="2200" spc="-5" dirty="0">
                <a:latin typeface="Calibri"/>
                <a:cs typeface="Calibri"/>
              </a:rPr>
              <a:t>had </a:t>
            </a:r>
            <a:r>
              <a:rPr sz="2200" dirty="0">
                <a:latin typeface="Calibri"/>
                <a:cs typeface="Calibri"/>
              </a:rPr>
              <a:t>a </a:t>
            </a:r>
            <a:r>
              <a:rPr sz="2200" spc="-10" dirty="0">
                <a:latin typeface="Calibri"/>
                <a:cs typeface="Calibri"/>
              </a:rPr>
              <a:t>profound </a:t>
            </a:r>
            <a:r>
              <a:rPr sz="2200" dirty="0">
                <a:latin typeface="Calibri"/>
                <a:cs typeface="Calibri"/>
              </a:rPr>
              <a:t>impact </a:t>
            </a:r>
            <a:r>
              <a:rPr sz="2200" spc="0" dirty="0">
                <a:latin typeface="Calibri"/>
                <a:cs typeface="Calibri"/>
              </a:rPr>
              <a:t>on </a:t>
            </a:r>
            <a:r>
              <a:rPr sz="2200" dirty="0">
                <a:latin typeface="Calibri"/>
                <a:cs typeface="Calibri"/>
              </a:rPr>
              <a:t>the  </a:t>
            </a:r>
            <a:r>
              <a:rPr sz="2200" spc="-5" dirty="0">
                <a:latin typeface="Calibri"/>
                <a:cs typeface="Calibri"/>
              </a:rPr>
              <a:t>geoculture. For </a:t>
            </a:r>
            <a:r>
              <a:rPr sz="2200" dirty="0">
                <a:latin typeface="Calibri"/>
                <a:cs typeface="Calibri"/>
              </a:rPr>
              <a:t>1968 shook the dominance </a:t>
            </a:r>
            <a:r>
              <a:rPr sz="2200" spc="0" dirty="0">
                <a:latin typeface="Calibri"/>
                <a:cs typeface="Calibri"/>
              </a:rPr>
              <a:t>of </a:t>
            </a:r>
            <a:r>
              <a:rPr sz="2200" dirty="0">
                <a:latin typeface="Calibri"/>
                <a:cs typeface="Calibri"/>
              </a:rPr>
              <a:t>the </a:t>
            </a:r>
            <a:r>
              <a:rPr sz="2200" spc="-10" dirty="0">
                <a:latin typeface="Calibri"/>
                <a:cs typeface="Calibri"/>
              </a:rPr>
              <a:t>liberal </a:t>
            </a:r>
            <a:r>
              <a:rPr sz="2200" dirty="0">
                <a:latin typeface="Calibri"/>
                <a:cs typeface="Calibri"/>
              </a:rPr>
              <a:t>ideology in the  </a:t>
            </a:r>
            <a:r>
              <a:rPr sz="2200" spc="-5" dirty="0">
                <a:latin typeface="Calibri"/>
                <a:cs typeface="Calibri"/>
              </a:rPr>
              <a:t>geoculture </a:t>
            </a:r>
            <a:r>
              <a:rPr sz="2200" spc="0" dirty="0">
                <a:latin typeface="Calibri"/>
                <a:cs typeface="Calibri"/>
              </a:rPr>
              <a:t>of </a:t>
            </a:r>
            <a:r>
              <a:rPr sz="2200" dirty="0">
                <a:latin typeface="Calibri"/>
                <a:cs typeface="Calibri"/>
              </a:rPr>
              <a:t>the</a:t>
            </a:r>
            <a:r>
              <a:rPr sz="2200" spc="-85" dirty="0">
                <a:latin typeface="Calibri"/>
                <a:cs typeface="Calibri"/>
              </a:rPr>
              <a:t> </a:t>
            </a:r>
            <a:r>
              <a:rPr sz="2200" spc="-10" dirty="0">
                <a:latin typeface="Calibri"/>
                <a:cs typeface="Calibri"/>
              </a:rPr>
              <a:t>world-system.</a:t>
            </a:r>
            <a:endParaRPr sz="2200">
              <a:latin typeface="Calibri"/>
              <a:cs typeface="Calibri"/>
            </a:endParaRPr>
          </a:p>
          <a:p>
            <a:pPr>
              <a:lnSpc>
                <a:spcPct val="100000"/>
              </a:lnSpc>
              <a:spcBef>
                <a:spcPts val="10"/>
              </a:spcBef>
              <a:buFont typeface="Arial"/>
              <a:buChar char="•"/>
            </a:pPr>
            <a:endParaRPr sz="3200">
              <a:latin typeface="Times New Roman"/>
              <a:cs typeface="Times New Roman"/>
            </a:endParaRPr>
          </a:p>
          <a:p>
            <a:pPr marL="356870" marR="69215" indent="-344170">
              <a:lnSpc>
                <a:spcPct val="100000"/>
              </a:lnSpc>
              <a:buFont typeface="Arial"/>
              <a:buChar char="•"/>
              <a:tabLst>
                <a:tab pos="356870" algn="l"/>
                <a:tab pos="357505" algn="l"/>
              </a:tabLst>
            </a:pPr>
            <a:r>
              <a:rPr sz="2200" spc="-5" dirty="0">
                <a:latin typeface="Calibri"/>
                <a:cs typeface="Calibri"/>
              </a:rPr>
              <a:t>It thereby reopened </a:t>
            </a:r>
            <a:r>
              <a:rPr sz="2200" dirty="0">
                <a:latin typeface="Calibri"/>
                <a:cs typeface="Calibri"/>
              </a:rPr>
              <a:t>the </a:t>
            </a:r>
            <a:r>
              <a:rPr sz="2200" spc="-5" dirty="0">
                <a:latin typeface="Calibri"/>
                <a:cs typeface="Calibri"/>
              </a:rPr>
              <a:t>questions </a:t>
            </a:r>
            <a:r>
              <a:rPr sz="2200" spc="-10" dirty="0">
                <a:latin typeface="Calibri"/>
                <a:cs typeface="Calibri"/>
              </a:rPr>
              <a:t>that </a:t>
            </a:r>
            <a:r>
              <a:rPr sz="2200" dirty="0">
                <a:latin typeface="Calibri"/>
                <a:cs typeface="Calibri"/>
              </a:rPr>
              <a:t>the triumph </a:t>
            </a:r>
            <a:r>
              <a:rPr sz="2200" spc="0" dirty="0">
                <a:latin typeface="Calibri"/>
                <a:cs typeface="Calibri"/>
              </a:rPr>
              <a:t>of </a:t>
            </a:r>
            <a:r>
              <a:rPr sz="2200" spc="-10" dirty="0">
                <a:latin typeface="Calibri"/>
                <a:cs typeface="Calibri"/>
              </a:rPr>
              <a:t>liberalism </a:t>
            </a:r>
            <a:r>
              <a:rPr sz="2200" dirty="0">
                <a:latin typeface="Calibri"/>
                <a:cs typeface="Calibri"/>
              </a:rPr>
              <a:t>in the  19</a:t>
            </a:r>
            <a:r>
              <a:rPr sz="2175" baseline="24904" dirty="0">
                <a:latin typeface="Calibri"/>
                <a:cs typeface="Calibri"/>
              </a:rPr>
              <a:t>th </a:t>
            </a:r>
            <a:r>
              <a:rPr sz="2200" spc="-5" dirty="0">
                <a:latin typeface="Calibri"/>
                <a:cs typeface="Calibri"/>
              </a:rPr>
              <a:t>century had </a:t>
            </a:r>
            <a:r>
              <a:rPr sz="2200" dirty="0">
                <a:latin typeface="Calibri"/>
                <a:cs typeface="Calibri"/>
              </a:rPr>
              <a:t>closed out </a:t>
            </a:r>
            <a:r>
              <a:rPr sz="2200" spc="0" dirty="0">
                <a:latin typeface="Calibri"/>
                <a:cs typeface="Calibri"/>
              </a:rPr>
              <a:t>or </a:t>
            </a:r>
            <a:r>
              <a:rPr sz="2200" spc="-15" dirty="0">
                <a:latin typeface="Calibri"/>
                <a:cs typeface="Calibri"/>
              </a:rPr>
              <a:t>relegated </a:t>
            </a:r>
            <a:r>
              <a:rPr sz="2200" spc="-10" dirty="0">
                <a:latin typeface="Calibri"/>
                <a:cs typeface="Calibri"/>
              </a:rPr>
              <a:t>to </a:t>
            </a:r>
            <a:r>
              <a:rPr sz="2200" dirty="0">
                <a:latin typeface="Calibri"/>
                <a:cs typeface="Calibri"/>
              </a:rPr>
              <a:t>the </a:t>
            </a:r>
            <a:r>
              <a:rPr sz="2200" spc="-5" dirty="0">
                <a:latin typeface="Calibri"/>
                <a:cs typeface="Calibri"/>
              </a:rPr>
              <a:t>margins </a:t>
            </a:r>
            <a:r>
              <a:rPr sz="2200" spc="0" dirty="0">
                <a:latin typeface="Calibri"/>
                <a:cs typeface="Calibri"/>
              </a:rPr>
              <a:t>of </a:t>
            </a:r>
            <a:r>
              <a:rPr sz="2200" spc="-5" dirty="0">
                <a:latin typeface="Calibri"/>
                <a:cs typeface="Calibri"/>
              </a:rPr>
              <a:t>public</a:t>
            </a:r>
            <a:r>
              <a:rPr sz="2200" spc="-135" dirty="0">
                <a:latin typeface="Calibri"/>
                <a:cs typeface="Calibri"/>
              </a:rPr>
              <a:t> </a:t>
            </a:r>
            <a:r>
              <a:rPr sz="2200" spc="-10" dirty="0">
                <a:latin typeface="Calibri"/>
                <a:cs typeface="Calibri"/>
              </a:rPr>
              <a:t>debate.</a:t>
            </a:r>
            <a:endParaRPr sz="2200">
              <a:latin typeface="Calibri"/>
              <a:cs typeface="Calibri"/>
            </a:endParaRPr>
          </a:p>
          <a:p>
            <a:pPr>
              <a:lnSpc>
                <a:spcPct val="100000"/>
              </a:lnSpc>
              <a:spcBef>
                <a:spcPts val="10"/>
              </a:spcBef>
              <a:buFont typeface="Arial"/>
              <a:buChar char="•"/>
            </a:pPr>
            <a:endParaRPr sz="3200">
              <a:latin typeface="Times New Roman"/>
              <a:cs typeface="Times New Roman"/>
            </a:endParaRPr>
          </a:p>
          <a:p>
            <a:pPr marL="356870" marR="5080" indent="-344170">
              <a:lnSpc>
                <a:spcPct val="100000"/>
              </a:lnSpc>
              <a:spcBef>
                <a:spcPts val="5"/>
              </a:spcBef>
              <a:buFont typeface="Arial"/>
              <a:buChar char="•"/>
              <a:tabLst>
                <a:tab pos="356870" algn="l"/>
                <a:tab pos="357505" algn="l"/>
              </a:tabLst>
            </a:pPr>
            <a:r>
              <a:rPr sz="2200" dirty="0">
                <a:latin typeface="Calibri"/>
                <a:cs typeface="Calibri"/>
              </a:rPr>
              <a:t>The </a:t>
            </a:r>
            <a:r>
              <a:rPr sz="2200" spc="-5" dirty="0">
                <a:latin typeface="Calibri"/>
                <a:cs typeface="Calibri"/>
              </a:rPr>
              <a:t>dismantling </a:t>
            </a:r>
            <a:r>
              <a:rPr sz="2200" spc="0" dirty="0">
                <a:latin typeface="Calibri"/>
                <a:cs typeface="Calibri"/>
              </a:rPr>
              <a:t>of </a:t>
            </a:r>
            <a:r>
              <a:rPr sz="2200" dirty="0">
                <a:latin typeface="Calibri"/>
                <a:cs typeface="Calibri"/>
              </a:rPr>
              <a:t>socialism in the </a:t>
            </a:r>
            <a:r>
              <a:rPr sz="2200" spc="-10" dirty="0">
                <a:latin typeface="Calibri"/>
                <a:cs typeface="Calibri"/>
              </a:rPr>
              <a:t>erstwhile </a:t>
            </a:r>
            <a:r>
              <a:rPr sz="2200" spc="-5" dirty="0">
                <a:latin typeface="Calibri"/>
                <a:cs typeface="Calibri"/>
              </a:rPr>
              <a:t>USSR and </a:t>
            </a:r>
            <a:r>
              <a:rPr sz="2200" dirty="0">
                <a:latin typeface="Calibri"/>
                <a:cs typeface="Calibri"/>
              </a:rPr>
              <a:t>the </a:t>
            </a:r>
            <a:r>
              <a:rPr sz="2200" spc="-20" dirty="0">
                <a:latin typeface="Calibri"/>
                <a:cs typeface="Calibri"/>
              </a:rPr>
              <a:t>East </a:t>
            </a:r>
            <a:r>
              <a:rPr sz="2200" spc="-5" dirty="0">
                <a:latin typeface="Calibri"/>
                <a:cs typeface="Calibri"/>
              </a:rPr>
              <a:t>European  landscape </a:t>
            </a:r>
            <a:r>
              <a:rPr sz="2200" dirty="0">
                <a:latin typeface="Calibri"/>
                <a:cs typeface="Calibri"/>
              </a:rPr>
              <a:t>(1989-91) </a:t>
            </a:r>
            <a:r>
              <a:rPr sz="2200" spc="-10" dirty="0">
                <a:latin typeface="Calibri"/>
                <a:cs typeface="Calibri"/>
              </a:rPr>
              <a:t>requires </a:t>
            </a:r>
            <a:r>
              <a:rPr sz="2200" spc="-5" dirty="0">
                <a:latin typeface="Calibri"/>
                <a:cs typeface="Calibri"/>
              </a:rPr>
              <a:t>critical</a:t>
            </a:r>
            <a:r>
              <a:rPr sz="2200" spc="-220" dirty="0">
                <a:latin typeface="Calibri"/>
                <a:cs typeface="Calibri"/>
              </a:rPr>
              <a:t> </a:t>
            </a:r>
            <a:r>
              <a:rPr sz="2200" spc="-10" dirty="0">
                <a:latin typeface="Calibri"/>
                <a:cs typeface="Calibri"/>
              </a:rPr>
              <a:t>examination.</a:t>
            </a:r>
            <a:endParaRPr sz="2200">
              <a:latin typeface="Calibri"/>
              <a:cs typeface="Calibri"/>
            </a:endParaRPr>
          </a:p>
          <a:p>
            <a:pPr>
              <a:lnSpc>
                <a:spcPct val="100000"/>
              </a:lnSpc>
              <a:spcBef>
                <a:spcPts val="15"/>
              </a:spcBef>
              <a:buFont typeface="Arial"/>
              <a:buChar char="•"/>
            </a:pPr>
            <a:endParaRPr sz="3200">
              <a:latin typeface="Times New Roman"/>
              <a:cs typeface="Times New Roman"/>
            </a:endParaRPr>
          </a:p>
          <a:p>
            <a:pPr marL="356235" marR="12700" indent="-343535">
              <a:lnSpc>
                <a:spcPct val="100000"/>
              </a:lnSpc>
              <a:buFont typeface="Arial"/>
              <a:buChar char="•"/>
              <a:tabLst>
                <a:tab pos="356870" algn="l"/>
                <a:tab pos="357505" algn="l"/>
              </a:tabLst>
            </a:pPr>
            <a:r>
              <a:rPr sz="2200" dirty="0">
                <a:latin typeface="Calibri"/>
                <a:cs typeface="Calibri"/>
              </a:rPr>
              <a:t>The modernity </a:t>
            </a:r>
            <a:r>
              <a:rPr sz="2200" spc="0" dirty="0">
                <a:latin typeface="Calibri"/>
                <a:cs typeface="Calibri"/>
              </a:rPr>
              <a:t>of </a:t>
            </a:r>
            <a:r>
              <a:rPr sz="2200" spc="-5" dirty="0">
                <a:latin typeface="Calibri"/>
                <a:cs typeface="Calibri"/>
              </a:rPr>
              <a:t>technology had </a:t>
            </a:r>
            <a:r>
              <a:rPr sz="2200" spc="-10" dirty="0">
                <a:latin typeface="Calibri"/>
                <a:cs typeface="Calibri"/>
              </a:rPr>
              <a:t>transformed </a:t>
            </a:r>
            <a:r>
              <a:rPr sz="2200" dirty="0">
                <a:latin typeface="Calibri"/>
                <a:cs typeface="Calibri"/>
              </a:rPr>
              <a:t>the </a:t>
            </a:r>
            <a:r>
              <a:rPr sz="2200" spc="-5" dirty="0">
                <a:latin typeface="Calibri"/>
                <a:cs typeface="Calibri"/>
              </a:rPr>
              <a:t>world </a:t>
            </a:r>
            <a:r>
              <a:rPr sz="2200" dirty="0">
                <a:latin typeface="Calibri"/>
                <a:cs typeface="Calibri"/>
              </a:rPr>
              <a:t>social </a:t>
            </a:r>
            <a:r>
              <a:rPr sz="2200" spc="-10" dirty="0">
                <a:latin typeface="Calibri"/>
                <a:cs typeface="Calibri"/>
              </a:rPr>
              <a:t>structure  </a:t>
            </a:r>
            <a:r>
              <a:rPr sz="2200" dirty="0">
                <a:latin typeface="Calibri"/>
                <a:cs typeface="Calibri"/>
              </a:rPr>
              <a:t>in </a:t>
            </a:r>
            <a:r>
              <a:rPr sz="2200" spc="-20" dirty="0">
                <a:latin typeface="Calibri"/>
                <a:cs typeface="Calibri"/>
              </a:rPr>
              <a:t>ways </a:t>
            </a:r>
            <a:r>
              <a:rPr sz="2200" spc="-10" dirty="0">
                <a:latin typeface="Calibri"/>
                <a:cs typeface="Calibri"/>
              </a:rPr>
              <a:t>that threatened to </a:t>
            </a:r>
            <a:r>
              <a:rPr sz="2200" spc="-15" dirty="0">
                <a:latin typeface="Calibri"/>
                <a:cs typeface="Calibri"/>
              </a:rPr>
              <a:t>destabilize </a:t>
            </a:r>
            <a:r>
              <a:rPr sz="2200" dirty="0">
                <a:latin typeface="Calibri"/>
                <a:cs typeface="Calibri"/>
              </a:rPr>
              <a:t>the social </a:t>
            </a:r>
            <a:r>
              <a:rPr sz="2200" spc="-5" dirty="0">
                <a:latin typeface="Calibri"/>
                <a:cs typeface="Calibri"/>
              </a:rPr>
              <a:t>and </a:t>
            </a:r>
            <a:r>
              <a:rPr sz="2200" dirty="0">
                <a:latin typeface="Calibri"/>
                <a:cs typeface="Calibri"/>
              </a:rPr>
              <a:t>economic  </a:t>
            </a:r>
            <a:r>
              <a:rPr sz="2200" spc="-5" dirty="0">
                <a:latin typeface="Calibri"/>
                <a:cs typeface="Calibri"/>
              </a:rPr>
              <a:t>underpinnings </a:t>
            </a:r>
            <a:r>
              <a:rPr sz="2200" spc="0" dirty="0">
                <a:latin typeface="Calibri"/>
                <a:cs typeface="Calibri"/>
              </a:rPr>
              <a:t>of </a:t>
            </a:r>
            <a:r>
              <a:rPr sz="2200" dirty="0">
                <a:latin typeface="Calibri"/>
                <a:cs typeface="Calibri"/>
              </a:rPr>
              <a:t>the </a:t>
            </a:r>
            <a:r>
              <a:rPr sz="2200" spc="-10" dirty="0">
                <a:latin typeface="Calibri"/>
                <a:cs typeface="Calibri"/>
              </a:rPr>
              <a:t>capitalist </a:t>
            </a:r>
            <a:r>
              <a:rPr sz="2200" spc="-15" dirty="0">
                <a:latin typeface="Calibri"/>
                <a:cs typeface="Calibri"/>
              </a:rPr>
              <a:t>world-economy. </a:t>
            </a:r>
            <a:r>
              <a:rPr sz="2200" spc="-5" dirty="0">
                <a:latin typeface="Calibri"/>
                <a:cs typeface="Calibri"/>
              </a:rPr>
              <a:t>And </a:t>
            </a:r>
            <a:r>
              <a:rPr sz="2200" dirty="0">
                <a:latin typeface="Calibri"/>
                <a:cs typeface="Calibri"/>
              </a:rPr>
              <a:t>the </a:t>
            </a:r>
            <a:r>
              <a:rPr sz="2200" spc="-5" dirty="0">
                <a:latin typeface="Calibri"/>
                <a:cs typeface="Calibri"/>
              </a:rPr>
              <a:t>ideological  </a:t>
            </a:r>
            <a:r>
              <a:rPr sz="2200" spc="-10" dirty="0">
                <a:latin typeface="Calibri"/>
                <a:cs typeface="Calibri"/>
              </a:rPr>
              <a:t>history </a:t>
            </a:r>
            <a:r>
              <a:rPr sz="2200" spc="0" dirty="0">
                <a:latin typeface="Calibri"/>
                <a:cs typeface="Calibri"/>
              </a:rPr>
              <a:t>of </a:t>
            </a:r>
            <a:r>
              <a:rPr sz="2200" dirty="0">
                <a:latin typeface="Calibri"/>
                <a:cs typeface="Calibri"/>
              </a:rPr>
              <a:t>the </a:t>
            </a:r>
            <a:r>
              <a:rPr sz="2200" spc="-10" dirty="0">
                <a:latin typeface="Calibri"/>
                <a:cs typeface="Calibri"/>
              </a:rPr>
              <a:t>world-system </a:t>
            </a:r>
            <a:r>
              <a:rPr sz="2200" spc="-5" dirty="0">
                <a:latin typeface="Calibri"/>
                <a:cs typeface="Calibri"/>
              </a:rPr>
              <a:t>was </a:t>
            </a:r>
            <a:r>
              <a:rPr sz="2200" dirty="0">
                <a:latin typeface="Calibri"/>
                <a:cs typeface="Calibri"/>
              </a:rPr>
              <a:t>then a </a:t>
            </a:r>
            <a:r>
              <a:rPr sz="2200" spc="0" dirty="0">
                <a:latin typeface="Calibri"/>
                <a:cs typeface="Calibri"/>
              </a:rPr>
              <a:t>memory </a:t>
            </a:r>
            <a:r>
              <a:rPr sz="2200" spc="-10" dirty="0">
                <a:latin typeface="Calibri"/>
                <a:cs typeface="Calibri"/>
              </a:rPr>
              <a:t>that </a:t>
            </a:r>
            <a:r>
              <a:rPr sz="2200" spc="-15" dirty="0">
                <a:latin typeface="Calibri"/>
                <a:cs typeface="Calibri"/>
              </a:rPr>
              <a:t>affected </a:t>
            </a:r>
            <a:r>
              <a:rPr sz="2200" dirty="0">
                <a:latin typeface="Calibri"/>
                <a:cs typeface="Calibri"/>
              </a:rPr>
              <a:t>the </a:t>
            </a:r>
            <a:r>
              <a:rPr sz="2200" spc="-10" dirty="0">
                <a:latin typeface="Calibri"/>
                <a:cs typeface="Calibri"/>
              </a:rPr>
              <a:t>current  </a:t>
            </a:r>
            <a:r>
              <a:rPr sz="2200" spc="-5" dirty="0">
                <a:latin typeface="Calibri"/>
                <a:cs typeface="Calibri"/>
              </a:rPr>
              <a:t>ability </a:t>
            </a:r>
            <a:r>
              <a:rPr sz="2200" spc="0" dirty="0">
                <a:latin typeface="Calibri"/>
                <a:cs typeface="Calibri"/>
              </a:rPr>
              <a:t>of </a:t>
            </a:r>
            <a:r>
              <a:rPr sz="2200" dirty="0">
                <a:latin typeface="Calibri"/>
                <a:cs typeface="Calibri"/>
              </a:rPr>
              <a:t>the </a:t>
            </a:r>
            <a:r>
              <a:rPr sz="2200" spc="-5" dirty="0">
                <a:latin typeface="Calibri"/>
                <a:cs typeface="Calibri"/>
              </a:rPr>
              <a:t>dominant </a:t>
            </a:r>
            <a:r>
              <a:rPr sz="2200" spc="-20" dirty="0">
                <a:latin typeface="Calibri"/>
                <a:cs typeface="Calibri"/>
              </a:rPr>
              <a:t>strata </a:t>
            </a:r>
            <a:r>
              <a:rPr sz="2200" spc="-10" dirty="0">
                <a:latin typeface="Calibri"/>
                <a:cs typeface="Calibri"/>
              </a:rPr>
              <a:t>to maintain </a:t>
            </a:r>
            <a:r>
              <a:rPr sz="2200" spc="-5" dirty="0">
                <a:latin typeface="Calibri"/>
                <a:cs typeface="Calibri"/>
              </a:rPr>
              <a:t>political </a:t>
            </a:r>
            <a:r>
              <a:rPr sz="2200" spc="-10" dirty="0">
                <a:latin typeface="Calibri"/>
                <a:cs typeface="Calibri"/>
              </a:rPr>
              <a:t>stability </a:t>
            </a:r>
            <a:r>
              <a:rPr sz="2200" dirty="0">
                <a:latin typeface="Calibri"/>
                <a:cs typeface="Calibri"/>
              </a:rPr>
              <a:t>in the </a:t>
            </a:r>
            <a:r>
              <a:rPr sz="2200" spc="-5" dirty="0">
                <a:latin typeface="Calibri"/>
                <a:cs typeface="Calibri"/>
              </a:rPr>
              <a:t>world-  </a:t>
            </a:r>
            <a:r>
              <a:rPr sz="2200" spc="-15" dirty="0">
                <a:latin typeface="Calibri"/>
                <a:cs typeface="Calibri"/>
              </a:rPr>
              <a:t>system.</a:t>
            </a:r>
            <a:endParaRPr sz="22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184</a:t>
            </a:fld>
            <a:endParaRP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8836"/>
            <a:ext cx="7876540" cy="4208780"/>
          </a:xfrm>
          <a:prstGeom prst="rect">
            <a:avLst/>
          </a:prstGeom>
        </p:spPr>
        <p:txBody>
          <a:bodyPr vert="horz" wrap="square" lIns="0" tIns="13335" rIns="0" bIns="0" rtlCol="0">
            <a:spAutoFit/>
          </a:bodyPr>
          <a:lstStyle/>
          <a:p>
            <a:pPr marL="356235" marR="5080" indent="-343535">
              <a:lnSpc>
                <a:spcPct val="100000"/>
              </a:lnSpc>
              <a:spcBef>
                <a:spcPts val="105"/>
              </a:spcBef>
              <a:buFont typeface="Arial"/>
              <a:buChar char="•"/>
              <a:tabLst>
                <a:tab pos="356870" algn="l"/>
                <a:tab pos="357505" algn="l"/>
              </a:tabLst>
            </a:pPr>
            <a:r>
              <a:rPr sz="2800" spc="-15" dirty="0">
                <a:latin typeface="Calibri"/>
                <a:cs typeface="Calibri"/>
              </a:rPr>
              <a:t>For </a:t>
            </a:r>
            <a:r>
              <a:rPr sz="2800" spc="-20" dirty="0">
                <a:latin typeface="Calibri"/>
                <a:cs typeface="Calibri"/>
              </a:rPr>
              <a:t>Wallerstein, </a:t>
            </a:r>
            <a:r>
              <a:rPr sz="2800" spc="-10" dirty="0">
                <a:latin typeface="Calibri"/>
                <a:cs typeface="Calibri"/>
              </a:rPr>
              <a:t>we must </a:t>
            </a:r>
            <a:r>
              <a:rPr sz="2800" spc="-15" dirty="0">
                <a:latin typeface="Calibri"/>
                <a:cs typeface="Calibri"/>
              </a:rPr>
              <a:t>engage </a:t>
            </a:r>
            <a:r>
              <a:rPr sz="2800" dirty="0">
                <a:latin typeface="Calibri"/>
                <a:cs typeface="Calibri"/>
              </a:rPr>
              <a:t>in an </a:t>
            </a:r>
            <a:r>
              <a:rPr sz="2800" spc="-5" dirty="0">
                <a:latin typeface="Calibri"/>
                <a:cs typeface="Calibri"/>
              </a:rPr>
              <a:t>enormous  worldwide multilogue, </a:t>
            </a:r>
            <a:r>
              <a:rPr sz="2800" spc="-15" dirty="0">
                <a:latin typeface="Calibri"/>
                <a:cs typeface="Calibri"/>
              </a:rPr>
              <a:t>for </a:t>
            </a:r>
            <a:r>
              <a:rPr sz="2800" spc="-5" dirty="0">
                <a:latin typeface="Calibri"/>
                <a:cs typeface="Calibri"/>
              </a:rPr>
              <a:t>the solutions </a:t>
            </a:r>
            <a:r>
              <a:rPr sz="2800" spc="-15" dirty="0">
                <a:latin typeface="Calibri"/>
                <a:cs typeface="Calibri"/>
              </a:rPr>
              <a:t>are by </a:t>
            </a:r>
            <a:r>
              <a:rPr sz="2800" spc="-5" dirty="0">
                <a:latin typeface="Calibri"/>
                <a:cs typeface="Calibri"/>
              </a:rPr>
              <a:t>no  means </a:t>
            </a:r>
            <a:r>
              <a:rPr sz="2800" spc="-10" dirty="0">
                <a:latin typeface="Calibri"/>
                <a:cs typeface="Calibri"/>
              </a:rPr>
              <a:t>evident. </a:t>
            </a:r>
            <a:r>
              <a:rPr sz="2800" spc="-5" dirty="0">
                <a:latin typeface="Calibri"/>
                <a:cs typeface="Calibri"/>
              </a:rPr>
              <a:t>And those who </a:t>
            </a:r>
            <a:r>
              <a:rPr sz="2800" dirty="0">
                <a:latin typeface="Calibri"/>
                <a:cs typeface="Calibri"/>
              </a:rPr>
              <a:t>wish </a:t>
            </a:r>
            <a:r>
              <a:rPr sz="2800" spc="-15" dirty="0">
                <a:latin typeface="Calibri"/>
                <a:cs typeface="Calibri"/>
              </a:rPr>
              <a:t>to continue </a:t>
            </a:r>
            <a:r>
              <a:rPr sz="2800" spc="-10" dirty="0">
                <a:latin typeface="Calibri"/>
                <a:cs typeface="Calibri"/>
              </a:rPr>
              <a:t>the  </a:t>
            </a:r>
            <a:r>
              <a:rPr sz="2800" spc="-15" dirty="0">
                <a:latin typeface="Calibri"/>
                <a:cs typeface="Calibri"/>
              </a:rPr>
              <a:t>present </a:t>
            </a:r>
            <a:r>
              <a:rPr sz="2800" spc="-10" dirty="0">
                <a:latin typeface="Calibri"/>
                <a:cs typeface="Calibri"/>
              </a:rPr>
              <a:t>under </a:t>
            </a:r>
            <a:r>
              <a:rPr sz="2800" spc="-5" dirty="0">
                <a:latin typeface="Calibri"/>
                <a:cs typeface="Calibri"/>
              </a:rPr>
              <a:t>the guises </a:t>
            </a:r>
            <a:r>
              <a:rPr sz="2800" spc="-15" dirty="0">
                <a:latin typeface="Calibri"/>
                <a:cs typeface="Calibri"/>
              </a:rPr>
              <a:t>are </a:t>
            </a:r>
            <a:r>
              <a:rPr sz="2800" dirty="0">
                <a:latin typeface="Calibri"/>
                <a:cs typeface="Calibri"/>
              </a:rPr>
              <a:t>very</a:t>
            </a:r>
            <a:r>
              <a:rPr sz="2800" spc="0" dirty="0">
                <a:latin typeface="Calibri"/>
                <a:cs typeface="Calibri"/>
              </a:rPr>
              <a:t> </a:t>
            </a:r>
            <a:r>
              <a:rPr sz="2800" spc="-5" dirty="0">
                <a:latin typeface="Calibri"/>
                <a:cs typeface="Calibri"/>
              </a:rPr>
              <a:t>powerful.</a:t>
            </a:r>
            <a:endParaRPr sz="2800">
              <a:latin typeface="Calibri"/>
              <a:cs typeface="Calibri"/>
            </a:endParaRPr>
          </a:p>
          <a:p>
            <a:pPr>
              <a:lnSpc>
                <a:spcPct val="100000"/>
              </a:lnSpc>
              <a:spcBef>
                <a:spcPts val="40"/>
              </a:spcBef>
              <a:buFont typeface="Arial"/>
              <a:buChar char="•"/>
            </a:pPr>
            <a:endParaRPr sz="4050">
              <a:latin typeface="Times New Roman"/>
              <a:cs typeface="Times New Roman"/>
            </a:endParaRPr>
          </a:p>
          <a:p>
            <a:pPr marL="356235" indent="-343535">
              <a:lnSpc>
                <a:spcPct val="100000"/>
              </a:lnSpc>
              <a:buFont typeface="Arial"/>
              <a:buChar char="•"/>
              <a:tabLst>
                <a:tab pos="356870" algn="l"/>
                <a:tab pos="357505" algn="l"/>
              </a:tabLst>
            </a:pPr>
            <a:r>
              <a:rPr sz="2800" spc="-5" dirty="0">
                <a:latin typeface="Calibri"/>
                <a:cs typeface="Calibri"/>
              </a:rPr>
              <a:t>The end </a:t>
            </a:r>
            <a:r>
              <a:rPr sz="2800" dirty="0">
                <a:latin typeface="Calibri"/>
                <a:cs typeface="Calibri"/>
              </a:rPr>
              <a:t>of </a:t>
            </a:r>
            <a:r>
              <a:rPr sz="2800" spc="-10" dirty="0">
                <a:latin typeface="Calibri"/>
                <a:cs typeface="Calibri"/>
              </a:rPr>
              <a:t>what</a:t>
            </a:r>
            <a:r>
              <a:rPr sz="2800" spc="-60" dirty="0">
                <a:latin typeface="Calibri"/>
                <a:cs typeface="Calibri"/>
              </a:rPr>
              <a:t> </a:t>
            </a:r>
            <a:r>
              <a:rPr sz="2800" spc="-5" dirty="0">
                <a:latin typeface="Calibri"/>
                <a:cs typeface="Calibri"/>
              </a:rPr>
              <a:t>modernity?</a:t>
            </a:r>
            <a:endParaRPr sz="2800">
              <a:latin typeface="Calibri"/>
              <a:cs typeface="Calibri"/>
            </a:endParaRPr>
          </a:p>
          <a:p>
            <a:pPr>
              <a:lnSpc>
                <a:spcPct val="100000"/>
              </a:lnSpc>
              <a:spcBef>
                <a:spcPts val="45"/>
              </a:spcBef>
              <a:buFont typeface="Arial"/>
              <a:buChar char="•"/>
            </a:pPr>
            <a:endParaRPr sz="4050">
              <a:latin typeface="Times New Roman"/>
              <a:cs typeface="Times New Roman"/>
            </a:endParaRPr>
          </a:p>
          <a:p>
            <a:pPr marL="356870" marR="207010" indent="-344170">
              <a:lnSpc>
                <a:spcPct val="100000"/>
              </a:lnSpc>
              <a:buFont typeface="Arial"/>
              <a:buChar char="•"/>
              <a:tabLst>
                <a:tab pos="356870" algn="l"/>
                <a:tab pos="357505" algn="l"/>
              </a:tabLst>
            </a:pPr>
            <a:r>
              <a:rPr sz="2800" spc="-10" dirty="0">
                <a:latin typeface="Calibri"/>
                <a:cs typeface="Calibri"/>
              </a:rPr>
              <a:t>Let </a:t>
            </a:r>
            <a:r>
              <a:rPr sz="2800" dirty="0">
                <a:latin typeface="Calibri"/>
                <a:cs typeface="Calibri"/>
              </a:rPr>
              <a:t>it </a:t>
            </a:r>
            <a:r>
              <a:rPr sz="2800" spc="-5" dirty="0">
                <a:latin typeface="Calibri"/>
                <a:cs typeface="Calibri"/>
              </a:rPr>
              <a:t>be the end </a:t>
            </a:r>
            <a:r>
              <a:rPr sz="2800" dirty="0">
                <a:latin typeface="Calibri"/>
                <a:cs typeface="Calibri"/>
              </a:rPr>
              <a:t>of </a:t>
            </a:r>
            <a:r>
              <a:rPr sz="2800" spc="-10" dirty="0">
                <a:latin typeface="Calibri"/>
                <a:cs typeface="Calibri"/>
              </a:rPr>
              <a:t>false </a:t>
            </a:r>
            <a:r>
              <a:rPr sz="2800" spc="-25" dirty="0">
                <a:latin typeface="Calibri"/>
                <a:cs typeface="Calibri"/>
              </a:rPr>
              <a:t>modernity, </a:t>
            </a:r>
            <a:r>
              <a:rPr sz="2800" spc="-5" dirty="0">
                <a:latin typeface="Calibri"/>
                <a:cs typeface="Calibri"/>
              </a:rPr>
              <a:t>and the </a:t>
            </a:r>
            <a:r>
              <a:rPr sz="2800" spc="-10" dirty="0">
                <a:latin typeface="Calibri"/>
                <a:cs typeface="Calibri"/>
              </a:rPr>
              <a:t>onset,  </a:t>
            </a:r>
            <a:r>
              <a:rPr sz="2800" spc="-15" dirty="0">
                <a:latin typeface="Calibri"/>
                <a:cs typeface="Calibri"/>
              </a:rPr>
              <a:t>for </a:t>
            </a:r>
            <a:r>
              <a:rPr sz="2800" spc="-5" dirty="0">
                <a:latin typeface="Calibri"/>
                <a:cs typeface="Calibri"/>
              </a:rPr>
              <a:t>the </a:t>
            </a:r>
            <a:r>
              <a:rPr sz="2800" spc="-15" dirty="0">
                <a:latin typeface="Calibri"/>
                <a:cs typeface="Calibri"/>
              </a:rPr>
              <a:t>first </a:t>
            </a:r>
            <a:r>
              <a:rPr sz="2800" spc="-5" dirty="0">
                <a:latin typeface="Calibri"/>
                <a:cs typeface="Calibri"/>
              </a:rPr>
              <a:t>time, </a:t>
            </a:r>
            <a:r>
              <a:rPr sz="2800" dirty="0">
                <a:latin typeface="Calibri"/>
                <a:cs typeface="Calibri"/>
              </a:rPr>
              <a:t>of a </a:t>
            </a:r>
            <a:r>
              <a:rPr sz="2800" spc="-5" dirty="0">
                <a:latin typeface="Calibri"/>
                <a:cs typeface="Calibri"/>
              </a:rPr>
              <a:t>true modernity </a:t>
            </a:r>
            <a:r>
              <a:rPr sz="2800" dirty="0">
                <a:latin typeface="Calibri"/>
                <a:cs typeface="Calibri"/>
              </a:rPr>
              <a:t>of</a:t>
            </a:r>
            <a:r>
              <a:rPr sz="2800" spc="-55" dirty="0">
                <a:latin typeface="Calibri"/>
                <a:cs typeface="Calibri"/>
              </a:rPr>
              <a:t> </a:t>
            </a:r>
            <a:r>
              <a:rPr sz="2800" spc="-10" dirty="0">
                <a:latin typeface="Calibri"/>
                <a:cs typeface="Calibri"/>
              </a:rPr>
              <a:t>liberation.</a:t>
            </a:r>
            <a:endParaRPr sz="28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185</a:t>
            </a:fld>
            <a:endParaRPr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0365" rIns="0" bIns="0" rtlCol="0">
            <a:spAutoFit/>
          </a:bodyPr>
          <a:lstStyle/>
          <a:p>
            <a:pPr marL="2729230" marR="483234" indent="-2155190">
              <a:lnSpc>
                <a:spcPct val="100000"/>
              </a:lnSpc>
              <a:spcBef>
                <a:spcPts val="100"/>
              </a:spcBef>
            </a:pPr>
            <a:r>
              <a:rPr sz="3000" b="1" spc="-140" dirty="0">
                <a:latin typeface="Arial"/>
                <a:cs typeface="Arial"/>
              </a:rPr>
              <a:t>Synthesising </a:t>
            </a:r>
            <a:r>
              <a:rPr sz="3000" b="1" spc="-125" dirty="0">
                <a:latin typeface="Arial"/>
                <a:cs typeface="Arial"/>
              </a:rPr>
              <a:t>Modernity </a:t>
            </a:r>
            <a:r>
              <a:rPr sz="3000" b="1" spc="-90" dirty="0">
                <a:latin typeface="Arial"/>
                <a:cs typeface="Arial"/>
              </a:rPr>
              <a:t>and </a:t>
            </a:r>
            <a:r>
              <a:rPr sz="3000" b="1" spc="-100" dirty="0">
                <a:latin typeface="Arial"/>
                <a:cs typeface="Arial"/>
              </a:rPr>
              <a:t>Social </a:t>
            </a:r>
            <a:r>
              <a:rPr sz="3000" b="1" spc="-105" dirty="0">
                <a:latin typeface="Arial"/>
                <a:cs typeface="Arial"/>
              </a:rPr>
              <a:t>Theory:  </a:t>
            </a:r>
            <a:r>
              <a:rPr sz="3000" b="1" spc="-160" dirty="0">
                <a:latin typeface="Arial"/>
                <a:cs typeface="Arial"/>
              </a:rPr>
              <a:t>Anthony</a:t>
            </a:r>
            <a:r>
              <a:rPr sz="3000" b="1" spc="-80" dirty="0">
                <a:latin typeface="Arial"/>
                <a:cs typeface="Arial"/>
              </a:rPr>
              <a:t> </a:t>
            </a:r>
            <a:r>
              <a:rPr sz="3000" b="1" spc="-110" dirty="0">
                <a:latin typeface="Arial"/>
                <a:cs typeface="Arial"/>
              </a:rPr>
              <a:t>Giddens</a:t>
            </a:r>
            <a:endParaRPr sz="3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186</a:t>
            </a:fld>
            <a:endParaRPr dirty="0"/>
          </a:p>
        </p:txBody>
      </p:sp>
      <p:graphicFrame>
        <p:nvGraphicFramePr>
          <p:cNvPr id="4" name="object 4"/>
          <p:cNvGraphicFramePr>
            <a:graphicFrameLocks noGrp="1"/>
          </p:cNvGraphicFramePr>
          <p:nvPr/>
        </p:nvGraphicFramePr>
        <p:xfrm>
          <a:off x="450850" y="1517650"/>
          <a:ext cx="8229600" cy="4880610"/>
        </p:xfrm>
        <a:graphic>
          <a:graphicData uri="http://schemas.openxmlformats.org/drawingml/2006/table">
            <a:tbl>
              <a:tblPr firstRow="1" bandRow="1">
                <a:tableStyleId>{2D5ABB26-0587-4C30-8999-92F81FD0307C}</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95605">
                <a:tc>
                  <a:txBody>
                    <a:bodyPr/>
                    <a:lstStyle/>
                    <a:p>
                      <a:pPr marL="8890" algn="ctr">
                        <a:lnSpc>
                          <a:spcPct val="100000"/>
                        </a:lnSpc>
                        <a:spcBef>
                          <a:spcPts val="280"/>
                        </a:spcBef>
                      </a:pPr>
                      <a:r>
                        <a:rPr sz="2000" b="1" spc="-90" dirty="0">
                          <a:solidFill>
                            <a:srgbClr val="FFFFFF"/>
                          </a:solidFill>
                          <a:latin typeface="Arial"/>
                          <a:cs typeface="Arial"/>
                        </a:rPr>
                        <a:t>Modernity</a:t>
                      </a:r>
                      <a:endParaRPr sz="2000">
                        <a:latin typeface="Arial"/>
                        <a:cs typeface="Arial"/>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177290">
                        <a:lnSpc>
                          <a:spcPct val="100000"/>
                        </a:lnSpc>
                        <a:spcBef>
                          <a:spcPts val="280"/>
                        </a:spcBef>
                      </a:pPr>
                      <a:r>
                        <a:rPr sz="2000" b="1" spc="-95" dirty="0">
                          <a:solidFill>
                            <a:srgbClr val="FFFFFF"/>
                          </a:solidFill>
                          <a:latin typeface="Arial"/>
                          <a:cs typeface="Arial"/>
                        </a:rPr>
                        <a:t>Postmodernism</a:t>
                      </a:r>
                      <a:endParaRPr sz="2000">
                        <a:latin typeface="Arial"/>
                        <a:cs typeface="Arial"/>
                      </a:endParaRPr>
                    </a:p>
                  </a:txBody>
                  <a:tcPr marL="0" marR="0" marT="3556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299085">
                <a:tc>
                  <a:txBody>
                    <a:bodyPr/>
                    <a:lstStyle/>
                    <a:p>
                      <a:pPr marL="15875">
                        <a:lnSpc>
                          <a:spcPct val="100000"/>
                        </a:lnSpc>
                        <a:spcBef>
                          <a:spcPts val="130"/>
                        </a:spcBef>
                      </a:pPr>
                      <a:r>
                        <a:rPr sz="1600" dirty="0">
                          <a:latin typeface="Arial"/>
                          <a:cs typeface="Arial"/>
                        </a:rPr>
                        <a:t>Social </a:t>
                      </a:r>
                      <a:r>
                        <a:rPr sz="1600" spc="-5" dirty="0">
                          <a:latin typeface="Arial"/>
                          <a:cs typeface="Arial"/>
                        </a:rPr>
                        <a:t>fragmentation and</a:t>
                      </a:r>
                      <a:r>
                        <a:rPr sz="1600" spc="-95" dirty="0">
                          <a:latin typeface="Arial"/>
                          <a:cs typeface="Arial"/>
                        </a:rPr>
                        <a:t> </a:t>
                      </a:r>
                      <a:r>
                        <a:rPr sz="1600" spc="-5" dirty="0">
                          <a:latin typeface="Arial"/>
                          <a:cs typeface="Arial"/>
                        </a:rPr>
                        <a:t>dispersal</a:t>
                      </a:r>
                      <a:endParaRPr sz="1600">
                        <a:latin typeface="Arial"/>
                        <a:cs typeface="Arial"/>
                      </a:endParaRPr>
                    </a:p>
                  </a:txBody>
                  <a:tcPr marL="0" marR="0" marT="165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15240">
                        <a:lnSpc>
                          <a:spcPct val="100000"/>
                        </a:lnSpc>
                        <a:spcBef>
                          <a:spcPts val="130"/>
                        </a:spcBef>
                      </a:pPr>
                      <a:r>
                        <a:rPr sz="1600" spc="-5" dirty="0">
                          <a:latin typeface="Arial"/>
                          <a:cs typeface="Arial"/>
                        </a:rPr>
                        <a:t>Epistemological</a:t>
                      </a:r>
                      <a:r>
                        <a:rPr sz="1600" spc="-110" dirty="0">
                          <a:latin typeface="Arial"/>
                          <a:cs typeface="Arial"/>
                        </a:rPr>
                        <a:t> </a:t>
                      </a:r>
                      <a:r>
                        <a:rPr sz="1600" dirty="0">
                          <a:latin typeface="Arial"/>
                          <a:cs typeface="Arial"/>
                        </a:rPr>
                        <a:t>crisis</a:t>
                      </a:r>
                      <a:endParaRPr sz="1600">
                        <a:latin typeface="Arial"/>
                        <a:cs typeface="Arial"/>
                      </a:endParaRPr>
                    </a:p>
                  </a:txBody>
                  <a:tcPr marL="0" marR="0" marT="165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488315">
                <a:tc>
                  <a:txBody>
                    <a:bodyPr/>
                    <a:lstStyle/>
                    <a:p>
                      <a:pPr marL="15875">
                        <a:lnSpc>
                          <a:spcPct val="100000"/>
                        </a:lnSpc>
                        <a:spcBef>
                          <a:spcPts val="875"/>
                        </a:spcBef>
                      </a:pPr>
                      <a:r>
                        <a:rPr sz="1600" spc="0" dirty="0">
                          <a:latin typeface="Arial"/>
                          <a:cs typeface="Arial"/>
                        </a:rPr>
                        <a:t>A </a:t>
                      </a:r>
                      <a:r>
                        <a:rPr sz="1600" dirty="0">
                          <a:latin typeface="Arial"/>
                          <a:cs typeface="Arial"/>
                        </a:rPr>
                        <a:t>dialectic </a:t>
                      </a:r>
                      <a:r>
                        <a:rPr sz="1600" spc="-5" dirty="0">
                          <a:latin typeface="Arial"/>
                          <a:cs typeface="Arial"/>
                        </a:rPr>
                        <a:t>of dispersal and</a:t>
                      </a:r>
                      <a:r>
                        <a:rPr sz="1600" spc="-100" dirty="0">
                          <a:latin typeface="Arial"/>
                          <a:cs typeface="Arial"/>
                        </a:rPr>
                        <a:t> </a:t>
                      </a:r>
                      <a:r>
                        <a:rPr sz="1600" spc="-5" dirty="0">
                          <a:latin typeface="Arial"/>
                          <a:cs typeface="Arial"/>
                        </a:rPr>
                        <a:t>globalisation</a:t>
                      </a:r>
                      <a:endParaRPr sz="1600">
                        <a:latin typeface="Arial"/>
                        <a:cs typeface="Arial"/>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15240">
                        <a:lnSpc>
                          <a:spcPct val="100000"/>
                        </a:lnSpc>
                        <a:spcBef>
                          <a:spcPts val="875"/>
                        </a:spcBef>
                      </a:pPr>
                      <a:r>
                        <a:rPr sz="1600" spc="-5" dirty="0">
                          <a:latin typeface="Arial"/>
                          <a:cs typeface="Arial"/>
                        </a:rPr>
                        <a:t>Centrifugal tendencies and</a:t>
                      </a:r>
                      <a:r>
                        <a:rPr sz="1600" spc="-60" dirty="0">
                          <a:latin typeface="Arial"/>
                          <a:cs typeface="Arial"/>
                        </a:rPr>
                        <a:t> </a:t>
                      </a:r>
                      <a:r>
                        <a:rPr sz="1600" spc="-5" dirty="0">
                          <a:latin typeface="Arial"/>
                          <a:cs typeface="Arial"/>
                        </a:rPr>
                        <a:t>dislocation</a:t>
                      </a:r>
                      <a:endParaRPr sz="1600">
                        <a:latin typeface="Arial"/>
                        <a:cs typeface="Arial"/>
                      </a:endParaRPr>
                    </a:p>
                  </a:txBody>
                  <a:tcPr marL="0" marR="0" marT="1111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490220">
                <a:tc>
                  <a:txBody>
                    <a:bodyPr/>
                    <a:lstStyle/>
                    <a:p>
                      <a:pPr marL="15875">
                        <a:lnSpc>
                          <a:spcPct val="100000"/>
                        </a:lnSpc>
                        <a:spcBef>
                          <a:spcPts val="880"/>
                        </a:spcBef>
                      </a:pPr>
                      <a:r>
                        <a:rPr sz="1600" dirty="0">
                          <a:latin typeface="Arial"/>
                          <a:cs typeface="Arial"/>
                        </a:rPr>
                        <a:t>The self </a:t>
                      </a:r>
                      <a:r>
                        <a:rPr sz="1600" spc="-5" dirty="0">
                          <a:latin typeface="Arial"/>
                          <a:cs typeface="Arial"/>
                        </a:rPr>
                        <a:t>as </a:t>
                      </a:r>
                      <a:r>
                        <a:rPr sz="1600" dirty="0">
                          <a:latin typeface="Arial"/>
                          <a:cs typeface="Arial"/>
                        </a:rPr>
                        <a:t>active </a:t>
                      </a:r>
                      <a:r>
                        <a:rPr sz="1600" spc="-5" dirty="0">
                          <a:latin typeface="Arial"/>
                          <a:cs typeface="Arial"/>
                        </a:rPr>
                        <a:t>and</a:t>
                      </a:r>
                      <a:r>
                        <a:rPr sz="1600" spc="-120" dirty="0">
                          <a:latin typeface="Arial"/>
                          <a:cs typeface="Arial"/>
                        </a:rPr>
                        <a:t> </a:t>
                      </a:r>
                      <a:r>
                        <a:rPr sz="1600" dirty="0">
                          <a:latin typeface="Arial"/>
                          <a:cs typeface="Arial"/>
                        </a:rPr>
                        <a:t>reflexive</a:t>
                      </a:r>
                      <a:endParaRPr sz="1600">
                        <a:latin typeface="Arial"/>
                        <a:cs typeface="Arial"/>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70485">
                        <a:lnSpc>
                          <a:spcPct val="100000"/>
                        </a:lnSpc>
                        <a:spcBef>
                          <a:spcPts val="880"/>
                        </a:spcBef>
                      </a:pPr>
                      <a:r>
                        <a:rPr sz="1600" dirty="0">
                          <a:latin typeface="Arial"/>
                          <a:cs typeface="Arial"/>
                        </a:rPr>
                        <a:t>The self </a:t>
                      </a:r>
                      <a:r>
                        <a:rPr sz="1600" spc="-5" dirty="0">
                          <a:latin typeface="Arial"/>
                          <a:cs typeface="Arial"/>
                        </a:rPr>
                        <a:t>as </a:t>
                      </a:r>
                      <a:r>
                        <a:rPr sz="1600" dirty="0">
                          <a:latin typeface="Arial"/>
                          <a:cs typeface="Arial"/>
                        </a:rPr>
                        <a:t>dissolved </a:t>
                      </a:r>
                      <a:r>
                        <a:rPr sz="1600" spc="-5" dirty="0">
                          <a:latin typeface="Arial"/>
                          <a:cs typeface="Arial"/>
                        </a:rPr>
                        <a:t>and</a:t>
                      </a:r>
                      <a:r>
                        <a:rPr sz="1600" spc="-114" dirty="0">
                          <a:latin typeface="Arial"/>
                          <a:cs typeface="Arial"/>
                        </a:rPr>
                        <a:t> </a:t>
                      </a:r>
                      <a:r>
                        <a:rPr sz="1600" spc="-5" dirty="0">
                          <a:latin typeface="Arial"/>
                          <a:cs typeface="Arial"/>
                        </a:rPr>
                        <a:t>dismembered</a:t>
                      </a:r>
                      <a:endParaRPr sz="1600">
                        <a:latin typeface="Arial"/>
                        <a:cs typeface="Arial"/>
                      </a:endParaRPr>
                    </a:p>
                  </a:txBody>
                  <a:tcPr marL="0" marR="0" marT="1117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734060">
                <a:tc>
                  <a:txBody>
                    <a:bodyPr/>
                    <a:lstStyle/>
                    <a:p>
                      <a:pPr marL="15875" marR="83185">
                        <a:lnSpc>
                          <a:spcPct val="114999"/>
                        </a:lnSpc>
                        <a:spcBef>
                          <a:spcPts val="450"/>
                        </a:spcBef>
                      </a:pPr>
                      <a:r>
                        <a:rPr sz="1600" spc="-5" dirty="0">
                          <a:latin typeface="Arial"/>
                          <a:cs typeface="Arial"/>
                        </a:rPr>
                        <a:t>Globalisation </a:t>
                      </a:r>
                      <a:r>
                        <a:rPr sz="1600" dirty="0">
                          <a:latin typeface="Arial"/>
                          <a:cs typeface="Arial"/>
                        </a:rPr>
                        <a:t>will </a:t>
                      </a:r>
                      <a:r>
                        <a:rPr sz="1600" spc="-5" dirty="0">
                          <a:latin typeface="Arial"/>
                          <a:cs typeface="Arial"/>
                        </a:rPr>
                        <a:t>produce more </a:t>
                      </a:r>
                      <a:r>
                        <a:rPr sz="1600" dirty="0">
                          <a:latin typeface="Arial"/>
                          <a:cs typeface="Arial"/>
                        </a:rPr>
                        <a:t>universality  </a:t>
                      </a:r>
                      <a:r>
                        <a:rPr sz="1600" spc="-5" dirty="0">
                          <a:latin typeface="Arial"/>
                          <a:cs typeface="Arial"/>
                        </a:rPr>
                        <a:t>and </a:t>
                      </a:r>
                      <a:r>
                        <a:rPr sz="1600" spc="0" dirty="0">
                          <a:latin typeface="Arial"/>
                          <a:cs typeface="Arial"/>
                        </a:rPr>
                        <a:t>so </a:t>
                      </a:r>
                      <a:r>
                        <a:rPr sz="1600" dirty="0">
                          <a:latin typeface="Arial"/>
                          <a:cs typeface="Arial"/>
                        </a:rPr>
                        <a:t>systematic </a:t>
                      </a:r>
                      <a:r>
                        <a:rPr sz="1600" spc="-5" dirty="0">
                          <a:latin typeface="Arial"/>
                          <a:cs typeface="Arial"/>
                        </a:rPr>
                        <a:t>knowledge </a:t>
                      </a:r>
                      <a:r>
                        <a:rPr sz="1600" dirty="0">
                          <a:latin typeface="Arial"/>
                          <a:cs typeface="Arial"/>
                        </a:rPr>
                        <a:t>is still</a:t>
                      </a:r>
                      <a:r>
                        <a:rPr sz="1600" spc="-165" dirty="0">
                          <a:latin typeface="Arial"/>
                          <a:cs typeface="Arial"/>
                        </a:rPr>
                        <a:t> </a:t>
                      </a:r>
                      <a:r>
                        <a:rPr sz="1600" dirty="0">
                          <a:latin typeface="Arial"/>
                          <a:cs typeface="Arial"/>
                        </a:rPr>
                        <a:t>possible</a:t>
                      </a:r>
                      <a:endParaRPr sz="1600">
                        <a:latin typeface="Arial"/>
                        <a:cs typeface="Arial"/>
                      </a:endParaRPr>
                    </a:p>
                  </a:txBody>
                  <a:tcPr marL="0" marR="0" marT="571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15240">
                        <a:lnSpc>
                          <a:spcPct val="100000"/>
                        </a:lnSpc>
                        <a:spcBef>
                          <a:spcPts val="1839"/>
                        </a:spcBef>
                      </a:pPr>
                      <a:r>
                        <a:rPr sz="1600" spc="-5" dirty="0">
                          <a:latin typeface="Arial"/>
                          <a:cs typeface="Arial"/>
                        </a:rPr>
                        <a:t>Contextual, </a:t>
                      </a:r>
                      <a:r>
                        <a:rPr sz="1600" dirty="0">
                          <a:latin typeface="Arial"/>
                          <a:cs typeface="Arial"/>
                        </a:rPr>
                        <a:t>historical </a:t>
                      </a:r>
                      <a:r>
                        <a:rPr sz="1600" spc="-5" dirty="0">
                          <a:latin typeface="Arial"/>
                          <a:cs typeface="Arial"/>
                        </a:rPr>
                        <a:t>truths</a:t>
                      </a:r>
                      <a:r>
                        <a:rPr sz="1600" spc="-114" dirty="0">
                          <a:latin typeface="Arial"/>
                          <a:cs typeface="Arial"/>
                        </a:rPr>
                        <a:t> </a:t>
                      </a:r>
                      <a:r>
                        <a:rPr sz="1600" spc="-5" dirty="0">
                          <a:latin typeface="Arial"/>
                          <a:cs typeface="Arial"/>
                        </a:rPr>
                        <a:t>only</a:t>
                      </a:r>
                      <a:endParaRPr sz="1600">
                        <a:latin typeface="Arial"/>
                        <a:cs typeface="Arial"/>
                      </a:endParaRPr>
                    </a:p>
                  </a:txBody>
                  <a:tcPr marL="0" marR="0" marT="2336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579755">
                <a:tc>
                  <a:txBody>
                    <a:bodyPr/>
                    <a:lstStyle/>
                    <a:p>
                      <a:pPr marL="15875">
                        <a:lnSpc>
                          <a:spcPct val="100000"/>
                        </a:lnSpc>
                        <a:spcBef>
                          <a:spcPts val="130"/>
                        </a:spcBef>
                      </a:pPr>
                      <a:r>
                        <a:rPr sz="1600" spc="0" dirty="0">
                          <a:latin typeface="Arial"/>
                          <a:cs typeface="Arial"/>
                        </a:rPr>
                        <a:t>A </a:t>
                      </a:r>
                      <a:r>
                        <a:rPr sz="1600" dirty="0">
                          <a:latin typeface="Arial"/>
                          <a:cs typeface="Arial"/>
                        </a:rPr>
                        <a:t>dialectic </a:t>
                      </a:r>
                      <a:r>
                        <a:rPr sz="1600" spc="-5" dirty="0">
                          <a:latin typeface="Arial"/>
                          <a:cs typeface="Arial"/>
                        </a:rPr>
                        <a:t>between powerlessness</a:t>
                      </a:r>
                      <a:r>
                        <a:rPr sz="1600" spc="-150" dirty="0">
                          <a:latin typeface="Arial"/>
                          <a:cs typeface="Arial"/>
                        </a:rPr>
                        <a:t> </a:t>
                      </a:r>
                      <a:r>
                        <a:rPr sz="1600" spc="-10" dirty="0">
                          <a:latin typeface="Arial"/>
                          <a:cs typeface="Arial"/>
                        </a:rPr>
                        <a:t>and</a:t>
                      </a:r>
                      <a:endParaRPr sz="1600">
                        <a:latin typeface="Arial"/>
                        <a:cs typeface="Arial"/>
                      </a:endParaRPr>
                    </a:p>
                    <a:p>
                      <a:pPr marL="15875">
                        <a:lnSpc>
                          <a:spcPct val="100000"/>
                        </a:lnSpc>
                        <a:spcBef>
                          <a:spcPts val="285"/>
                        </a:spcBef>
                      </a:pPr>
                      <a:r>
                        <a:rPr sz="1600" spc="-5" dirty="0">
                          <a:latin typeface="Arial"/>
                          <a:cs typeface="Arial"/>
                        </a:rPr>
                        <a:t>empowerment</a:t>
                      </a:r>
                      <a:endParaRPr sz="1600">
                        <a:latin typeface="Arial"/>
                        <a:cs typeface="Arial"/>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15240">
                        <a:lnSpc>
                          <a:spcPct val="100000"/>
                        </a:lnSpc>
                        <a:spcBef>
                          <a:spcPts val="1230"/>
                        </a:spcBef>
                      </a:pPr>
                      <a:r>
                        <a:rPr sz="1600" spc="-5" dirty="0">
                          <a:latin typeface="Arial"/>
                          <a:cs typeface="Arial"/>
                        </a:rPr>
                        <a:t>Powerlessness</a:t>
                      </a:r>
                      <a:endParaRPr sz="1600">
                        <a:latin typeface="Arial"/>
                        <a:cs typeface="Arial"/>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579755">
                <a:tc>
                  <a:txBody>
                    <a:bodyPr/>
                    <a:lstStyle/>
                    <a:p>
                      <a:pPr marL="15875">
                        <a:lnSpc>
                          <a:spcPct val="100000"/>
                        </a:lnSpc>
                        <a:spcBef>
                          <a:spcPts val="130"/>
                        </a:spcBef>
                      </a:pPr>
                      <a:r>
                        <a:rPr sz="1600" spc="-5" dirty="0">
                          <a:latin typeface="Arial"/>
                          <a:cs typeface="Arial"/>
                        </a:rPr>
                        <a:t>Daily </a:t>
                      </a:r>
                      <a:r>
                        <a:rPr sz="1600" dirty="0">
                          <a:latin typeface="Arial"/>
                          <a:cs typeface="Arial"/>
                        </a:rPr>
                        <a:t>life </a:t>
                      </a:r>
                      <a:r>
                        <a:rPr sz="1600" spc="-5" dirty="0">
                          <a:latin typeface="Arial"/>
                          <a:cs typeface="Arial"/>
                        </a:rPr>
                        <a:t>as </a:t>
                      </a:r>
                      <a:r>
                        <a:rPr sz="1600" dirty="0">
                          <a:latin typeface="Arial"/>
                          <a:cs typeface="Arial"/>
                        </a:rPr>
                        <a:t>a complex </a:t>
                      </a:r>
                      <a:r>
                        <a:rPr sz="1600" spc="-5" dirty="0">
                          <a:latin typeface="Arial"/>
                          <a:cs typeface="Arial"/>
                        </a:rPr>
                        <a:t>of reactions</a:t>
                      </a:r>
                      <a:r>
                        <a:rPr sz="1600" spc="-110" dirty="0">
                          <a:latin typeface="Arial"/>
                          <a:cs typeface="Arial"/>
                        </a:rPr>
                        <a:t> </a:t>
                      </a:r>
                      <a:r>
                        <a:rPr sz="1600" dirty="0">
                          <a:latin typeface="Arial"/>
                          <a:cs typeface="Arial"/>
                        </a:rPr>
                        <a:t>to</a:t>
                      </a:r>
                      <a:endParaRPr sz="1600">
                        <a:latin typeface="Arial"/>
                        <a:cs typeface="Arial"/>
                      </a:endParaRPr>
                    </a:p>
                    <a:p>
                      <a:pPr marL="15875">
                        <a:lnSpc>
                          <a:spcPct val="100000"/>
                        </a:lnSpc>
                        <a:spcBef>
                          <a:spcPts val="285"/>
                        </a:spcBef>
                      </a:pPr>
                      <a:r>
                        <a:rPr sz="1600" spc="-5" dirty="0">
                          <a:latin typeface="Arial"/>
                          <a:cs typeface="Arial"/>
                        </a:rPr>
                        <a:t>abstract</a:t>
                      </a:r>
                      <a:r>
                        <a:rPr sz="1600" spc="-55" dirty="0">
                          <a:latin typeface="Arial"/>
                          <a:cs typeface="Arial"/>
                        </a:rPr>
                        <a:t> </a:t>
                      </a:r>
                      <a:r>
                        <a:rPr sz="1600" dirty="0">
                          <a:latin typeface="Arial"/>
                          <a:cs typeface="Arial"/>
                        </a:rPr>
                        <a:t>systems</a:t>
                      </a:r>
                      <a:endParaRPr sz="1600">
                        <a:latin typeface="Arial"/>
                        <a:cs typeface="Arial"/>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15240">
                        <a:lnSpc>
                          <a:spcPct val="100000"/>
                        </a:lnSpc>
                        <a:spcBef>
                          <a:spcPts val="1230"/>
                        </a:spcBef>
                      </a:pPr>
                      <a:r>
                        <a:rPr sz="1600" spc="-5" dirty="0">
                          <a:latin typeface="Arial"/>
                          <a:cs typeface="Arial"/>
                        </a:rPr>
                        <a:t>Daily </a:t>
                      </a:r>
                      <a:r>
                        <a:rPr sz="1600" dirty="0">
                          <a:latin typeface="Arial"/>
                          <a:cs typeface="Arial"/>
                        </a:rPr>
                        <a:t>life </a:t>
                      </a:r>
                      <a:r>
                        <a:rPr sz="1600" spc="-5" dirty="0">
                          <a:latin typeface="Arial"/>
                          <a:cs typeface="Arial"/>
                        </a:rPr>
                        <a:t>replaced by abstract</a:t>
                      </a:r>
                      <a:r>
                        <a:rPr sz="1600" spc="-90" dirty="0">
                          <a:latin typeface="Arial"/>
                          <a:cs typeface="Arial"/>
                        </a:rPr>
                        <a:t> </a:t>
                      </a:r>
                      <a:r>
                        <a:rPr sz="1600" dirty="0">
                          <a:latin typeface="Arial"/>
                          <a:cs typeface="Arial"/>
                        </a:rPr>
                        <a:t>systems</a:t>
                      </a:r>
                      <a:endParaRPr sz="1600">
                        <a:latin typeface="Arial"/>
                        <a:cs typeface="Arial"/>
                      </a:endParaRPr>
                    </a:p>
                  </a:txBody>
                  <a:tcPr marL="0" marR="0" marT="1562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579755">
                <a:tc>
                  <a:txBody>
                    <a:bodyPr/>
                    <a:lstStyle/>
                    <a:p>
                      <a:pPr marL="15875">
                        <a:lnSpc>
                          <a:spcPct val="100000"/>
                        </a:lnSpc>
                        <a:spcBef>
                          <a:spcPts val="125"/>
                        </a:spcBef>
                      </a:pPr>
                      <a:r>
                        <a:rPr sz="1600" spc="-5" dirty="0">
                          <a:latin typeface="Arial"/>
                          <a:cs typeface="Arial"/>
                        </a:rPr>
                        <a:t>Co-ordinated </a:t>
                      </a:r>
                      <a:r>
                        <a:rPr sz="1600" dirty="0">
                          <a:latin typeface="Arial"/>
                          <a:cs typeface="Arial"/>
                        </a:rPr>
                        <a:t>political action is </a:t>
                      </a:r>
                      <a:r>
                        <a:rPr sz="1600" spc="-5" dirty="0">
                          <a:latin typeface="Arial"/>
                          <a:cs typeface="Arial"/>
                        </a:rPr>
                        <a:t>both</a:t>
                      </a:r>
                      <a:r>
                        <a:rPr sz="1600" spc="-150" dirty="0">
                          <a:latin typeface="Arial"/>
                          <a:cs typeface="Arial"/>
                        </a:rPr>
                        <a:t> </a:t>
                      </a:r>
                      <a:r>
                        <a:rPr sz="1600" dirty="0">
                          <a:latin typeface="Arial"/>
                          <a:cs typeface="Arial"/>
                        </a:rPr>
                        <a:t>possible</a:t>
                      </a:r>
                      <a:endParaRPr sz="1600">
                        <a:latin typeface="Arial"/>
                        <a:cs typeface="Arial"/>
                      </a:endParaRPr>
                    </a:p>
                    <a:p>
                      <a:pPr marL="15875">
                        <a:lnSpc>
                          <a:spcPct val="100000"/>
                        </a:lnSpc>
                        <a:spcBef>
                          <a:spcPts val="284"/>
                        </a:spcBef>
                      </a:pPr>
                      <a:r>
                        <a:rPr sz="1600" spc="-5" dirty="0">
                          <a:latin typeface="Arial"/>
                          <a:cs typeface="Arial"/>
                        </a:rPr>
                        <a:t>and</a:t>
                      </a:r>
                      <a:r>
                        <a:rPr sz="1600" spc="-25" dirty="0">
                          <a:latin typeface="Arial"/>
                          <a:cs typeface="Arial"/>
                        </a:rPr>
                        <a:t> </a:t>
                      </a:r>
                      <a:r>
                        <a:rPr sz="1600" dirty="0">
                          <a:latin typeface="Arial"/>
                          <a:cs typeface="Arial"/>
                        </a:rPr>
                        <a:t>necessary</a:t>
                      </a:r>
                      <a:endParaRPr sz="1600">
                        <a:latin typeface="Arial"/>
                        <a:cs typeface="Arial"/>
                      </a:endParaRPr>
                    </a:p>
                  </a:txBody>
                  <a:tcPr marL="0" marR="0" marT="158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15240">
                        <a:lnSpc>
                          <a:spcPct val="100000"/>
                        </a:lnSpc>
                        <a:spcBef>
                          <a:spcPts val="125"/>
                        </a:spcBef>
                      </a:pPr>
                      <a:r>
                        <a:rPr sz="1600" dirty="0">
                          <a:latin typeface="Arial"/>
                          <a:cs typeface="Arial"/>
                        </a:rPr>
                        <a:t>Political action is </a:t>
                      </a:r>
                      <a:r>
                        <a:rPr sz="1600" spc="-5" dirty="0">
                          <a:latin typeface="Arial"/>
                          <a:cs typeface="Arial"/>
                        </a:rPr>
                        <a:t>now </a:t>
                      </a:r>
                      <a:r>
                        <a:rPr sz="1600" dirty="0">
                          <a:latin typeface="Arial"/>
                          <a:cs typeface="Arial"/>
                        </a:rPr>
                        <a:t>impossible because</a:t>
                      </a:r>
                      <a:r>
                        <a:rPr sz="1600" spc="-265" dirty="0">
                          <a:latin typeface="Arial"/>
                          <a:cs typeface="Arial"/>
                        </a:rPr>
                        <a:t> </a:t>
                      </a:r>
                      <a:r>
                        <a:rPr sz="1600" spc="-10" dirty="0">
                          <a:latin typeface="Arial"/>
                          <a:cs typeface="Arial"/>
                        </a:rPr>
                        <a:t>of</a:t>
                      </a:r>
                      <a:endParaRPr sz="1600">
                        <a:latin typeface="Arial"/>
                        <a:cs typeface="Arial"/>
                      </a:endParaRPr>
                    </a:p>
                    <a:p>
                      <a:pPr marL="15240">
                        <a:lnSpc>
                          <a:spcPct val="100000"/>
                        </a:lnSpc>
                        <a:spcBef>
                          <a:spcPts val="284"/>
                        </a:spcBef>
                      </a:pPr>
                      <a:r>
                        <a:rPr sz="1600" dirty="0">
                          <a:latin typeface="Arial"/>
                          <a:cs typeface="Arial"/>
                        </a:rPr>
                        <a:t>contextualty</a:t>
                      </a:r>
                      <a:endParaRPr sz="1600">
                        <a:latin typeface="Arial"/>
                        <a:cs typeface="Arial"/>
                      </a:endParaRPr>
                    </a:p>
                  </a:txBody>
                  <a:tcPr marL="0" marR="0" marT="158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734060">
                <a:tc>
                  <a:txBody>
                    <a:bodyPr/>
                    <a:lstStyle/>
                    <a:p>
                      <a:pPr marL="15875" marR="579755">
                        <a:lnSpc>
                          <a:spcPct val="114999"/>
                        </a:lnSpc>
                        <a:spcBef>
                          <a:spcPts val="445"/>
                        </a:spcBef>
                      </a:pPr>
                      <a:r>
                        <a:rPr sz="1600" spc="-5" dirty="0">
                          <a:latin typeface="Arial"/>
                          <a:cs typeface="Arial"/>
                        </a:rPr>
                        <a:t>Postmodernity means </a:t>
                      </a:r>
                      <a:r>
                        <a:rPr sz="1600" dirty="0">
                          <a:latin typeface="Arial"/>
                          <a:cs typeface="Arial"/>
                        </a:rPr>
                        <a:t>moving </a:t>
                      </a:r>
                      <a:r>
                        <a:rPr sz="1600" spc="-5" dirty="0">
                          <a:latin typeface="Arial"/>
                          <a:cs typeface="Arial"/>
                        </a:rPr>
                        <a:t>beyond  modernity </a:t>
                      </a:r>
                      <a:r>
                        <a:rPr sz="1600" dirty="0">
                          <a:latin typeface="Arial"/>
                          <a:cs typeface="Arial"/>
                        </a:rPr>
                        <a:t>[to socialism </a:t>
                      </a:r>
                      <a:r>
                        <a:rPr sz="1600" spc="-5" dirty="0">
                          <a:latin typeface="Arial"/>
                          <a:cs typeface="Arial"/>
                        </a:rPr>
                        <a:t>and </a:t>
                      </a:r>
                      <a:r>
                        <a:rPr sz="1600" dirty="0">
                          <a:latin typeface="Arial"/>
                          <a:cs typeface="Arial"/>
                        </a:rPr>
                        <a:t>a </a:t>
                      </a:r>
                      <a:r>
                        <a:rPr sz="1600" spc="-5" dirty="0">
                          <a:latin typeface="Arial"/>
                          <a:cs typeface="Arial"/>
                        </a:rPr>
                        <a:t>good</a:t>
                      </a:r>
                      <a:r>
                        <a:rPr sz="1600" spc="-95" dirty="0">
                          <a:latin typeface="Arial"/>
                          <a:cs typeface="Arial"/>
                        </a:rPr>
                        <a:t> </a:t>
                      </a:r>
                      <a:r>
                        <a:rPr sz="1600" spc="-5" dirty="0">
                          <a:latin typeface="Arial"/>
                          <a:cs typeface="Arial"/>
                        </a:rPr>
                        <a:t>life]</a:t>
                      </a:r>
                      <a:endParaRPr sz="1600">
                        <a:latin typeface="Arial"/>
                        <a:cs typeface="Arial"/>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15240" marR="246379">
                        <a:lnSpc>
                          <a:spcPct val="114999"/>
                        </a:lnSpc>
                        <a:spcBef>
                          <a:spcPts val="445"/>
                        </a:spcBef>
                      </a:pPr>
                      <a:r>
                        <a:rPr sz="1600" spc="-5" dirty="0">
                          <a:latin typeface="Arial"/>
                          <a:cs typeface="Arial"/>
                        </a:rPr>
                        <a:t>Postmodernity as </a:t>
                      </a:r>
                      <a:r>
                        <a:rPr sz="1600" dirty="0">
                          <a:latin typeface="Arial"/>
                          <a:cs typeface="Arial"/>
                        </a:rPr>
                        <a:t>the </a:t>
                      </a:r>
                      <a:r>
                        <a:rPr sz="1600" spc="-5" dirty="0">
                          <a:latin typeface="Arial"/>
                          <a:cs typeface="Arial"/>
                        </a:rPr>
                        <a:t>end of epistemology,  </a:t>
                      </a:r>
                      <a:r>
                        <a:rPr sz="1600" dirty="0">
                          <a:latin typeface="Arial"/>
                          <a:cs typeface="Arial"/>
                        </a:rPr>
                        <a:t>the </a:t>
                      </a:r>
                      <a:r>
                        <a:rPr sz="1600" spc="-5" dirty="0">
                          <a:latin typeface="Arial"/>
                          <a:cs typeface="Arial"/>
                        </a:rPr>
                        <a:t>individual, and</a:t>
                      </a:r>
                      <a:r>
                        <a:rPr sz="1600" spc="-95" dirty="0">
                          <a:latin typeface="Arial"/>
                          <a:cs typeface="Arial"/>
                        </a:rPr>
                        <a:t> </a:t>
                      </a:r>
                      <a:r>
                        <a:rPr sz="1600" dirty="0">
                          <a:latin typeface="Arial"/>
                          <a:cs typeface="Arial"/>
                        </a:rPr>
                        <a:t>ethics</a:t>
                      </a:r>
                      <a:endParaRPr sz="1600">
                        <a:latin typeface="Arial"/>
                        <a:cs typeface="Arial"/>
                      </a:endParaRPr>
                    </a:p>
                  </a:txBody>
                  <a:tcPr marL="0" marR="0" marT="565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627380"/>
            <a:ext cx="8336915" cy="5809615"/>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10" dirty="0">
                <a:latin typeface="Arial"/>
                <a:cs typeface="Arial"/>
              </a:rPr>
              <a:t>These themes are illustrated through discussions of  various kinds of social forces, micro-politics and so on,  although there is </a:t>
            </a:r>
            <a:r>
              <a:rPr sz="2600" spc="-5" dirty="0">
                <a:latin typeface="Arial"/>
                <a:cs typeface="Arial"/>
              </a:rPr>
              <a:t>still a curiously </a:t>
            </a:r>
            <a:r>
              <a:rPr sz="2600" spc="-10" dirty="0">
                <a:latin typeface="Arial"/>
                <a:cs typeface="Arial"/>
              </a:rPr>
              <a:t>abstract level </a:t>
            </a:r>
            <a:r>
              <a:rPr sz="2600" spc="-5" dirty="0">
                <a:latin typeface="Arial"/>
                <a:cs typeface="Arial"/>
              </a:rPr>
              <a:t>to the  </a:t>
            </a:r>
            <a:r>
              <a:rPr sz="2600" spc="-10" dirty="0">
                <a:latin typeface="Arial"/>
                <a:cs typeface="Arial"/>
              </a:rPr>
              <a:t>discussion, especially about active or reflexive</a:t>
            </a:r>
            <a:r>
              <a:rPr sz="2600" spc="290" dirty="0">
                <a:latin typeface="Arial"/>
                <a:cs typeface="Arial"/>
              </a:rPr>
              <a:t> </a:t>
            </a:r>
            <a:r>
              <a:rPr sz="2600" spc="-5" dirty="0">
                <a:latin typeface="Arial"/>
                <a:cs typeface="Arial"/>
              </a:rPr>
              <a:t>selves.</a:t>
            </a:r>
            <a:endParaRPr sz="2600">
              <a:latin typeface="Arial"/>
              <a:cs typeface="Arial"/>
            </a:endParaRPr>
          </a:p>
          <a:p>
            <a:pPr>
              <a:lnSpc>
                <a:spcPct val="100000"/>
              </a:lnSpc>
              <a:spcBef>
                <a:spcPts val="55"/>
              </a:spcBef>
              <a:buFont typeface="Arial"/>
              <a:buChar char="•"/>
            </a:pPr>
            <a:endParaRPr sz="3200">
              <a:latin typeface="Times New Roman"/>
              <a:cs typeface="Times New Roman"/>
            </a:endParaRPr>
          </a:p>
          <a:p>
            <a:pPr marL="356870" marR="75565" indent="-344170">
              <a:lnSpc>
                <a:spcPts val="2500"/>
              </a:lnSpc>
              <a:buChar char="•"/>
              <a:tabLst>
                <a:tab pos="356870" algn="l"/>
                <a:tab pos="357505" algn="l"/>
              </a:tabLst>
            </a:pPr>
            <a:r>
              <a:rPr sz="2600" spc="-5" dirty="0">
                <a:latin typeface="Arial"/>
                <a:cs typeface="Arial"/>
              </a:rPr>
              <a:t>The </a:t>
            </a:r>
            <a:r>
              <a:rPr sz="2600" spc="-10" dirty="0">
                <a:latin typeface="Arial"/>
                <a:cs typeface="Arial"/>
              </a:rPr>
              <a:t>implications </a:t>
            </a:r>
            <a:r>
              <a:rPr sz="2600" spc="-5" dirty="0">
                <a:latin typeface="Arial"/>
                <a:cs typeface="Arial"/>
              </a:rPr>
              <a:t>for </a:t>
            </a:r>
            <a:r>
              <a:rPr sz="2600" spc="-10" dirty="0">
                <a:latin typeface="Arial"/>
                <a:cs typeface="Arial"/>
              </a:rPr>
              <a:t>Sociology are drawn. </a:t>
            </a:r>
            <a:r>
              <a:rPr sz="2600" spc="-5" dirty="0">
                <a:latin typeface="Arial"/>
                <a:cs typeface="Arial"/>
              </a:rPr>
              <a:t>Sociology </a:t>
            </a:r>
            <a:r>
              <a:rPr sz="2600" spc="-10" dirty="0">
                <a:latin typeface="Arial"/>
                <a:cs typeface="Arial"/>
              </a:rPr>
              <a:t>is  part of </a:t>
            </a:r>
            <a:r>
              <a:rPr sz="2600" spc="-5" dirty="0">
                <a:latin typeface="Arial"/>
                <a:cs typeface="Arial"/>
              </a:rPr>
              <a:t>the </a:t>
            </a:r>
            <a:r>
              <a:rPr sz="2600" spc="-10" dirty="0">
                <a:latin typeface="Arial"/>
                <a:cs typeface="Arial"/>
              </a:rPr>
              <a:t>reflexivity of modernity, but </a:t>
            </a:r>
            <a:r>
              <a:rPr sz="2600" spc="-5" dirty="0">
                <a:latin typeface="Arial"/>
                <a:cs typeface="Arial"/>
              </a:rPr>
              <a:t>it </a:t>
            </a:r>
            <a:r>
              <a:rPr sz="2600" spc="-10" dirty="0">
                <a:latin typeface="Arial"/>
                <a:cs typeface="Arial"/>
              </a:rPr>
              <a:t>needs </a:t>
            </a:r>
            <a:r>
              <a:rPr sz="2600" spc="-5" dirty="0">
                <a:latin typeface="Arial"/>
                <a:cs typeface="Arial"/>
              </a:rPr>
              <a:t>to </a:t>
            </a:r>
            <a:r>
              <a:rPr sz="2600" spc="-10" dirty="0">
                <a:latin typeface="Arial"/>
                <a:cs typeface="Arial"/>
              </a:rPr>
              <a:t>be  reformed </a:t>
            </a:r>
            <a:r>
              <a:rPr sz="2600" spc="-5" dirty="0">
                <a:latin typeface="Arial"/>
                <a:cs typeface="Arial"/>
              </a:rPr>
              <a:t>to </a:t>
            </a:r>
            <a:r>
              <a:rPr sz="2600" spc="-10" dirty="0">
                <a:latin typeface="Arial"/>
                <a:cs typeface="Arial"/>
              </a:rPr>
              <a:t>take into account the space/time  manipulations and dimensions of late</a:t>
            </a:r>
            <a:r>
              <a:rPr sz="2600" spc="204" dirty="0">
                <a:latin typeface="Arial"/>
                <a:cs typeface="Arial"/>
              </a:rPr>
              <a:t> </a:t>
            </a:r>
            <a:r>
              <a:rPr sz="2600" spc="-10" dirty="0">
                <a:latin typeface="Arial"/>
                <a:cs typeface="Arial"/>
              </a:rPr>
              <a:t>modernity.</a:t>
            </a:r>
            <a:endParaRPr sz="2600">
              <a:latin typeface="Arial"/>
              <a:cs typeface="Arial"/>
            </a:endParaRPr>
          </a:p>
          <a:p>
            <a:pPr>
              <a:lnSpc>
                <a:spcPct val="100000"/>
              </a:lnSpc>
              <a:buFont typeface="Arial"/>
              <a:buChar char="•"/>
            </a:pPr>
            <a:endParaRPr sz="3250">
              <a:latin typeface="Times New Roman"/>
              <a:cs typeface="Times New Roman"/>
            </a:endParaRPr>
          </a:p>
          <a:p>
            <a:pPr marL="356870" marR="52705" indent="-344170">
              <a:lnSpc>
                <a:spcPts val="2500"/>
              </a:lnSpc>
              <a:buChar char="•"/>
              <a:tabLst>
                <a:tab pos="356870" algn="l"/>
                <a:tab pos="357505" algn="l"/>
              </a:tabLst>
            </a:pPr>
            <a:r>
              <a:rPr sz="2600" spc="-10" dirty="0">
                <a:latin typeface="Arial"/>
                <a:cs typeface="Arial"/>
              </a:rPr>
              <a:t>For example, we need </a:t>
            </a:r>
            <a:r>
              <a:rPr sz="2600" spc="-5" dirty="0">
                <a:latin typeface="Arial"/>
                <a:cs typeface="Arial"/>
              </a:rPr>
              <a:t>to </a:t>
            </a:r>
            <a:r>
              <a:rPr sz="2600" spc="-10" dirty="0">
                <a:latin typeface="Arial"/>
                <a:cs typeface="Arial"/>
              </a:rPr>
              <a:t>look beyond the nation state  as </a:t>
            </a:r>
            <a:r>
              <a:rPr sz="2600" spc="-5" dirty="0">
                <a:latin typeface="Arial"/>
                <a:cs typeface="Arial"/>
              </a:rPr>
              <a:t>a </a:t>
            </a:r>
            <a:r>
              <a:rPr sz="2600" spc="-10" dirty="0">
                <a:latin typeface="Arial"/>
                <a:cs typeface="Arial"/>
              </a:rPr>
              <a:t>model of </a:t>
            </a:r>
            <a:r>
              <a:rPr sz="2600" spc="-5" dirty="0">
                <a:latin typeface="Arial"/>
                <a:cs typeface="Arial"/>
              </a:rPr>
              <a:t>society. </a:t>
            </a:r>
            <a:r>
              <a:rPr sz="2600" spc="-10" dirty="0">
                <a:latin typeface="Arial"/>
                <a:cs typeface="Arial"/>
              </a:rPr>
              <a:t>Processes of differentiation that  have been identified by earlier theorists need </a:t>
            </a:r>
            <a:r>
              <a:rPr sz="2600" spc="-5" dirty="0">
                <a:latin typeface="Arial"/>
                <a:cs typeface="Arial"/>
              </a:rPr>
              <a:t>to </a:t>
            </a:r>
            <a:r>
              <a:rPr sz="2600" spc="-10" dirty="0">
                <a:latin typeface="Arial"/>
                <a:cs typeface="Arial"/>
              </a:rPr>
              <a:t>be  replaced with concepts of embedding/disembedding,  which would widen into an account of the whole  subsequent dialectic operating between risk and trust,  faceless and face-to-face</a:t>
            </a:r>
            <a:r>
              <a:rPr sz="2600" spc="135" dirty="0">
                <a:latin typeface="Arial"/>
                <a:cs typeface="Arial"/>
              </a:rPr>
              <a:t> </a:t>
            </a:r>
            <a:r>
              <a:rPr sz="2600" spc="-5" dirty="0">
                <a:latin typeface="Arial"/>
                <a:cs typeface="Arial"/>
              </a:rPr>
              <a:t>commitments.</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187</a:t>
            </a:fld>
            <a:endParaRP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99363"/>
            <a:ext cx="8066405" cy="5789930"/>
          </a:xfrm>
          <a:prstGeom prst="rect">
            <a:avLst/>
          </a:prstGeom>
        </p:spPr>
        <p:txBody>
          <a:bodyPr vert="horz" wrap="square" lIns="0" tIns="69215" rIns="0" bIns="0" rtlCol="0">
            <a:spAutoFit/>
          </a:bodyPr>
          <a:lstStyle/>
          <a:p>
            <a:pPr marL="527685" marR="300990" indent="-514984">
              <a:lnSpc>
                <a:spcPts val="1870"/>
              </a:lnSpc>
              <a:spcBef>
                <a:spcPts val="545"/>
              </a:spcBef>
              <a:buFont typeface="Arial"/>
              <a:buAutoNum type="arabicPeriod"/>
              <a:tabLst>
                <a:tab pos="527685" algn="l"/>
                <a:tab pos="528320" algn="l"/>
              </a:tabLst>
            </a:pPr>
            <a:r>
              <a:rPr sz="1950" spc="-15" dirty="0">
                <a:latin typeface="Arial"/>
                <a:cs typeface="Arial"/>
              </a:rPr>
              <a:t>The </a:t>
            </a:r>
            <a:r>
              <a:rPr sz="1950" spc="-10" dirty="0">
                <a:latin typeface="Arial"/>
                <a:cs typeface="Arial"/>
              </a:rPr>
              <a:t>'problem </a:t>
            </a:r>
            <a:r>
              <a:rPr sz="1950" spc="-5" dirty="0">
                <a:latin typeface="Arial"/>
                <a:cs typeface="Arial"/>
              </a:rPr>
              <a:t>of </a:t>
            </a:r>
            <a:r>
              <a:rPr sz="1950" spc="-10" dirty="0">
                <a:latin typeface="Arial"/>
                <a:cs typeface="Arial"/>
              </a:rPr>
              <a:t>order </a:t>
            </a:r>
            <a:r>
              <a:rPr sz="1950" spc="-5" dirty="0">
                <a:latin typeface="Arial"/>
                <a:cs typeface="Arial"/>
              </a:rPr>
              <a:t>is </a:t>
            </a:r>
            <a:r>
              <a:rPr sz="1950" spc="-10" dirty="0">
                <a:latin typeface="Arial"/>
                <a:cs typeface="Arial"/>
              </a:rPr>
              <a:t>one </a:t>
            </a:r>
            <a:r>
              <a:rPr sz="1950" spc="-5" dirty="0">
                <a:latin typeface="Arial"/>
                <a:cs typeface="Arial"/>
              </a:rPr>
              <a:t>of </a:t>
            </a:r>
            <a:r>
              <a:rPr sz="1950" spc="-10" dirty="0">
                <a:latin typeface="Arial"/>
                <a:cs typeface="Arial"/>
              </a:rPr>
              <a:t>time </a:t>
            </a:r>
            <a:r>
              <a:rPr sz="1950" spc="-5" dirty="0">
                <a:latin typeface="Arial"/>
                <a:cs typeface="Arial"/>
              </a:rPr>
              <a:t>- space </a:t>
            </a:r>
            <a:r>
              <a:rPr sz="1950" spc="-10" dirty="0">
                <a:latin typeface="Arial"/>
                <a:cs typeface="Arial"/>
              </a:rPr>
              <a:t>distanciation', </a:t>
            </a:r>
            <a:r>
              <a:rPr sz="1950" spc="-5" dirty="0">
                <a:latin typeface="Arial"/>
                <a:cs typeface="Arial"/>
              </a:rPr>
              <a:t>in that  </a:t>
            </a:r>
            <a:r>
              <a:rPr sz="1950" spc="-10" dirty="0">
                <a:latin typeface="Arial"/>
                <a:cs typeface="Arial"/>
              </a:rPr>
              <a:t>time and </a:t>
            </a:r>
            <a:r>
              <a:rPr sz="1950" spc="-5" dirty="0">
                <a:latin typeface="Arial"/>
                <a:cs typeface="Arial"/>
              </a:rPr>
              <a:t>space </a:t>
            </a:r>
            <a:r>
              <a:rPr sz="1950" spc="-10" dirty="0">
                <a:latin typeface="Arial"/>
                <a:cs typeface="Arial"/>
              </a:rPr>
              <a:t>are ordered </a:t>
            </a:r>
            <a:r>
              <a:rPr sz="1950" spc="-5" dirty="0">
                <a:latin typeface="Arial"/>
                <a:cs typeface="Arial"/>
              </a:rPr>
              <a:t>in </a:t>
            </a:r>
            <a:r>
              <a:rPr sz="1950" spc="-10" dirty="0">
                <a:latin typeface="Arial"/>
                <a:cs typeface="Arial"/>
              </a:rPr>
              <a:t>modernity </a:t>
            </a:r>
            <a:r>
              <a:rPr sz="1950" dirty="0">
                <a:latin typeface="Arial"/>
                <a:cs typeface="Arial"/>
              </a:rPr>
              <a:t>to </a:t>
            </a:r>
            <a:r>
              <a:rPr sz="1950" spc="-5" dirty="0">
                <a:latin typeface="Arial"/>
                <a:cs typeface="Arial"/>
              </a:rPr>
              <a:t>connect presence </a:t>
            </a:r>
            <a:r>
              <a:rPr sz="1950" spc="-10" dirty="0">
                <a:latin typeface="Arial"/>
                <a:cs typeface="Arial"/>
              </a:rPr>
              <a:t>and  </a:t>
            </a:r>
            <a:r>
              <a:rPr sz="1950" spc="-5" dirty="0">
                <a:latin typeface="Arial"/>
                <a:cs typeface="Arial"/>
              </a:rPr>
              <a:t>absence.</a:t>
            </a:r>
            <a:endParaRPr sz="1950">
              <a:latin typeface="Arial"/>
              <a:cs typeface="Arial"/>
            </a:endParaRPr>
          </a:p>
          <a:p>
            <a:pPr>
              <a:lnSpc>
                <a:spcPct val="100000"/>
              </a:lnSpc>
              <a:spcBef>
                <a:spcPts val="45"/>
              </a:spcBef>
              <a:buFont typeface="Arial"/>
              <a:buAutoNum type="arabicPeriod"/>
            </a:pPr>
            <a:endParaRPr sz="2400">
              <a:latin typeface="Times New Roman"/>
              <a:cs typeface="Times New Roman"/>
            </a:endParaRPr>
          </a:p>
          <a:p>
            <a:pPr marL="527050" marR="22860" indent="-514350">
              <a:lnSpc>
                <a:spcPts val="1870"/>
              </a:lnSpc>
              <a:buAutoNum type="arabicPeriod"/>
              <a:tabLst>
                <a:tab pos="527685" algn="l"/>
                <a:tab pos="528320" algn="l"/>
              </a:tabLst>
            </a:pPr>
            <a:r>
              <a:rPr sz="1950" spc="-10" dirty="0">
                <a:latin typeface="Arial"/>
                <a:cs typeface="Arial"/>
              </a:rPr>
              <a:t>These </a:t>
            </a:r>
            <a:r>
              <a:rPr sz="1950" spc="-5" dirty="0">
                <a:latin typeface="Arial"/>
                <a:cs typeface="Arial"/>
              </a:rPr>
              <a:t>space - </a:t>
            </a:r>
            <a:r>
              <a:rPr sz="1950" spc="-10" dirty="0">
                <a:latin typeface="Arial"/>
                <a:cs typeface="Arial"/>
              </a:rPr>
              <a:t>times separations produce disembedding </a:t>
            </a:r>
            <a:r>
              <a:rPr sz="1950" spc="-5" dirty="0">
                <a:latin typeface="Arial"/>
                <a:cs typeface="Arial"/>
              </a:rPr>
              <a:t>[of  </a:t>
            </a:r>
            <a:r>
              <a:rPr sz="1950" spc="-10" dirty="0">
                <a:latin typeface="Arial"/>
                <a:cs typeface="Arial"/>
              </a:rPr>
              <a:t>traditional forms </a:t>
            </a:r>
            <a:r>
              <a:rPr sz="1950" spc="-5" dirty="0">
                <a:latin typeface="Arial"/>
                <a:cs typeface="Arial"/>
              </a:rPr>
              <a:t>of relationships], </a:t>
            </a:r>
            <a:r>
              <a:rPr sz="1950" spc="-10" dirty="0">
                <a:latin typeface="Arial"/>
                <a:cs typeface="Arial"/>
              </a:rPr>
              <a:t>as </a:t>
            </a:r>
            <a:r>
              <a:rPr sz="1950" spc="-5" dirty="0">
                <a:latin typeface="Arial"/>
                <a:cs typeface="Arial"/>
              </a:rPr>
              <a:t>standard </a:t>
            </a:r>
            <a:r>
              <a:rPr sz="1950" spc="-10" dirty="0">
                <a:latin typeface="Arial"/>
                <a:cs typeface="Arial"/>
              </a:rPr>
              <a:t>and </a:t>
            </a:r>
            <a:r>
              <a:rPr sz="1950" spc="-5" dirty="0">
                <a:latin typeface="Arial"/>
                <a:cs typeface="Arial"/>
              </a:rPr>
              <a:t>abstract  </a:t>
            </a:r>
            <a:r>
              <a:rPr sz="1950" spc="-10" dirty="0">
                <a:latin typeface="Arial"/>
                <a:cs typeface="Arial"/>
              </a:rPr>
              <a:t>dimensions </a:t>
            </a:r>
            <a:r>
              <a:rPr sz="1950" spc="-5" dirty="0">
                <a:latin typeface="Arial"/>
                <a:cs typeface="Arial"/>
              </a:rPr>
              <a:t>of space </a:t>
            </a:r>
            <a:r>
              <a:rPr sz="1950" spc="-10" dirty="0">
                <a:latin typeface="Arial"/>
                <a:cs typeface="Arial"/>
              </a:rPr>
              <a:t>and time come </a:t>
            </a:r>
            <a:r>
              <a:rPr sz="1950" dirty="0">
                <a:latin typeface="Arial"/>
                <a:cs typeface="Arial"/>
              </a:rPr>
              <a:t>to </a:t>
            </a:r>
            <a:r>
              <a:rPr sz="1950" spc="-10" dirty="0">
                <a:latin typeface="Arial"/>
                <a:cs typeface="Arial"/>
              </a:rPr>
              <a:t>order and rationalise  </a:t>
            </a:r>
            <a:r>
              <a:rPr sz="1950" spc="-5" dirty="0">
                <a:latin typeface="Arial"/>
                <a:cs typeface="Arial"/>
              </a:rPr>
              <a:t>activities in the place of local contexts. </a:t>
            </a:r>
            <a:r>
              <a:rPr sz="1950" spc="-10" dirty="0">
                <a:latin typeface="Arial"/>
                <a:cs typeface="Arial"/>
              </a:rPr>
              <a:t>Examples include </a:t>
            </a:r>
            <a:r>
              <a:rPr sz="1950" spc="-5" dirty="0">
                <a:latin typeface="Arial"/>
                <a:cs typeface="Arial"/>
              </a:rPr>
              <a:t>the use of  a </a:t>
            </a:r>
            <a:r>
              <a:rPr sz="1950" spc="-10" dirty="0">
                <a:latin typeface="Arial"/>
                <a:cs typeface="Arial"/>
              </a:rPr>
              <a:t>timetable </a:t>
            </a:r>
            <a:r>
              <a:rPr sz="1950" dirty="0">
                <a:latin typeface="Arial"/>
                <a:cs typeface="Arial"/>
              </a:rPr>
              <a:t>to </a:t>
            </a:r>
            <a:r>
              <a:rPr sz="1950" spc="-10" dirty="0">
                <a:latin typeface="Arial"/>
                <a:cs typeface="Arial"/>
              </a:rPr>
              <a:t>co-ordinate going on </a:t>
            </a:r>
            <a:r>
              <a:rPr sz="1950" spc="-5" dirty="0">
                <a:latin typeface="Arial"/>
                <a:cs typeface="Arial"/>
              </a:rPr>
              <a:t>a </a:t>
            </a:r>
            <a:r>
              <a:rPr sz="1950" spc="-10" dirty="0">
                <a:latin typeface="Arial"/>
                <a:cs typeface="Arial"/>
              </a:rPr>
              <a:t>journey by </a:t>
            </a:r>
            <a:r>
              <a:rPr sz="1950" spc="-5" dirty="0">
                <a:latin typeface="Arial"/>
                <a:cs typeface="Arial"/>
              </a:rPr>
              <a:t>car </a:t>
            </a:r>
            <a:r>
              <a:rPr sz="1950" spc="-10" dirty="0">
                <a:latin typeface="Arial"/>
                <a:cs typeface="Arial"/>
              </a:rPr>
              <a:t>and plane. </a:t>
            </a:r>
            <a:r>
              <a:rPr sz="1950" spc="-5" dirty="0">
                <a:latin typeface="Arial"/>
                <a:cs typeface="Arial"/>
              </a:rPr>
              <a:t>Such  </a:t>
            </a:r>
            <a:r>
              <a:rPr sz="1950" spc="-10" dirty="0">
                <a:latin typeface="Arial"/>
                <a:cs typeface="Arial"/>
              </a:rPr>
              <a:t>organisations </a:t>
            </a:r>
            <a:r>
              <a:rPr sz="1950" spc="-5" dirty="0">
                <a:latin typeface="Arial"/>
                <a:cs typeface="Arial"/>
              </a:rPr>
              <a:t>also </a:t>
            </a:r>
            <a:r>
              <a:rPr sz="1950" spc="-10" dirty="0">
                <a:latin typeface="Arial"/>
                <a:cs typeface="Arial"/>
              </a:rPr>
              <a:t>clearly </a:t>
            </a:r>
            <a:r>
              <a:rPr sz="1950" spc="-5" dirty="0">
                <a:latin typeface="Arial"/>
                <a:cs typeface="Arial"/>
              </a:rPr>
              <a:t>involve reflexive accounts of past  activities. </a:t>
            </a:r>
            <a:r>
              <a:rPr sz="1950" spc="-10" dirty="0">
                <a:latin typeface="Arial"/>
                <a:cs typeface="Arial"/>
              </a:rPr>
              <a:t>Disembedding </a:t>
            </a:r>
            <a:r>
              <a:rPr sz="1950" spc="-5" dirty="0">
                <a:latin typeface="Arial"/>
                <a:cs typeface="Arial"/>
              </a:rPr>
              <a:t>both ‘lifts </a:t>
            </a:r>
            <a:r>
              <a:rPr sz="1950" spc="-10" dirty="0">
                <a:latin typeface="Arial"/>
                <a:cs typeface="Arial"/>
              </a:rPr>
              <a:t>out </a:t>
            </a:r>
            <a:r>
              <a:rPr sz="1950" spc="-5" dirty="0">
                <a:latin typeface="Arial"/>
                <a:cs typeface="Arial"/>
              </a:rPr>
              <a:t>“social </a:t>
            </a:r>
            <a:r>
              <a:rPr sz="1950" spc="-10" dirty="0">
                <a:latin typeface="Arial"/>
                <a:cs typeface="Arial"/>
              </a:rPr>
              <a:t>relations </a:t>
            </a:r>
            <a:r>
              <a:rPr sz="1950" spc="-5" dirty="0">
                <a:latin typeface="Arial"/>
                <a:cs typeface="Arial"/>
              </a:rPr>
              <a:t>from local  contexts of interaction”, </a:t>
            </a:r>
            <a:r>
              <a:rPr sz="1950" spc="-10" dirty="0">
                <a:latin typeface="Arial"/>
                <a:cs typeface="Arial"/>
              </a:rPr>
              <a:t>and </a:t>
            </a:r>
            <a:r>
              <a:rPr sz="1950" spc="-5" dirty="0">
                <a:latin typeface="Arial"/>
                <a:cs typeface="Arial"/>
              </a:rPr>
              <a:t>restructures them “across indefinite  </a:t>
            </a:r>
            <a:r>
              <a:rPr sz="1950" spc="-10" dirty="0">
                <a:latin typeface="Arial"/>
                <a:cs typeface="Arial"/>
              </a:rPr>
              <a:t>spans </a:t>
            </a:r>
            <a:r>
              <a:rPr sz="1950" spc="-5" dirty="0">
                <a:latin typeface="Arial"/>
                <a:cs typeface="Arial"/>
              </a:rPr>
              <a:t>of </a:t>
            </a:r>
            <a:r>
              <a:rPr sz="1950" spc="-10" dirty="0">
                <a:latin typeface="Arial"/>
                <a:cs typeface="Arial"/>
              </a:rPr>
              <a:t>time and </a:t>
            </a:r>
            <a:r>
              <a:rPr sz="1950" spc="-5" dirty="0">
                <a:latin typeface="Arial"/>
                <a:cs typeface="Arial"/>
              </a:rPr>
              <a:t>space”’. </a:t>
            </a:r>
            <a:r>
              <a:rPr sz="1950" spc="-10" dirty="0">
                <a:latin typeface="Arial"/>
                <a:cs typeface="Arial"/>
              </a:rPr>
              <a:t>This </a:t>
            </a:r>
            <a:r>
              <a:rPr sz="1950" spc="-5" dirty="0">
                <a:latin typeface="Arial"/>
                <a:cs typeface="Arial"/>
              </a:rPr>
              <a:t>is a better </a:t>
            </a:r>
            <a:r>
              <a:rPr sz="1950" spc="-15" dirty="0">
                <a:latin typeface="Arial"/>
                <a:cs typeface="Arial"/>
              </a:rPr>
              <a:t>way </a:t>
            </a:r>
            <a:r>
              <a:rPr sz="1950" spc="-5" dirty="0">
                <a:latin typeface="Arial"/>
                <a:cs typeface="Arial"/>
              </a:rPr>
              <a:t>of </a:t>
            </a:r>
            <a:r>
              <a:rPr sz="1950" spc="-10" dirty="0">
                <a:latin typeface="Arial"/>
                <a:cs typeface="Arial"/>
              </a:rPr>
              <a:t>describing </a:t>
            </a:r>
            <a:r>
              <a:rPr sz="1950" spc="-15" dirty="0">
                <a:latin typeface="Arial"/>
                <a:cs typeface="Arial"/>
              </a:rPr>
              <a:t>what  </a:t>
            </a:r>
            <a:r>
              <a:rPr sz="1950" spc="-10" dirty="0">
                <a:latin typeface="Arial"/>
                <a:cs typeface="Arial"/>
              </a:rPr>
              <a:t>has happened compared </a:t>
            </a:r>
            <a:r>
              <a:rPr sz="1950" dirty="0">
                <a:latin typeface="Arial"/>
                <a:cs typeface="Arial"/>
              </a:rPr>
              <a:t>to </a:t>
            </a:r>
            <a:r>
              <a:rPr sz="1950" spc="-5" dirty="0">
                <a:latin typeface="Arial"/>
                <a:cs typeface="Arial"/>
              </a:rPr>
              <a:t>concepts of social differentiation [in  Parsons, say </a:t>
            </a:r>
            <a:r>
              <a:rPr sz="1950" spc="-10" dirty="0">
                <a:latin typeface="Arial"/>
                <a:cs typeface="Arial"/>
              </a:rPr>
              <a:t>or Weber </a:t>
            </a:r>
            <a:r>
              <a:rPr sz="1950" spc="-5" dirty="0">
                <a:latin typeface="Arial"/>
                <a:cs typeface="Arial"/>
              </a:rPr>
              <a:t>] </a:t>
            </a:r>
            <a:r>
              <a:rPr sz="1950" spc="-10" dirty="0">
                <a:latin typeface="Arial"/>
                <a:cs typeface="Arial"/>
              </a:rPr>
              <a:t>which are</a:t>
            </a:r>
            <a:r>
              <a:rPr sz="1950" spc="80" dirty="0">
                <a:latin typeface="Arial"/>
                <a:cs typeface="Arial"/>
              </a:rPr>
              <a:t> </a:t>
            </a:r>
            <a:r>
              <a:rPr sz="1950" spc="-5" dirty="0">
                <a:latin typeface="Arial"/>
                <a:cs typeface="Arial"/>
              </a:rPr>
              <a:t>evolutionist.</a:t>
            </a:r>
            <a:endParaRPr sz="1950">
              <a:latin typeface="Arial"/>
              <a:cs typeface="Arial"/>
            </a:endParaRPr>
          </a:p>
          <a:p>
            <a:pPr>
              <a:lnSpc>
                <a:spcPct val="100000"/>
              </a:lnSpc>
              <a:spcBef>
                <a:spcPts val="45"/>
              </a:spcBef>
              <a:buFont typeface="Arial"/>
              <a:buAutoNum type="arabicPeriod"/>
            </a:pPr>
            <a:endParaRPr sz="2400">
              <a:latin typeface="Times New Roman"/>
              <a:cs typeface="Times New Roman"/>
            </a:endParaRPr>
          </a:p>
          <a:p>
            <a:pPr marL="527685" marR="5080" indent="-514984">
              <a:lnSpc>
                <a:spcPts val="1870"/>
              </a:lnSpc>
              <a:buAutoNum type="arabicPeriod"/>
              <a:tabLst>
                <a:tab pos="527050" algn="l"/>
                <a:tab pos="528320" algn="l"/>
              </a:tabLst>
            </a:pPr>
            <a:r>
              <a:rPr sz="1950" spc="-10" dirty="0">
                <a:latin typeface="Arial"/>
                <a:cs typeface="Arial"/>
              </a:rPr>
              <a:t>Disembedding mechanisms require </a:t>
            </a:r>
            <a:r>
              <a:rPr sz="1950" spc="-5" dirty="0">
                <a:latin typeface="Arial"/>
                <a:cs typeface="Arial"/>
              </a:rPr>
              <a:t>the creation of </a:t>
            </a:r>
            <a:r>
              <a:rPr sz="1950" spc="-10" dirty="0">
                <a:latin typeface="Arial"/>
                <a:cs typeface="Arial"/>
              </a:rPr>
              <a:t>symbolic </a:t>
            </a:r>
            <a:r>
              <a:rPr sz="1950" spc="-5" dirty="0">
                <a:latin typeface="Arial"/>
                <a:cs typeface="Arial"/>
              </a:rPr>
              <a:t>tokens,  </a:t>
            </a:r>
            <a:r>
              <a:rPr sz="1950" spc="-10" dirty="0">
                <a:latin typeface="Arial"/>
                <a:cs typeface="Arial"/>
              </a:rPr>
              <a:t>especially money, defined as mechanisms </a:t>
            </a:r>
            <a:r>
              <a:rPr sz="1950" dirty="0">
                <a:latin typeface="Arial"/>
                <a:cs typeface="Arial"/>
              </a:rPr>
              <a:t>to </a:t>
            </a:r>
            <a:r>
              <a:rPr sz="1950" spc="-5" dirty="0">
                <a:latin typeface="Arial"/>
                <a:cs typeface="Arial"/>
              </a:rPr>
              <a:t>control </a:t>
            </a:r>
            <a:r>
              <a:rPr sz="1950" spc="-10" dirty="0">
                <a:latin typeface="Arial"/>
                <a:cs typeface="Arial"/>
              </a:rPr>
              <a:t>time and  </a:t>
            </a:r>
            <a:r>
              <a:rPr sz="1950" spc="-5" dirty="0">
                <a:latin typeface="Arial"/>
                <a:cs typeface="Arial"/>
              </a:rPr>
              <a:t>space. </a:t>
            </a:r>
            <a:r>
              <a:rPr sz="1950" spc="-10" dirty="0">
                <a:latin typeface="Arial"/>
                <a:cs typeface="Arial"/>
              </a:rPr>
              <a:t>They </a:t>
            </a:r>
            <a:r>
              <a:rPr sz="1950" spc="-5" dirty="0">
                <a:latin typeface="Arial"/>
                <a:cs typeface="Arial"/>
              </a:rPr>
              <a:t>also </a:t>
            </a:r>
            <a:r>
              <a:rPr sz="1950" spc="-10" dirty="0">
                <a:latin typeface="Arial"/>
                <a:cs typeface="Arial"/>
              </a:rPr>
              <a:t>lead </a:t>
            </a:r>
            <a:r>
              <a:rPr sz="1950" dirty="0">
                <a:latin typeface="Arial"/>
                <a:cs typeface="Arial"/>
              </a:rPr>
              <a:t>to </a:t>
            </a:r>
            <a:r>
              <a:rPr sz="1950" spc="-5" dirty="0">
                <a:latin typeface="Arial"/>
                <a:cs typeface="Arial"/>
              </a:rPr>
              <a:t>the </a:t>
            </a:r>
            <a:r>
              <a:rPr sz="1950" spc="-10" dirty="0">
                <a:latin typeface="Arial"/>
                <a:cs typeface="Arial"/>
              </a:rPr>
              <a:t>establishment </a:t>
            </a:r>
            <a:r>
              <a:rPr sz="1950" spc="-5" dirty="0">
                <a:latin typeface="Arial"/>
                <a:cs typeface="Arial"/>
              </a:rPr>
              <a:t>of </a:t>
            </a:r>
            <a:r>
              <a:rPr sz="1950" spc="-10" dirty="0">
                <a:latin typeface="Arial"/>
                <a:cs typeface="Arial"/>
              </a:rPr>
              <a:t>expert </a:t>
            </a:r>
            <a:r>
              <a:rPr sz="1950" spc="-5" dirty="0">
                <a:latin typeface="Arial"/>
                <a:cs typeface="Arial"/>
              </a:rPr>
              <a:t>systems. </a:t>
            </a:r>
            <a:r>
              <a:rPr sz="1950" spc="-10" dirty="0">
                <a:latin typeface="Arial"/>
                <a:cs typeface="Arial"/>
              </a:rPr>
              <a:t>These  disembed </a:t>
            </a:r>
            <a:r>
              <a:rPr sz="1950" spc="-5" dirty="0">
                <a:latin typeface="Arial"/>
                <a:cs typeface="Arial"/>
              </a:rPr>
              <a:t>further, because they </a:t>
            </a:r>
            <a:r>
              <a:rPr sz="1950" spc="-10" dirty="0">
                <a:latin typeface="Arial"/>
                <a:cs typeface="Arial"/>
              </a:rPr>
              <a:t>provide </a:t>
            </a:r>
            <a:r>
              <a:rPr sz="1950" spc="-5" dirty="0">
                <a:latin typeface="Arial"/>
                <a:cs typeface="Arial"/>
              </a:rPr>
              <a:t>abstract </a:t>
            </a:r>
            <a:r>
              <a:rPr sz="1950" spc="-10" dirty="0">
                <a:latin typeface="Arial"/>
                <a:cs typeface="Arial"/>
              </a:rPr>
              <a:t>guarantees </a:t>
            </a:r>
            <a:r>
              <a:rPr sz="1950" spc="-5" dirty="0">
                <a:latin typeface="Arial"/>
                <a:cs typeface="Arial"/>
              </a:rPr>
              <a:t>of  expectations across </a:t>
            </a:r>
            <a:r>
              <a:rPr sz="1950" spc="-10" dirty="0">
                <a:latin typeface="Arial"/>
                <a:cs typeface="Arial"/>
              </a:rPr>
              <a:t>time and </a:t>
            </a:r>
            <a:r>
              <a:rPr sz="1950" spc="-5" dirty="0">
                <a:latin typeface="Arial"/>
                <a:cs typeface="Arial"/>
              </a:rPr>
              <a:t>space: these </a:t>
            </a:r>
            <a:r>
              <a:rPr sz="1950" spc="-10" dirty="0">
                <a:latin typeface="Arial"/>
                <a:cs typeface="Arial"/>
              </a:rPr>
              <a:t>impersonal </a:t>
            </a:r>
            <a:r>
              <a:rPr sz="1950" spc="-5" dirty="0">
                <a:latin typeface="Arial"/>
                <a:cs typeface="Arial"/>
              </a:rPr>
              <a:t>tests </a:t>
            </a:r>
            <a:r>
              <a:rPr sz="1950" spc="-10" dirty="0">
                <a:latin typeface="Arial"/>
                <a:cs typeface="Arial"/>
              </a:rPr>
              <a:t>and  public forms </a:t>
            </a:r>
            <a:r>
              <a:rPr sz="1950" spc="-5" dirty="0">
                <a:latin typeface="Arial"/>
                <a:cs typeface="Arial"/>
              </a:rPr>
              <a:t>further ‘stretch’ social systems. </a:t>
            </a:r>
            <a:r>
              <a:rPr sz="1950" spc="-10" dirty="0">
                <a:latin typeface="Arial"/>
                <a:cs typeface="Arial"/>
              </a:rPr>
              <a:t>They </a:t>
            </a:r>
            <a:r>
              <a:rPr sz="1950" spc="-5" dirty="0">
                <a:latin typeface="Arial"/>
                <a:cs typeface="Arial"/>
              </a:rPr>
              <a:t>also </a:t>
            </a:r>
            <a:r>
              <a:rPr sz="1950" spc="-10" dirty="0">
                <a:latin typeface="Arial"/>
                <a:cs typeface="Arial"/>
              </a:rPr>
              <a:t>imply </a:t>
            </a:r>
            <a:r>
              <a:rPr sz="1950" spc="-5" dirty="0">
                <a:latin typeface="Arial"/>
                <a:cs typeface="Arial"/>
              </a:rPr>
              <a:t>a  different kind of</a:t>
            </a:r>
            <a:r>
              <a:rPr sz="1950" spc="-20" dirty="0">
                <a:latin typeface="Arial"/>
                <a:cs typeface="Arial"/>
              </a:rPr>
              <a:t> </a:t>
            </a:r>
            <a:r>
              <a:rPr sz="1950" spc="-5" dirty="0">
                <a:latin typeface="Arial"/>
                <a:cs typeface="Arial"/>
              </a:rPr>
              <a:t>trust.</a:t>
            </a:r>
            <a:endParaRPr sz="195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188</a:t>
            </a:fld>
            <a:endParaRPr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48715"/>
            <a:ext cx="7897495" cy="4962525"/>
          </a:xfrm>
          <a:prstGeom prst="rect">
            <a:avLst/>
          </a:prstGeom>
        </p:spPr>
        <p:txBody>
          <a:bodyPr vert="horz" wrap="square" lIns="0" tIns="70485" rIns="0" bIns="0" rtlCol="0">
            <a:spAutoFit/>
          </a:bodyPr>
          <a:lstStyle/>
          <a:p>
            <a:pPr marL="527685" marR="48895" indent="-514984">
              <a:lnSpc>
                <a:spcPts val="1920"/>
              </a:lnSpc>
              <a:spcBef>
                <a:spcPts val="555"/>
              </a:spcBef>
              <a:buFont typeface="Arial"/>
              <a:buAutoNum type="arabicPeriod" startAt="4"/>
              <a:tabLst>
                <a:tab pos="290195" algn="l"/>
              </a:tabLst>
            </a:pPr>
            <a:r>
              <a:rPr sz="2000" spc="-5" dirty="0">
                <a:latin typeface="Arial"/>
                <a:cs typeface="Arial"/>
              </a:rPr>
              <a:t>Trust </a:t>
            </a:r>
            <a:r>
              <a:rPr sz="2000" spc="-15" dirty="0">
                <a:latin typeface="Arial"/>
                <a:cs typeface="Arial"/>
              </a:rPr>
              <a:t>is </a:t>
            </a:r>
            <a:r>
              <a:rPr sz="2000" spc="-10" dirty="0">
                <a:latin typeface="Arial"/>
                <a:cs typeface="Arial"/>
              </a:rPr>
              <a:t>defined fairly extensively. </a:t>
            </a:r>
            <a:r>
              <a:rPr sz="2000" spc="-5" dirty="0">
                <a:latin typeface="Arial"/>
                <a:cs typeface="Arial"/>
              </a:rPr>
              <a:t>To </a:t>
            </a:r>
            <a:r>
              <a:rPr sz="2000" spc="-10" dirty="0">
                <a:latin typeface="Arial"/>
                <a:cs typeface="Arial"/>
              </a:rPr>
              <a:t>summarise, it arises from the  lack of full information; it connotes </a:t>
            </a:r>
            <a:r>
              <a:rPr sz="2000" spc="-15" dirty="0">
                <a:latin typeface="Arial"/>
                <a:cs typeface="Arial"/>
              </a:rPr>
              <a:t>reliability in </a:t>
            </a:r>
            <a:r>
              <a:rPr sz="2000" spc="-10" dirty="0">
                <a:latin typeface="Arial"/>
                <a:cs typeface="Arial"/>
              </a:rPr>
              <a:t>the face of  contingency; it operates as </a:t>
            </a:r>
            <a:r>
              <a:rPr sz="2000" spc="-5" dirty="0">
                <a:latin typeface="Arial"/>
                <a:cs typeface="Arial"/>
              </a:rPr>
              <a:t>a </a:t>
            </a:r>
            <a:r>
              <a:rPr sz="2000" spc="-15" dirty="0">
                <a:latin typeface="Arial"/>
                <a:cs typeface="Arial"/>
              </a:rPr>
              <a:t>link </a:t>
            </a:r>
            <a:r>
              <a:rPr sz="2000" spc="-10" dirty="0">
                <a:latin typeface="Arial"/>
                <a:cs typeface="Arial"/>
              </a:rPr>
              <a:t>between faith and confidence; it  involves principles rather than relying on the morality of others,  developing ‘confidence </a:t>
            </a:r>
            <a:r>
              <a:rPr sz="2000" spc="-15" dirty="0">
                <a:latin typeface="Arial"/>
                <a:cs typeface="Arial"/>
              </a:rPr>
              <a:t>in </a:t>
            </a:r>
            <a:r>
              <a:rPr sz="2000" spc="-10" dirty="0">
                <a:latin typeface="Arial"/>
                <a:cs typeface="Arial"/>
              </a:rPr>
              <a:t>the </a:t>
            </a:r>
            <a:r>
              <a:rPr sz="2000" spc="-15" dirty="0">
                <a:latin typeface="Arial"/>
                <a:cs typeface="Arial"/>
              </a:rPr>
              <a:t>reliability </a:t>
            </a:r>
            <a:r>
              <a:rPr sz="2000" spc="-10" dirty="0">
                <a:latin typeface="Arial"/>
                <a:cs typeface="Arial"/>
              </a:rPr>
              <a:t>of </a:t>
            </a:r>
            <a:r>
              <a:rPr sz="2000" spc="-5" dirty="0">
                <a:latin typeface="Arial"/>
                <a:cs typeface="Arial"/>
              </a:rPr>
              <a:t>a </a:t>
            </a:r>
            <a:r>
              <a:rPr sz="2000" spc="-10" dirty="0">
                <a:latin typeface="Arial"/>
                <a:cs typeface="Arial"/>
              </a:rPr>
              <a:t>person or system’. </a:t>
            </a:r>
            <a:r>
              <a:rPr sz="2000" spc="-5" dirty="0">
                <a:latin typeface="Arial"/>
                <a:cs typeface="Arial"/>
              </a:rPr>
              <a:t>It  </a:t>
            </a:r>
            <a:r>
              <a:rPr sz="2000" spc="-10" dirty="0">
                <a:latin typeface="Arial"/>
                <a:cs typeface="Arial"/>
              </a:rPr>
              <a:t>takes on </a:t>
            </a:r>
            <a:r>
              <a:rPr sz="2000" spc="-5" dirty="0">
                <a:latin typeface="Arial"/>
                <a:cs typeface="Arial"/>
              </a:rPr>
              <a:t>a </a:t>
            </a:r>
            <a:r>
              <a:rPr sz="2000" spc="-10" dirty="0">
                <a:latin typeface="Arial"/>
                <a:cs typeface="Arial"/>
              </a:rPr>
              <a:t>more calculative form </a:t>
            </a:r>
            <a:r>
              <a:rPr sz="2000" spc="-15" dirty="0">
                <a:latin typeface="Arial"/>
                <a:cs typeface="Arial"/>
              </a:rPr>
              <a:t>in</a:t>
            </a:r>
            <a:r>
              <a:rPr sz="2000" spc="100" dirty="0">
                <a:latin typeface="Arial"/>
                <a:cs typeface="Arial"/>
              </a:rPr>
              <a:t> </a:t>
            </a:r>
            <a:r>
              <a:rPr sz="2000" spc="-10" dirty="0">
                <a:latin typeface="Arial"/>
                <a:cs typeface="Arial"/>
              </a:rPr>
              <a:t>modernity.</a:t>
            </a:r>
            <a:endParaRPr sz="2000">
              <a:latin typeface="Arial"/>
              <a:cs typeface="Arial"/>
            </a:endParaRPr>
          </a:p>
          <a:p>
            <a:pPr>
              <a:lnSpc>
                <a:spcPct val="100000"/>
              </a:lnSpc>
              <a:buFont typeface="Arial"/>
              <a:buAutoNum type="arabicPeriod" startAt="4"/>
            </a:pPr>
            <a:endParaRPr sz="2500">
              <a:latin typeface="Times New Roman"/>
              <a:cs typeface="Times New Roman"/>
            </a:endParaRPr>
          </a:p>
          <a:p>
            <a:pPr marL="527685" marR="241935" indent="-514984">
              <a:lnSpc>
                <a:spcPts val="1920"/>
              </a:lnSpc>
              <a:spcBef>
                <a:spcPts val="5"/>
              </a:spcBef>
              <a:buAutoNum type="arabicPeriod" startAt="4"/>
              <a:tabLst>
                <a:tab pos="290195" algn="l"/>
              </a:tabLst>
            </a:pPr>
            <a:r>
              <a:rPr sz="2000" spc="-10" dirty="0">
                <a:latin typeface="Arial"/>
                <a:cs typeface="Arial"/>
              </a:rPr>
              <a:t>Everyday </a:t>
            </a:r>
            <a:r>
              <a:rPr sz="2000" spc="-15" dirty="0">
                <a:latin typeface="Arial"/>
                <a:cs typeface="Arial"/>
              </a:rPr>
              <a:t>life is </a:t>
            </a:r>
            <a:r>
              <a:rPr sz="2000" spc="-10" dirty="0">
                <a:latin typeface="Arial"/>
                <a:cs typeface="Arial"/>
              </a:rPr>
              <a:t>more reflexive, </a:t>
            </a:r>
            <a:r>
              <a:rPr sz="2000" spc="-5" dirty="0">
                <a:latin typeface="Arial"/>
                <a:cs typeface="Arial"/>
              </a:rPr>
              <a:t>so </a:t>
            </a:r>
            <a:r>
              <a:rPr sz="2000" spc="-10" dirty="0">
                <a:latin typeface="Arial"/>
                <a:cs typeface="Arial"/>
              </a:rPr>
              <a:t>that many people already know  something of more specialist areas </a:t>
            </a:r>
            <a:r>
              <a:rPr sz="2000" spc="-5" dirty="0">
                <a:latin typeface="Arial"/>
                <a:cs typeface="Arial"/>
              </a:rPr>
              <a:t>such </a:t>
            </a:r>
            <a:r>
              <a:rPr sz="2000" spc="-10" dirty="0">
                <a:latin typeface="Arial"/>
                <a:cs typeface="Arial"/>
              </a:rPr>
              <a:t>as official statistics on  divorce, for example and ‘It would not be at all unusual to find </a:t>
            </a:r>
            <a:r>
              <a:rPr sz="2000" spc="-5" dirty="0">
                <a:latin typeface="Arial"/>
                <a:cs typeface="Arial"/>
              </a:rPr>
              <a:t>a  </a:t>
            </a:r>
            <a:r>
              <a:rPr sz="2000" spc="-10" dirty="0">
                <a:latin typeface="Arial"/>
                <a:cs typeface="Arial"/>
              </a:rPr>
              <a:t>coroner who had read Durkheim’. Everyday </a:t>
            </a:r>
            <a:r>
              <a:rPr sz="2000" spc="-15" dirty="0">
                <a:latin typeface="Arial"/>
                <a:cs typeface="Arial"/>
              </a:rPr>
              <a:t>life </a:t>
            </a:r>
            <a:r>
              <a:rPr sz="2000" spc="-10" dirty="0">
                <a:latin typeface="Arial"/>
                <a:cs typeface="Arial"/>
              </a:rPr>
              <a:t>becomes both  sociologised and</a:t>
            </a:r>
            <a:r>
              <a:rPr sz="2000" spc="60" dirty="0">
                <a:latin typeface="Arial"/>
                <a:cs typeface="Arial"/>
              </a:rPr>
              <a:t> </a:t>
            </a:r>
            <a:r>
              <a:rPr sz="2000" spc="-10" dirty="0">
                <a:latin typeface="Arial"/>
                <a:cs typeface="Arial"/>
              </a:rPr>
              <a:t>psychologised.</a:t>
            </a:r>
            <a:endParaRPr sz="2000">
              <a:latin typeface="Arial"/>
              <a:cs typeface="Arial"/>
            </a:endParaRPr>
          </a:p>
          <a:p>
            <a:pPr>
              <a:lnSpc>
                <a:spcPct val="100000"/>
              </a:lnSpc>
              <a:buFont typeface="Arial"/>
              <a:buAutoNum type="arabicPeriod" startAt="4"/>
            </a:pPr>
            <a:endParaRPr sz="2500">
              <a:latin typeface="Times New Roman"/>
              <a:cs typeface="Times New Roman"/>
            </a:endParaRPr>
          </a:p>
          <a:p>
            <a:pPr marL="527050" marR="5080" indent="-514350">
              <a:lnSpc>
                <a:spcPts val="1920"/>
              </a:lnSpc>
              <a:buAutoNum type="arabicPeriod" startAt="4"/>
              <a:tabLst>
                <a:tab pos="290195" algn="l"/>
              </a:tabLst>
            </a:pPr>
            <a:r>
              <a:rPr sz="2000" spc="-10" dirty="0">
                <a:latin typeface="Arial"/>
                <a:cs typeface="Arial"/>
              </a:rPr>
              <a:t>Anti-foundationalism [in post-modernism] </a:t>
            </a:r>
            <a:r>
              <a:rPr sz="2000" spc="-15" dirty="0">
                <a:latin typeface="Arial"/>
                <a:cs typeface="Arial"/>
              </a:rPr>
              <a:t>is </a:t>
            </a:r>
            <a:r>
              <a:rPr sz="2000" spc="-10" dirty="0">
                <a:latin typeface="Arial"/>
                <a:cs typeface="Arial"/>
              </a:rPr>
              <a:t>dismissed as ‘inchoate’,  if pushed to appear as </a:t>
            </a:r>
            <a:r>
              <a:rPr sz="2000" spc="-5" dirty="0">
                <a:latin typeface="Arial"/>
                <a:cs typeface="Arial"/>
              </a:rPr>
              <a:t>a </a:t>
            </a:r>
            <a:r>
              <a:rPr sz="2000" spc="-10" dirty="0">
                <a:latin typeface="Arial"/>
                <a:cs typeface="Arial"/>
              </a:rPr>
              <a:t>theory, or </a:t>
            </a:r>
            <a:r>
              <a:rPr sz="2000" spc="-5" dirty="0">
                <a:latin typeface="Arial"/>
                <a:cs typeface="Arial"/>
              </a:rPr>
              <a:t>a </a:t>
            </a:r>
            <a:r>
              <a:rPr sz="2000" spc="-10" dirty="0">
                <a:latin typeface="Arial"/>
                <a:cs typeface="Arial"/>
              </a:rPr>
              <a:t>mere description of </a:t>
            </a:r>
            <a:r>
              <a:rPr sz="2000" spc="-5" dirty="0">
                <a:latin typeface="Arial"/>
                <a:cs typeface="Arial"/>
              </a:rPr>
              <a:t>a </a:t>
            </a:r>
            <a:r>
              <a:rPr sz="2000" spc="-10" dirty="0">
                <a:latin typeface="Arial"/>
                <a:cs typeface="Arial"/>
              </a:rPr>
              <a:t>normal  part of modernity </a:t>
            </a:r>
            <a:r>
              <a:rPr sz="2000" spc="-5" dirty="0">
                <a:latin typeface="Arial"/>
                <a:cs typeface="Arial"/>
              </a:rPr>
              <a:t>-- </a:t>
            </a:r>
            <a:r>
              <a:rPr sz="2000" spc="-10" dirty="0">
                <a:latin typeface="Arial"/>
                <a:cs typeface="Arial"/>
              </a:rPr>
              <a:t>'Modernity coming to understand itself', 'fuller  understanding of reflexivity inherent </a:t>
            </a:r>
            <a:r>
              <a:rPr sz="2000" spc="-15" dirty="0">
                <a:latin typeface="Arial"/>
                <a:cs typeface="Arial"/>
              </a:rPr>
              <a:t>in </a:t>
            </a:r>
            <a:r>
              <a:rPr sz="2000" spc="-10" dirty="0">
                <a:latin typeface="Arial"/>
                <a:cs typeface="Arial"/>
              </a:rPr>
              <a:t>modernity itself'. Giddens  claims that it </a:t>
            </a:r>
            <a:r>
              <a:rPr sz="2000" spc="-5" dirty="0">
                <a:latin typeface="Arial"/>
                <a:cs typeface="Arial"/>
              </a:rPr>
              <a:t>expresses </a:t>
            </a:r>
            <a:r>
              <a:rPr sz="2000" spc="-10" dirty="0">
                <a:latin typeface="Arial"/>
                <a:cs typeface="Arial"/>
              </a:rPr>
              <a:t>an awareness which </a:t>
            </a:r>
            <a:r>
              <a:rPr sz="2000" spc="-15" dirty="0">
                <a:latin typeface="Arial"/>
                <a:cs typeface="Arial"/>
              </a:rPr>
              <a:t>is </a:t>
            </a:r>
            <a:r>
              <a:rPr sz="2000" spc="-10" dirty="0">
                <a:latin typeface="Arial"/>
                <a:cs typeface="Arial"/>
              </a:rPr>
              <a:t>widespread,  'anxieties which </a:t>
            </a:r>
            <a:r>
              <a:rPr sz="2000" spc="-5" dirty="0">
                <a:latin typeface="Arial"/>
                <a:cs typeface="Arial"/>
              </a:rPr>
              <a:t>press </a:t>
            </a:r>
            <a:r>
              <a:rPr sz="2000" spc="-15" dirty="0">
                <a:latin typeface="Arial"/>
                <a:cs typeface="Arial"/>
              </a:rPr>
              <a:t>in </a:t>
            </a:r>
            <a:r>
              <a:rPr sz="2000" spc="-10" dirty="0">
                <a:latin typeface="Arial"/>
                <a:cs typeface="Arial"/>
              </a:rPr>
              <a:t>on </a:t>
            </a:r>
            <a:r>
              <a:rPr sz="2000" spc="-5" dirty="0">
                <a:latin typeface="Arial"/>
                <a:cs typeface="Arial"/>
              </a:rPr>
              <a:t>every</a:t>
            </a:r>
            <a:r>
              <a:rPr sz="2000" spc="100" dirty="0">
                <a:latin typeface="Arial"/>
                <a:cs typeface="Arial"/>
              </a:rPr>
              <a:t> </a:t>
            </a:r>
            <a:r>
              <a:rPr sz="2000" spc="-10" dirty="0">
                <a:latin typeface="Arial"/>
                <a:cs typeface="Arial"/>
              </a:rPr>
              <a:t>one’.</a:t>
            </a:r>
            <a:endParaRPr sz="20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189</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0783" y="313436"/>
            <a:ext cx="8453120" cy="3185160"/>
          </a:xfrm>
          <a:prstGeom prst="rect">
            <a:avLst/>
          </a:prstGeom>
        </p:spPr>
        <p:txBody>
          <a:bodyPr vert="horz" wrap="square" lIns="0" tIns="13335" rIns="0" bIns="0" rtlCol="0">
            <a:spAutoFit/>
          </a:bodyPr>
          <a:lstStyle/>
          <a:p>
            <a:pPr marL="356870" marR="80010" indent="-344170">
              <a:lnSpc>
                <a:spcPct val="100000"/>
              </a:lnSpc>
              <a:spcBef>
                <a:spcPts val="105"/>
              </a:spcBef>
              <a:buFont typeface="Arial"/>
              <a:buChar char="•"/>
              <a:tabLst>
                <a:tab pos="356870" algn="l"/>
                <a:tab pos="358140" algn="l"/>
              </a:tabLst>
            </a:pPr>
            <a:r>
              <a:rPr sz="2800" spc="-5" dirty="0">
                <a:latin typeface="Calibri"/>
                <a:cs typeface="Calibri"/>
              </a:rPr>
              <a:t>Social </a:t>
            </a:r>
            <a:r>
              <a:rPr sz="2800" spc="-10" dirty="0">
                <a:latin typeface="Calibri"/>
                <a:cs typeface="Calibri"/>
              </a:rPr>
              <a:t>practice: </a:t>
            </a:r>
            <a:r>
              <a:rPr sz="2800" dirty="0">
                <a:latin typeface="Calibri"/>
                <a:cs typeface="Calibri"/>
              </a:rPr>
              <a:t>is </a:t>
            </a:r>
            <a:r>
              <a:rPr sz="2800" spc="-15" dirty="0">
                <a:latin typeface="Calibri"/>
                <a:cs typeface="Calibri"/>
              </a:rPr>
              <a:t>reflexive </a:t>
            </a:r>
            <a:r>
              <a:rPr sz="2800" dirty="0">
                <a:latin typeface="Calibri"/>
                <a:cs typeface="Calibri"/>
              </a:rPr>
              <a:t>– </a:t>
            </a:r>
            <a:r>
              <a:rPr sz="2800" spc="-5" dirty="0">
                <a:latin typeface="Calibri"/>
                <a:cs typeface="Calibri"/>
              </a:rPr>
              <a:t>this </a:t>
            </a:r>
            <a:r>
              <a:rPr sz="2800" spc="-10" dirty="0">
                <a:latin typeface="Calibri"/>
                <a:cs typeface="Calibri"/>
              </a:rPr>
              <a:t>reflexivity </a:t>
            </a:r>
            <a:r>
              <a:rPr sz="2800" dirty="0">
                <a:latin typeface="Calibri"/>
                <a:cs typeface="Calibri"/>
              </a:rPr>
              <a:t>is </a:t>
            </a:r>
            <a:r>
              <a:rPr sz="2800" spc="-5" dirty="0">
                <a:latin typeface="Calibri"/>
                <a:cs typeface="Calibri"/>
              </a:rPr>
              <a:t>both </a:t>
            </a:r>
            <a:r>
              <a:rPr sz="2800" spc="-15" dirty="0">
                <a:latin typeface="Calibri"/>
                <a:cs typeface="Calibri"/>
              </a:rPr>
              <a:t>to </a:t>
            </a:r>
            <a:r>
              <a:rPr sz="2800" spc="-5" dirty="0">
                <a:latin typeface="Calibri"/>
                <a:cs typeface="Calibri"/>
              </a:rPr>
              <a:t>be  </a:t>
            </a:r>
            <a:r>
              <a:rPr sz="2800" spc="-15" dirty="0">
                <a:latin typeface="Calibri"/>
                <a:cs typeface="Calibri"/>
              </a:rPr>
              <a:t>traced </a:t>
            </a:r>
            <a:r>
              <a:rPr sz="2800" spc="-5" dirty="0">
                <a:latin typeface="Calibri"/>
                <a:cs typeface="Calibri"/>
              </a:rPr>
              <a:t>back </a:t>
            </a:r>
            <a:r>
              <a:rPr sz="2800" spc="-15" dirty="0">
                <a:latin typeface="Calibri"/>
                <a:cs typeface="Calibri"/>
              </a:rPr>
              <a:t>to </a:t>
            </a:r>
            <a:r>
              <a:rPr sz="2800" spc="-5" dirty="0">
                <a:latin typeface="Calibri"/>
                <a:cs typeface="Calibri"/>
              </a:rPr>
              <a:t>modernity and </a:t>
            </a:r>
            <a:r>
              <a:rPr sz="2800" spc="-10" dirty="0">
                <a:latin typeface="Calibri"/>
                <a:cs typeface="Calibri"/>
              </a:rPr>
              <a:t>becomes </a:t>
            </a:r>
            <a:r>
              <a:rPr sz="2800" dirty="0">
                <a:latin typeface="Calibri"/>
                <a:cs typeface="Calibri"/>
              </a:rPr>
              <a:t>a </a:t>
            </a:r>
            <a:r>
              <a:rPr sz="2800" spc="-15" dirty="0">
                <a:latin typeface="Calibri"/>
                <a:cs typeface="Calibri"/>
              </a:rPr>
              <a:t>constituent  </a:t>
            </a:r>
            <a:r>
              <a:rPr sz="2800" spc="-5" dirty="0">
                <a:latin typeface="Calibri"/>
                <a:cs typeface="Calibri"/>
              </a:rPr>
              <a:t>element </a:t>
            </a:r>
            <a:r>
              <a:rPr sz="2800" dirty="0">
                <a:latin typeface="Calibri"/>
                <a:cs typeface="Calibri"/>
              </a:rPr>
              <a:t>of</a:t>
            </a:r>
            <a:r>
              <a:rPr sz="2800" spc="-45" dirty="0">
                <a:latin typeface="Calibri"/>
                <a:cs typeface="Calibri"/>
              </a:rPr>
              <a:t> </a:t>
            </a:r>
            <a:r>
              <a:rPr sz="2800" spc="-25" dirty="0">
                <a:latin typeface="Calibri"/>
                <a:cs typeface="Calibri"/>
              </a:rPr>
              <a:t>modernity.</a:t>
            </a:r>
            <a:endParaRPr sz="2800">
              <a:latin typeface="Calibri"/>
              <a:cs typeface="Calibri"/>
            </a:endParaRPr>
          </a:p>
          <a:p>
            <a:pPr>
              <a:lnSpc>
                <a:spcPct val="100000"/>
              </a:lnSpc>
              <a:spcBef>
                <a:spcPts val="40"/>
              </a:spcBef>
              <a:buFont typeface="Arial"/>
              <a:buChar char="•"/>
            </a:pPr>
            <a:endParaRPr sz="4050">
              <a:latin typeface="Times New Roman"/>
              <a:cs typeface="Times New Roman"/>
            </a:endParaRPr>
          </a:p>
          <a:p>
            <a:pPr marL="356870" marR="5080" indent="-344170">
              <a:lnSpc>
                <a:spcPct val="100000"/>
              </a:lnSpc>
              <a:spcBef>
                <a:spcPts val="5"/>
              </a:spcBef>
              <a:buFont typeface="Arial"/>
              <a:buChar char="•"/>
              <a:tabLst>
                <a:tab pos="356870" algn="l"/>
                <a:tab pos="357505" algn="l"/>
              </a:tabLst>
            </a:pPr>
            <a:r>
              <a:rPr sz="2800" spc="-5" dirty="0">
                <a:latin typeface="Calibri"/>
                <a:cs typeface="Calibri"/>
              </a:rPr>
              <a:t>Social </a:t>
            </a:r>
            <a:r>
              <a:rPr sz="2800" spc="-10" dirty="0">
                <a:latin typeface="Calibri"/>
                <a:cs typeface="Calibri"/>
              </a:rPr>
              <a:t>reflexivity: </a:t>
            </a:r>
            <a:r>
              <a:rPr sz="2800" spc="-15" dirty="0">
                <a:latin typeface="Calibri"/>
                <a:cs typeface="Calibri"/>
              </a:rPr>
              <a:t>“social </a:t>
            </a:r>
            <a:r>
              <a:rPr sz="2800" spc="15" dirty="0">
                <a:latin typeface="Calibri"/>
                <a:cs typeface="Calibri"/>
              </a:rPr>
              <a:t>itself” </a:t>
            </a:r>
            <a:r>
              <a:rPr sz="2800" spc="-10" dirty="0">
                <a:latin typeface="Calibri"/>
                <a:cs typeface="Calibri"/>
              </a:rPr>
              <a:t>comes </a:t>
            </a:r>
            <a:r>
              <a:rPr sz="2800" spc="-15" dirty="0">
                <a:latin typeface="Calibri"/>
                <a:cs typeface="Calibri"/>
              </a:rPr>
              <a:t>to </a:t>
            </a:r>
            <a:r>
              <a:rPr sz="2800" spc="-5" dirty="0">
                <a:latin typeface="Calibri"/>
                <a:cs typeface="Calibri"/>
              </a:rPr>
              <a:t>know </a:t>
            </a:r>
            <a:r>
              <a:rPr sz="2800" dirty="0">
                <a:latin typeface="Calibri"/>
                <a:cs typeface="Calibri"/>
              </a:rPr>
              <a:t>itself </a:t>
            </a:r>
            <a:r>
              <a:rPr sz="2800" spc="-5" dirty="0">
                <a:latin typeface="Calibri"/>
                <a:cs typeface="Calibri"/>
              </a:rPr>
              <a:t>and  </a:t>
            </a:r>
            <a:r>
              <a:rPr sz="2800" spc="-15" dirty="0">
                <a:latin typeface="Calibri"/>
                <a:cs typeface="Calibri"/>
              </a:rPr>
              <a:t>to </a:t>
            </a:r>
            <a:r>
              <a:rPr sz="2800" spc="-20" dirty="0">
                <a:latin typeface="Calibri"/>
                <a:cs typeface="Calibri"/>
              </a:rPr>
              <a:t>create </a:t>
            </a:r>
            <a:r>
              <a:rPr sz="2800" dirty="0">
                <a:latin typeface="Calibri"/>
                <a:cs typeface="Calibri"/>
              </a:rPr>
              <a:t>itself on </a:t>
            </a:r>
            <a:r>
              <a:rPr sz="2800" spc="-5" dirty="0">
                <a:latin typeface="Calibri"/>
                <a:cs typeface="Calibri"/>
              </a:rPr>
              <a:t>the basis </a:t>
            </a:r>
            <a:r>
              <a:rPr sz="2800" dirty="0">
                <a:latin typeface="Calibri"/>
                <a:cs typeface="Calibri"/>
              </a:rPr>
              <a:t>of </a:t>
            </a:r>
            <a:r>
              <a:rPr sz="2800" spc="-5" dirty="0">
                <a:latin typeface="Calibri"/>
                <a:cs typeface="Calibri"/>
              </a:rPr>
              <a:t>this knowledge. This  </a:t>
            </a:r>
            <a:r>
              <a:rPr sz="2800" spc="-10" dirty="0">
                <a:latin typeface="Calibri"/>
                <a:cs typeface="Calibri"/>
              </a:rPr>
              <a:t>approach </a:t>
            </a:r>
            <a:r>
              <a:rPr sz="2800" spc="-5" dirty="0">
                <a:latin typeface="Calibri"/>
                <a:cs typeface="Calibri"/>
              </a:rPr>
              <a:t>leads us </a:t>
            </a:r>
            <a:r>
              <a:rPr sz="2800" dirty="0">
                <a:latin typeface="Calibri"/>
                <a:cs typeface="Calibri"/>
              </a:rPr>
              <a:t>in </a:t>
            </a:r>
            <a:r>
              <a:rPr sz="2800" spc="-10" dirty="0">
                <a:latin typeface="Calibri"/>
                <a:cs typeface="Calibri"/>
              </a:rPr>
              <a:t>two</a:t>
            </a:r>
            <a:r>
              <a:rPr sz="2800" spc="-30" dirty="0">
                <a:latin typeface="Calibri"/>
                <a:cs typeface="Calibri"/>
              </a:rPr>
              <a:t> </a:t>
            </a:r>
            <a:r>
              <a:rPr sz="2800" spc="-10" dirty="0">
                <a:latin typeface="Calibri"/>
                <a:cs typeface="Calibri"/>
              </a:rPr>
              <a:t>directions.</a:t>
            </a:r>
            <a:endParaRPr sz="2800">
              <a:latin typeface="Calibri"/>
              <a:cs typeface="Calibri"/>
            </a:endParaRPr>
          </a:p>
        </p:txBody>
      </p:sp>
      <p:sp>
        <p:nvSpPr>
          <p:cNvPr id="3" name="object 3"/>
          <p:cNvSpPr/>
          <p:nvPr/>
        </p:nvSpPr>
        <p:spPr>
          <a:xfrm>
            <a:off x="1249679" y="3557015"/>
            <a:ext cx="2688335" cy="12710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32839" y="3594100"/>
            <a:ext cx="2453640" cy="1044575"/>
          </a:xfrm>
          <a:custGeom>
            <a:avLst/>
            <a:gdLst/>
            <a:ahLst/>
            <a:cxnLst/>
            <a:rect l="l" t="t" r="r" b="b"/>
            <a:pathLst>
              <a:path w="2453640" h="1044575">
                <a:moveTo>
                  <a:pt x="2453360" y="0"/>
                </a:moveTo>
                <a:lnTo>
                  <a:pt x="0" y="1044257"/>
                </a:lnTo>
              </a:path>
            </a:pathLst>
          </a:custGeom>
          <a:ln w="25400">
            <a:solidFill>
              <a:srgbClr val="8064A2"/>
            </a:solidFill>
          </a:ln>
        </p:spPr>
        <p:txBody>
          <a:bodyPr wrap="square" lIns="0" tIns="0" rIns="0" bIns="0" rtlCol="0"/>
          <a:lstStyle/>
          <a:p>
            <a:endParaRPr/>
          </a:p>
        </p:txBody>
      </p:sp>
      <p:sp>
        <p:nvSpPr>
          <p:cNvPr id="5" name="object 5"/>
          <p:cNvSpPr/>
          <p:nvPr/>
        </p:nvSpPr>
        <p:spPr>
          <a:xfrm>
            <a:off x="1432843" y="4567601"/>
            <a:ext cx="87630" cy="81915"/>
          </a:xfrm>
          <a:custGeom>
            <a:avLst/>
            <a:gdLst/>
            <a:ahLst/>
            <a:cxnLst/>
            <a:rect l="l" t="t" r="r" b="b"/>
            <a:pathLst>
              <a:path w="87630" h="81914">
                <a:moveTo>
                  <a:pt x="87515" y="81800"/>
                </a:moveTo>
                <a:lnTo>
                  <a:pt x="0" y="70751"/>
                </a:lnTo>
                <a:lnTo>
                  <a:pt x="52692" y="0"/>
                </a:lnTo>
              </a:path>
            </a:pathLst>
          </a:custGeom>
          <a:ln w="25399">
            <a:solidFill>
              <a:srgbClr val="8064A2"/>
            </a:solidFill>
          </a:ln>
        </p:spPr>
        <p:txBody>
          <a:bodyPr wrap="square" lIns="0" tIns="0" rIns="0" bIns="0" rtlCol="0"/>
          <a:lstStyle/>
          <a:p>
            <a:endParaRPr/>
          </a:p>
        </p:txBody>
      </p:sp>
      <p:sp>
        <p:nvSpPr>
          <p:cNvPr id="6" name="object 6"/>
          <p:cNvSpPr/>
          <p:nvPr/>
        </p:nvSpPr>
        <p:spPr>
          <a:xfrm>
            <a:off x="3837431" y="3544823"/>
            <a:ext cx="3255263" cy="11308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886200" y="3581400"/>
            <a:ext cx="3024505" cy="907415"/>
          </a:xfrm>
          <a:custGeom>
            <a:avLst/>
            <a:gdLst/>
            <a:ahLst/>
            <a:cxnLst/>
            <a:rect l="l" t="t" r="r" b="b"/>
            <a:pathLst>
              <a:path w="3024504" h="907414">
                <a:moveTo>
                  <a:pt x="0" y="0"/>
                </a:moveTo>
                <a:lnTo>
                  <a:pt x="3023920" y="907173"/>
                </a:lnTo>
              </a:path>
            </a:pathLst>
          </a:custGeom>
          <a:ln w="25400">
            <a:solidFill>
              <a:srgbClr val="C0504D"/>
            </a:solidFill>
          </a:ln>
        </p:spPr>
        <p:txBody>
          <a:bodyPr wrap="square" lIns="0" tIns="0" rIns="0" bIns="0" rtlCol="0"/>
          <a:lstStyle/>
          <a:p>
            <a:endParaRPr/>
          </a:p>
        </p:txBody>
      </p:sp>
      <p:sp>
        <p:nvSpPr>
          <p:cNvPr id="8" name="object 8"/>
          <p:cNvSpPr/>
          <p:nvPr/>
        </p:nvSpPr>
        <p:spPr>
          <a:xfrm>
            <a:off x="6824351" y="4424098"/>
            <a:ext cx="86360" cy="85725"/>
          </a:xfrm>
          <a:custGeom>
            <a:avLst/>
            <a:gdLst/>
            <a:ahLst/>
            <a:cxnLst/>
            <a:rect l="l" t="t" r="r" b="b"/>
            <a:pathLst>
              <a:path w="86359" h="85725">
                <a:moveTo>
                  <a:pt x="25552" y="0"/>
                </a:moveTo>
                <a:lnTo>
                  <a:pt x="85763" y="64477"/>
                </a:lnTo>
                <a:lnTo>
                  <a:pt x="0" y="85153"/>
                </a:lnTo>
              </a:path>
            </a:pathLst>
          </a:custGeom>
          <a:ln w="25400">
            <a:solidFill>
              <a:srgbClr val="C0504D"/>
            </a:solidFill>
          </a:ln>
        </p:spPr>
        <p:txBody>
          <a:bodyPr wrap="square" lIns="0" tIns="0" rIns="0" bIns="0" rtlCol="0"/>
          <a:lstStyle/>
          <a:p>
            <a:endParaRPr/>
          </a:p>
        </p:txBody>
      </p:sp>
      <p:sp>
        <p:nvSpPr>
          <p:cNvPr id="9" name="object 9"/>
          <p:cNvSpPr/>
          <p:nvPr/>
        </p:nvSpPr>
        <p:spPr>
          <a:xfrm>
            <a:off x="252983" y="4767071"/>
            <a:ext cx="2618231" cy="10210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79120" y="4946903"/>
            <a:ext cx="1969007" cy="56692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04800" y="4800600"/>
            <a:ext cx="2514600" cy="9144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304800" y="4800600"/>
            <a:ext cx="2514600" cy="914400"/>
          </a:xfrm>
          <a:prstGeom prst="rect">
            <a:avLst/>
          </a:prstGeom>
          <a:ln w="12700">
            <a:solidFill>
              <a:srgbClr val="7D60A0"/>
            </a:solidFill>
          </a:ln>
        </p:spPr>
        <p:txBody>
          <a:bodyPr vert="horz" wrap="square" lIns="0" tIns="254000" rIns="0" bIns="0" rtlCol="0">
            <a:spAutoFit/>
          </a:bodyPr>
          <a:lstStyle/>
          <a:p>
            <a:pPr marL="509270">
              <a:lnSpc>
                <a:spcPct val="100000"/>
              </a:lnSpc>
              <a:spcBef>
                <a:spcPts val="2000"/>
              </a:spcBef>
            </a:pPr>
            <a:r>
              <a:rPr sz="2500" b="1" spc="-100" dirty="0">
                <a:latin typeface="Arial"/>
                <a:cs typeface="Arial"/>
              </a:rPr>
              <a:t>Rationality</a:t>
            </a:r>
            <a:endParaRPr sz="2500">
              <a:latin typeface="Arial"/>
              <a:cs typeface="Arial"/>
            </a:endParaRPr>
          </a:p>
        </p:txBody>
      </p:sp>
      <p:sp>
        <p:nvSpPr>
          <p:cNvPr id="13" name="object 13"/>
          <p:cNvSpPr/>
          <p:nvPr/>
        </p:nvSpPr>
        <p:spPr>
          <a:xfrm>
            <a:off x="6120383" y="4767071"/>
            <a:ext cx="2465831" cy="10210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330695" y="4776215"/>
            <a:ext cx="2042159" cy="91439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6172200" y="4800600"/>
            <a:ext cx="2362200" cy="914400"/>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6172200" y="4800600"/>
            <a:ext cx="2362200" cy="914400"/>
          </a:xfrm>
          <a:prstGeom prst="rect">
            <a:avLst/>
          </a:prstGeom>
          <a:ln w="12700">
            <a:solidFill>
              <a:srgbClr val="BE4B48"/>
            </a:solidFill>
          </a:ln>
        </p:spPr>
        <p:txBody>
          <a:bodyPr vert="horz" wrap="square" lIns="0" tIns="79375" rIns="0" bIns="0" rtlCol="0">
            <a:spAutoFit/>
          </a:bodyPr>
          <a:lstStyle/>
          <a:p>
            <a:pPr marL="387350" marR="381635" indent="371475">
              <a:lnSpc>
                <a:spcPct val="100000"/>
              </a:lnSpc>
              <a:spcBef>
                <a:spcPts val="625"/>
              </a:spcBef>
            </a:pPr>
            <a:r>
              <a:rPr sz="2400" b="1" spc="-80" dirty="0">
                <a:latin typeface="Arial"/>
                <a:cs typeface="Arial"/>
              </a:rPr>
              <a:t>Social  </a:t>
            </a:r>
            <a:r>
              <a:rPr sz="2400" b="1" spc="10" dirty="0">
                <a:latin typeface="Arial"/>
                <a:cs typeface="Arial"/>
              </a:rPr>
              <a:t>M</a:t>
            </a:r>
            <a:r>
              <a:rPr sz="2400" b="1" spc="-105" dirty="0">
                <a:latin typeface="Arial"/>
                <a:cs typeface="Arial"/>
              </a:rPr>
              <a:t>o</a:t>
            </a:r>
            <a:r>
              <a:rPr sz="2400" b="1" spc="-120" dirty="0">
                <a:latin typeface="Arial"/>
                <a:cs typeface="Arial"/>
              </a:rPr>
              <a:t>v</a:t>
            </a:r>
            <a:r>
              <a:rPr sz="2400" b="1" spc="-50" dirty="0">
                <a:latin typeface="Arial"/>
                <a:cs typeface="Arial"/>
              </a:rPr>
              <a:t>e</a:t>
            </a:r>
            <a:r>
              <a:rPr sz="2400" b="1" spc="-95" dirty="0">
                <a:latin typeface="Arial"/>
                <a:cs typeface="Arial"/>
              </a:rPr>
              <a:t>m</a:t>
            </a:r>
            <a:r>
              <a:rPr sz="2400" b="1" spc="-100" dirty="0">
                <a:latin typeface="Arial"/>
                <a:cs typeface="Arial"/>
              </a:rPr>
              <a:t>en</a:t>
            </a:r>
            <a:r>
              <a:rPr sz="2400" b="1" spc="-80" dirty="0">
                <a:latin typeface="Arial"/>
                <a:cs typeface="Arial"/>
              </a:rPr>
              <a:t>t</a:t>
            </a:r>
            <a:r>
              <a:rPr sz="2400" b="1" spc="-135" dirty="0">
                <a:latin typeface="Arial"/>
                <a:cs typeface="Arial"/>
              </a:rPr>
              <a:t>s</a:t>
            </a:r>
            <a:endParaRPr sz="2400">
              <a:latin typeface="Arial"/>
              <a:cs typeface="Arial"/>
            </a:endParaRPr>
          </a:p>
        </p:txBody>
      </p:sp>
      <p:sp>
        <p:nvSpPr>
          <p:cNvPr id="17" name="object 17"/>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19</a:t>
            </a:r>
            <a:endParaRPr sz="1200">
              <a:latin typeface="Calibri"/>
              <a:cs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6419"/>
            <a:ext cx="8050530" cy="5340985"/>
          </a:xfrm>
          <a:prstGeom prst="rect">
            <a:avLst/>
          </a:prstGeom>
        </p:spPr>
        <p:txBody>
          <a:bodyPr vert="horz" wrap="square" lIns="0" tIns="75565" rIns="0" bIns="0" rtlCol="0">
            <a:spAutoFit/>
          </a:bodyPr>
          <a:lstStyle/>
          <a:p>
            <a:pPr marL="356870" marR="92075" indent="-344170">
              <a:lnSpc>
                <a:spcPts val="2020"/>
              </a:lnSpc>
              <a:spcBef>
                <a:spcPts val="595"/>
              </a:spcBef>
              <a:buFont typeface="Arial"/>
              <a:buChar char="•"/>
              <a:tabLst>
                <a:tab pos="356870" algn="l"/>
                <a:tab pos="357505" algn="l"/>
              </a:tabLst>
            </a:pPr>
            <a:r>
              <a:rPr sz="2100" dirty="0">
                <a:latin typeface="Arial"/>
                <a:cs typeface="Arial"/>
              </a:rPr>
              <a:t>Modernity </a:t>
            </a:r>
            <a:r>
              <a:rPr sz="2100" spc="0" dirty="0">
                <a:latin typeface="Arial"/>
                <a:cs typeface="Arial"/>
              </a:rPr>
              <a:t>can </a:t>
            </a:r>
            <a:r>
              <a:rPr sz="2100" dirty="0">
                <a:latin typeface="Arial"/>
                <a:cs typeface="Arial"/>
              </a:rPr>
              <a:t>thus </a:t>
            </a:r>
            <a:r>
              <a:rPr sz="2100" spc="0" dirty="0">
                <a:latin typeface="Arial"/>
                <a:cs typeface="Arial"/>
              </a:rPr>
              <a:t>be </a:t>
            </a:r>
            <a:r>
              <a:rPr sz="2100" dirty="0">
                <a:latin typeface="Arial"/>
                <a:cs typeface="Arial"/>
              </a:rPr>
              <a:t>described </a:t>
            </a:r>
            <a:r>
              <a:rPr sz="2100" spc="0" dirty="0">
                <a:latin typeface="Arial"/>
                <a:cs typeface="Arial"/>
              </a:rPr>
              <a:t>as </a:t>
            </a:r>
            <a:r>
              <a:rPr sz="2100" dirty="0">
                <a:latin typeface="Arial"/>
                <a:cs typeface="Arial"/>
              </a:rPr>
              <a:t>the greater </a:t>
            </a:r>
            <a:r>
              <a:rPr sz="2100" spc="0" dirty="0">
                <a:latin typeface="Arial"/>
                <a:cs typeface="Arial"/>
              </a:rPr>
              <a:t>and </a:t>
            </a:r>
            <a:r>
              <a:rPr sz="2100" dirty="0">
                <a:latin typeface="Arial"/>
                <a:cs typeface="Arial"/>
              </a:rPr>
              <a:t>greater </a:t>
            </a:r>
            <a:r>
              <a:rPr sz="2100" spc="0" dirty="0">
                <a:latin typeface="Arial"/>
                <a:cs typeface="Arial"/>
              </a:rPr>
              <a:t>use  of </a:t>
            </a:r>
            <a:r>
              <a:rPr sz="2100" dirty="0">
                <a:latin typeface="Arial"/>
                <a:cs typeface="Arial"/>
              </a:rPr>
              <a:t>disembedding </a:t>
            </a:r>
            <a:r>
              <a:rPr sz="2100" spc="-5" dirty="0">
                <a:latin typeface="Arial"/>
                <a:cs typeface="Arial"/>
              </a:rPr>
              <a:t>mechanisms to </a:t>
            </a:r>
            <a:r>
              <a:rPr sz="2100" spc="0" dirty="0">
                <a:latin typeface="Arial"/>
                <a:cs typeface="Arial"/>
              </a:rPr>
              <a:t>organise social </a:t>
            </a:r>
            <a:r>
              <a:rPr sz="2100" dirty="0">
                <a:latin typeface="Arial"/>
                <a:cs typeface="Arial"/>
              </a:rPr>
              <a:t>life. </a:t>
            </a:r>
            <a:r>
              <a:rPr sz="2100" spc="0" dirty="0">
                <a:latin typeface="Arial"/>
                <a:cs typeface="Arial"/>
              </a:rPr>
              <a:t>However,  </a:t>
            </a:r>
            <a:r>
              <a:rPr sz="2100" dirty="0">
                <a:latin typeface="Arial"/>
                <a:cs typeface="Arial"/>
              </a:rPr>
              <a:t>there </a:t>
            </a:r>
            <a:r>
              <a:rPr sz="2100" spc="0" dirty="0">
                <a:latin typeface="Arial"/>
                <a:cs typeface="Arial"/>
              </a:rPr>
              <a:t>is also </a:t>
            </a:r>
            <a:r>
              <a:rPr sz="2100" dirty="0">
                <a:latin typeface="Arial"/>
                <a:cs typeface="Arial"/>
              </a:rPr>
              <a:t>considerable re embedding, </a:t>
            </a:r>
            <a:r>
              <a:rPr sz="2100" spc="0" dirty="0">
                <a:latin typeface="Arial"/>
                <a:cs typeface="Arial"/>
              </a:rPr>
              <a:t>involving </a:t>
            </a:r>
            <a:r>
              <a:rPr sz="2100" dirty="0">
                <a:latin typeface="Arial"/>
                <a:cs typeface="Arial"/>
              </a:rPr>
              <a:t>the </a:t>
            </a:r>
            <a:r>
              <a:rPr sz="2100" spc="0" dirty="0">
                <a:latin typeface="Arial"/>
                <a:cs typeface="Arial"/>
              </a:rPr>
              <a:t>pinning  down of </a:t>
            </a:r>
            <a:r>
              <a:rPr sz="2100" dirty="0">
                <a:latin typeface="Arial"/>
                <a:cs typeface="Arial"/>
              </a:rPr>
              <a:t>disembedding mechanisms </a:t>
            </a:r>
            <a:r>
              <a:rPr sz="2100" spc="-5" dirty="0">
                <a:latin typeface="Arial"/>
                <a:cs typeface="Arial"/>
              </a:rPr>
              <a:t>to </a:t>
            </a:r>
            <a:r>
              <a:rPr sz="2100" dirty="0">
                <a:latin typeface="Arial"/>
                <a:cs typeface="Arial"/>
              </a:rPr>
              <a:t>local contexts </a:t>
            </a:r>
            <a:r>
              <a:rPr sz="2100" spc="0" dirty="0">
                <a:latin typeface="Arial"/>
                <a:cs typeface="Arial"/>
              </a:rPr>
              <a:t>again.</a:t>
            </a:r>
            <a:r>
              <a:rPr sz="2100" spc="-375" dirty="0">
                <a:latin typeface="Arial"/>
                <a:cs typeface="Arial"/>
              </a:rPr>
              <a:t> </a:t>
            </a:r>
            <a:r>
              <a:rPr sz="2100" spc="0" dirty="0">
                <a:latin typeface="Arial"/>
                <a:cs typeface="Arial"/>
              </a:rPr>
              <a:t>This  happens </a:t>
            </a:r>
            <a:r>
              <a:rPr sz="2100" dirty="0">
                <a:latin typeface="Arial"/>
                <a:cs typeface="Arial"/>
              </a:rPr>
              <a:t>when </a:t>
            </a:r>
            <a:r>
              <a:rPr sz="2100" spc="-5" dirty="0">
                <a:latin typeface="Arial"/>
                <a:cs typeface="Arial"/>
              </a:rPr>
              <a:t>relations </a:t>
            </a:r>
            <a:r>
              <a:rPr sz="2100" spc="0" dirty="0">
                <a:latin typeface="Arial"/>
                <a:cs typeface="Arial"/>
              </a:rPr>
              <a:t>of </a:t>
            </a:r>
            <a:r>
              <a:rPr sz="2100" spc="-5" dirty="0">
                <a:latin typeface="Arial"/>
                <a:cs typeface="Arial"/>
              </a:rPr>
              <a:t>trust </a:t>
            </a:r>
            <a:r>
              <a:rPr sz="2100" dirty="0">
                <a:latin typeface="Arial"/>
                <a:cs typeface="Arial"/>
              </a:rPr>
              <a:t>are </a:t>
            </a:r>
            <a:r>
              <a:rPr sz="2100" spc="0" dirty="0">
                <a:latin typeface="Arial"/>
                <a:cs typeface="Arial"/>
              </a:rPr>
              <a:t>also </a:t>
            </a:r>
            <a:r>
              <a:rPr sz="2100" dirty="0">
                <a:latin typeface="Arial"/>
                <a:cs typeface="Arial"/>
              </a:rPr>
              <a:t>formed </a:t>
            </a:r>
            <a:r>
              <a:rPr sz="2100" spc="0" dirty="0">
                <a:latin typeface="Arial"/>
                <a:cs typeface="Arial"/>
              </a:rPr>
              <a:t>by </a:t>
            </a:r>
            <a:r>
              <a:rPr sz="2100" dirty="0">
                <a:latin typeface="Arial"/>
                <a:cs typeface="Arial"/>
              </a:rPr>
              <a:t>facework  commitments, </a:t>
            </a:r>
            <a:r>
              <a:rPr sz="2100" spc="0" dirty="0">
                <a:latin typeface="Arial"/>
                <a:cs typeface="Arial"/>
              </a:rPr>
              <a:t>and as a </a:t>
            </a:r>
            <a:r>
              <a:rPr sz="2100" dirty="0">
                <a:latin typeface="Arial"/>
                <a:cs typeface="Arial"/>
              </a:rPr>
              <a:t>more generalised </a:t>
            </a:r>
            <a:r>
              <a:rPr sz="2100" spc="-5" dirty="0">
                <a:latin typeface="Arial"/>
                <a:cs typeface="Arial"/>
              </a:rPr>
              <a:t>trust </a:t>
            </a:r>
            <a:r>
              <a:rPr sz="2100" spc="0" dirty="0">
                <a:latin typeface="Arial"/>
                <a:cs typeface="Arial"/>
              </a:rPr>
              <a:t>in </a:t>
            </a:r>
            <a:r>
              <a:rPr sz="2100" dirty="0">
                <a:latin typeface="Arial"/>
                <a:cs typeface="Arial"/>
              </a:rPr>
              <a:t>abstract  systems </a:t>
            </a:r>
            <a:r>
              <a:rPr sz="2100" spc="0" dirty="0">
                <a:latin typeface="Arial"/>
                <a:cs typeface="Arial"/>
              </a:rPr>
              <a:t>develops, even where </a:t>
            </a:r>
            <a:r>
              <a:rPr sz="2100" dirty="0">
                <a:latin typeface="Arial"/>
                <a:cs typeface="Arial"/>
              </a:rPr>
              <a:t>these </a:t>
            </a:r>
            <a:r>
              <a:rPr sz="2100" spc="0" dirty="0">
                <a:latin typeface="Arial"/>
                <a:cs typeface="Arial"/>
              </a:rPr>
              <a:t>involve </a:t>
            </a:r>
            <a:r>
              <a:rPr sz="2100" dirty="0">
                <a:latin typeface="Arial"/>
                <a:cs typeface="Arial"/>
              </a:rPr>
              <a:t>faceless  </a:t>
            </a:r>
            <a:r>
              <a:rPr sz="2100" spc="-5" dirty="0">
                <a:latin typeface="Arial"/>
                <a:cs typeface="Arial"/>
              </a:rPr>
              <a:t>commitments. Goffman's </a:t>
            </a:r>
            <a:r>
              <a:rPr sz="2100" spc="0" dirty="0">
                <a:latin typeface="Arial"/>
                <a:cs typeface="Arial"/>
              </a:rPr>
              <a:t>work is </a:t>
            </a:r>
            <a:r>
              <a:rPr sz="2100" dirty="0">
                <a:latin typeface="Arial"/>
                <a:cs typeface="Arial"/>
              </a:rPr>
              <a:t>cited here </a:t>
            </a:r>
            <a:r>
              <a:rPr sz="2100" spc="0" dirty="0">
                <a:latin typeface="Arial"/>
                <a:cs typeface="Arial"/>
              </a:rPr>
              <a:t>on </a:t>
            </a:r>
            <a:r>
              <a:rPr sz="2100" dirty="0">
                <a:latin typeface="Arial"/>
                <a:cs typeface="Arial"/>
              </a:rPr>
              <a:t>the relationships  </a:t>
            </a:r>
            <a:r>
              <a:rPr sz="2100" spc="0" dirty="0">
                <a:latin typeface="Arial"/>
                <a:cs typeface="Arial"/>
              </a:rPr>
              <a:t>which develop between </a:t>
            </a:r>
            <a:r>
              <a:rPr sz="2100" dirty="0">
                <a:latin typeface="Arial"/>
                <a:cs typeface="Arial"/>
              </a:rPr>
              <a:t>strangers </a:t>
            </a:r>
            <a:r>
              <a:rPr sz="2100" spc="0" dirty="0">
                <a:latin typeface="Arial"/>
                <a:cs typeface="Arial"/>
              </a:rPr>
              <a:t>and how </a:t>
            </a:r>
            <a:r>
              <a:rPr sz="2100" dirty="0">
                <a:latin typeface="Arial"/>
                <a:cs typeface="Arial"/>
              </a:rPr>
              <a:t>they are </a:t>
            </a:r>
            <a:r>
              <a:rPr sz="2100" spc="0" dirty="0">
                <a:latin typeface="Arial"/>
                <a:cs typeface="Arial"/>
              </a:rPr>
              <a:t>managed.  </a:t>
            </a:r>
            <a:r>
              <a:rPr sz="2100" dirty="0">
                <a:latin typeface="Arial"/>
                <a:cs typeface="Arial"/>
              </a:rPr>
              <a:t>Giddens </a:t>
            </a:r>
            <a:r>
              <a:rPr sz="2100" spc="0" dirty="0">
                <a:latin typeface="Arial"/>
                <a:cs typeface="Arial"/>
              </a:rPr>
              <a:t>also </a:t>
            </a:r>
            <a:r>
              <a:rPr sz="2100" dirty="0">
                <a:latin typeface="Arial"/>
                <a:cs typeface="Arial"/>
              </a:rPr>
              <a:t>tells </a:t>
            </a:r>
            <a:r>
              <a:rPr sz="2100" spc="0" dirty="0">
                <a:latin typeface="Arial"/>
                <a:cs typeface="Arial"/>
              </a:rPr>
              <a:t>us </a:t>
            </a:r>
            <a:r>
              <a:rPr sz="2100" dirty="0">
                <a:latin typeface="Arial"/>
                <a:cs typeface="Arial"/>
              </a:rPr>
              <a:t>that the personal </a:t>
            </a:r>
            <a:r>
              <a:rPr sz="2100" spc="0" dirty="0">
                <a:latin typeface="Arial"/>
                <a:cs typeface="Arial"/>
              </a:rPr>
              <a:t>and </a:t>
            </a:r>
            <a:r>
              <a:rPr sz="2100" dirty="0">
                <a:latin typeface="Arial"/>
                <a:cs typeface="Arial"/>
              </a:rPr>
              <a:t>impersonal are  </a:t>
            </a:r>
            <a:r>
              <a:rPr sz="2100" spc="0" dirty="0">
                <a:latin typeface="Arial"/>
                <a:cs typeface="Arial"/>
              </a:rPr>
              <a:t>deeply </a:t>
            </a:r>
            <a:r>
              <a:rPr sz="2100" dirty="0">
                <a:latin typeface="Arial"/>
                <a:cs typeface="Arial"/>
              </a:rPr>
              <a:t>intertwined </a:t>
            </a:r>
            <a:r>
              <a:rPr sz="2100" spc="0" dirty="0">
                <a:latin typeface="Arial"/>
                <a:cs typeface="Arial"/>
              </a:rPr>
              <a:t>in </a:t>
            </a:r>
            <a:r>
              <a:rPr sz="2100" dirty="0">
                <a:latin typeface="Arial"/>
                <a:cs typeface="Arial"/>
              </a:rPr>
              <a:t>everyday</a:t>
            </a:r>
            <a:r>
              <a:rPr sz="2100" spc="-310" dirty="0">
                <a:latin typeface="Arial"/>
                <a:cs typeface="Arial"/>
              </a:rPr>
              <a:t> </a:t>
            </a:r>
            <a:r>
              <a:rPr sz="2100" dirty="0">
                <a:latin typeface="Arial"/>
                <a:cs typeface="Arial"/>
              </a:rPr>
              <a:t>life.</a:t>
            </a:r>
            <a:endParaRPr sz="2100">
              <a:latin typeface="Arial"/>
              <a:cs typeface="Arial"/>
            </a:endParaRPr>
          </a:p>
          <a:p>
            <a:pPr>
              <a:lnSpc>
                <a:spcPct val="100000"/>
              </a:lnSpc>
              <a:spcBef>
                <a:spcPts val="15"/>
              </a:spcBef>
              <a:buFont typeface="Arial"/>
              <a:buChar char="•"/>
            </a:pPr>
            <a:endParaRPr sz="2600">
              <a:latin typeface="Times New Roman"/>
              <a:cs typeface="Times New Roman"/>
            </a:endParaRPr>
          </a:p>
          <a:p>
            <a:pPr marL="356870" marR="5080" indent="-344170">
              <a:lnSpc>
                <a:spcPts val="2020"/>
              </a:lnSpc>
              <a:spcBef>
                <a:spcPts val="5"/>
              </a:spcBef>
              <a:buChar char="•"/>
              <a:tabLst>
                <a:tab pos="356870" algn="l"/>
                <a:tab pos="357505" algn="l"/>
              </a:tabLst>
            </a:pPr>
            <a:r>
              <a:rPr sz="2100" dirty="0">
                <a:latin typeface="Arial"/>
                <a:cs typeface="Arial"/>
              </a:rPr>
              <a:t>Relations </a:t>
            </a:r>
            <a:r>
              <a:rPr sz="2100" spc="0" dirty="0">
                <a:latin typeface="Arial"/>
                <a:cs typeface="Arial"/>
              </a:rPr>
              <a:t>of </a:t>
            </a:r>
            <a:r>
              <a:rPr sz="2100" spc="-5" dirty="0">
                <a:latin typeface="Arial"/>
                <a:cs typeface="Arial"/>
              </a:rPr>
              <a:t>trust </a:t>
            </a:r>
            <a:r>
              <a:rPr sz="2100" dirty="0">
                <a:latin typeface="Arial"/>
                <a:cs typeface="Arial"/>
              </a:rPr>
              <a:t>are </a:t>
            </a:r>
            <a:r>
              <a:rPr sz="2100" spc="0" dirty="0">
                <a:latin typeface="Arial"/>
                <a:cs typeface="Arial"/>
              </a:rPr>
              <a:t>always </a:t>
            </a:r>
            <a:r>
              <a:rPr sz="2100" dirty="0">
                <a:latin typeface="Arial"/>
                <a:cs typeface="Arial"/>
              </a:rPr>
              <a:t>ambivalent. Confidence </a:t>
            </a:r>
            <a:r>
              <a:rPr sz="2100" spc="0" dirty="0">
                <a:latin typeface="Arial"/>
                <a:cs typeface="Arial"/>
              </a:rPr>
              <a:t>is needed  because</a:t>
            </a:r>
            <a:r>
              <a:rPr sz="2100" spc="-110" dirty="0">
                <a:latin typeface="Arial"/>
                <a:cs typeface="Arial"/>
              </a:rPr>
              <a:t> </a:t>
            </a:r>
            <a:r>
              <a:rPr sz="2100" dirty="0">
                <a:latin typeface="Arial"/>
                <a:cs typeface="Arial"/>
              </a:rPr>
              <a:t>there</a:t>
            </a:r>
            <a:r>
              <a:rPr sz="2100" spc="-15" dirty="0">
                <a:latin typeface="Arial"/>
                <a:cs typeface="Arial"/>
              </a:rPr>
              <a:t> </a:t>
            </a:r>
            <a:r>
              <a:rPr sz="2100" spc="0" dirty="0">
                <a:latin typeface="Arial"/>
                <a:cs typeface="Arial"/>
              </a:rPr>
              <a:t>is</a:t>
            </a:r>
            <a:r>
              <a:rPr sz="2100" spc="-40" dirty="0">
                <a:latin typeface="Arial"/>
                <a:cs typeface="Arial"/>
              </a:rPr>
              <a:t> </a:t>
            </a:r>
            <a:r>
              <a:rPr sz="2100" spc="0" dirty="0">
                <a:latin typeface="Arial"/>
                <a:cs typeface="Arial"/>
              </a:rPr>
              <a:t>a</a:t>
            </a:r>
            <a:r>
              <a:rPr sz="2100" spc="-15" dirty="0">
                <a:latin typeface="Arial"/>
                <a:cs typeface="Arial"/>
              </a:rPr>
              <a:t> </a:t>
            </a:r>
            <a:r>
              <a:rPr sz="2100" dirty="0">
                <a:latin typeface="Arial"/>
                <a:cs typeface="Arial"/>
              </a:rPr>
              <a:t>fundamental</a:t>
            </a:r>
            <a:r>
              <a:rPr sz="2100" spc="-75" dirty="0">
                <a:latin typeface="Arial"/>
                <a:cs typeface="Arial"/>
              </a:rPr>
              <a:t> </a:t>
            </a:r>
            <a:r>
              <a:rPr sz="2100" spc="0" dirty="0">
                <a:latin typeface="Arial"/>
                <a:cs typeface="Arial"/>
              </a:rPr>
              <a:t>ignorance</a:t>
            </a:r>
            <a:r>
              <a:rPr sz="2100" spc="-110" dirty="0">
                <a:latin typeface="Arial"/>
                <a:cs typeface="Arial"/>
              </a:rPr>
              <a:t> </a:t>
            </a:r>
            <a:r>
              <a:rPr sz="2100" spc="0" dirty="0">
                <a:latin typeface="Arial"/>
                <a:cs typeface="Arial"/>
              </a:rPr>
              <a:t>of</a:t>
            </a:r>
            <a:r>
              <a:rPr sz="2100" spc="-25" dirty="0">
                <a:latin typeface="Arial"/>
                <a:cs typeface="Arial"/>
              </a:rPr>
              <a:t> </a:t>
            </a:r>
            <a:r>
              <a:rPr sz="2100" dirty="0">
                <a:latin typeface="Arial"/>
                <a:cs typeface="Arial"/>
              </a:rPr>
              <a:t>the</a:t>
            </a:r>
            <a:r>
              <a:rPr sz="2100" spc="-15" dirty="0">
                <a:latin typeface="Arial"/>
                <a:cs typeface="Arial"/>
              </a:rPr>
              <a:t> </a:t>
            </a:r>
            <a:r>
              <a:rPr sz="2100" spc="0" dirty="0">
                <a:latin typeface="Arial"/>
                <a:cs typeface="Arial"/>
              </a:rPr>
              <a:t>social</a:t>
            </a:r>
            <a:r>
              <a:rPr sz="2100" spc="-55" dirty="0">
                <a:latin typeface="Arial"/>
                <a:cs typeface="Arial"/>
              </a:rPr>
              <a:t> </a:t>
            </a:r>
            <a:r>
              <a:rPr sz="2100" spc="0" dirty="0">
                <a:latin typeface="Arial"/>
                <a:cs typeface="Arial"/>
              </a:rPr>
              <a:t>world,</a:t>
            </a:r>
            <a:r>
              <a:rPr sz="2100" spc="-75" dirty="0">
                <a:latin typeface="Arial"/>
                <a:cs typeface="Arial"/>
              </a:rPr>
              <a:t> </a:t>
            </a:r>
            <a:r>
              <a:rPr sz="2100" spc="0" dirty="0">
                <a:latin typeface="Arial"/>
                <a:cs typeface="Arial"/>
              </a:rPr>
              <a:t>but  </a:t>
            </a:r>
            <a:r>
              <a:rPr sz="2100" dirty="0">
                <a:latin typeface="Arial"/>
                <a:cs typeface="Arial"/>
              </a:rPr>
              <a:t>this </a:t>
            </a:r>
            <a:r>
              <a:rPr sz="2100" spc="0" dirty="0">
                <a:latin typeface="Arial"/>
                <a:cs typeface="Arial"/>
              </a:rPr>
              <a:t>means </a:t>
            </a:r>
            <a:r>
              <a:rPr sz="2100" dirty="0">
                <a:latin typeface="Arial"/>
                <a:cs typeface="Arial"/>
              </a:rPr>
              <a:t>that </a:t>
            </a:r>
            <a:r>
              <a:rPr sz="2100" spc="-5" dirty="0">
                <a:latin typeface="Arial"/>
                <a:cs typeface="Arial"/>
              </a:rPr>
              <a:t>trust </a:t>
            </a:r>
            <a:r>
              <a:rPr sz="2100" spc="0" dirty="0">
                <a:latin typeface="Arial"/>
                <a:cs typeface="Arial"/>
              </a:rPr>
              <a:t>is largely a </a:t>
            </a:r>
            <a:r>
              <a:rPr sz="2100" spc="-5" dirty="0">
                <a:latin typeface="Arial"/>
                <a:cs typeface="Arial"/>
              </a:rPr>
              <a:t>matter </a:t>
            </a:r>
            <a:r>
              <a:rPr sz="2100" spc="0" dirty="0">
                <a:latin typeface="Arial"/>
                <a:cs typeface="Arial"/>
              </a:rPr>
              <a:t>of </a:t>
            </a:r>
            <a:r>
              <a:rPr sz="2100" dirty="0">
                <a:latin typeface="Arial"/>
                <a:cs typeface="Arial"/>
              </a:rPr>
              <a:t>making pragmatic  connections, </a:t>
            </a:r>
            <a:r>
              <a:rPr sz="2100" spc="0" dirty="0">
                <a:latin typeface="Arial"/>
                <a:cs typeface="Arial"/>
              </a:rPr>
              <a:t>based on past </a:t>
            </a:r>
            <a:r>
              <a:rPr sz="2100" dirty="0">
                <a:latin typeface="Arial"/>
                <a:cs typeface="Arial"/>
              </a:rPr>
              <a:t>experiences. </a:t>
            </a:r>
            <a:r>
              <a:rPr sz="2100" spc="0" dirty="0">
                <a:latin typeface="Arial"/>
                <a:cs typeface="Arial"/>
              </a:rPr>
              <a:t>However, </a:t>
            </a:r>
            <a:r>
              <a:rPr sz="2100" dirty="0">
                <a:latin typeface="Arial"/>
                <a:cs typeface="Arial"/>
              </a:rPr>
              <a:t>there </a:t>
            </a:r>
            <a:r>
              <a:rPr sz="2100" spc="0" dirty="0">
                <a:latin typeface="Arial"/>
                <a:cs typeface="Arial"/>
              </a:rPr>
              <a:t>is  </a:t>
            </a:r>
            <a:r>
              <a:rPr sz="2100" dirty="0">
                <a:latin typeface="Arial"/>
                <a:cs typeface="Arial"/>
              </a:rPr>
              <a:t>another </a:t>
            </a:r>
            <a:r>
              <a:rPr sz="2100" spc="0" dirty="0">
                <a:latin typeface="Arial"/>
                <a:cs typeface="Arial"/>
              </a:rPr>
              <a:t>dimension </a:t>
            </a:r>
            <a:r>
              <a:rPr sz="2100" spc="-5" dirty="0">
                <a:latin typeface="Arial"/>
                <a:cs typeface="Arial"/>
              </a:rPr>
              <a:t>to it, </a:t>
            </a:r>
            <a:r>
              <a:rPr sz="2100" spc="0" dirty="0">
                <a:latin typeface="Arial"/>
                <a:cs typeface="Arial"/>
              </a:rPr>
              <a:t>based on a </a:t>
            </a:r>
            <a:r>
              <a:rPr sz="2100" dirty="0">
                <a:latin typeface="Arial"/>
                <a:cs typeface="Arial"/>
              </a:rPr>
              <a:t>general 'ontological security'.  </a:t>
            </a:r>
            <a:r>
              <a:rPr sz="2100" spc="0" dirty="0">
                <a:latin typeface="Arial"/>
                <a:cs typeface="Arial"/>
              </a:rPr>
              <a:t>This </a:t>
            </a:r>
            <a:r>
              <a:rPr sz="2100" dirty="0">
                <a:latin typeface="Arial"/>
                <a:cs typeface="Arial"/>
              </a:rPr>
              <a:t>arises </a:t>
            </a:r>
            <a:r>
              <a:rPr sz="2100" spc="0" dirty="0">
                <a:latin typeface="Arial"/>
                <a:cs typeface="Arial"/>
              </a:rPr>
              <a:t>in </a:t>
            </a:r>
            <a:r>
              <a:rPr sz="2100" dirty="0">
                <a:latin typeface="Arial"/>
                <a:cs typeface="Arial"/>
              </a:rPr>
              <a:t>early childhood </a:t>
            </a:r>
            <a:r>
              <a:rPr sz="2100" spc="0" dirty="0">
                <a:latin typeface="Arial"/>
                <a:cs typeface="Arial"/>
              </a:rPr>
              <a:t>as a </a:t>
            </a:r>
            <a:r>
              <a:rPr sz="2100" dirty="0">
                <a:latin typeface="Arial"/>
                <a:cs typeface="Arial"/>
              </a:rPr>
              <a:t>result </a:t>
            </a:r>
            <a:r>
              <a:rPr sz="2100" spc="0" dirty="0">
                <a:latin typeface="Arial"/>
                <a:cs typeface="Arial"/>
              </a:rPr>
              <a:t>of </a:t>
            </a:r>
            <a:r>
              <a:rPr sz="2100" dirty="0">
                <a:latin typeface="Arial"/>
                <a:cs typeface="Arial"/>
              </a:rPr>
              <a:t>definite </a:t>
            </a:r>
            <a:r>
              <a:rPr sz="2100" spc="0" dirty="0">
                <a:latin typeface="Arial"/>
                <a:cs typeface="Arial"/>
              </a:rPr>
              <a:t>child </a:t>
            </a:r>
            <a:r>
              <a:rPr sz="2100" dirty="0">
                <a:latin typeface="Arial"/>
                <a:cs typeface="Arial"/>
              </a:rPr>
              <a:t>rearing  practices </a:t>
            </a:r>
            <a:r>
              <a:rPr sz="2100" spc="-114" dirty="0">
                <a:latin typeface="Arial"/>
                <a:cs typeface="Arial"/>
              </a:rPr>
              <a:t>– </a:t>
            </a:r>
            <a:r>
              <a:rPr sz="2100" spc="0" dirty="0">
                <a:latin typeface="Arial"/>
                <a:cs typeface="Arial"/>
              </a:rPr>
              <a:t>and </a:t>
            </a:r>
            <a:r>
              <a:rPr sz="2100" dirty="0">
                <a:latin typeface="Arial"/>
                <a:cs typeface="Arial"/>
              </a:rPr>
              <a:t>some </a:t>
            </a:r>
            <a:r>
              <a:rPr sz="2100" spc="0" dirty="0">
                <a:latin typeface="Arial"/>
                <a:cs typeface="Arial"/>
              </a:rPr>
              <a:t>child </a:t>
            </a:r>
            <a:r>
              <a:rPr sz="2100" dirty="0">
                <a:latin typeface="Arial"/>
                <a:cs typeface="Arial"/>
              </a:rPr>
              <a:t>psychology </a:t>
            </a:r>
            <a:r>
              <a:rPr sz="2100" spc="0" dirty="0">
                <a:latin typeface="Arial"/>
                <a:cs typeface="Arial"/>
              </a:rPr>
              <a:t>is </a:t>
            </a:r>
            <a:r>
              <a:rPr sz="2100" dirty="0">
                <a:latin typeface="Arial"/>
                <a:cs typeface="Arial"/>
              </a:rPr>
              <a:t>summarised, </a:t>
            </a:r>
            <a:r>
              <a:rPr sz="2100" spc="0" dirty="0">
                <a:latin typeface="Arial"/>
                <a:cs typeface="Arial"/>
              </a:rPr>
              <a:t>such as  </a:t>
            </a:r>
            <a:r>
              <a:rPr sz="2100" dirty="0">
                <a:latin typeface="Arial"/>
                <a:cs typeface="Arial"/>
              </a:rPr>
              <a:t>Erikson.</a:t>
            </a:r>
            <a:endParaRPr sz="2100">
              <a:latin typeface="Arial"/>
              <a:cs typeface="Arial"/>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190</a:t>
            </a:r>
            <a:endParaRPr sz="1200">
              <a:latin typeface="Calibri"/>
              <a:cs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363" y="404876"/>
            <a:ext cx="7670800" cy="3983990"/>
          </a:xfrm>
          <a:prstGeom prst="rect">
            <a:avLst/>
          </a:prstGeom>
        </p:spPr>
        <p:txBody>
          <a:bodyPr vert="horz" wrap="square" lIns="0" tIns="84455" rIns="0" bIns="0" rtlCol="0">
            <a:spAutoFit/>
          </a:bodyPr>
          <a:lstStyle/>
          <a:p>
            <a:pPr marL="12700" marR="5080">
              <a:lnSpc>
                <a:spcPts val="2350"/>
              </a:lnSpc>
              <a:spcBef>
                <a:spcPts val="665"/>
              </a:spcBef>
            </a:pPr>
            <a:r>
              <a:rPr sz="2450" spc="-5" dirty="0">
                <a:latin typeface="Arial"/>
                <a:cs typeface="Arial"/>
              </a:rPr>
              <a:t>Traditional and modern cultures can be contrasted in  terms of how they </a:t>
            </a:r>
            <a:r>
              <a:rPr sz="2450" spc="-10" dirty="0">
                <a:latin typeface="Arial"/>
                <a:cs typeface="Arial"/>
              </a:rPr>
              <a:t>create </a:t>
            </a:r>
            <a:r>
              <a:rPr sz="2450" spc="-5" dirty="0">
                <a:latin typeface="Arial"/>
                <a:cs typeface="Arial"/>
              </a:rPr>
              <a:t>environments of trust and risk.  Giddens’ shows how the traditional social bonds such  as kinship community and religion can be seen as  devices </a:t>
            </a:r>
            <a:r>
              <a:rPr sz="2450" spc="-10" dirty="0">
                <a:latin typeface="Arial"/>
                <a:cs typeface="Arial"/>
              </a:rPr>
              <a:t>to </a:t>
            </a:r>
            <a:r>
              <a:rPr sz="2450" spc="-5" dirty="0">
                <a:latin typeface="Arial"/>
                <a:cs typeface="Arial"/>
              </a:rPr>
              <a:t>organise environments of </a:t>
            </a:r>
            <a:r>
              <a:rPr sz="2450" spc="-10" dirty="0">
                <a:latin typeface="Arial"/>
                <a:cs typeface="Arial"/>
              </a:rPr>
              <a:t>trust, </a:t>
            </a:r>
            <a:r>
              <a:rPr sz="2450" spc="-5" dirty="0">
                <a:latin typeface="Arial"/>
                <a:cs typeface="Arial"/>
              </a:rPr>
              <a:t>while the  characteristic environments of modernity are seen as  personal relationships, abstract </a:t>
            </a:r>
            <a:r>
              <a:rPr sz="2450" spc="-10" dirty="0">
                <a:latin typeface="Arial"/>
                <a:cs typeface="Arial"/>
              </a:rPr>
              <a:t>systems, future </a:t>
            </a:r>
            <a:r>
              <a:rPr sz="2450" spc="-5" dirty="0">
                <a:latin typeface="Arial"/>
                <a:cs typeface="Arial"/>
              </a:rPr>
              <a:t>-  oriented counterfactual thinking, and a perception of  threats, not from nature, war, or the gods, but from the  greater reflexivity of modernity, industrialised war, and  personal meaninglessness </a:t>
            </a:r>
            <a:r>
              <a:rPr sz="2450" spc="-10" dirty="0">
                <a:latin typeface="Arial"/>
                <a:cs typeface="Arial"/>
              </a:rPr>
              <a:t>[the </a:t>
            </a:r>
            <a:r>
              <a:rPr sz="2450" spc="-5" dirty="0">
                <a:latin typeface="Arial"/>
                <a:cs typeface="Arial"/>
              </a:rPr>
              <a:t>chance is missed here,  perhaps, </a:t>
            </a:r>
            <a:r>
              <a:rPr sz="2450" spc="-10" dirty="0">
                <a:latin typeface="Arial"/>
                <a:cs typeface="Arial"/>
              </a:rPr>
              <a:t>to </a:t>
            </a:r>
            <a:r>
              <a:rPr sz="2450" spc="-5" dirty="0">
                <a:latin typeface="Arial"/>
                <a:cs typeface="Arial"/>
              </a:rPr>
              <a:t>sketch of the dangers of excessive  reflexivity?</a:t>
            </a:r>
            <a:endParaRPr sz="2450">
              <a:latin typeface="Arial"/>
              <a:cs typeface="Arial"/>
            </a:endParaRPr>
          </a:p>
        </p:txBody>
      </p:sp>
      <p:sp>
        <p:nvSpPr>
          <p:cNvPr id="3" name="object 3"/>
          <p:cNvSpPr/>
          <p:nvPr/>
        </p:nvSpPr>
        <p:spPr>
          <a:xfrm>
            <a:off x="6172200" y="4114800"/>
            <a:ext cx="1976386" cy="2590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191</a:t>
            </a:fld>
            <a:endParaRP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18819"/>
            <a:ext cx="8067040" cy="5085080"/>
          </a:xfrm>
          <a:prstGeom prst="rect">
            <a:avLst/>
          </a:prstGeom>
        </p:spPr>
        <p:txBody>
          <a:bodyPr vert="horz" wrap="square" lIns="0" tIns="75565" rIns="0" bIns="0" rtlCol="0">
            <a:spAutoFit/>
          </a:bodyPr>
          <a:lstStyle/>
          <a:p>
            <a:pPr marL="356870" marR="5080" indent="-344170">
              <a:lnSpc>
                <a:spcPts val="2020"/>
              </a:lnSpc>
              <a:spcBef>
                <a:spcPts val="595"/>
              </a:spcBef>
              <a:buFont typeface="Arial"/>
              <a:buChar char="•"/>
              <a:tabLst>
                <a:tab pos="356870" algn="l"/>
                <a:tab pos="357505" algn="l"/>
              </a:tabLst>
            </a:pPr>
            <a:r>
              <a:rPr sz="2100" spc="0" dirty="0">
                <a:latin typeface="Arial"/>
                <a:cs typeface="Arial"/>
              </a:rPr>
              <a:t>The </a:t>
            </a:r>
            <a:r>
              <a:rPr sz="2100" dirty="0">
                <a:latin typeface="Arial"/>
                <a:cs typeface="Arial"/>
              </a:rPr>
              <a:t>adaptive mechanisms </a:t>
            </a:r>
            <a:r>
              <a:rPr sz="2100" spc="-5" dirty="0">
                <a:latin typeface="Arial"/>
                <a:cs typeface="Arial"/>
              </a:rPr>
              <a:t>to </a:t>
            </a:r>
            <a:r>
              <a:rPr sz="2100" dirty="0">
                <a:latin typeface="Arial"/>
                <a:cs typeface="Arial"/>
              </a:rPr>
              <a:t>these perceptions </a:t>
            </a:r>
            <a:r>
              <a:rPr sz="2100" spc="0" dirty="0">
                <a:latin typeface="Arial"/>
                <a:cs typeface="Arial"/>
              </a:rPr>
              <a:t>of </a:t>
            </a:r>
            <a:r>
              <a:rPr sz="2100" dirty="0">
                <a:latin typeface="Arial"/>
                <a:cs typeface="Arial"/>
              </a:rPr>
              <a:t>risk </a:t>
            </a:r>
            <a:r>
              <a:rPr sz="2100" spc="0" dirty="0">
                <a:latin typeface="Arial"/>
                <a:cs typeface="Arial"/>
              </a:rPr>
              <a:t>and </a:t>
            </a:r>
            <a:r>
              <a:rPr sz="2100" dirty="0">
                <a:latin typeface="Arial"/>
                <a:cs typeface="Arial"/>
              </a:rPr>
              <a:t>threat  are common </a:t>
            </a:r>
            <a:r>
              <a:rPr sz="2100" spc="-5" dirty="0">
                <a:latin typeface="Arial"/>
                <a:cs typeface="Arial"/>
              </a:rPr>
              <a:t>to </a:t>
            </a:r>
            <a:r>
              <a:rPr sz="2100" dirty="0">
                <a:latin typeface="Arial"/>
                <a:cs typeface="Arial"/>
              </a:rPr>
              <a:t>both expert </a:t>
            </a:r>
            <a:r>
              <a:rPr sz="2100" spc="0" dirty="0">
                <a:latin typeface="Arial"/>
                <a:cs typeface="Arial"/>
              </a:rPr>
              <a:t>and lay people. </a:t>
            </a:r>
            <a:r>
              <a:rPr sz="2100" dirty="0">
                <a:latin typeface="Arial"/>
                <a:cs typeface="Arial"/>
              </a:rPr>
              <a:t>Expertise </a:t>
            </a:r>
            <a:r>
              <a:rPr sz="2100" spc="0" dirty="0">
                <a:latin typeface="Arial"/>
                <a:cs typeface="Arial"/>
              </a:rPr>
              <a:t>rapidly</a:t>
            </a:r>
            <a:r>
              <a:rPr sz="2100" spc="-415" dirty="0">
                <a:latin typeface="Arial"/>
                <a:cs typeface="Arial"/>
              </a:rPr>
              <a:t> </a:t>
            </a:r>
            <a:r>
              <a:rPr sz="2100" dirty="0">
                <a:latin typeface="Arial"/>
                <a:cs typeface="Arial"/>
              </a:rPr>
              <a:t>runs  into the limits </a:t>
            </a:r>
            <a:r>
              <a:rPr sz="2100" spc="0" dirty="0">
                <a:latin typeface="Arial"/>
                <a:cs typeface="Arial"/>
              </a:rPr>
              <a:t>of </a:t>
            </a:r>
            <a:r>
              <a:rPr sz="2100" dirty="0">
                <a:latin typeface="Arial"/>
                <a:cs typeface="Arial"/>
              </a:rPr>
              <a:t>the predictability </a:t>
            </a:r>
            <a:r>
              <a:rPr sz="2100" spc="0" dirty="0">
                <a:latin typeface="Arial"/>
                <a:cs typeface="Arial"/>
              </a:rPr>
              <a:t>of </a:t>
            </a:r>
            <a:r>
              <a:rPr sz="2100" dirty="0">
                <a:latin typeface="Arial"/>
                <a:cs typeface="Arial"/>
              </a:rPr>
              <a:t>the </a:t>
            </a:r>
            <a:r>
              <a:rPr sz="2100" spc="0" dirty="0">
                <a:latin typeface="Arial"/>
                <a:cs typeface="Arial"/>
              </a:rPr>
              <a:t>world, and </a:t>
            </a:r>
            <a:r>
              <a:rPr sz="2100" dirty="0">
                <a:latin typeface="Arial"/>
                <a:cs typeface="Arial"/>
              </a:rPr>
              <a:t>this </a:t>
            </a:r>
            <a:r>
              <a:rPr sz="2100" spc="0" dirty="0">
                <a:latin typeface="Arial"/>
                <a:cs typeface="Arial"/>
              </a:rPr>
              <a:t>can  </a:t>
            </a:r>
            <a:r>
              <a:rPr sz="2100" dirty="0">
                <a:latin typeface="Arial"/>
                <a:cs typeface="Arial"/>
              </a:rPr>
              <a:t>produce </a:t>
            </a:r>
            <a:r>
              <a:rPr sz="2100" spc="0" dirty="0">
                <a:latin typeface="Arial"/>
                <a:cs typeface="Arial"/>
              </a:rPr>
              <a:t>a </a:t>
            </a:r>
            <a:r>
              <a:rPr sz="2100" dirty="0">
                <a:latin typeface="Arial"/>
                <a:cs typeface="Arial"/>
              </a:rPr>
              <a:t>pragmatic acceptance, </a:t>
            </a:r>
            <a:r>
              <a:rPr sz="2100" spc="0" dirty="0">
                <a:latin typeface="Arial"/>
                <a:cs typeface="Arial"/>
              </a:rPr>
              <a:t>an </a:t>
            </a:r>
            <a:r>
              <a:rPr sz="2100" dirty="0">
                <a:latin typeface="Arial"/>
                <a:cs typeface="Arial"/>
              </a:rPr>
              <a:t>interest </a:t>
            </a:r>
            <a:r>
              <a:rPr sz="2100" spc="0" dirty="0">
                <a:latin typeface="Arial"/>
                <a:cs typeface="Arial"/>
              </a:rPr>
              <a:t>in</a:t>
            </a:r>
            <a:r>
              <a:rPr sz="2100" spc="-345" dirty="0">
                <a:latin typeface="Arial"/>
                <a:cs typeface="Arial"/>
              </a:rPr>
              <a:t> </a:t>
            </a:r>
            <a:r>
              <a:rPr sz="2100" dirty="0">
                <a:latin typeface="Arial"/>
                <a:cs typeface="Arial"/>
              </a:rPr>
              <a:t>surviving.</a:t>
            </a:r>
            <a:endParaRPr sz="2100">
              <a:latin typeface="Arial"/>
              <a:cs typeface="Arial"/>
            </a:endParaRPr>
          </a:p>
          <a:p>
            <a:pPr>
              <a:lnSpc>
                <a:spcPct val="100000"/>
              </a:lnSpc>
              <a:spcBef>
                <a:spcPts val="25"/>
              </a:spcBef>
              <a:buFont typeface="Arial"/>
              <a:buChar char="•"/>
            </a:pPr>
            <a:endParaRPr sz="2600">
              <a:latin typeface="Times New Roman"/>
              <a:cs typeface="Times New Roman"/>
            </a:endParaRPr>
          </a:p>
          <a:p>
            <a:pPr marL="356870" marR="358775" indent="-344170">
              <a:lnSpc>
                <a:spcPts val="2020"/>
              </a:lnSpc>
              <a:buChar char="•"/>
              <a:tabLst>
                <a:tab pos="356870" algn="l"/>
                <a:tab pos="357505" algn="l"/>
              </a:tabLst>
            </a:pPr>
            <a:r>
              <a:rPr sz="2100" spc="0" dirty="0">
                <a:latin typeface="Arial"/>
                <a:cs typeface="Arial"/>
              </a:rPr>
              <a:t>As</a:t>
            </a:r>
            <a:r>
              <a:rPr sz="2100" spc="-35" dirty="0">
                <a:latin typeface="Arial"/>
                <a:cs typeface="Arial"/>
              </a:rPr>
              <a:t> </a:t>
            </a:r>
            <a:r>
              <a:rPr sz="2100" spc="0" dirty="0">
                <a:latin typeface="Arial"/>
                <a:cs typeface="Arial"/>
              </a:rPr>
              <a:t>Lasch</a:t>
            </a:r>
            <a:r>
              <a:rPr sz="2100" spc="-60" dirty="0">
                <a:latin typeface="Arial"/>
                <a:cs typeface="Arial"/>
              </a:rPr>
              <a:t> </a:t>
            </a:r>
            <a:r>
              <a:rPr sz="2100" spc="0" dirty="0">
                <a:latin typeface="Arial"/>
                <a:cs typeface="Arial"/>
              </a:rPr>
              <a:t>has</a:t>
            </a:r>
            <a:r>
              <a:rPr sz="2100" spc="-35" dirty="0">
                <a:latin typeface="Arial"/>
                <a:cs typeface="Arial"/>
              </a:rPr>
              <a:t> </a:t>
            </a:r>
            <a:r>
              <a:rPr sz="2100" dirty="0">
                <a:latin typeface="Arial"/>
                <a:cs typeface="Arial"/>
              </a:rPr>
              <a:t>suggested,</a:t>
            </a:r>
            <a:r>
              <a:rPr sz="2100" spc="-70" dirty="0">
                <a:latin typeface="Arial"/>
                <a:cs typeface="Arial"/>
              </a:rPr>
              <a:t> </a:t>
            </a:r>
            <a:r>
              <a:rPr sz="2100" dirty="0">
                <a:latin typeface="Arial"/>
                <a:cs typeface="Arial"/>
              </a:rPr>
              <a:t>this</a:t>
            </a:r>
            <a:r>
              <a:rPr sz="2100" spc="-35" dirty="0">
                <a:latin typeface="Arial"/>
                <a:cs typeface="Arial"/>
              </a:rPr>
              <a:t> </a:t>
            </a:r>
            <a:r>
              <a:rPr sz="2100" spc="0" dirty="0">
                <a:latin typeface="Arial"/>
                <a:cs typeface="Arial"/>
              </a:rPr>
              <a:t>can</a:t>
            </a:r>
            <a:r>
              <a:rPr sz="2100" spc="-35" dirty="0">
                <a:latin typeface="Arial"/>
                <a:cs typeface="Arial"/>
              </a:rPr>
              <a:t> </a:t>
            </a:r>
            <a:r>
              <a:rPr sz="2100" dirty="0">
                <a:latin typeface="Arial"/>
                <a:cs typeface="Arial"/>
              </a:rPr>
              <a:t>produce</a:t>
            </a:r>
            <a:r>
              <a:rPr sz="2100" spc="-60" dirty="0">
                <a:latin typeface="Arial"/>
                <a:cs typeface="Arial"/>
              </a:rPr>
              <a:t> </a:t>
            </a:r>
            <a:r>
              <a:rPr sz="2100" spc="0" dirty="0">
                <a:latin typeface="Arial"/>
                <a:cs typeface="Arial"/>
              </a:rPr>
              <a:t>and</a:t>
            </a:r>
            <a:r>
              <a:rPr sz="2100" spc="-55" dirty="0">
                <a:latin typeface="Arial"/>
                <a:cs typeface="Arial"/>
              </a:rPr>
              <a:t> </a:t>
            </a:r>
            <a:r>
              <a:rPr sz="2100" spc="0" dirty="0">
                <a:latin typeface="Arial"/>
                <a:cs typeface="Arial"/>
              </a:rPr>
              <a:t>numbness</a:t>
            </a:r>
            <a:r>
              <a:rPr sz="2100" spc="-60" dirty="0">
                <a:latin typeface="Arial"/>
                <a:cs typeface="Arial"/>
              </a:rPr>
              <a:t> </a:t>
            </a:r>
            <a:r>
              <a:rPr sz="2100" spc="0" dirty="0">
                <a:latin typeface="Arial"/>
                <a:cs typeface="Arial"/>
              </a:rPr>
              <a:t>and  deep </a:t>
            </a:r>
            <a:r>
              <a:rPr sz="2100" dirty="0">
                <a:latin typeface="Arial"/>
                <a:cs typeface="Arial"/>
              </a:rPr>
              <a:t>anxiety. </a:t>
            </a:r>
            <a:r>
              <a:rPr sz="2100" spc="0" dirty="0">
                <a:latin typeface="Arial"/>
                <a:cs typeface="Arial"/>
              </a:rPr>
              <a:t>An </a:t>
            </a:r>
            <a:r>
              <a:rPr sz="2100" dirty="0">
                <a:latin typeface="Arial"/>
                <a:cs typeface="Arial"/>
              </a:rPr>
              <a:t>alternative </a:t>
            </a:r>
            <a:r>
              <a:rPr sz="2100" spc="0" dirty="0">
                <a:latin typeface="Arial"/>
                <a:cs typeface="Arial"/>
              </a:rPr>
              <a:t>coping mechanism is </a:t>
            </a:r>
            <a:r>
              <a:rPr sz="2100" dirty="0">
                <a:latin typeface="Arial"/>
                <a:cs typeface="Arial"/>
              </a:rPr>
              <a:t>sustained  optimism, </a:t>
            </a:r>
            <a:r>
              <a:rPr sz="2100" spc="0" dirty="0">
                <a:latin typeface="Arial"/>
                <a:cs typeface="Arial"/>
              </a:rPr>
              <a:t>based on </a:t>
            </a:r>
            <a:r>
              <a:rPr sz="2100" spc="-5" dirty="0">
                <a:latin typeface="Arial"/>
                <a:cs typeface="Arial"/>
              </a:rPr>
              <a:t>faith </a:t>
            </a:r>
            <a:r>
              <a:rPr sz="2100" spc="0" dirty="0">
                <a:latin typeface="Arial"/>
                <a:cs typeface="Arial"/>
              </a:rPr>
              <a:t>in </a:t>
            </a:r>
            <a:r>
              <a:rPr sz="2100" dirty="0">
                <a:latin typeface="Arial"/>
                <a:cs typeface="Arial"/>
              </a:rPr>
              <a:t>reason </a:t>
            </a:r>
            <a:r>
              <a:rPr sz="2100" spc="0" dirty="0">
                <a:latin typeface="Arial"/>
                <a:cs typeface="Arial"/>
              </a:rPr>
              <a:t>or in</a:t>
            </a:r>
            <a:r>
              <a:rPr sz="2100" spc="-325" dirty="0">
                <a:latin typeface="Arial"/>
                <a:cs typeface="Arial"/>
              </a:rPr>
              <a:t> </a:t>
            </a:r>
            <a:r>
              <a:rPr sz="2100" dirty="0">
                <a:latin typeface="Arial"/>
                <a:cs typeface="Arial"/>
              </a:rPr>
              <a:t>God.</a:t>
            </a:r>
            <a:endParaRPr sz="2100">
              <a:latin typeface="Arial"/>
              <a:cs typeface="Arial"/>
            </a:endParaRPr>
          </a:p>
          <a:p>
            <a:pPr>
              <a:lnSpc>
                <a:spcPct val="100000"/>
              </a:lnSpc>
              <a:spcBef>
                <a:spcPts val="25"/>
              </a:spcBef>
              <a:buFont typeface="Arial"/>
              <a:buChar char="•"/>
            </a:pPr>
            <a:endParaRPr sz="2600">
              <a:latin typeface="Times New Roman"/>
              <a:cs typeface="Times New Roman"/>
            </a:endParaRPr>
          </a:p>
          <a:p>
            <a:pPr marL="356870" marR="108585" indent="-344170">
              <a:lnSpc>
                <a:spcPts val="2020"/>
              </a:lnSpc>
              <a:buChar char="•"/>
              <a:tabLst>
                <a:tab pos="356870" algn="l"/>
                <a:tab pos="357505" algn="l"/>
              </a:tabLst>
            </a:pPr>
            <a:r>
              <a:rPr sz="2100" spc="0" dirty="0">
                <a:latin typeface="Arial"/>
                <a:cs typeface="Arial"/>
              </a:rPr>
              <a:t>A </a:t>
            </a:r>
            <a:r>
              <a:rPr sz="2100" dirty="0">
                <a:latin typeface="Arial"/>
                <a:cs typeface="Arial"/>
              </a:rPr>
              <a:t>third possibility </a:t>
            </a:r>
            <a:r>
              <a:rPr sz="2100" spc="0" dirty="0">
                <a:latin typeface="Arial"/>
                <a:cs typeface="Arial"/>
              </a:rPr>
              <a:t>is cynical </a:t>
            </a:r>
            <a:r>
              <a:rPr sz="2100" dirty="0">
                <a:latin typeface="Arial"/>
                <a:cs typeface="Arial"/>
              </a:rPr>
              <a:t>pessimism, </a:t>
            </a:r>
            <a:r>
              <a:rPr sz="2100" spc="0" dirty="0">
                <a:latin typeface="Arial"/>
                <a:cs typeface="Arial"/>
              </a:rPr>
              <a:t>where people cope </a:t>
            </a:r>
            <a:r>
              <a:rPr sz="2100" dirty="0">
                <a:latin typeface="Arial"/>
                <a:cs typeface="Arial"/>
              </a:rPr>
              <a:t>with  risks </a:t>
            </a:r>
            <a:r>
              <a:rPr sz="2100" spc="0" dirty="0">
                <a:latin typeface="Arial"/>
                <a:cs typeface="Arial"/>
              </a:rPr>
              <a:t>by using black </a:t>
            </a:r>
            <a:r>
              <a:rPr sz="2100" dirty="0">
                <a:latin typeface="Arial"/>
                <a:cs typeface="Arial"/>
              </a:rPr>
              <a:t>humour, the celebration </a:t>
            </a:r>
            <a:r>
              <a:rPr sz="2100" spc="0" dirty="0">
                <a:latin typeface="Arial"/>
                <a:cs typeface="Arial"/>
              </a:rPr>
              <a:t>of </a:t>
            </a:r>
            <a:r>
              <a:rPr sz="2100" dirty="0">
                <a:latin typeface="Arial"/>
                <a:cs typeface="Arial"/>
              </a:rPr>
              <a:t>anachronism</a:t>
            </a:r>
            <a:r>
              <a:rPr sz="2100" spc="-405" dirty="0">
                <a:latin typeface="Arial"/>
                <a:cs typeface="Arial"/>
              </a:rPr>
              <a:t> </a:t>
            </a:r>
            <a:r>
              <a:rPr sz="2100" spc="0" dirty="0">
                <a:latin typeface="Arial"/>
                <a:cs typeface="Arial"/>
              </a:rPr>
              <a:t>and  so on, as a way of coping </a:t>
            </a:r>
            <a:r>
              <a:rPr sz="2100" dirty="0">
                <a:latin typeface="Arial"/>
                <a:cs typeface="Arial"/>
              </a:rPr>
              <a:t>with </a:t>
            </a:r>
            <a:r>
              <a:rPr sz="2100" spc="0" dirty="0">
                <a:latin typeface="Arial"/>
                <a:cs typeface="Arial"/>
              </a:rPr>
              <a:t>pessimism</a:t>
            </a:r>
            <a:r>
              <a:rPr sz="2100" spc="-415" dirty="0">
                <a:latin typeface="Arial"/>
                <a:cs typeface="Arial"/>
              </a:rPr>
              <a:t> </a:t>
            </a:r>
            <a:r>
              <a:rPr sz="2100" spc="0" dirty="0">
                <a:latin typeface="Arial"/>
                <a:cs typeface="Arial"/>
              </a:rPr>
              <a:t>as such.</a:t>
            </a:r>
            <a:endParaRPr sz="2100">
              <a:latin typeface="Arial"/>
              <a:cs typeface="Arial"/>
            </a:endParaRPr>
          </a:p>
          <a:p>
            <a:pPr>
              <a:lnSpc>
                <a:spcPct val="100000"/>
              </a:lnSpc>
              <a:spcBef>
                <a:spcPts val="25"/>
              </a:spcBef>
              <a:buFont typeface="Arial"/>
              <a:buChar char="•"/>
            </a:pPr>
            <a:endParaRPr sz="2600">
              <a:latin typeface="Times New Roman"/>
              <a:cs typeface="Times New Roman"/>
            </a:endParaRPr>
          </a:p>
          <a:p>
            <a:pPr marL="356870" marR="203200" indent="-344170">
              <a:lnSpc>
                <a:spcPts val="2020"/>
              </a:lnSpc>
              <a:buChar char="•"/>
              <a:tabLst>
                <a:tab pos="356870" algn="l"/>
                <a:tab pos="357505" algn="l"/>
              </a:tabLst>
            </a:pPr>
            <a:r>
              <a:rPr sz="2100" dirty="0">
                <a:latin typeface="Arial"/>
                <a:cs typeface="Arial"/>
              </a:rPr>
              <a:t>Finally, there </a:t>
            </a:r>
            <a:r>
              <a:rPr sz="2100" spc="0" dirty="0">
                <a:latin typeface="Arial"/>
                <a:cs typeface="Arial"/>
              </a:rPr>
              <a:t>is </a:t>
            </a:r>
            <a:r>
              <a:rPr sz="2100" dirty="0">
                <a:latin typeface="Arial"/>
                <a:cs typeface="Arial"/>
              </a:rPr>
              <a:t>the possibility </a:t>
            </a:r>
            <a:r>
              <a:rPr sz="2100" spc="0" dirty="0">
                <a:latin typeface="Arial"/>
                <a:cs typeface="Arial"/>
              </a:rPr>
              <a:t>of </a:t>
            </a:r>
            <a:r>
              <a:rPr sz="2100" dirty="0">
                <a:latin typeface="Arial"/>
                <a:cs typeface="Arial"/>
              </a:rPr>
              <a:t>radical political </a:t>
            </a:r>
            <a:r>
              <a:rPr sz="2100" spc="0" dirty="0">
                <a:latin typeface="Arial"/>
                <a:cs typeface="Arial"/>
              </a:rPr>
              <a:t>engagement in  </a:t>
            </a:r>
            <a:r>
              <a:rPr sz="2100" dirty="0">
                <a:latin typeface="Arial"/>
                <a:cs typeface="Arial"/>
              </a:rPr>
              <a:t>various </a:t>
            </a:r>
            <a:r>
              <a:rPr sz="2100" spc="0" dirty="0">
                <a:latin typeface="Arial"/>
                <a:cs typeface="Arial"/>
              </a:rPr>
              <a:t>social </a:t>
            </a:r>
            <a:r>
              <a:rPr sz="2100" dirty="0">
                <a:latin typeface="Arial"/>
                <a:cs typeface="Arial"/>
              </a:rPr>
              <a:t>movements. Giddens </a:t>
            </a:r>
            <a:r>
              <a:rPr sz="2100" spc="0" dirty="0">
                <a:latin typeface="Arial"/>
                <a:cs typeface="Arial"/>
              </a:rPr>
              <a:t>seems </a:t>
            </a:r>
            <a:r>
              <a:rPr sz="2100" spc="-5" dirty="0">
                <a:latin typeface="Arial"/>
                <a:cs typeface="Arial"/>
              </a:rPr>
              <a:t>to </a:t>
            </a:r>
            <a:r>
              <a:rPr sz="2100" spc="0" dirty="0">
                <a:latin typeface="Arial"/>
                <a:cs typeface="Arial"/>
              </a:rPr>
              <a:t>have </a:t>
            </a:r>
            <a:r>
              <a:rPr sz="2100" dirty="0">
                <a:latin typeface="Arial"/>
                <a:cs typeface="Arial"/>
              </a:rPr>
              <a:t>missed </a:t>
            </a:r>
            <a:r>
              <a:rPr sz="2100" spc="0" dirty="0">
                <a:latin typeface="Arial"/>
                <a:cs typeface="Arial"/>
              </a:rPr>
              <a:t>out  </a:t>
            </a:r>
            <a:r>
              <a:rPr sz="2100" dirty="0">
                <a:latin typeface="Arial"/>
                <a:cs typeface="Arial"/>
              </a:rPr>
              <a:t>retreatism </a:t>
            </a:r>
            <a:r>
              <a:rPr sz="2100" spc="0" dirty="0">
                <a:latin typeface="Arial"/>
                <a:cs typeface="Arial"/>
              </a:rPr>
              <a:t>and </a:t>
            </a:r>
            <a:r>
              <a:rPr sz="2100" dirty="0">
                <a:latin typeface="Arial"/>
                <a:cs typeface="Arial"/>
              </a:rPr>
              <a:t>'innovation', the development </a:t>
            </a:r>
            <a:r>
              <a:rPr sz="2100" spc="0" dirty="0">
                <a:latin typeface="Arial"/>
                <a:cs typeface="Arial"/>
              </a:rPr>
              <a:t>of illegal </a:t>
            </a:r>
            <a:r>
              <a:rPr sz="2100" spc="-5" dirty="0">
                <a:latin typeface="Arial"/>
                <a:cs typeface="Arial"/>
              </a:rPr>
              <a:t>activity</a:t>
            </a:r>
            <a:r>
              <a:rPr sz="2100" spc="-390" dirty="0">
                <a:latin typeface="Arial"/>
                <a:cs typeface="Arial"/>
              </a:rPr>
              <a:t> </a:t>
            </a:r>
            <a:r>
              <a:rPr sz="2100" spc="0" dirty="0">
                <a:latin typeface="Arial"/>
                <a:cs typeface="Arial"/>
              </a:rPr>
              <a:t>as  in </a:t>
            </a:r>
            <a:r>
              <a:rPr sz="2100" dirty="0">
                <a:latin typeface="Arial"/>
                <a:cs typeface="Arial"/>
              </a:rPr>
              <a:t>criminal careers. </a:t>
            </a:r>
            <a:r>
              <a:rPr sz="2100" spc="5" dirty="0">
                <a:latin typeface="Arial"/>
                <a:cs typeface="Arial"/>
              </a:rPr>
              <a:t>He </a:t>
            </a:r>
            <a:r>
              <a:rPr sz="2100" spc="0" dirty="0">
                <a:latin typeface="Arial"/>
                <a:cs typeface="Arial"/>
              </a:rPr>
              <a:t>has added </a:t>
            </a:r>
            <a:r>
              <a:rPr sz="2100" dirty="0">
                <a:latin typeface="Arial"/>
                <a:cs typeface="Arial"/>
              </a:rPr>
              <a:t>sustained optimism </a:t>
            </a:r>
            <a:r>
              <a:rPr sz="2100" spc="0" dirty="0">
                <a:latin typeface="Arial"/>
                <a:cs typeface="Arial"/>
              </a:rPr>
              <a:t>and  cynical</a:t>
            </a:r>
            <a:r>
              <a:rPr sz="2100" spc="-100" dirty="0">
                <a:latin typeface="Arial"/>
                <a:cs typeface="Arial"/>
              </a:rPr>
              <a:t> </a:t>
            </a:r>
            <a:r>
              <a:rPr sz="2100" spc="0" dirty="0">
                <a:latin typeface="Arial"/>
                <a:cs typeface="Arial"/>
              </a:rPr>
              <a:t>pessimism.</a:t>
            </a:r>
            <a:endParaRPr sz="21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192</a:t>
            </a:fld>
            <a:endParaRPr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63372"/>
            <a:ext cx="8185150" cy="4251960"/>
          </a:xfrm>
          <a:prstGeom prst="rect">
            <a:avLst/>
          </a:prstGeom>
        </p:spPr>
        <p:txBody>
          <a:bodyPr vert="horz" wrap="square" lIns="0" tIns="78740" rIns="0" bIns="0" rtlCol="0">
            <a:spAutoFit/>
          </a:bodyPr>
          <a:lstStyle/>
          <a:p>
            <a:pPr marL="356870" marR="46990" indent="-344170">
              <a:lnSpc>
                <a:spcPts val="2110"/>
              </a:lnSpc>
              <a:spcBef>
                <a:spcPts val="620"/>
              </a:spcBef>
              <a:buFont typeface="Arial"/>
              <a:buChar char="•"/>
              <a:tabLst>
                <a:tab pos="356870" algn="l"/>
                <a:tab pos="357505" algn="l"/>
              </a:tabLst>
            </a:pPr>
            <a:r>
              <a:rPr sz="2200" dirty="0">
                <a:latin typeface="Arial"/>
                <a:cs typeface="Arial"/>
              </a:rPr>
              <a:t>Trust </a:t>
            </a:r>
            <a:r>
              <a:rPr sz="2200" spc="-5" dirty="0">
                <a:latin typeface="Arial"/>
                <a:cs typeface="Arial"/>
              </a:rPr>
              <a:t>is crucial </a:t>
            </a:r>
            <a:r>
              <a:rPr sz="2200" spc="0" dirty="0">
                <a:latin typeface="Arial"/>
                <a:cs typeface="Arial"/>
              </a:rPr>
              <a:t>to </a:t>
            </a:r>
            <a:r>
              <a:rPr sz="2200" dirty="0">
                <a:latin typeface="Arial"/>
                <a:cs typeface="Arial"/>
              </a:rPr>
              <a:t>modern </a:t>
            </a:r>
            <a:r>
              <a:rPr sz="2200" spc="-5" dirty="0">
                <a:latin typeface="Arial"/>
                <a:cs typeface="Arial"/>
              </a:rPr>
              <a:t>life, and </a:t>
            </a:r>
            <a:r>
              <a:rPr sz="2200" spc="-10" dirty="0">
                <a:latin typeface="Arial"/>
                <a:cs typeface="Arial"/>
              </a:rPr>
              <a:t>it </a:t>
            </a:r>
            <a:r>
              <a:rPr sz="2200" spc="-5" dirty="0">
                <a:latin typeface="Arial"/>
                <a:cs typeface="Arial"/>
              </a:rPr>
              <a:t>is intertwined with the  </a:t>
            </a:r>
            <a:r>
              <a:rPr sz="2200" dirty="0">
                <a:latin typeface="Arial"/>
                <a:cs typeface="Arial"/>
              </a:rPr>
              <a:t>growth of </a:t>
            </a:r>
            <a:r>
              <a:rPr sz="2200" spc="-5" dirty="0">
                <a:latin typeface="Arial"/>
                <a:cs typeface="Arial"/>
              </a:rPr>
              <a:t>globalisation. </a:t>
            </a:r>
            <a:r>
              <a:rPr sz="2200" dirty="0">
                <a:latin typeface="Arial"/>
                <a:cs typeface="Arial"/>
              </a:rPr>
              <a:t>Trust </a:t>
            </a:r>
            <a:r>
              <a:rPr sz="2200" spc="-5" dirty="0">
                <a:latin typeface="Arial"/>
                <a:cs typeface="Arial"/>
              </a:rPr>
              <a:t>on </a:t>
            </a:r>
            <a:r>
              <a:rPr sz="2200" dirty="0">
                <a:latin typeface="Arial"/>
                <a:cs typeface="Arial"/>
              </a:rPr>
              <a:t>a more personal </a:t>
            </a:r>
            <a:r>
              <a:rPr sz="2200" spc="-5" dirty="0">
                <a:latin typeface="Arial"/>
                <a:cs typeface="Arial"/>
              </a:rPr>
              <a:t>level is best  </a:t>
            </a:r>
            <a:r>
              <a:rPr sz="2200" dirty="0">
                <a:latin typeface="Arial"/>
                <a:cs typeface="Arial"/>
              </a:rPr>
              <a:t>seen </a:t>
            </a:r>
            <a:r>
              <a:rPr sz="2200" spc="-5" dirty="0">
                <a:latin typeface="Arial"/>
                <a:cs typeface="Arial"/>
              </a:rPr>
              <a:t>as </a:t>
            </a:r>
            <a:r>
              <a:rPr sz="2200" dirty="0">
                <a:latin typeface="Arial"/>
                <a:cs typeface="Arial"/>
              </a:rPr>
              <a:t>a project, something </a:t>
            </a:r>
            <a:r>
              <a:rPr sz="2200" spc="0" dirty="0">
                <a:latin typeface="Arial"/>
                <a:cs typeface="Arial"/>
              </a:rPr>
              <a:t>to </a:t>
            </a:r>
            <a:r>
              <a:rPr sz="2200" spc="-5" dirty="0">
                <a:latin typeface="Arial"/>
                <a:cs typeface="Arial"/>
              </a:rPr>
              <a:t>be </a:t>
            </a:r>
            <a:r>
              <a:rPr sz="2200" dirty="0">
                <a:latin typeface="Arial"/>
                <a:cs typeface="Arial"/>
              </a:rPr>
              <a:t>worked at, </a:t>
            </a:r>
            <a:r>
              <a:rPr sz="2200" spc="-5" dirty="0">
                <a:latin typeface="Arial"/>
                <a:cs typeface="Arial"/>
              </a:rPr>
              <a:t>involving </a:t>
            </a:r>
            <a:r>
              <a:rPr sz="2200" dirty="0">
                <a:latin typeface="Arial"/>
                <a:cs typeface="Arial"/>
              </a:rPr>
              <a:t>a  'mutual process of </a:t>
            </a:r>
            <a:r>
              <a:rPr sz="2200" spc="-5" dirty="0">
                <a:latin typeface="Arial"/>
                <a:cs typeface="Arial"/>
              </a:rPr>
              <a:t>self disclosure'. Giddens </a:t>
            </a:r>
            <a:r>
              <a:rPr sz="2200" dirty="0">
                <a:latin typeface="Arial"/>
                <a:cs typeface="Arial"/>
              </a:rPr>
              <a:t>focuses </a:t>
            </a:r>
            <a:r>
              <a:rPr sz="2200" spc="-5" dirty="0">
                <a:latin typeface="Arial"/>
                <a:cs typeface="Arial"/>
              </a:rPr>
              <a:t>on erotic  involvement </a:t>
            </a:r>
            <a:r>
              <a:rPr sz="2200" dirty="0">
                <a:latin typeface="Arial"/>
                <a:cs typeface="Arial"/>
              </a:rPr>
              <a:t>here, </a:t>
            </a:r>
            <a:r>
              <a:rPr sz="2200" spc="-5" dirty="0">
                <a:latin typeface="Arial"/>
                <a:cs typeface="Arial"/>
              </a:rPr>
              <a:t>especially </a:t>
            </a:r>
            <a:r>
              <a:rPr sz="2200" dirty="0">
                <a:latin typeface="Arial"/>
                <a:cs typeface="Arial"/>
              </a:rPr>
              <a:t>the 'romantic </a:t>
            </a:r>
            <a:r>
              <a:rPr sz="2200" spc="-5" dirty="0">
                <a:latin typeface="Arial"/>
                <a:cs typeface="Arial"/>
              </a:rPr>
              <a:t>love </a:t>
            </a:r>
            <a:r>
              <a:rPr sz="2200" dirty="0">
                <a:latin typeface="Arial"/>
                <a:cs typeface="Arial"/>
              </a:rPr>
              <a:t>complex'. </a:t>
            </a:r>
            <a:r>
              <a:rPr sz="2200" spc="-5" dirty="0">
                <a:latin typeface="Arial"/>
                <a:cs typeface="Arial"/>
              </a:rPr>
              <a:t>He  also </a:t>
            </a:r>
            <a:r>
              <a:rPr sz="2200" dirty="0">
                <a:latin typeface="Arial"/>
                <a:cs typeface="Arial"/>
              </a:rPr>
              <a:t>takes </a:t>
            </a:r>
            <a:r>
              <a:rPr sz="2200" spc="-5" dirty="0">
                <a:latin typeface="Arial"/>
                <a:cs typeface="Arial"/>
              </a:rPr>
              <a:t>on </a:t>
            </a:r>
            <a:r>
              <a:rPr sz="2200" dirty="0">
                <a:latin typeface="Arial"/>
                <a:cs typeface="Arial"/>
              </a:rPr>
              <a:t>Lasch's </a:t>
            </a:r>
            <a:r>
              <a:rPr sz="2200" spc="-5" dirty="0">
                <a:latin typeface="Arial"/>
                <a:cs typeface="Arial"/>
              </a:rPr>
              <a:t>gloomier view </a:t>
            </a:r>
            <a:r>
              <a:rPr sz="2200" dirty="0">
                <a:latin typeface="Arial"/>
                <a:cs typeface="Arial"/>
              </a:rPr>
              <a:t>of </a:t>
            </a:r>
            <a:r>
              <a:rPr sz="2200" spc="-5" dirty="0">
                <a:latin typeface="Arial"/>
                <a:cs typeface="Arial"/>
              </a:rPr>
              <a:t>an increasing  manipulation and powerlessness, </a:t>
            </a:r>
            <a:r>
              <a:rPr sz="2200" dirty="0">
                <a:latin typeface="Arial"/>
                <a:cs typeface="Arial"/>
              </a:rPr>
              <a:t>the </a:t>
            </a:r>
            <a:r>
              <a:rPr sz="2200" spc="-5" dirty="0">
                <a:latin typeface="Arial"/>
                <a:cs typeface="Arial"/>
              </a:rPr>
              <a:t>result </a:t>
            </a:r>
            <a:r>
              <a:rPr sz="2200" dirty="0">
                <a:latin typeface="Arial"/>
                <a:cs typeface="Arial"/>
              </a:rPr>
              <a:t>of a </a:t>
            </a:r>
            <a:r>
              <a:rPr sz="2200" spc="-5" dirty="0">
                <a:latin typeface="Arial"/>
                <a:cs typeface="Arial"/>
              </a:rPr>
              <a:t>growing  </a:t>
            </a:r>
            <a:r>
              <a:rPr sz="2200" dirty="0">
                <a:latin typeface="Arial"/>
                <a:cs typeface="Arial"/>
              </a:rPr>
              <a:t>'menacing appearance of the contemporary </a:t>
            </a:r>
            <a:r>
              <a:rPr sz="2200" spc="-5" dirty="0">
                <a:latin typeface="Arial"/>
                <a:cs typeface="Arial"/>
              </a:rPr>
              <a:t>world' [This </a:t>
            </a:r>
            <a:r>
              <a:rPr sz="2200" dirty="0">
                <a:latin typeface="Arial"/>
                <a:cs typeface="Arial"/>
              </a:rPr>
              <a:t>seems  </a:t>
            </a:r>
            <a:r>
              <a:rPr sz="2200" spc="-5" dirty="0">
                <a:latin typeface="Arial"/>
                <a:cs typeface="Arial"/>
              </a:rPr>
              <a:t>reminiscent </a:t>
            </a:r>
            <a:r>
              <a:rPr sz="2200" dirty="0">
                <a:latin typeface="Arial"/>
                <a:cs typeface="Arial"/>
              </a:rPr>
              <a:t>of Bauman's </a:t>
            </a:r>
            <a:r>
              <a:rPr sz="2200" spc="-5" dirty="0">
                <a:latin typeface="Arial"/>
                <a:cs typeface="Arial"/>
              </a:rPr>
              <a:t>insistence </a:t>
            </a:r>
            <a:r>
              <a:rPr sz="2200" dirty="0">
                <a:latin typeface="Arial"/>
                <a:cs typeface="Arial"/>
              </a:rPr>
              <a:t>that </a:t>
            </a:r>
            <a:r>
              <a:rPr sz="2200" spc="-5" dirty="0">
                <a:latin typeface="Arial"/>
                <a:cs typeface="Arial"/>
              </a:rPr>
              <a:t>only </a:t>
            </a:r>
            <a:r>
              <a:rPr sz="2200" dirty="0">
                <a:latin typeface="Arial"/>
                <a:cs typeface="Arial"/>
              </a:rPr>
              <a:t>pure or 'we-'  </a:t>
            </a:r>
            <a:r>
              <a:rPr sz="2200" spc="-5" dirty="0">
                <a:latin typeface="Arial"/>
                <a:cs typeface="Arial"/>
              </a:rPr>
              <a:t>relations </a:t>
            </a:r>
            <a:r>
              <a:rPr sz="2200" dirty="0">
                <a:latin typeface="Arial"/>
                <a:cs typeface="Arial"/>
              </a:rPr>
              <a:t>offer </a:t>
            </a:r>
            <a:r>
              <a:rPr sz="2200" spc="-5" dirty="0">
                <a:latin typeface="Arial"/>
                <a:cs typeface="Arial"/>
              </a:rPr>
              <a:t>hope in</a:t>
            </a:r>
            <a:r>
              <a:rPr sz="2200" spc="-55" dirty="0">
                <a:latin typeface="Arial"/>
                <a:cs typeface="Arial"/>
              </a:rPr>
              <a:t> </a:t>
            </a:r>
            <a:r>
              <a:rPr sz="2200" dirty="0">
                <a:latin typeface="Arial"/>
                <a:cs typeface="Arial"/>
              </a:rPr>
              <a:t>modernity].</a:t>
            </a:r>
            <a:endParaRPr sz="2200">
              <a:latin typeface="Arial"/>
              <a:cs typeface="Arial"/>
            </a:endParaRPr>
          </a:p>
          <a:p>
            <a:pPr>
              <a:lnSpc>
                <a:spcPct val="100000"/>
              </a:lnSpc>
              <a:spcBef>
                <a:spcPts val="55"/>
              </a:spcBef>
              <a:buFont typeface="Arial"/>
              <a:buChar char="•"/>
            </a:pPr>
            <a:endParaRPr sz="2700">
              <a:latin typeface="Times New Roman"/>
              <a:cs typeface="Times New Roman"/>
            </a:endParaRPr>
          </a:p>
          <a:p>
            <a:pPr marL="356870" marR="5080" indent="-344170">
              <a:lnSpc>
                <a:spcPts val="2110"/>
              </a:lnSpc>
              <a:buChar char="•"/>
              <a:tabLst>
                <a:tab pos="356870" algn="l"/>
                <a:tab pos="357505" algn="l"/>
              </a:tabLst>
            </a:pPr>
            <a:r>
              <a:rPr sz="2200" spc="-5" dirty="0">
                <a:latin typeface="Arial"/>
                <a:cs typeface="Arial"/>
              </a:rPr>
              <a:t>Globalisation </a:t>
            </a:r>
            <a:r>
              <a:rPr sz="2200" spc="-10" dirty="0">
                <a:latin typeface="Arial"/>
                <a:cs typeface="Arial"/>
              </a:rPr>
              <a:t>leads </a:t>
            </a:r>
            <a:r>
              <a:rPr sz="2200" spc="0" dirty="0">
                <a:latin typeface="Arial"/>
                <a:cs typeface="Arial"/>
              </a:rPr>
              <a:t>to </a:t>
            </a:r>
            <a:r>
              <a:rPr sz="2200" spc="-5" dirty="0">
                <a:latin typeface="Arial"/>
                <a:cs typeface="Arial"/>
              </a:rPr>
              <a:t>displacement </a:t>
            </a:r>
            <a:r>
              <a:rPr sz="2200" dirty="0">
                <a:latin typeface="Arial"/>
                <a:cs typeface="Arial"/>
              </a:rPr>
              <a:t>of the </a:t>
            </a:r>
            <a:r>
              <a:rPr sz="2200" spc="-5" dirty="0">
                <a:latin typeface="Arial"/>
                <a:cs typeface="Arial"/>
              </a:rPr>
              <a:t>old embedding  </a:t>
            </a:r>
            <a:r>
              <a:rPr sz="2200" dirty="0">
                <a:latin typeface="Arial"/>
                <a:cs typeface="Arial"/>
              </a:rPr>
              <a:t>mechanisms </a:t>
            </a:r>
            <a:r>
              <a:rPr sz="2200" spc="-5" dirty="0">
                <a:latin typeface="Arial"/>
                <a:cs typeface="Arial"/>
              </a:rPr>
              <a:t>and </a:t>
            </a:r>
            <a:r>
              <a:rPr sz="2200" dirty="0">
                <a:latin typeface="Arial"/>
                <a:cs typeface="Arial"/>
              </a:rPr>
              <a:t>a </a:t>
            </a:r>
            <a:r>
              <a:rPr sz="2200" spc="-5" dirty="0">
                <a:latin typeface="Arial"/>
                <a:cs typeface="Arial"/>
              </a:rPr>
              <a:t>possible </a:t>
            </a:r>
            <a:r>
              <a:rPr sz="2200" dirty="0">
                <a:latin typeface="Arial"/>
                <a:cs typeface="Arial"/>
              </a:rPr>
              <a:t>re </a:t>
            </a:r>
            <a:r>
              <a:rPr sz="2200" spc="-5" dirty="0">
                <a:latin typeface="Arial"/>
                <a:cs typeface="Arial"/>
              </a:rPr>
              <a:t>embedding, in </a:t>
            </a:r>
            <a:r>
              <a:rPr sz="2200" dirty="0">
                <a:latin typeface="Arial"/>
                <a:cs typeface="Arial"/>
              </a:rPr>
              <a:t>a </a:t>
            </a:r>
            <a:r>
              <a:rPr sz="2200" spc="-5" dirty="0">
                <a:latin typeface="Arial"/>
                <a:cs typeface="Arial"/>
              </a:rPr>
              <a:t>whole dialectic  </a:t>
            </a:r>
            <a:r>
              <a:rPr sz="2200" dirty="0">
                <a:latin typeface="Arial"/>
                <a:cs typeface="Arial"/>
              </a:rPr>
              <a:t>of </a:t>
            </a:r>
            <a:r>
              <a:rPr sz="2200" spc="-5" dirty="0">
                <a:latin typeface="Arial"/>
                <a:cs typeface="Arial"/>
              </a:rPr>
              <a:t>displacement and </a:t>
            </a:r>
            <a:r>
              <a:rPr sz="2200" dirty="0">
                <a:latin typeface="Arial"/>
                <a:cs typeface="Arial"/>
              </a:rPr>
              <a:t>re </a:t>
            </a:r>
            <a:r>
              <a:rPr sz="2200" spc="-5" dirty="0">
                <a:latin typeface="Arial"/>
                <a:cs typeface="Arial"/>
              </a:rPr>
              <a:t>embedding, intimacy and impersonality,  expertise and reappropriations, privatism and</a:t>
            </a:r>
            <a:r>
              <a:rPr sz="2200" spc="25" dirty="0">
                <a:latin typeface="Arial"/>
                <a:cs typeface="Arial"/>
              </a:rPr>
              <a:t> </a:t>
            </a:r>
            <a:r>
              <a:rPr sz="2200" dirty="0">
                <a:latin typeface="Arial"/>
                <a:cs typeface="Arial"/>
              </a:rPr>
              <a:t>engagement.</a:t>
            </a:r>
            <a:endParaRPr sz="2200">
              <a:latin typeface="Arial"/>
              <a:cs typeface="Arial"/>
            </a:endParaRPr>
          </a:p>
        </p:txBody>
      </p:sp>
      <p:sp>
        <p:nvSpPr>
          <p:cNvPr id="3" name="object 3"/>
          <p:cNvSpPr/>
          <p:nvPr/>
        </p:nvSpPr>
        <p:spPr>
          <a:xfrm>
            <a:off x="5638800" y="4800600"/>
            <a:ext cx="1989099" cy="2057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193</a:t>
            </a:fld>
            <a:endParaRPr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9572"/>
            <a:ext cx="8028305" cy="4520565"/>
          </a:xfrm>
          <a:prstGeom prst="rect">
            <a:avLst/>
          </a:prstGeom>
        </p:spPr>
        <p:txBody>
          <a:bodyPr vert="horz" wrap="square" lIns="0" tIns="78740" rIns="0" bIns="0" rtlCol="0">
            <a:spAutoFit/>
          </a:bodyPr>
          <a:lstStyle/>
          <a:p>
            <a:pPr marL="356870" marR="5080" indent="-344170">
              <a:lnSpc>
                <a:spcPts val="2110"/>
              </a:lnSpc>
              <a:spcBef>
                <a:spcPts val="620"/>
              </a:spcBef>
              <a:buFont typeface="Arial"/>
              <a:buChar char="•"/>
              <a:tabLst>
                <a:tab pos="356870" algn="l"/>
                <a:tab pos="357505" algn="l"/>
              </a:tabLst>
            </a:pPr>
            <a:r>
              <a:rPr sz="2200" spc="-5" dirty="0">
                <a:latin typeface="Arial"/>
                <a:cs typeface="Arial"/>
              </a:rPr>
              <a:t>[Referring </a:t>
            </a:r>
            <a:r>
              <a:rPr sz="2200" spc="0" dirty="0">
                <a:latin typeface="Arial"/>
                <a:cs typeface="Arial"/>
              </a:rPr>
              <a:t>to </a:t>
            </a:r>
            <a:r>
              <a:rPr sz="2200" dirty="0">
                <a:latin typeface="Arial"/>
                <a:cs typeface="Arial"/>
              </a:rPr>
              <a:t>Habermas], expert systems </a:t>
            </a:r>
            <a:r>
              <a:rPr sz="2200" spc="-5" dirty="0">
                <a:latin typeface="Arial"/>
                <a:cs typeface="Arial"/>
              </a:rPr>
              <a:t>do </a:t>
            </a:r>
            <a:r>
              <a:rPr sz="2200" dirty="0">
                <a:latin typeface="Arial"/>
                <a:cs typeface="Arial"/>
              </a:rPr>
              <a:t>not </a:t>
            </a:r>
            <a:r>
              <a:rPr sz="2200" spc="-5" dirty="0">
                <a:latin typeface="Arial"/>
                <a:cs typeface="Arial"/>
              </a:rPr>
              <a:t>colonise life  worlds, </a:t>
            </a:r>
            <a:r>
              <a:rPr sz="2200" dirty="0">
                <a:latin typeface="Arial"/>
                <a:cs typeface="Arial"/>
              </a:rPr>
              <a:t>but </a:t>
            </a:r>
            <a:r>
              <a:rPr sz="2200" spc="-5" dirty="0">
                <a:latin typeface="Arial"/>
                <a:cs typeface="Arial"/>
              </a:rPr>
              <a:t>engage in </a:t>
            </a:r>
            <a:r>
              <a:rPr sz="2200" dirty="0">
                <a:latin typeface="Arial"/>
                <a:cs typeface="Arial"/>
              </a:rPr>
              <a:t>a </a:t>
            </a:r>
            <a:r>
              <a:rPr sz="2200" spc="-5" dirty="0">
                <a:latin typeface="Arial"/>
                <a:cs typeface="Arial"/>
              </a:rPr>
              <a:t>dialectic </a:t>
            </a:r>
            <a:r>
              <a:rPr sz="2200" dirty="0">
                <a:latin typeface="Arial"/>
                <a:cs typeface="Arial"/>
              </a:rPr>
              <a:t>so that </a:t>
            </a:r>
            <a:r>
              <a:rPr sz="2200" spc="-5" dirty="0">
                <a:latin typeface="Arial"/>
                <a:cs typeface="Arial"/>
              </a:rPr>
              <a:t>changes in </a:t>
            </a:r>
            <a:r>
              <a:rPr sz="2200" dirty="0">
                <a:latin typeface="Arial"/>
                <a:cs typeface="Arial"/>
              </a:rPr>
              <a:t>every </a:t>
            </a:r>
            <a:r>
              <a:rPr sz="2200" spc="-10" dirty="0">
                <a:latin typeface="Arial"/>
                <a:cs typeface="Arial"/>
              </a:rPr>
              <a:t>day  </a:t>
            </a:r>
            <a:r>
              <a:rPr sz="2200" spc="-5" dirty="0">
                <a:latin typeface="Arial"/>
                <a:cs typeface="Arial"/>
              </a:rPr>
              <a:t>life also </a:t>
            </a:r>
            <a:r>
              <a:rPr sz="2200" dirty="0">
                <a:latin typeface="Arial"/>
                <a:cs typeface="Arial"/>
              </a:rPr>
              <a:t>affect </a:t>
            </a:r>
            <a:r>
              <a:rPr sz="2200" spc="-5" dirty="0">
                <a:latin typeface="Arial"/>
                <a:cs typeface="Arial"/>
              </a:rPr>
              <a:t>disembedding </a:t>
            </a:r>
            <a:r>
              <a:rPr sz="2200" dirty="0">
                <a:latin typeface="Arial"/>
                <a:cs typeface="Arial"/>
              </a:rPr>
              <a:t>mechanisms, </a:t>
            </a:r>
            <a:r>
              <a:rPr sz="2200" spc="-5" dirty="0">
                <a:latin typeface="Arial"/>
                <a:cs typeface="Arial"/>
              </a:rPr>
              <a:t>and </a:t>
            </a:r>
            <a:r>
              <a:rPr sz="2200" dirty="0">
                <a:latin typeface="Arial"/>
                <a:cs typeface="Arial"/>
              </a:rPr>
              <a:t>'technical  </a:t>
            </a:r>
            <a:r>
              <a:rPr sz="2200" spc="-5" dirty="0">
                <a:latin typeface="Arial"/>
                <a:cs typeface="Arial"/>
              </a:rPr>
              <a:t>expertise is continually </a:t>
            </a:r>
            <a:r>
              <a:rPr sz="2200" dirty="0">
                <a:latin typeface="Arial"/>
                <a:cs typeface="Arial"/>
              </a:rPr>
              <a:t>re </a:t>
            </a:r>
            <a:r>
              <a:rPr sz="2200" spc="-5" dirty="0">
                <a:latin typeface="Arial"/>
                <a:cs typeface="Arial"/>
              </a:rPr>
              <a:t>appropriated by lay </a:t>
            </a:r>
            <a:r>
              <a:rPr sz="2200" dirty="0">
                <a:latin typeface="Arial"/>
                <a:cs typeface="Arial"/>
              </a:rPr>
              <a:t>agents'. </a:t>
            </a:r>
            <a:r>
              <a:rPr sz="2200" spc="-5" dirty="0">
                <a:latin typeface="Arial"/>
                <a:cs typeface="Arial"/>
              </a:rPr>
              <a:t>Thus  expertise continually </a:t>
            </a:r>
            <a:r>
              <a:rPr sz="2200" dirty="0">
                <a:latin typeface="Arial"/>
                <a:cs typeface="Arial"/>
              </a:rPr>
              <a:t>'filters </a:t>
            </a:r>
            <a:r>
              <a:rPr sz="2200" spc="-5" dirty="0">
                <a:latin typeface="Arial"/>
                <a:cs typeface="Arial"/>
              </a:rPr>
              <a:t>back' into </a:t>
            </a:r>
            <a:r>
              <a:rPr sz="2200" dirty="0">
                <a:latin typeface="Arial"/>
                <a:cs typeface="Arial"/>
              </a:rPr>
              <a:t>the </a:t>
            </a:r>
            <a:r>
              <a:rPr sz="2200" spc="-5" dirty="0">
                <a:latin typeface="Arial"/>
                <a:cs typeface="Arial"/>
              </a:rPr>
              <a:t>life world [certainly </a:t>
            </a:r>
            <a:r>
              <a:rPr sz="2200" dirty="0">
                <a:latin typeface="Arial"/>
                <a:cs typeface="Arial"/>
              </a:rPr>
              <a:t>a  </a:t>
            </a:r>
            <a:r>
              <a:rPr sz="2200" spc="-5" dirty="0">
                <a:latin typeface="Arial"/>
                <a:cs typeface="Arial"/>
              </a:rPr>
              <a:t>welcome </a:t>
            </a:r>
            <a:r>
              <a:rPr sz="2200" dirty="0">
                <a:latin typeface="Arial"/>
                <a:cs typeface="Arial"/>
              </a:rPr>
              <a:t>attempt </a:t>
            </a:r>
            <a:r>
              <a:rPr sz="2200" spc="0" dirty="0">
                <a:latin typeface="Arial"/>
                <a:cs typeface="Arial"/>
              </a:rPr>
              <a:t>to </a:t>
            </a:r>
            <a:r>
              <a:rPr sz="2200" spc="-5" dirty="0">
                <a:latin typeface="Arial"/>
                <a:cs typeface="Arial"/>
              </a:rPr>
              <a:t>modernise </a:t>
            </a:r>
            <a:r>
              <a:rPr sz="2200" dirty="0">
                <a:latin typeface="Arial"/>
                <a:cs typeface="Arial"/>
              </a:rPr>
              <a:t>the concept of the </a:t>
            </a:r>
            <a:r>
              <a:rPr sz="2200" spc="-5" dirty="0">
                <a:latin typeface="Arial"/>
                <a:cs typeface="Arial"/>
              </a:rPr>
              <a:t>life world in  </a:t>
            </a:r>
            <a:r>
              <a:rPr sz="2200" dirty="0">
                <a:latin typeface="Arial"/>
                <a:cs typeface="Arial"/>
              </a:rPr>
              <a:t>Habermas?].</a:t>
            </a:r>
            <a:endParaRPr sz="2200">
              <a:latin typeface="Arial"/>
              <a:cs typeface="Arial"/>
            </a:endParaRPr>
          </a:p>
          <a:p>
            <a:pPr>
              <a:lnSpc>
                <a:spcPct val="100000"/>
              </a:lnSpc>
              <a:buFont typeface="Arial"/>
              <a:buChar char="•"/>
            </a:pPr>
            <a:endParaRPr sz="2750">
              <a:latin typeface="Times New Roman"/>
              <a:cs typeface="Times New Roman"/>
            </a:endParaRPr>
          </a:p>
          <a:p>
            <a:pPr marL="356870" marR="95250" indent="-344170">
              <a:lnSpc>
                <a:spcPts val="2110"/>
              </a:lnSpc>
              <a:buChar char="•"/>
              <a:tabLst>
                <a:tab pos="356870" algn="l"/>
                <a:tab pos="357505" algn="l"/>
              </a:tabLst>
            </a:pPr>
            <a:r>
              <a:rPr sz="2200" spc="-5" dirty="0">
                <a:latin typeface="Arial"/>
                <a:cs typeface="Arial"/>
              </a:rPr>
              <a:t>Finally, </a:t>
            </a:r>
            <a:r>
              <a:rPr sz="2200" dirty="0">
                <a:latin typeface="Arial"/>
                <a:cs typeface="Arial"/>
              </a:rPr>
              <a:t>modernity </a:t>
            </a:r>
            <a:r>
              <a:rPr sz="2200" spc="-5" dirty="0">
                <a:latin typeface="Arial"/>
                <a:cs typeface="Arial"/>
              </a:rPr>
              <a:t>institutionalises </a:t>
            </a:r>
            <a:r>
              <a:rPr sz="2200" dirty="0">
                <a:latin typeface="Arial"/>
                <a:cs typeface="Arial"/>
              </a:rPr>
              <a:t>doubt. </a:t>
            </a:r>
            <a:r>
              <a:rPr sz="2200" spc="0" dirty="0">
                <a:latin typeface="Arial"/>
                <a:cs typeface="Arial"/>
              </a:rPr>
              <a:t>We </a:t>
            </a:r>
            <a:r>
              <a:rPr sz="2200" dirty="0">
                <a:latin typeface="Arial"/>
                <a:cs typeface="Arial"/>
              </a:rPr>
              <a:t>have </a:t>
            </a:r>
            <a:r>
              <a:rPr sz="2200" spc="-5" dirty="0">
                <a:latin typeface="Arial"/>
                <a:cs typeface="Arial"/>
              </a:rPr>
              <a:t>not  developed </a:t>
            </a:r>
            <a:r>
              <a:rPr sz="2200" dirty="0">
                <a:latin typeface="Arial"/>
                <a:cs typeface="Arial"/>
              </a:rPr>
              <a:t>a new post </a:t>
            </a:r>
            <a:r>
              <a:rPr sz="2200" spc="-5" dirty="0">
                <a:latin typeface="Arial"/>
                <a:cs typeface="Arial"/>
              </a:rPr>
              <a:t>modernist phase, </a:t>
            </a:r>
            <a:r>
              <a:rPr sz="2200" dirty="0">
                <a:latin typeface="Arial"/>
                <a:cs typeface="Arial"/>
              </a:rPr>
              <a:t>but rather a </a:t>
            </a:r>
            <a:r>
              <a:rPr sz="2200" spc="-5" dirty="0">
                <a:latin typeface="Arial"/>
                <a:cs typeface="Arial"/>
              </a:rPr>
              <a:t>complex  meaning </a:t>
            </a:r>
            <a:r>
              <a:rPr sz="2200" dirty="0">
                <a:latin typeface="Arial"/>
                <a:cs typeface="Arial"/>
              </a:rPr>
              <a:t>of presence </a:t>
            </a:r>
            <a:r>
              <a:rPr sz="2200" spc="-5" dirty="0">
                <a:latin typeface="Arial"/>
                <a:cs typeface="Arial"/>
              </a:rPr>
              <a:t>and </a:t>
            </a:r>
            <a:r>
              <a:rPr sz="2200" dirty="0">
                <a:latin typeface="Arial"/>
                <a:cs typeface="Arial"/>
              </a:rPr>
              <a:t>absence -- 'not </a:t>
            </a:r>
            <a:r>
              <a:rPr sz="2200" spc="-5" dirty="0">
                <a:latin typeface="Arial"/>
                <a:cs typeface="Arial"/>
              </a:rPr>
              <a:t>primarily </a:t>
            </a:r>
            <a:r>
              <a:rPr sz="2200" spc="-10" dirty="0">
                <a:latin typeface="Arial"/>
                <a:cs typeface="Arial"/>
              </a:rPr>
              <a:t>an  </a:t>
            </a:r>
            <a:r>
              <a:rPr sz="2200" spc="-5" dirty="0">
                <a:latin typeface="Arial"/>
                <a:cs typeface="Arial"/>
              </a:rPr>
              <a:t>expression </a:t>
            </a:r>
            <a:r>
              <a:rPr sz="2200" dirty="0">
                <a:latin typeface="Arial"/>
                <a:cs typeface="Arial"/>
              </a:rPr>
              <a:t>of cultural fragmentation or of the </a:t>
            </a:r>
            <a:r>
              <a:rPr sz="2200" spc="-5" dirty="0">
                <a:latin typeface="Arial"/>
                <a:cs typeface="Arial"/>
              </a:rPr>
              <a:t>dissolution of  </a:t>
            </a:r>
            <a:r>
              <a:rPr sz="2200" dirty="0">
                <a:latin typeface="Arial"/>
                <a:cs typeface="Arial"/>
              </a:rPr>
              <a:t>the </a:t>
            </a:r>
            <a:r>
              <a:rPr sz="2200" spc="-5" dirty="0">
                <a:latin typeface="Arial"/>
                <a:cs typeface="Arial"/>
              </a:rPr>
              <a:t>subject into </a:t>
            </a:r>
            <a:r>
              <a:rPr sz="2200" dirty="0">
                <a:latin typeface="Arial"/>
                <a:cs typeface="Arial"/>
              </a:rPr>
              <a:t>a </a:t>
            </a:r>
            <a:r>
              <a:rPr sz="2200" spc="-5" dirty="0">
                <a:latin typeface="Arial"/>
                <a:cs typeface="Arial"/>
              </a:rPr>
              <a:t>"world </a:t>
            </a:r>
            <a:r>
              <a:rPr sz="2200" dirty="0">
                <a:latin typeface="Arial"/>
                <a:cs typeface="Arial"/>
              </a:rPr>
              <a:t>of signs"'. Rather, the </a:t>
            </a:r>
            <a:r>
              <a:rPr sz="2200" spc="-5" dirty="0">
                <a:latin typeface="Arial"/>
                <a:cs typeface="Arial"/>
              </a:rPr>
              <a:t>experience of  </a:t>
            </a:r>
            <a:r>
              <a:rPr sz="2200" dirty="0">
                <a:latin typeface="Arial"/>
                <a:cs typeface="Arial"/>
              </a:rPr>
              <a:t>modernity </a:t>
            </a:r>
            <a:r>
              <a:rPr sz="2200" spc="-5" dirty="0">
                <a:latin typeface="Arial"/>
                <a:cs typeface="Arial"/>
              </a:rPr>
              <a:t>arises </a:t>
            </a:r>
            <a:r>
              <a:rPr sz="2200" dirty="0">
                <a:latin typeface="Arial"/>
                <a:cs typeface="Arial"/>
              </a:rPr>
              <a:t>from a </a:t>
            </a:r>
            <a:r>
              <a:rPr sz="2200" spc="-5" dirty="0">
                <a:latin typeface="Arial"/>
                <a:cs typeface="Arial"/>
              </a:rPr>
              <a:t>‘simultaneous </a:t>
            </a:r>
            <a:r>
              <a:rPr sz="2200" dirty="0">
                <a:latin typeface="Arial"/>
                <a:cs typeface="Arial"/>
              </a:rPr>
              <a:t>transformation </a:t>
            </a:r>
            <a:r>
              <a:rPr sz="2200" spc="-5" dirty="0">
                <a:latin typeface="Arial"/>
                <a:cs typeface="Arial"/>
              </a:rPr>
              <a:t>of  subjectivity and global social organisation against </a:t>
            </a:r>
            <a:r>
              <a:rPr sz="2200" dirty="0">
                <a:latin typeface="Arial"/>
                <a:cs typeface="Arial"/>
              </a:rPr>
              <a:t>a </a:t>
            </a:r>
            <a:r>
              <a:rPr sz="2200" spc="-5" dirty="0">
                <a:latin typeface="Arial"/>
                <a:cs typeface="Arial"/>
              </a:rPr>
              <a:t>troubling  </a:t>
            </a:r>
            <a:r>
              <a:rPr sz="2200" dirty="0">
                <a:latin typeface="Arial"/>
                <a:cs typeface="Arial"/>
              </a:rPr>
              <a:t>backdrop of </a:t>
            </a:r>
            <a:r>
              <a:rPr sz="2200" spc="-5" dirty="0">
                <a:latin typeface="Arial"/>
                <a:cs typeface="Arial"/>
              </a:rPr>
              <a:t>high </a:t>
            </a:r>
            <a:r>
              <a:rPr sz="2200" dirty="0">
                <a:latin typeface="Arial"/>
                <a:cs typeface="Arial"/>
              </a:rPr>
              <a:t>consequence</a:t>
            </a:r>
            <a:r>
              <a:rPr sz="2200" spc="-30" dirty="0">
                <a:latin typeface="Arial"/>
                <a:cs typeface="Arial"/>
              </a:rPr>
              <a:t> </a:t>
            </a:r>
            <a:r>
              <a:rPr sz="2200" spc="-5" dirty="0">
                <a:latin typeface="Arial"/>
                <a:cs typeface="Arial"/>
              </a:rPr>
              <a:t>risks’.</a:t>
            </a:r>
            <a:endParaRPr sz="2200">
              <a:latin typeface="Arial"/>
              <a:cs typeface="Arial"/>
            </a:endParaRPr>
          </a:p>
        </p:txBody>
      </p:sp>
      <p:sp>
        <p:nvSpPr>
          <p:cNvPr id="3" name="object 3"/>
          <p:cNvSpPr/>
          <p:nvPr/>
        </p:nvSpPr>
        <p:spPr>
          <a:xfrm>
            <a:off x="7543800" y="5097475"/>
            <a:ext cx="1600161" cy="176052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194</a:t>
            </a:fld>
            <a:endParaRPr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5102" y="132079"/>
            <a:ext cx="7753984" cy="1000125"/>
          </a:xfrm>
          <a:prstGeom prst="rect">
            <a:avLst/>
          </a:prstGeom>
        </p:spPr>
        <p:txBody>
          <a:bodyPr vert="horz" wrap="square" lIns="0" tIns="11430" rIns="0" bIns="0" rtlCol="0">
            <a:spAutoFit/>
          </a:bodyPr>
          <a:lstStyle/>
          <a:p>
            <a:pPr marL="2252345" marR="5080" indent="-2240280">
              <a:lnSpc>
                <a:spcPct val="100000"/>
              </a:lnSpc>
              <a:spcBef>
                <a:spcPts val="90"/>
              </a:spcBef>
            </a:pPr>
            <a:r>
              <a:rPr sz="3200" b="1" spc="-145" dirty="0">
                <a:latin typeface="Arial"/>
                <a:cs typeface="Arial"/>
              </a:rPr>
              <a:t>Synthesising </a:t>
            </a:r>
            <a:r>
              <a:rPr sz="3200" b="1" spc="-130" dirty="0">
                <a:latin typeface="Arial"/>
                <a:cs typeface="Arial"/>
              </a:rPr>
              <a:t>Modernity </a:t>
            </a:r>
            <a:r>
              <a:rPr sz="3200" b="1" spc="-114" dirty="0">
                <a:latin typeface="Arial"/>
                <a:cs typeface="Arial"/>
              </a:rPr>
              <a:t>and </a:t>
            </a:r>
            <a:r>
              <a:rPr sz="3200" b="1" spc="-110" dirty="0">
                <a:latin typeface="Arial"/>
                <a:cs typeface="Arial"/>
              </a:rPr>
              <a:t>Social </a:t>
            </a:r>
            <a:r>
              <a:rPr sz="3200" b="1" spc="-114" dirty="0">
                <a:latin typeface="Arial"/>
                <a:cs typeface="Arial"/>
              </a:rPr>
              <a:t>Theory:  </a:t>
            </a:r>
            <a:r>
              <a:rPr sz="3200" b="1" spc="-140" dirty="0">
                <a:latin typeface="Arial"/>
                <a:cs typeface="Arial"/>
              </a:rPr>
              <a:t>Jürgen</a:t>
            </a:r>
            <a:r>
              <a:rPr sz="3200" b="1" spc="-75" dirty="0">
                <a:latin typeface="Arial"/>
                <a:cs typeface="Arial"/>
              </a:rPr>
              <a:t> </a:t>
            </a:r>
            <a:r>
              <a:rPr sz="3200" b="1" spc="-80" dirty="0">
                <a:latin typeface="Arial"/>
                <a:cs typeface="Arial"/>
              </a:rPr>
              <a:t>Habermas</a:t>
            </a:r>
            <a:endParaRPr sz="3200">
              <a:latin typeface="Arial"/>
              <a:cs typeface="Arial"/>
            </a:endParaRPr>
          </a:p>
        </p:txBody>
      </p:sp>
      <p:sp>
        <p:nvSpPr>
          <p:cNvPr id="3" name="object 3"/>
          <p:cNvSpPr txBox="1"/>
          <p:nvPr/>
        </p:nvSpPr>
        <p:spPr>
          <a:xfrm>
            <a:off x="535940" y="1279652"/>
            <a:ext cx="7860665" cy="4561205"/>
          </a:xfrm>
          <a:prstGeom prst="rect">
            <a:avLst/>
          </a:prstGeom>
        </p:spPr>
        <p:txBody>
          <a:bodyPr vert="horz" wrap="square" lIns="0" tIns="53975" rIns="0" bIns="0" rtlCol="0">
            <a:spAutoFit/>
          </a:bodyPr>
          <a:lstStyle/>
          <a:p>
            <a:pPr marL="356870" marR="256540" indent="-344170">
              <a:lnSpc>
                <a:spcPts val="2590"/>
              </a:lnSpc>
              <a:spcBef>
                <a:spcPts val="425"/>
              </a:spcBef>
              <a:buChar char="•"/>
              <a:tabLst>
                <a:tab pos="356870" algn="l"/>
                <a:tab pos="357505" algn="l"/>
              </a:tabLst>
            </a:pPr>
            <a:r>
              <a:rPr sz="2400" spc="-5" dirty="0">
                <a:latin typeface="Arial"/>
                <a:cs typeface="Arial"/>
              </a:rPr>
              <a:t>Jürgen Habermas in </a:t>
            </a:r>
            <a:r>
              <a:rPr sz="2400" dirty="0">
                <a:latin typeface="Arial"/>
                <a:cs typeface="Arial"/>
              </a:rPr>
              <a:t>the </a:t>
            </a:r>
            <a:r>
              <a:rPr sz="2400" spc="-5" dirty="0">
                <a:latin typeface="Arial"/>
                <a:cs typeface="Arial"/>
              </a:rPr>
              <a:t>tradition </a:t>
            </a:r>
            <a:r>
              <a:rPr sz="2400" dirty="0">
                <a:latin typeface="Arial"/>
                <a:cs typeface="Arial"/>
              </a:rPr>
              <a:t>of </a:t>
            </a:r>
            <a:r>
              <a:rPr sz="2400" spc="-5" dirty="0">
                <a:latin typeface="Arial"/>
                <a:cs typeface="Arial"/>
              </a:rPr>
              <a:t>critical theory </a:t>
            </a:r>
            <a:r>
              <a:rPr sz="2400" dirty="0">
                <a:latin typeface="Arial"/>
                <a:cs typeface="Arial"/>
              </a:rPr>
              <a:t>and  </a:t>
            </a:r>
            <a:r>
              <a:rPr sz="2400" spc="-5" dirty="0">
                <a:latin typeface="Arial"/>
                <a:cs typeface="Arial"/>
              </a:rPr>
              <a:t>pragmatism</a:t>
            </a:r>
            <a:endParaRPr sz="2400">
              <a:latin typeface="Arial"/>
              <a:cs typeface="Arial"/>
            </a:endParaRPr>
          </a:p>
          <a:p>
            <a:pPr marL="356870" indent="-344170">
              <a:lnSpc>
                <a:spcPct val="100000"/>
              </a:lnSpc>
              <a:spcBef>
                <a:spcPts val="145"/>
              </a:spcBef>
              <a:buSzPct val="96000"/>
              <a:buFont typeface="Arial"/>
              <a:buChar char="•"/>
              <a:tabLst>
                <a:tab pos="356870" algn="l"/>
                <a:tab pos="357505" algn="l"/>
              </a:tabLst>
            </a:pPr>
            <a:r>
              <a:rPr sz="2500" b="1" i="1" spc="-90" dirty="0">
                <a:latin typeface="Arial"/>
                <a:cs typeface="Arial"/>
              </a:rPr>
              <a:t>The </a:t>
            </a:r>
            <a:r>
              <a:rPr sz="2500" b="1" i="1" spc="-150" dirty="0">
                <a:latin typeface="Arial"/>
                <a:cs typeface="Arial"/>
              </a:rPr>
              <a:t>Structural </a:t>
            </a:r>
            <a:r>
              <a:rPr sz="2500" b="1" i="1" spc="-160" dirty="0">
                <a:latin typeface="Arial"/>
                <a:cs typeface="Arial"/>
              </a:rPr>
              <a:t>Transformation </a:t>
            </a:r>
            <a:r>
              <a:rPr sz="2500" b="1" i="1" spc="-170" dirty="0">
                <a:latin typeface="Arial"/>
                <a:cs typeface="Arial"/>
              </a:rPr>
              <a:t>of </a:t>
            </a:r>
            <a:r>
              <a:rPr sz="2500" b="1" i="1" spc="-125" dirty="0">
                <a:latin typeface="Arial"/>
                <a:cs typeface="Arial"/>
              </a:rPr>
              <a:t>the </a:t>
            </a:r>
            <a:r>
              <a:rPr sz="2500" b="1" i="1" spc="-150" dirty="0">
                <a:latin typeface="Arial"/>
                <a:cs typeface="Arial"/>
              </a:rPr>
              <a:t>Public</a:t>
            </a:r>
            <a:r>
              <a:rPr sz="2500" b="1" i="1" spc="75" dirty="0">
                <a:latin typeface="Arial"/>
                <a:cs typeface="Arial"/>
              </a:rPr>
              <a:t> </a:t>
            </a:r>
            <a:r>
              <a:rPr sz="2500" b="1" i="1" spc="-114" dirty="0">
                <a:latin typeface="Arial"/>
                <a:cs typeface="Arial"/>
              </a:rPr>
              <a:t>Sphere</a:t>
            </a:r>
            <a:endParaRPr sz="2500">
              <a:latin typeface="Arial"/>
              <a:cs typeface="Arial"/>
            </a:endParaRPr>
          </a:p>
          <a:p>
            <a:pPr marL="356870" marR="5080" indent="-344170">
              <a:lnSpc>
                <a:spcPts val="2590"/>
              </a:lnSpc>
              <a:spcBef>
                <a:spcPts val="595"/>
              </a:spcBef>
              <a:buChar char="•"/>
              <a:tabLst>
                <a:tab pos="356870" algn="l"/>
                <a:tab pos="357505" algn="l"/>
              </a:tabLst>
            </a:pPr>
            <a:r>
              <a:rPr sz="2400" spc="-5" dirty="0">
                <a:latin typeface="Arial"/>
                <a:cs typeface="Arial"/>
              </a:rPr>
              <a:t>Habermas’s work focuses </a:t>
            </a:r>
            <a:r>
              <a:rPr sz="2400" dirty="0">
                <a:latin typeface="Arial"/>
                <a:cs typeface="Arial"/>
              </a:rPr>
              <a:t>on the </a:t>
            </a:r>
            <a:r>
              <a:rPr sz="2400" b="1" spc="-120" dirty="0">
                <a:latin typeface="Arial"/>
                <a:cs typeface="Arial"/>
              </a:rPr>
              <a:t>foundations of </a:t>
            </a:r>
            <a:r>
              <a:rPr sz="2400" b="1" spc="-105" dirty="0">
                <a:latin typeface="Arial"/>
                <a:cs typeface="Arial"/>
              </a:rPr>
              <a:t>social  theory </a:t>
            </a:r>
            <a:r>
              <a:rPr sz="2400" b="1" spc="-75" dirty="0">
                <a:latin typeface="Arial"/>
                <a:cs typeface="Arial"/>
              </a:rPr>
              <a:t>and </a:t>
            </a:r>
            <a:r>
              <a:rPr sz="2400" b="1" spc="-100" dirty="0">
                <a:latin typeface="Arial"/>
                <a:cs typeface="Arial"/>
              </a:rPr>
              <a:t>epistemology</a:t>
            </a:r>
            <a:r>
              <a:rPr sz="2400" spc="-100" dirty="0">
                <a:latin typeface="Arial"/>
                <a:cs typeface="Arial"/>
              </a:rPr>
              <a:t>, </a:t>
            </a:r>
            <a:r>
              <a:rPr sz="2400" b="1" spc="-75" dirty="0">
                <a:latin typeface="Arial"/>
                <a:cs typeface="Arial"/>
              </a:rPr>
              <a:t>the </a:t>
            </a:r>
            <a:r>
              <a:rPr sz="2400" b="1" spc="-100" dirty="0">
                <a:latin typeface="Arial"/>
                <a:cs typeface="Arial"/>
              </a:rPr>
              <a:t>analysis </a:t>
            </a:r>
            <a:r>
              <a:rPr sz="2400" b="1" spc="-120" dirty="0">
                <a:latin typeface="Arial"/>
                <a:cs typeface="Arial"/>
              </a:rPr>
              <a:t>of </a:t>
            </a:r>
            <a:r>
              <a:rPr sz="2400" b="1" spc="-75" dirty="0">
                <a:latin typeface="Arial"/>
                <a:cs typeface="Arial"/>
              </a:rPr>
              <a:t>advanced  </a:t>
            </a:r>
            <a:r>
              <a:rPr sz="2400" b="1" spc="-114" dirty="0">
                <a:latin typeface="Arial"/>
                <a:cs typeface="Arial"/>
              </a:rPr>
              <a:t>capitalistic </a:t>
            </a:r>
            <a:r>
              <a:rPr sz="2400" b="1" spc="-105" dirty="0">
                <a:latin typeface="Arial"/>
                <a:cs typeface="Arial"/>
              </a:rPr>
              <a:t>societies </a:t>
            </a:r>
            <a:r>
              <a:rPr sz="2400" dirty="0">
                <a:latin typeface="Arial"/>
                <a:cs typeface="Arial"/>
              </a:rPr>
              <a:t>and </a:t>
            </a:r>
            <a:r>
              <a:rPr sz="2400" b="1" spc="-90" dirty="0">
                <a:latin typeface="Arial"/>
                <a:cs typeface="Arial"/>
              </a:rPr>
              <a:t>democracy</a:t>
            </a:r>
            <a:r>
              <a:rPr sz="2400" spc="-90" dirty="0">
                <a:latin typeface="Arial"/>
                <a:cs typeface="Arial"/>
              </a:rPr>
              <a:t>, </a:t>
            </a:r>
            <a:r>
              <a:rPr sz="2400" b="1" spc="-75" dirty="0">
                <a:latin typeface="Arial"/>
                <a:cs typeface="Arial"/>
              </a:rPr>
              <a:t>the </a:t>
            </a:r>
            <a:r>
              <a:rPr sz="2400" b="1" spc="-90" dirty="0">
                <a:latin typeface="Arial"/>
                <a:cs typeface="Arial"/>
              </a:rPr>
              <a:t>rule </a:t>
            </a:r>
            <a:r>
              <a:rPr sz="2400" b="1" spc="-120" dirty="0">
                <a:latin typeface="Arial"/>
                <a:cs typeface="Arial"/>
              </a:rPr>
              <a:t>of </a:t>
            </a:r>
            <a:r>
              <a:rPr sz="2400" b="1" spc="-80" dirty="0">
                <a:latin typeface="Arial"/>
                <a:cs typeface="Arial"/>
              </a:rPr>
              <a:t>law </a:t>
            </a:r>
            <a:r>
              <a:rPr sz="2400" b="1" spc="-130" dirty="0">
                <a:latin typeface="Arial"/>
                <a:cs typeface="Arial"/>
              </a:rPr>
              <a:t>in </a:t>
            </a:r>
            <a:r>
              <a:rPr sz="2400" b="1" dirty="0">
                <a:latin typeface="Arial"/>
                <a:cs typeface="Arial"/>
              </a:rPr>
              <a:t>a  </a:t>
            </a:r>
            <a:r>
              <a:rPr sz="2400" b="1" spc="-114" dirty="0">
                <a:latin typeface="Arial"/>
                <a:cs typeface="Arial"/>
              </a:rPr>
              <a:t>critical </a:t>
            </a:r>
            <a:r>
              <a:rPr sz="2400" b="1" spc="-105" dirty="0">
                <a:latin typeface="Arial"/>
                <a:cs typeface="Arial"/>
              </a:rPr>
              <a:t>social-evolutionary </a:t>
            </a:r>
            <a:r>
              <a:rPr sz="2400" b="1" spc="-100" dirty="0">
                <a:latin typeface="Arial"/>
                <a:cs typeface="Arial"/>
              </a:rPr>
              <a:t>context</a:t>
            </a:r>
            <a:r>
              <a:rPr sz="2400" spc="-100" dirty="0">
                <a:latin typeface="Arial"/>
                <a:cs typeface="Arial"/>
              </a:rPr>
              <a:t>, </a:t>
            </a:r>
            <a:r>
              <a:rPr sz="2400" dirty="0">
                <a:latin typeface="Arial"/>
                <a:cs typeface="Arial"/>
              </a:rPr>
              <a:t>and </a:t>
            </a:r>
            <a:r>
              <a:rPr sz="2400" b="1" spc="-110" dirty="0">
                <a:latin typeface="Arial"/>
                <a:cs typeface="Arial"/>
              </a:rPr>
              <a:t>contemporary  </a:t>
            </a:r>
            <a:r>
              <a:rPr sz="2400" b="1" spc="-130" dirty="0">
                <a:latin typeface="Arial"/>
                <a:cs typeface="Arial"/>
              </a:rPr>
              <a:t>politics </a:t>
            </a:r>
            <a:r>
              <a:rPr sz="2400" spc="-135" dirty="0">
                <a:latin typeface="Arial"/>
                <a:cs typeface="Arial"/>
              </a:rPr>
              <a:t>– </a:t>
            </a:r>
            <a:r>
              <a:rPr sz="2400" spc="-5" dirty="0">
                <a:latin typeface="Arial"/>
                <a:cs typeface="Arial"/>
              </a:rPr>
              <a:t>particularly German</a:t>
            </a:r>
            <a:r>
              <a:rPr sz="2400" spc="175" dirty="0">
                <a:latin typeface="Arial"/>
                <a:cs typeface="Arial"/>
              </a:rPr>
              <a:t> </a:t>
            </a:r>
            <a:r>
              <a:rPr sz="2400" spc="-5" dirty="0">
                <a:latin typeface="Arial"/>
                <a:cs typeface="Arial"/>
              </a:rPr>
              <a:t>politics.</a:t>
            </a:r>
            <a:endParaRPr sz="2400">
              <a:latin typeface="Arial"/>
              <a:cs typeface="Arial"/>
            </a:endParaRPr>
          </a:p>
          <a:p>
            <a:pPr marL="356870" marR="69215" indent="-344170">
              <a:lnSpc>
                <a:spcPts val="2590"/>
              </a:lnSpc>
              <a:spcBef>
                <a:spcPts val="575"/>
              </a:spcBef>
              <a:buChar char="•"/>
              <a:tabLst>
                <a:tab pos="356870" algn="l"/>
                <a:tab pos="357505" algn="l"/>
              </a:tabLst>
            </a:pPr>
            <a:r>
              <a:rPr sz="2400" spc="-5" dirty="0">
                <a:latin typeface="Arial"/>
                <a:cs typeface="Arial"/>
              </a:rPr>
              <a:t>Habermas’s theoretical system is devoted </a:t>
            </a:r>
            <a:r>
              <a:rPr sz="2400" dirty="0">
                <a:latin typeface="Arial"/>
                <a:cs typeface="Arial"/>
              </a:rPr>
              <a:t>to </a:t>
            </a:r>
            <a:r>
              <a:rPr sz="2400" spc="-5" dirty="0">
                <a:latin typeface="Arial"/>
                <a:cs typeface="Arial"/>
              </a:rPr>
              <a:t>revealing  </a:t>
            </a:r>
            <a:r>
              <a:rPr sz="2400" dirty="0">
                <a:latin typeface="Arial"/>
                <a:cs typeface="Arial"/>
              </a:rPr>
              <a:t>the </a:t>
            </a:r>
            <a:r>
              <a:rPr sz="2400" b="1" spc="-130" dirty="0">
                <a:latin typeface="Arial"/>
                <a:cs typeface="Arial"/>
              </a:rPr>
              <a:t>possibility </a:t>
            </a:r>
            <a:r>
              <a:rPr sz="2400" b="1" spc="-120" dirty="0">
                <a:latin typeface="Arial"/>
                <a:cs typeface="Arial"/>
              </a:rPr>
              <a:t>of </a:t>
            </a:r>
            <a:r>
              <a:rPr sz="2400" b="1" spc="-70" dirty="0">
                <a:latin typeface="Arial"/>
                <a:cs typeface="Arial"/>
              </a:rPr>
              <a:t>reason</a:t>
            </a:r>
            <a:r>
              <a:rPr sz="2400" spc="-70" dirty="0">
                <a:latin typeface="Arial"/>
                <a:cs typeface="Arial"/>
              </a:rPr>
              <a:t>, </a:t>
            </a:r>
            <a:r>
              <a:rPr sz="2400" b="1" spc="-90" dirty="0">
                <a:latin typeface="Arial"/>
                <a:cs typeface="Arial"/>
              </a:rPr>
              <a:t>emancipation</a:t>
            </a:r>
            <a:r>
              <a:rPr sz="2400" spc="-90" dirty="0">
                <a:latin typeface="Arial"/>
                <a:cs typeface="Arial"/>
              </a:rPr>
              <a:t>, </a:t>
            </a:r>
            <a:r>
              <a:rPr sz="2400" dirty="0">
                <a:latin typeface="Arial"/>
                <a:cs typeface="Arial"/>
              </a:rPr>
              <a:t>and </a:t>
            </a:r>
            <a:r>
              <a:rPr sz="2400" b="1" spc="-85" dirty="0">
                <a:latin typeface="Arial"/>
                <a:cs typeface="Arial"/>
              </a:rPr>
              <a:t>rational-  </a:t>
            </a:r>
            <a:r>
              <a:rPr sz="2400" b="1" spc="-114" dirty="0">
                <a:latin typeface="Arial"/>
                <a:cs typeface="Arial"/>
              </a:rPr>
              <a:t>critical </a:t>
            </a:r>
            <a:r>
              <a:rPr sz="2400" b="1" spc="-120" dirty="0">
                <a:latin typeface="Arial"/>
                <a:cs typeface="Arial"/>
              </a:rPr>
              <a:t>communication </a:t>
            </a:r>
            <a:r>
              <a:rPr sz="2400" spc="-5" dirty="0">
                <a:latin typeface="Arial"/>
                <a:cs typeface="Arial"/>
              </a:rPr>
              <a:t>latent in modern institutions </a:t>
            </a:r>
            <a:r>
              <a:rPr sz="2400" dirty="0">
                <a:latin typeface="Arial"/>
                <a:cs typeface="Arial"/>
              </a:rPr>
              <a:t>and  </a:t>
            </a:r>
            <a:r>
              <a:rPr sz="2400" spc="-5" dirty="0">
                <a:latin typeface="Arial"/>
                <a:cs typeface="Arial"/>
              </a:rPr>
              <a:t>in </a:t>
            </a:r>
            <a:r>
              <a:rPr sz="2400" dirty="0">
                <a:latin typeface="Arial"/>
                <a:cs typeface="Arial"/>
              </a:rPr>
              <a:t>the </a:t>
            </a:r>
            <a:r>
              <a:rPr sz="2400" spc="-5" dirty="0">
                <a:latin typeface="Arial"/>
                <a:cs typeface="Arial"/>
              </a:rPr>
              <a:t>human capacity </a:t>
            </a:r>
            <a:r>
              <a:rPr sz="2400" dirty="0">
                <a:latin typeface="Arial"/>
                <a:cs typeface="Arial"/>
              </a:rPr>
              <a:t>to </a:t>
            </a:r>
            <a:r>
              <a:rPr sz="2400" spc="-5" dirty="0">
                <a:latin typeface="Arial"/>
                <a:cs typeface="Arial"/>
              </a:rPr>
              <a:t>deliberate </a:t>
            </a:r>
            <a:r>
              <a:rPr sz="2400" dirty="0">
                <a:latin typeface="Arial"/>
                <a:cs typeface="Arial"/>
              </a:rPr>
              <a:t>and </a:t>
            </a:r>
            <a:r>
              <a:rPr sz="2400" spc="-5" dirty="0">
                <a:latin typeface="Arial"/>
                <a:cs typeface="Arial"/>
              </a:rPr>
              <a:t>pursue rational  interests.</a:t>
            </a:r>
            <a:endParaRPr sz="2400">
              <a:latin typeface="Arial"/>
              <a:cs typeface="Arial"/>
            </a:endParaRPr>
          </a:p>
        </p:txBody>
      </p:sp>
      <p:sp>
        <p:nvSpPr>
          <p:cNvPr id="4" name="object 4"/>
          <p:cNvSpPr/>
          <p:nvPr/>
        </p:nvSpPr>
        <p:spPr>
          <a:xfrm>
            <a:off x="7467675" y="5486412"/>
            <a:ext cx="1676323" cy="1371587"/>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195</a:t>
            </a:fld>
            <a:endParaRP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90804"/>
            <a:ext cx="7987030" cy="3432175"/>
          </a:xfrm>
          <a:prstGeom prst="rect">
            <a:avLst/>
          </a:prstGeom>
        </p:spPr>
        <p:txBody>
          <a:bodyPr vert="horz" wrap="square" lIns="0" tIns="56515" rIns="0" bIns="0" rtlCol="0">
            <a:spAutoFit/>
          </a:bodyPr>
          <a:lstStyle/>
          <a:p>
            <a:pPr marL="356870" marR="76835" indent="-344170">
              <a:lnSpc>
                <a:spcPts val="2810"/>
              </a:lnSpc>
              <a:spcBef>
                <a:spcPts val="445"/>
              </a:spcBef>
              <a:buFont typeface="Arial"/>
              <a:buChar char="•"/>
              <a:tabLst>
                <a:tab pos="356870" algn="l"/>
                <a:tab pos="357505" algn="l"/>
              </a:tabLst>
            </a:pPr>
            <a:r>
              <a:rPr sz="2600" spc="-10" dirty="0">
                <a:latin typeface="Arial"/>
                <a:cs typeface="Arial"/>
              </a:rPr>
              <a:t>Habermas is known </a:t>
            </a:r>
            <a:r>
              <a:rPr sz="2600" spc="-5" dirty="0">
                <a:latin typeface="Arial"/>
                <a:cs typeface="Arial"/>
              </a:rPr>
              <a:t>for </a:t>
            </a:r>
            <a:r>
              <a:rPr sz="2600" spc="-10" dirty="0">
                <a:latin typeface="Arial"/>
                <a:cs typeface="Arial"/>
              </a:rPr>
              <a:t>his work on </a:t>
            </a:r>
            <a:r>
              <a:rPr sz="2600" spc="-5" dirty="0">
                <a:latin typeface="Arial"/>
                <a:cs typeface="Arial"/>
              </a:rPr>
              <a:t>the </a:t>
            </a:r>
            <a:r>
              <a:rPr sz="2600" spc="-10" dirty="0">
                <a:latin typeface="Arial"/>
                <a:cs typeface="Arial"/>
              </a:rPr>
              <a:t>concept of  modernity, particularly with respect </a:t>
            </a:r>
            <a:r>
              <a:rPr sz="2600" spc="-5" dirty="0">
                <a:latin typeface="Arial"/>
                <a:cs typeface="Arial"/>
              </a:rPr>
              <a:t>to </a:t>
            </a:r>
            <a:r>
              <a:rPr sz="2600" spc="-10" dirty="0">
                <a:latin typeface="Arial"/>
                <a:cs typeface="Arial"/>
              </a:rPr>
              <a:t>the  discussions of “rationalization” originally </a:t>
            </a:r>
            <a:r>
              <a:rPr sz="2600" spc="-5" dirty="0">
                <a:latin typeface="Arial"/>
                <a:cs typeface="Arial"/>
              </a:rPr>
              <a:t>set </a:t>
            </a:r>
            <a:r>
              <a:rPr sz="2600" spc="-10" dirty="0">
                <a:latin typeface="Arial"/>
                <a:cs typeface="Arial"/>
              </a:rPr>
              <a:t>forth by  Weber.</a:t>
            </a:r>
            <a:endParaRPr sz="2600">
              <a:latin typeface="Arial"/>
              <a:cs typeface="Arial"/>
            </a:endParaRPr>
          </a:p>
          <a:p>
            <a:pPr>
              <a:lnSpc>
                <a:spcPct val="100000"/>
              </a:lnSpc>
              <a:spcBef>
                <a:spcPts val="30"/>
              </a:spcBef>
              <a:buFont typeface="Arial"/>
              <a:buChar char="•"/>
            </a:pPr>
            <a:endParaRPr sz="3500">
              <a:latin typeface="Times New Roman"/>
              <a:cs typeface="Times New Roman"/>
            </a:endParaRPr>
          </a:p>
          <a:p>
            <a:pPr marL="356870" marR="5080" indent="-344170">
              <a:lnSpc>
                <a:spcPts val="2810"/>
              </a:lnSpc>
              <a:buChar char="•"/>
              <a:tabLst>
                <a:tab pos="356870" algn="l"/>
                <a:tab pos="357505" algn="l"/>
              </a:tabLst>
            </a:pPr>
            <a:r>
              <a:rPr sz="2600" spc="-5" dirty="0">
                <a:latin typeface="Arial"/>
                <a:cs typeface="Arial"/>
              </a:rPr>
              <a:t>Whilst </a:t>
            </a:r>
            <a:r>
              <a:rPr sz="2600" spc="-10" dirty="0">
                <a:latin typeface="Arial"/>
                <a:cs typeface="Arial"/>
              </a:rPr>
              <a:t>influenced by </a:t>
            </a:r>
            <a:r>
              <a:rPr sz="2600" b="1" spc="-105" dirty="0">
                <a:latin typeface="Arial"/>
                <a:cs typeface="Arial"/>
              </a:rPr>
              <a:t>American pragmatism</a:t>
            </a:r>
            <a:r>
              <a:rPr sz="2600" spc="-105" dirty="0">
                <a:latin typeface="Arial"/>
                <a:cs typeface="Arial"/>
              </a:rPr>
              <a:t>,  </a:t>
            </a:r>
            <a:r>
              <a:rPr sz="2600" b="1" spc="-130" dirty="0">
                <a:latin typeface="Arial"/>
                <a:cs typeface="Arial"/>
              </a:rPr>
              <a:t>structural </a:t>
            </a:r>
            <a:r>
              <a:rPr sz="2600" b="1" spc="-125" dirty="0">
                <a:latin typeface="Arial"/>
                <a:cs typeface="Arial"/>
              </a:rPr>
              <a:t>functionalism</a:t>
            </a:r>
            <a:r>
              <a:rPr sz="2600" spc="-125" dirty="0">
                <a:latin typeface="Arial"/>
                <a:cs typeface="Arial"/>
              </a:rPr>
              <a:t>, </a:t>
            </a:r>
            <a:r>
              <a:rPr sz="2600" spc="-10" dirty="0">
                <a:latin typeface="Arial"/>
                <a:cs typeface="Arial"/>
              </a:rPr>
              <a:t>and even </a:t>
            </a:r>
            <a:r>
              <a:rPr sz="2600" b="1" spc="-130" dirty="0">
                <a:latin typeface="Arial"/>
                <a:cs typeface="Arial"/>
              </a:rPr>
              <a:t>poststructuralism</a:t>
            </a:r>
            <a:r>
              <a:rPr sz="2600" spc="-130" dirty="0">
                <a:latin typeface="Arial"/>
                <a:cs typeface="Arial"/>
              </a:rPr>
              <a:t>,  </a:t>
            </a:r>
            <a:r>
              <a:rPr sz="2600" spc="-10" dirty="0">
                <a:latin typeface="Arial"/>
                <a:cs typeface="Arial"/>
              </a:rPr>
              <a:t>many of the central tenets of Habermas’ thought  remain broadly Marxist in</a:t>
            </a:r>
            <a:r>
              <a:rPr sz="2600" spc="90" dirty="0">
                <a:latin typeface="Arial"/>
                <a:cs typeface="Arial"/>
              </a:rPr>
              <a:t> </a:t>
            </a:r>
            <a:r>
              <a:rPr sz="2600" spc="-10" dirty="0">
                <a:latin typeface="Arial"/>
                <a:cs typeface="Arial"/>
              </a:rPr>
              <a:t>nature.</a:t>
            </a:r>
            <a:endParaRPr sz="2600">
              <a:latin typeface="Arial"/>
              <a:cs typeface="Arial"/>
            </a:endParaRPr>
          </a:p>
        </p:txBody>
      </p:sp>
      <p:sp>
        <p:nvSpPr>
          <p:cNvPr id="3" name="object 3"/>
          <p:cNvSpPr/>
          <p:nvPr/>
        </p:nvSpPr>
        <p:spPr>
          <a:xfrm>
            <a:off x="6781799" y="3698875"/>
            <a:ext cx="2297100" cy="310197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196</a:t>
            </a:fld>
            <a:endParaRPr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414019"/>
            <a:ext cx="8442325" cy="6044565"/>
          </a:xfrm>
          <a:prstGeom prst="rect">
            <a:avLst/>
          </a:prstGeom>
        </p:spPr>
        <p:txBody>
          <a:bodyPr vert="horz" wrap="square" lIns="0" tIns="75565" rIns="0" bIns="0" rtlCol="0">
            <a:spAutoFit/>
          </a:bodyPr>
          <a:lstStyle/>
          <a:p>
            <a:pPr marL="356870" marR="5080" indent="-344170">
              <a:lnSpc>
                <a:spcPts val="2020"/>
              </a:lnSpc>
              <a:spcBef>
                <a:spcPts val="595"/>
              </a:spcBef>
              <a:buFont typeface="Arial"/>
              <a:buChar char="•"/>
              <a:tabLst>
                <a:tab pos="356870" algn="l"/>
                <a:tab pos="357505" algn="l"/>
              </a:tabLst>
            </a:pPr>
            <a:r>
              <a:rPr sz="2100" spc="0" dirty="0">
                <a:latin typeface="Arial"/>
                <a:cs typeface="Arial"/>
              </a:rPr>
              <a:t>Habermas has </a:t>
            </a:r>
            <a:r>
              <a:rPr sz="2100" dirty="0">
                <a:latin typeface="Arial"/>
                <a:cs typeface="Arial"/>
              </a:rPr>
              <a:t>constructed </a:t>
            </a:r>
            <a:r>
              <a:rPr sz="2100" spc="0" dirty="0">
                <a:latin typeface="Arial"/>
                <a:cs typeface="Arial"/>
              </a:rPr>
              <a:t>a </a:t>
            </a:r>
            <a:r>
              <a:rPr sz="2100" dirty="0">
                <a:latin typeface="Arial"/>
                <a:cs typeface="Arial"/>
              </a:rPr>
              <a:t>comprehensive framework </a:t>
            </a:r>
            <a:r>
              <a:rPr sz="2100" spc="0" dirty="0">
                <a:latin typeface="Arial"/>
                <a:cs typeface="Arial"/>
              </a:rPr>
              <a:t>of </a:t>
            </a:r>
            <a:r>
              <a:rPr sz="2100" b="1" spc="-85" dirty="0">
                <a:latin typeface="Arial"/>
                <a:cs typeface="Arial"/>
              </a:rPr>
              <a:t>social  theory </a:t>
            </a:r>
            <a:r>
              <a:rPr sz="2100" b="1" spc="-60" dirty="0">
                <a:latin typeface="Arial"/>
                <a:cs typeface="Arial"/>
              </a:rPr>
              <a:t>and </a:t>
            </a:r>
            <a:r>
              <a:rPr sz="2100" b="1" spc="-105" dirty="0">
                <a:latin typeface="Arial"/>
                <a:cs typeface="Arial"/>
              </a:rPr>
              <a:t>philosophy </a:t>
            </a:r>
            <a:r>
              <a:rPr sz="2100" spc="0" dirty="0">
                <a:latin typeface="Arial"/>
                <a:cs typeface="Arial"/>
              </a:rPr>
              <a:t>drawing on a number of </a:t>
            </a:r>
            <a:r>
              <a:rPr sz="2100" b="1" spc="-80" dirty="0">
                <a:latin typeface="Arial"/>
                <a:cs typeface="Arial"/>
              </a:rPr>
              <a:t>intellectual</a:t>
            </a:r>
            <a:r>
              <a:rPr sz="2100" b="1" spc="-270" dirty="0">
                <a:latin typeface="Arial"/>
                <a:cs typeface="Arial"/>
              </a:rPr>
              <a:t> </a:t>
            </a:r>
            <a:r>
              <a:rPr sz="2100" b="1" spc="-90" dirty="0">
                <a:latin typeface="Arial"/>
                <a:cs typeface="Arial"/>
              </a:rPr>
              <a:t>traditions</a:t>
            </a:r>
            <a:r>
              <a:rPr sz="2100" spc="-90" dirty="0">
                <a:latin typeface="Arial"/>
                <a:cs typeface="Arial"/>
              </a:rPr>
              <a:t>:</a:t>
            </a:r>
            <a:endParaRPr sz="2100">
              <a:latin typeface="Arial"/>
              <a:cs typeface="Arial"/>
            </a:endParaRPr>
          </a:p>
          <a:p>
            <a:pPr>
              <a:lnSpc>
                <a:spcPct val="100000"/>
              </a:lnSpc>
              <a:spcBef>
                <a:spcPts val="25"/>
              </a:spcBef>
              <a:buFont typeface="Arial"/>
              <a:buChar char="•"/>
            </a:pPr>
            <a:endParaRPr sz="2600">
              <a:latin typeface="Times New Roman"/>
              <a:cs typeface="Times New Roman"/>
            </a:endParaRPr>
          </a:p>
          <a:p>
            <a:pPr marL="356870" marR="539115" indent="-344170" algn="just">
              <a:lnSpc>
                <a:spcPts val="2020"/>
              </a:lnSpc>
              <a:spcBef>
                <a:spcPts val="5"/>
              </a:spcBef>
              <a:buChar char="•"/>
              <a:tabLst>
                <a:tab pos="357505" algn="l"/>
              </a:tabLst>
            </a:pPr>
            <a:r>
              <a:rPr sz="2100" dirty="0">
                <a:latin typeface="Arial"/>
                <a:cs typeface="Arial"/>
              </a:rPr>
              <a:t>the </a:t>
            </a:r>
            <a:r>
              <a:rPr sz="2100" b="1" spc="-45" dirty="0">
                <a:latin typeface="Arial"/>
                <a:cs typeface="Arial"/>
              </a:rPr>
              <a:t>German </a:t>
            </a:r>
            <a:r>
              <a:rPr sz="2100" b="1" spc="-95" dirty="0">
                <a:latin typeface="Arial"/>
                <a:cs typeface="Arial"/>
              </a:rPr>
              <a:t>Philosophical </a:t>
            </a:r>
            <a:r>
              <a:rPr sz="2100" b="1" spc="-85" dirty="0">
                <a:latin typeface="Arial"/>
                <a:cs typeface="Arial"/>
              </a:rPr>
              <a:t>Thought </a:t>
            </a:r>
            <a:r>
              <a:rPr sz="2100" spc="0" dirty="0">
                <a:latin typeface="Arial"/>
                <a:cs typeface="Arial"/>
              </a:rPr>
              <a:t>of </a:t>
            </a:r>
            <a:r>
              <a:rPr sz="2100" dirty="0">
                <a:latin typeface="Arial"/>
                <a:cs typeface="Arial"/>
              </a:rPr>
              <a:t>Immanuel Kant, Friedrich  Schelling, </a:t>
            </a:r>
            <a:r>
              <a:rPr sz="2100" spc="-5" dirty="0">
                <a:latin typeface="Arial"/>
                <a:cs typeface="Arial"/>
              </a:rPr>
              <a:t>G.W.F. </a:t>
            </a:r>
            <a:r>
              <a:rPr sz="2100" spc="0" dirty="0">
                <a:latin typeface="Arial"/>
                <a:cs typeface="Arial"/>
              </a:rPr>
              <a:t>Hegel, Wilhelm Dilthey, Edmund </a:t>
            </a:r>
            <a:r>
              <a:rPr sz="2100" dirty="0">
                <a:latin typeface="Arial"/>
                <a:cs typeface="Arial"/>
              </a:rPr>
              <a:t>Husserl,</a:t>
            </a:r>
            <a:r>
              <a:rPr sz="2100" spc="-390" dirty="0">
                <a:latin typeface="Arial"/>
                <a:cs typeface="Arial"/>
              </a:rPr>
              <a:t> </a:t>
            </a:r>
            <a:r>
              <a:rPr sz="2100" spc="0" dirty="0">
                <a:latin typeface="Arial"/>
                <a:cs typeface="Arial"/>
              </a:rPr>
              <a:t>and  </a:t>
            </a:r>
            <a:r>
              <a:rPr sz="2100" dirty="0">
                <a:latin typeface="Arial"/>
                <a:cs typeface="Arial"/>
              </a:rPr>
              <a:t>Hans-Georg</a:t>
            </a:r>
            <a:r>
              <a:rPr sz="2100" spc="-110" dirty="0">
                <a:latin typeface="Arial"/>
                <a:cs typeface="Arial"/>
              </a:rPr>
              <a:t> </a:t>
            </a:r>
            <a:r>
              <a:rPr sz="2100" dirty="0">
                <a:latin typeface="Arial"/>
                <a:cs typeface="Arial"/>
              </a:rPr>
              <a:t>Gadamer</a:t>
            </a:r>
            <a:endParaRPr sz="2100">
              <a:latin typeface="Arial"/>
              <a:cs typeface="Arial"/>
            </a:endParaRPr>
          </a:p>
          <a:p>
            <a:pPr marL="356870" marR="184150" indent="-344170">
              <a:lnSpc>
                <a:spcPts val="2020"/>
              </a:lnSpc>
              <a:spcBef>
                <a:spcPts val="495"/>
              </a:spcBef>
              <a:buChar char="•"/>
              <a:tabLst>
                <a:tab pos="356870" algn="l"/>
                <a:tab pos="357505" algn="l"/>
              </a:tabLst>
            </a:pPr>
            <a:r>
              <a:rPr sz="2100" dirty="0">
                <a:latin typeface="Arial"/>
                <a:cs typeface="Arial"/>
              </a:rPr>
              <a:t>the </a:t>
            </a:r>
            <a:r>
              <a:rPr sz="2100" b="1" spc="-55" dirty="0">
                <a:latin typeface="Arial"/>
                <a:cs typeface="Arial"/>
              </a:rPr>
              <a:t>Marxian </a:t>
            </a:r>
            <a:r>
              <a:rPr sz="2100" b="1" spc="-80" dirty="0">
                <a:latin typeface="Arial"/>
                <a:cs typeface="Arial"/>
              </a:rPr>
              <a:t>Tradition </a:t>
            </a:r>
            <a:r>
              <a:rPr sz="2100" b="1" spc="-114" dirty="0">
                <a:latin typeface="Arial"/>
                <a:cs typeface="Arial"/>
              </a:rPr>
              <a:t>– </a:t>
            </a:r>
            <a:r>
              <a:rPr sz="2100" dirty="0">
                <a:latin typeface="Arial"/>
                <a:cs typeface="Arial"/>
              </a:rPr>
              <a:t>both the theory </a:t>
            </a:r>
            <a:r>
              <a:rPr sz="2100" spc="0" dirty="0">
                <a:latin typeface="Arial"/>
                <a:cs typeface="Arial"/>
              </a:rPr>
              <a:t>of </a:t>
            </a:r>
            <a:r>
              <a:rPr sz="2100" dirty="0">
                <a:latin typeface="Arial"/>
                <a:cs typeface="Arial"/>
              </a:rPr>
              <a:t>Karl Marx </a:t>
            </a:r>
            <a:r>
              <a:rPr sz="2100" spc="0" dirty="0">
                <a:latin typeface="Arial"/>
                <a:cs typeface="Arial"/>
              </a:rPr>
              <a:t>himself as</a:t>
            </a:r>
            <a:r>
              <a:rPr sz="2100" spc="-180" dirty="0">
                <a:latin typeface="Arial"/>
                <a:cs typeface="Arial"/>
              </a:rPr>
              <a:t> </a:t>
            </a:r>
            <a:r>
              <a:rPr sz="2100" spc="0" dirty="0">
                <a:latin typeface="Arial"/>
                <a:cs typeface="Arial"/>
              </a:rPr>
              <a:t>well  as </a:t>
            </a:r>
            <a:r>
              <a:rPr sz="2100" dirty="0">
                <a:latin typeface="Arial"/>
                <a:cs typeface="Arial"/>
              </a:rPr>
              <a:t>the critical neo-Marxian theory </a:t>
            </a:r>
            <a:r>
              <a:rPr sz="2100" spc="0" dirty="0">
                <a:latin typeface="Arial"/>
                <a:cs typeface="Arial"/>
              </a:rPr>
              <a:t>of </a:t>
            </a:r>
            <a:r>
              <a:rPr sz="2100" dirty="0">
                <a:latin typeface="Arial"/>
                <a:cs typeface="Arial"/>
              </a:rPr>
              <a:t>the Frankfurt </a:t>
            </a:r>
            <a:r>
              <a:rPr sz="2100" spc="0" dirty="0">
                <a:latin typeface="Arial"/>
                <a:cs typeface="Arial"/>
              </a:rPr>
              <a:t>School, </a:t>
            </a:r>
            <a:r>
              <a:rPr sz="2100" dirty="0">
                <a:latin typeface="Arial"/>
                <a:cs typeface="Arial"/>
              </a:rPr>
              <a:t>i.e. Max  Horkheimer, </a:t>
            </a:r>
            <a:r>
              <a:rPr sz="2100" spc="0" dirty="0">
                <a:latin typeface="Arial"/>
                <a:cs typeface="Arial"/>
              </a:rPr>
              <a:t>Theodor </a:t>
            </a:r>
            <a:r>
              <a:rPr sz="2100" dirty="0">
                <a:latin typeface="Arial"/>
                <a:cs typeface="Arial"/>
              </a:rPr>
              <a:t>Adorno, </a:t>
            </a:r>
            <a:r>
              <a:rPr sz="2100" spc="0" dirty="0">
                <a:latin typeface="Arial"/>
                <a:cs typeface="Arial"/>
              </a:rPr>
              <a:t>and </a:t>
            </a:r>
            <a:r>
              <a:rPr sz="2100" dirty="0">
                <a:latin typeface="Arial"/>
                <a:cs typeface="Arial"/>
              </a:rPr>
              <a:t>Herbert</a:t>
            </a:r>
            <a:r>
              <a:rPr sz="2100" spc="-330" dirty="0">
                <a:latin typeface="Arial"/>
                <a:cs typeface="Arial"/>
              </a:rPr>
              <a:t> </a:t>
            </a:r>
            <a:r>
              <a:rPr sz="2100" dirty="0">
                <a:latin typeface="Arial"/>
                <a:cs typeface="Arial"/>
              </a:rPr>
              <a:t>Marcuse</a:t>
            </a:r>
            <a:endParaRPr sz="2100">
              <a:latin typeface="Arial"/>
              <a:cs typeface="Arial"/>
            </a:endParaRPr>
          </a:p>
          <a:p>
            <a:pPr marL="356870" marR="735330" indent="-344170">
              <a:lnSpc>
                <a:spcPts val="2020"/>
              </a:lnSpc>
              <a:spcBef>
                <a:spcPts val="495"/>
              </a:spcBef>
              <a:buChar char="•"/>
              <a:tabLst>
                <a:tab pos="356870" algn="l"/>
                <a:tab pos="357505" algn="l"/>
              </a:tabLst>
            </a:pPr>
            <a:r>
              <a:rPr sz="2100" dirty="0">
                <a:latin typeface="Arial"/>
                <a:cs typeface="Arial"/>
              </a:rPr>
              <a:t>the </a:t>
            </a:r>
            <a:r>
              <a:rPr sz="2100" b="1" spc="-95" dirty="0">
                <a:latin typeface="Arial"/>
                <a:cs typeface="Arial"/>
              </a:rPr>
              <a:t>Sociological </a:t>
            </a:r>
            <a:r>
              <a:rPr sz="2100" b="1" spc="-60" dirty="0">
                <a:latin typeface="Arial"/>
                <a:cs typeface="Arial"/>
              </a:rPr>
              <a:t>Theories </a:t>
            </a:r>
            <a:r>
              <a:rPr sz="2100" spc="0" dirty="0">
                <a:latin typeface="Arial"/>
                <a:cs typeface="Arial"/>
              </a:rPr>
              <a:t>of </a:t>
            </a:r>
            <a:r>
              <a:rPr sz="2100" dirty="0">
                <a:latin typeface="Arial"/>
                <a:cs typeface="Arial"/>
              </a:rPr>
              <a:t>Max Weber, </a:t>
            </a:r>
            <a:r>
              <a:rPr sz="2100" spc="0" dirty="0">
                <a:latin typeface="Arial"/>
                <a:cs typeface="Arial"/>
              </a:rPr>
              <a:t>Émile </a:t>
            </a:r>
            <a:r>
              <a:rPr sz="2100" dirty="0">
                <a:latin typeface="Arial"/>
                <a:cs typeface="Arial"/>
              </a:rPr>
              <a:t>Durkheim,</a:t>
            </a:r>
            <a:r>
              <a:rPr sz="2100" spc="-185" dirty="0">
                <a:latin typeface="Arial"/>
                <a:cs typeface="Arial"/>
              </a:rPr>
              <a:t> </a:t>
            </a:r>
            <a:r>
              <a:rPr sz="2100" spc="0" dirty="0">
                <a:latin typeface="Arial"/>
                <a:cs typeface="Arial"/>
              </a:rPr>
              <a:t>and  </a:t>
            </a:r>
            <a:r>
              <a:rPr sz="2100" dirty="0">
                <a:latin typeface="Arial"/>
                <a:cs typeface="Arial"/>
              </a:rPr>
              <a:t>George Herbert</a:t>
            </a:r>
            <a:r>
              <a:rPr sz="2100" spc="-130" dirty="0">
                <a:latin typeface="Arial"/>
                <a:cs typeface="Arial"/>
              </a:rPr>
              <a:t> </a:t>
            </a:r>
            <a:r>
              <a:rPr sz="2100" spc="0" dirty="0">
                <a:latin typeface="Arial"/>
                <a:cs typeface="Arial"/>
              </a:rPr>
              <a:t>Mead</a:t>
            </a:r>
            <a:endParaRPr sz="2100">
              <a:latin typeface="Arial"/>
              <a:cs typeface="Arial"/>
            </a:endParaRPr>
          </a:p>
          <a:p>
            <a:pPr marL="356870" marR="60325" indent="-344170">
              <a:lnSpc>
                <a:spcPts val="2020"/>
              </a:lnSpc>
              <a:spcBef>
                <a:spcPts val="500"/>
              </a:spcBef>
              <a:buChar char="•"/>
              <a:tabLst>
                <a:tab pos="356870" algn="l"/>
                <a:tab pos="357505" algn="l"/>
              </a:tabLst>
            </a:pPr>
            <a:r>
              <a:rPr sz="2100" dirty="0">
                <a:latin typeface="Arial"/>
                <a:cs typeface="Arial"/>
              </a:rPr>
              <a:t>the </a:t>
            </a:r>
            <a:r>
              <a:rPr sz="2100" b="1" spc="-110" dirty="0">
                <a:latin typeface="Arial"/>
                <a:cs typeface="Arial"/>
              </a:rPr>
              <a:t>Linguistic </a:t>
            </a:r>
            <a:r>
              <a:rPr sz="2100" b="1" spc="-100" dirty="0">
                <a:latin typeface="Arial"/>
                <a:cs typeface="Arial"/>
              </a:rPr>
              <a:t>Philosophy </a:t>
            </a:r>
            <a:r>
              <a:rPr sz="2100" b="1" spc="-60" dirty="0">
                <a:latin typeface="Arial"/>
                <a:cs typeface="Arial"/>
              </a:rPr>
              <a:t>and </a:t>
            </a:r>
            <a:r>
              <a:rPr sz="2100" b="1" spc="-35" dirty="0">
                <a:latin typeface="Arial"/>
                <a:cs typeface="Arial"/>
              </a:rPr>
              <a:t>Speech </a:t>
            </a:r>
            <a:r>
              <a:rPr sz="2100" b="1" spc="-100" dirty="0">
                <a:latin typeface="Arial"/>
                <a:cs typeface="Arial"/>
              </a:rPr>
              <a:t>Act </a:t>
            </a:r>
            <a:r>
              <a:rPr sz="2100" b="1" spc="-60" dirty="0">
                <a:latin typeface="Arial"/>
                <a:cs typeface="Arial"/>
              </a:rPr>
              <a:t>Theories </a:t>
            </a:r>
            <a:r>
              <a:rPr sz="2100" spc="0" dirty="0">
                <a:latin typeface="Arial"/>
                <a:cs typeface="Arial"/>
              </a:rPr>
              <a:t>of Ludwig  </a:t>
            </a:r>
            <a:r>
              <a:rPr sz="2100" dirty="0">
                <a:latin typeface="Arial"/>
                <a:cs typeface="Arial"/>
              </a:rPr>
              <a:t>Wittgenstein, J.L. Austin, P.F. Strawson, Stephen </a:t>
            </a:r>
            <a:r>
              <a:rPr sz="2100" spc="0" dirty="0">
                <a:latin typeface="Arial"/>
                <a:cs typeface="Arial"/>
              </a:rPr>
              <a:t>Toulmin and</a:t>
            </a:r>
            <a:r>
              <a:rPr sz="2100" spc="-315" dirty="0">
                <a:latin typeface="Arial"/>
                <a:cs typeface="Arial"/>
              </a:rPr>
              <a:t> </a:t>
            </a:r>
            <a:r>
              <a:rPr sz="2100" spc="0" dirty="0">
                <a:latin typeface="Arial"/>
                <a:cs typeface="Arial"/>
              </a:rPr>
              <a:t>John  </a:t>
            </a:r>
            <a:r>
              <a:rPr sz="2100" dirty="0">
                <a:latin typeface="Arial"/>
                <a:cs typeface="Arial"/>
              </a:rPr>
              <a:t>Searle</a:t>
            </a:r>
            <a:endParaRPr sz="2100">
              <a:latin typeface="Arial"/>
              <a:cs typeface="Arial"/>
            </a:endParaRPr>
          </a:p>
          <a:p>
            <a:pPr marL="356870" marR="877569" indent="-344170">
              <a:lnSpc>
                <a:spcPts val="2020"/>
              </a:lnSpc>
              <a:spcBef>
                <a:spcPts val="495"/>
              </a:spcBef>
              <a:buChar char="•"/>
              <a:tabLst>
                <a:tab pos="356870" algn="l"/>
                <a:tab pos="357505" algn="l"/>
              </a:tabLst>
            </a:pPr>
            <a:r>
              <a:rPr sz="2100" dirty="0">
                <a:latin typeface="Arial"/>
                <a:cs typeface="Arial"/>
              </a:rPr>
              <a:t>the </a:t>
            </a:r>
            <a:r>
              <a:rPr sz="2100" b="1" spc="-65" dirty="0">
                <a:latin typeface="Arial"/>
                <a:cs typeface="Arial"/>
              </a:rPr>
              <a:t>Developmental </a:t>
            </a:r>
            <a:r>
              <a:rPr sz="2100" b="1" spc="-100" dirty="0">
                <a:latin typeface="Arial"/>
                <a:cs typeface="Arial"/>
              </a:rPr>
              <a:t>Psychology </a:t>
            </a:r>
            <a:r>
              <a:rPr sz="2100" spc="0" dirty="0">
                <a:latin typeface="Arial"/>
                <a:cs typeface="Arial"/>
              </a:rPr>
              <a:t>of Jean Piaget and</a:t>
            </a:r>
            <a:r>
              <a:rPr sz="2100" spc="-220" dirty="0">
                <a:latin typeface="Arial"/>
                <a:cs typeface="Arial"/>
              </a:rPr>
              <a:t> </a:t>
            </a:r>
            <a:r>
              <a:rPr sz="2100" spc="0" dirty="0">
                <a:latin typeface="Arial"/>
                <a:cs typeface="Arial"/>
              </a:rPr>
              <a:t>Lawrence  </a:t>
            </a:r>
            <a:r>
              <a:rPr sz="2100" dirty="0">
                <a:latin typeface="Arial"/>
                <a:cs typeface="Arial"/>
              </a:rPr>
              <a:t>Kohlberg</a:t>
            </a:r>
            <a:endParaRPr sz="2100">
              <a:latin typeface="Arial"/>
              <a:cs typeface="Arial"/>
            </a:endParaRPr>
          </a:p>
          <a:p>
            <a:pPr marL="356870" marR="334645" indent="-344170">
              <a:lnSpc>
                <a:spcPts val="2020"/>
              </a:lnSpc>
              <a:spcBef>
                <a:spcPts val="495"/>
              </a:spcBef>
              <a:buChar char="•"/>
              <a:tabLst>
                <a:tab pos="356870" algn="l"/>
                <a:tab pos="357505" algn="l"/>
              </a:tabLst>
            </a:pPr>
            <a:r>
              <a:rPr sz="2100" dirty="0">
                <a:latin typeface="Arial"/>
                <a:cs typeface="Arial"/>
              </a:rPr>
              <a:t>the </a:t>
            </a:r>
            <a:r>
              <a:rPr sz="2100" b="1" spc="-80" dirty="0">
                <a:latin typeface="Arial"/>
                <a:cs typeface="Arial"/>
              </a:rPr>
              <a:t>American </a:t>
            </a:r>
            <a:r>
              <a:rPr sz="2100" b="1" spc="-75" dirty="0">
                <a:latin typeface="Arial"/>
                <a:cs typeface="Arial"/>
              </a:rPr>
              <a:t>Pragmatist </a:t>
            </a:r>
            <a:r>
              <a:rPr sz="2100" b="1" spc="-80" dirty="0">
                <a:latin typeface="Arial"/>
                <a:cs typeface="Arial"/>
              </a:rPr>
              <a:t>Tradition </a:t>
            </a:r>
            <a:r>
              <a:rPr sz="2100" spc="0" dirty="0">
                <a:latin typeface="Arial"/>
                <a:cs typeface="Arial"/>
              </a:rPr>
              <a:t>of Charles </a:t>
            </a:r>
            <a:r>
              <a:rPr sz="2100" dirty="0">
                <a:latin typeface="Arial"/>
                <a:cs typeface="Arial"/>
              </a:rPr>
              <a:t>Sanders Peirce</a:t>
            </a:r>
            <a:r>
              <a:rPr sz="2100" spc="-229" dirty="0">
                <a:latin typeface="Arial"/>
                <a:cs typeface="Arial"/>
              </a:rPr>
              <a:t> </a:t>
            </a:r>
            <a:r>
              <a:rPr sz="2100" spc="0" dirty="0">
                <a:latin typeface="Arial"/>
                <a:cs typeface="Arial"/>
              </a:rPr>
              <a:t>and  John</a:t>
            </a:r>
            <a:r>
              <a:rPr sz="2100" spc="-60" dirty="0">
                <a:latin typeface="Arial"/>
                <a:cs typeface="Arial"/>
              </a:rPr>
              <a:t> </a:t>
            </a:r>
            <a:r>
              <a:rPr sz="2100" spc="0" dirty="0">
                <a:latin typeface="Arial"/>
                <a:cs typeface="Arial"/>
              </a:rPr>
              <a:t>Dewey</a:t>
            </a:r>
            <a:endParaRPr sz="2100">
              <a:latin typeface="Arial"/>
              <a:cs typeface="Arial"/>
            </a:endParaRPr>
          </a:p>
          <a:p>
            <a:pPr marL="356870" marR="655320" indent="-344170">
              <a:lnSpc>
                <a:spcPts val="2020"/>
              </a:lnSpc>
              <a:spcBef>
                <a:spcPts val="495"/>
              </a:spcBef>
              <a:buChar char="•"/>
              <a:tabLst>
                <a:tab pos="356870" algn="l"/>
                <a:tab pos="357505" algn="l"/>
              </a:tabLst>
            </a:pPr>
            <a:r>
              <a:rPr sz="2100" dirty="0">
                <a:latin typeface="Arial"/>
                <a:cs typeface="Arial"/>
              </a:rPr>
              <a:t>the </a:t>
            </a:r>
            <a:r>
              <a:rPr sz="2100" b="1" spc="-95" dirty="0">
                <a:latin typeface="Arial"/>
                <a:cs typeface="Arial"/>
              </a:rPr>
              <a:t>Sociological </a:t>
            </a:r>
            <a:r>
              <a:rPr sz="2100" b="1" spc="-65" dirty="0">
                <a:latin typeface="Arial"/>
                <a:cs typeface="Arial"/>
              </a:rPr>
              <a:t>Social </a:t>
            </a:r>
            <a:r>
              <a:rPr sz="2100" b="1" spc="-75" dirty="0">
                <a:latin typeface="Arial"/>
                <a:cs typeface="Arial"/>
              </a:rPr>
              <a:t>Systems </a:t>
            </a:r>
            <a:r>
              <a:rPr sz="2100" b="1" spc="-60" dirty="0">
                <a:latin typeface="Arial"/>
                <a:cs typeface="Arial"/>
              </a:rPr>
              <a:t>Theory </a:t>
            </a:r>
            <a:r>
              <a:rPr sz="2100" spc="0" dirty="0">
                <a:latin typeface="Arial"/>
                <a:cs typeface="Arial"/>
              </a:rPr>
              <a:t>of </a:t>
            </a:r>
            <a:r>
              <a:rPr sz="2100" dirty="0">
                <a:latin typeface="Arial"/>
                <a:cs typeface="Arial"/>
              </a:rPr>
              <a:t>Talcott Parsons</a:t>
            </a:r>
            <a:r>
              <a:rPr sz="2100" spc="-125" dirty="0">
                <a:latin typeface="Arial"/>
                <a:cs typeface="Arial"/>
              </a:rPr>
              <a:t> </a:t>
            </a:r>
            <a:r>
              <a:rPr sz="2100" spc="0" dirty="0">
                <a:latin typeface="Arial"/>
                <a:cs typeface="Arial"/>
              </a:rPr>
              <a:t>and  Niklas</a:t>
            </a:r>
            <a:r>
              <a:rPr sz="2100" spc="-110" dirty="0">
                <a:latin typeface="Arial"/>
                <a:cs typeface="Arial"/>
              </a:rPr>
              <a:t> </a:t>
            </a:r>
            <a:r>
              <a:rPr sz="2100" spc="0" dirty="0">
                <a:latin typeface="Arial"/>
                <a:cs typeface="Arial"/>
              </a:rPr>
              <a:t>Luhmann</a:t>
            </a:r>
            <a:endParaRPr sz="2100">
              <a:latin typeface="Arial"/>
              <a:cs typeface="Arial"/>
            </a:endParaRPr>
          </a:p>
          <a:p>
            <a:pPr marL="356870" indent="-344170">
              <a:lnSpc>
                <a:spcPct val="100000"/>
              </a:lnSpc>
              <a:spcBef>
                <a:spcPts val="10"/>
              </a:spcBef>
              <a:buFont typeface="Arial"/>
              <a:buChar char="•"/>
              <a:tabLst>
                <a:tab pos="356870" algn="l"/>
                <a:tab pos="357505" algn="l"/>
              </a:tabLst>
            </a:pPr>
            <a:r>
              <a:rPr sz="2100" b="1" spc="-60" dirty="0">
                <a:latin typeface="Arial"/>
                <a:cs typeface="Arial"/>
              </a:rPr>
              <a:t>Neo-Kantian</a:t>
            </a:r>
            <a:r>
              <a:rPr sz="2100" b="1" spc="-85" dirty="0">
                <a:latin typeface="Arial"/>
                <a:cs typeface="Arial"/>
              </a:rPr>
              <a:t> Thought</a:t>
            </a:r>
            <a:endParaRPr sz="21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197</a:t>
            </a:fld>
            <a:endParaRPr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630427"/>
            <a:ext cx="8307705" cy="4368800"/>
          </a:xfrm>
          <a:prstGeom prst="rect">
            <a:avLst/>
          </a:prstGeom>
        </p:spPr>
        <p:txBody>
          <a:bodyPr vert="horz" wrap="square" lIns="0" tIns="12065" rIns="0" bIns="0" rtlCol="0">
            <a:spAutoFit/>
          </a:bodyPr>
          <a:lstStyle/>
          <a:p>
            <a:pPr marL="356870" marR="5080" indent="-344170">
              <a:lnSpc>
                <a:spcPct val="100000"/>
              </a:lnSpc>
              <a:spcBef>
                <a:spcPts val="95"/>
              </a:spcBef>
              <a:buFont typeface="Arial"/>
              <a:buChar char="•"/>
              <a:tabLst>
                <a:tab pos="356870" algn="l"/>
                <a:tab pos="357505" algn="l"/>
              </a:tabLst>
            </a:pPr>
            <a:r>
              <a:rPr sz="2500" spc="-5" dirty="0">
                <a:latin typeface="Arial"/>
                <a:cs typeface="Arial"/>
              </a:rPr>
              <a:t>Habermas considers his major contribution to be the  development of the concept and theory of  communicative reason or communicative rationality,  which distinguishes itself from the rationalist tradition by  locating rationality in structures of interpersonal linguistic  communication rather than in the structure of either the  cosmos or the knowing</a:t>
            </a:r>
            <a:r>
              <a:rPr sz="2500" spc="-20" dirty="0">
                <a:latin typeface="Arial"/>
                <a:cs typeface="Arial"/>
              </a:rPr>
              <a:t> </a:t>
            </a:r>
            <a:r>
              <a:rPr sz="2500" spc="-5" dirty="0">
                <a:latin typeface="Arial"/>
                <a:cs typeface="Arial"/>
              </a:rPr>
              <a:t>subject.</a:t>
            </a:r>
            <a:endParaRPr sz="2500">
              <a:latin typeface="Arial"/>
              <a:cs typeface="Arial"/>
            </a:endParaRPr>
          </a:p>
          <a:p>
            <a:pPr>
              <a:lnSpc>
                <a:spcPct val="100000"/>
              </a:lnSpc>
              <a:buFont typeface="Arial"/>
              <a:buChar char="•"/>
            </a:pPr>
            <a:endParaRPr sz="3650">
              <a:latin typeface="Times New Roman"/>
              <a:cs typeface="Times New Roman"/>
            </a:endParaRPr>
          </a:p>
          <a:p>
            <a:pPr marL="356870" marR="27305" indent="-344170">
              <a:lnSpc>
                <a:spcPct val="100000"/>
              </a:lnSpc>
              <a:buChar char="•"/>
              <a:tabLst>
                <a:tab pos="356870" algn="l"/>
                <a:tab pos="357505" algn="l"/>
              </a:tabLst>
            </a:pPr>
            <a:r>
              <a:rPr sz="2500" spc="-5" dirty="0">
                <a:latin typeface="Arial"/>
                <a:cs typeface="Arial"/>
              </a:rPr>
              <a:t>This social theory advances the goals of human  emancipation, while maintaining an inclusive universalist  moral</a:t>
            </a:r>
            <a:r>
              <a:rPr sz="2500" spc="-35" dirty="0">
                <a:latin typeface="Arial"/>
                <a:cs typeface="Arial"/>
              </a:rPr>
              <a:t> </a:t>
            </a:r>
            <a:r>
              <a:rPr sz="2500" spc="-5" dirty="0">
                <a:latin typeface="Arial"/>
                <a:cs typeface="Arial"/>
              </a:rPr>
              <a:t>framework.</a:t>
            </a:r>
            <a:endParaRPr sz="2500">
              <a:latin typeface="Arial"/>
              <a:cs typeface="Arial"/>
            </a:endParaRPr>
          </a:p>
        </p:txBody>
      </p:sp>
      <p:sp>
        <p:nvSpPr>
          <p:cNvPr id="3" name="object 3"/>
          <p:cNvSpPr/>
          <p:nvPr/>
        </p:nvSpPr>
        <p:spPr>
          <a:xfrm>
            <a:off x="5254751" y="4568951"/>
            <a:ext cx="3889247" cy="228904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198</a:t>
            </a:fld>
            <a:endParaRP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401828"/>
            <a:ext cx="8455025" cy="4521835"/>
          </a:xfrm>
          <a:prstGeom prst="rect">
            <a:avLst/>
          </a:prstGeom>
        </p:spPr>
        <p:txBody>
          <a:bodyPr vert="horz" wrap="square" lIns="0" tIns="85725" rIns="0" bIns="0" rtlCol="0">
            <a:spAutoFit/>
          </a:bodyPr>
          <a:lstStyle/>
          <a:p>
            <a:pPr marL="356870" marR="325120" indent="-344170">
              <a:lnSpc>
                <a:spcPts val="2400"/>
              </a:lnSpc>
              <a:spcBef>
                <a:spcPts val="675"/>
              </a:spcBef>
              <a:buFont typeface="Arial"/>
              <a:buChar char="•"/>
              <a:tabLst>
                <a:tab pos="356870" algn="l"/>
                <a:tab pos="357505" algn="l"/>
              </a:tabLst>
            </a:pPr>
            <a:r>
              <a:rPr sz="2500" spc="-5" dirty="0">
                <a:latin typeface="Arial"/>
                <a:cs typeface="Arial"/>
              </a:rPr>
              <a:t>This framework rests on the argument called universal  pragmatics - that all speech acts have an inherent telos  (the Greek word for “end”) — the goal of mutual  understanding, and that human beings possess the  communicative competence to bring about such  understanding.</a:t>
            </a:r>
            <a:endParaRPr sz="2500">
              <a:latin typeface="Arial"/>
              <a:cs typeface="Arial"/>
            </a:endParaRPr>
          </a:p>
          <a:p>
            <a:pPr>
              <a:lnSpc>
                <a:spcPct val="100000"/>
              </a:lnSpc>
              <a:spcBef>
                <a:spcPts val="25"/>
              </a:spcBef>
              <a:buFont typeface="Arial"/>
              <a:buChar char="•"/>
            </a:pPr>
            <a:endParaRPr sz="3100">
              <a:latin typeface="Times New Roman"/>
              <a:cs typeface="Times New Roman"/>
            </a:endParaRPr>
          </a:p>
          <a:p>
            <a:pPr marL="357505" marR="5080" indent="-344805">
              <a:lnSpc>
                <a:spcPts val="2400"/>
              </a:lnSpc>
              <a:buChar char="•"/>
              <a:tabLst>
                <a:tab pos="356870" algn="l"/>
                <a:tab pos="357505" algn="l"/>
              </a:tabLst>
            </a:pPr>
            <a:r>
              <a:rPr sz="2500" spc="-5" dirty="0">
                <a:latin typeface="Arial"/>
                <a:cs typeface="Arial"/>
              </a:rPr>
              <a:t>Habermas built the framework out of the speech-act  philosophy of Ludwig Wittgenstein, J.L. Austin, and John  Searle, the sociological theory of the interactional  constitution of mind and self of George Herbert Mead, the  theories of moral development of Jean Piaget and  Lawrence Kohlberg, and the discourse ethics of his  Heidelberg colleague Karl-Otto</a:t>
            </a:r>
            <a:r>
              <a:rPr sz="2500" spc="-55" dirty="0">
                <a:latin typeface="Arial"/>
                <a:cs typeface="Arial"/>
              </a:rPr>
              <a:t> </a:t>
            </a:r>
            <a:r>
              <a:rPr sz="2500" spc="-5" dirty="0">
                <a:latin typeface="Arial"/>
                <a:cs typeface="Arial"/>
              </a:rPr>
              <a:t>Apel.</a:t>
            </a:r>
            <a:endParaRPr sz="25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199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8428" y="319531"/>
            <a:ext cx="1863725" cy="574040"/>
          </a:xfrm>
          <a:prstGeom prst="rect">
            <a:avLst/>
          </a:prstGeom>
        </p:spPr>
        <p:txBody>
          <a:bodyPr vert="horz" wrap="square" lIns="0" tIns="12700" rIns="0" bIns="0" rtlCol="0">
            <a:spAutoFit/>
          </a:bodyPr>
          <a:lstStyle/>
          <a:p>
            <a:pPr marL="12700" algn="ctr">
              <a:lnSpc>
                <a:spcPct val="100000"/>
              </a:lnSpc>
              <a:spcBef>
                <a:spcPts val="100"/>
              </a:spcBef>
            </a:pPr>
            <a:r>
              <a:rPr lang="en-US" sz="3600" b="1" spc="-150" dirty="0">
                <a:latin typeface="Arial"/>
                <a:cs typeface="Arial"/>
              </a:rPr>
              <a:t>Outline</a:t>
            </a:r>
            <a:endParaRPr sz="3600" dirty="0">
              <a:latin typeface="Arial"/>
              <a:cs typeface="Arial"/>
            </a:endParaRPr>
          </a:p>
        </p:txBody>
      </p:sp>
      <p:sp>
        <p:nvSpPr>
          <p:cNvPr id="5" name="object 5"/>
          <p:cNvSpPr txBox="1"/>
          <p:nvPr/>
        </p:nvSpPr>
        <p:spPr>
          <a:xfrm>
            <a:off x="8493759" y="6463728"/>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2</a:t>
            </a:fld>
            <a:endParaRPr sz="1200">
              <a:latin typeface="Calibri"/>
              <a:cs typeface="Calibri"/>
            </a:endParaRPr>
          </a:p>
        </p:txBody>
      </p:sp>
      <p:sp>
        <p:nvSpPr>
          <p:cNvPr id="3" name="object 3"/>
          <p:cNvSpPr txBox="1"/>
          <p:nvPr/>
        </p:nvSpPr>
        <p:spPr>
          <a:xfrm>
            <a:off x="383540" y="1453388"/>
            <a:ext cx="6285230" cy="3975735"/>
          </a:xfrm>
          <a:prstGeom prst="rect">
            <a:avLst/>
          </a:prstGeom>
        </p:spPr>
        <p:txBody>
          <a:bodyPr vert="horz" wrap="square" lIns="0" tIns="12700" rIns="0" bIns="0" rtlCol="0">
            <a:spAutoFit/>
          </a:bodyPr>
          <a:lstStyle/>
          <a:p>
            <a:pPr marL="12700" marR="3251835">
              <a:lnSpc>
                <a:spcPct val="120000"/>
              </a:lnSpc>
              <a:spcBef>
                <a:spcPts val="100"/>
              </a:spcBef>
            </a:pPr>
            <a:r>
              <a:rPr sz="2400" b="1" u="heavy" spc="-10" dirty="0">
                <a:solidFill>
                  <a:srgbClr val="0000FF"/>
                </a:solidFill>
                <a:latin typeface="Calibri"/>
                <a:cs typeface="Calibri"/>
                <a:hlinkClick r:id="rId2" action="ppaction://hlinksldjump"/>
              </a:rPr>
              <a:t>Thematic </a:t>
            </a:r>
            <a:r>
              <a:rPr sz="2400" b="1" u="heavy" spc="-5" dirty="0">
                <a:solidFill>
                  <a:srgbClr val="0000FF"/>
                </a:solidFill>
                <a:latin typeface="Calibri"/>
                <a:cs typeface="Calibri"/>
                <a:hlinkClick r:id="rId2" action="ppaction://hlinksldjump"/>
              </a:rPr>
              <a:t>Preliminaries </a:t>
            </a:r>
            <a:r>
              <a:rPr sz="2400" b="1" spc="-5" dirty="0">
                <a:solidFill>
                  <a:srgbClr val="0000FF"/>
                </a:solidFill>
                <a:latin typeface="Calibri"/>
                <a:cs typeface="Calibri"/>
              </a:rPr>
              <a:t> </a:t>
            </a:r>
            <a:r>
              <a:rPr sz="2400" b="1" u="heavy" spc="-5" dirty="0">
                <a:solidFill>
                  <a:srgbClr val="0000FF"/>
                </a:solidFill>
                <a:latin typeface="Calibri"/>
                <a:cs typeface="Calibri"/>
                <a:hlinkClick r:id="rId3" action="ppaction://hlinksldjump"/>
              </a:rPr>
              <a:t>Sociological</a:t>
            </a:r>
            <a:r>
              <a:rPr sz="2400" b="1" u="heavy" spc="-70" dirty="0">
                <a:solidFill>
                  <a:srgbClr val="0000FF"/>
                </a:solidFill>
                <a:latin typeface="Calibri"/>
                <a:cs typeface="Calibri"/>
                <a:hlinkClick r:id="rId3" action="ppaction://hlinksldjump"/>
              </a:rPr>
              <a:t> </a:t>
            </a:r>
            <a:r>
              <a:rPr sz="2400" b="1" u="heavy" spc="-5" dirty="0">
                <a:solidFill>
                  <a:srgbClr val="0000FF"/>
                </a:solidFill>
                <a:latin typeface="Calibri"/>
                <a:cs typeface="Calibri"/>
                <a:hlinkClick r:id="rId3" action="ppaction://hlinksldjump"/>
              </a:rPr>
              <a:t>Modernism</a:t>
            </a:r>
            <a:endParaRPr sz="2400">
              <a:latin typeface="Calibri"/>
              <a:cs typeface="Calibri"/>
            </a:endParaRPr>
          </a:p>
          <a:p>
            <a:pPr marL="12700" marR="5080">
              <a:lnSpc>
                <a:spcPct val="120000"/>
              </a:lnSpc>
            </a:pPr>
            <a:r>
              <a:rPr sz="2400" b="1" u="heavy" spc="-5" dirty="0">
                <a:solidFill>
                  <a:srgbClr val="0000FF"/>
                </a:solidFill>
                <a:latin typeface="Calibri"/>
                <a:cs typeface="Calibri"/>
                <a:hlinkClick r:id="rId4" action="ppaction://hlinksldjump"/>
              </a:rPr>
              <a:t>Ultra-modernism: </a:t>
            </a:r>
            <a:r>
              <a:rPr sz="2400" b="1" u="heavy" dirty="0">
                <a:solidFill>
                  <a:srgbClr val="0000FF"/>
                </a:solidFill>
                <a:latin typeface="Calibri"/>
                <a:cs typeface="Calibri"/>
                <a:hlinkClick r:id="rId4" action="ppaction://hlinksldjump"/>
              </a:rPr>
              <a:t>The </a:t>
            </a:r>
            <a:r>
              <a:rPr sz="2400" b="1" u="heavy" spc="-10" dirty="0">
                <a:solidFill>
                  <a:srgbClr val="0000FF"/>
                </a:solidFill>
                <a:latin typeface="Calibri"/>
                <a:cs typeface="Calibri"/>
                <a:hlinkClick r:id="rId4" action="ppaction://hlinksldjump"/>
              </a:rPr>
              <a:t>Structuralis</a:t>
            </a:r>
            <a:r>
              <a:rPr sz="2400" b="1" u="heavy" spc="-10" dirty="0">
                <a:solidFill>
                  <a:srgbClr val="0000FF"/>
                </a:solidFill>
                <a:latin typeface="Calibri"/>
                <a:cs typeface="Calibri"/>
              </a:rPr>
              <a:t>t </a:t>
            </a:r>
            <a:r>
              <a:rPr sz="2400" b="1" u="heavy" spc="-15" dirty="0">
                <a:solidFill>
                  <a:srgbClr val="0000FF"/>
                </a:solidFill>
                <a:latin typeface="Calibri"/>
                <a:cs typeface="Calibri"/>
                <a:hlinkClick r:id="rId4" action="ppaction://hlinksldjump"/>
              </a:rPr>
              <a:t>Interpretation </a:t>
            </a:r>
            <a:r>
              <a:rPr sz="2400" b="1" spc="-15" dirty="0">
                <a:solidFill>
                  <a:srgbClr val="0000FF"/>
                </a:solidFill>
                <a:latin typeface="Calibri"/>
                <a:cs typeface="Calibri"/>
              </a:rPr>
              <a:t> </a:t>
            </a:r>
            <a:r>
              <a:rPr sz="2400" b="1" u="heavy" spc="-10" dirty="0">
                <a:solidFill>
                  <a:srgbClr val="0000FF"/>
                </a:solidFill>
                <a:latin typeface="Calibri"/>
                <a:cs typeface="Calibri"/>
                <a:hlinkClick r:id="rId5" action="ppaction://hlinksldjump"/>
              </a:rPr>
              <a:t>Society </a:t>
            </a:r>
            <a:r>
              <a:rPr sz="2400" b="1" u="heavy" spc="-5" dirty="0">
                <a:solidFill>
                  <a:srgbClr val="0000FF"/>
                </a:solidFill>
                <a:latin typeface="Calibri"/>
                <a:cs typeface="Calibri"/>
                <a:hlinkClick r:id="rId5" action="ppaction://hlinksldjump"/>
              </a:rPr>
              <a:t>as Human </a:t>
            </a:r>
            <a:r>
              <a:rPr sz="2400" b="1" u="heavy" spc="-10" dirty="0">
                <a:solidFill>
                  <a:srgbClr val="0000FF"/>
                </a:solidFill>
                <a:latin typeface="Calibri"/>
                <a:cs typeface="Calibri"/>
                <a:hlinkClick r:id="rId5" action="ppaction://hlinksldjump"/>
              </a:rPr>
              <a:t>Creation: </a:t>
            </a:r>
            <a:r>
              <a:rPr sz="2400" b="1" u="heavy" spc="-25" dirty="0">
                <a:solidFill>
                  <a:srgbClr val="0000FF"/>
                </a:solidFill>
                <a:latin typeface="Calibri"/>
                <a:cs typeface="Calibri"/>
                <a:hlinkClick r:id="rId5" action="ppaction://hlinksldjump"/>
              </a:rPr>
              <a:t>Western </a:t>
            </a:r>
            <a:r>
              <a:rPr sz="2400" b="1" u="heavy" spc="-5" dirty="0">
                <a:solidFill>
                  <a:srgbClr val="0000FF"/>
                </a:solidFill>
                <a:latin typeface="Calibri"/>
                <a:cs typeface="Calibri"/>
                <a:hlinkClick r:id="rId5" action="ppaction://hlinksldjump"/>
              </a:rPr>
              <a:t>Marxism </a:t>
            </a:r>
            <a:r>
              <a:rPr sz="2400" b="1" spc="-5" dirty="0">
                <a:solidFill>
                  <a:srgbClr val="0000FF"/>
                </a:solidFill>
                <a:latin typeface="Calibri"/>
                <a:cs typeface="Calibri"/>
              </a:rPr>
              <a:t> </a:t>
            </a:r>
            <a:r>
              <a:rPr sz="2400" b="1" u="heavy" spc="-10" dirty="0">
                <a:solidFill>
                  <a:srgbClr val="0000FF"/>
                </a:solidFill>
                <a:latin typeface="Calibri"/>
                <a:cs typeface="Calibri"/>
                <a:hlinkClick r:id="rId6" action="ppaction://hlinksldjump"/>
              </a:rPr>
              <a:t>Synthesising </a:t>
            </a:r>
            <a:r>
              <a:rPr sz="2400" b="1" u="heavy" spc="-5" dirty="0">
                <a:solidFill>
                  <a:srgbClr val="0000FF"/>
                </a:solidFill>
                <a:latin typeface="Calibri"/>
                <a:cs typeface="Calibri"/>
                <a:hlinkClick r:id="rId6" action="ppaction://hlinksldjump"/>
              </a:rPr>
              <a:t>Modernity and Social </a:t>
            </a:r>
            <a:r>
              <a:rPr sz="2400" b="1" u="heavy" dirty="0">
                <a:solidFill>
                  <a:srgbClr val="0000FF"/>
                </a:solidFill>
                <a:latin typeface="Calibri"/>
                <a:cs typeface="Calibri"/>
                <a:hlinkClick r:id="rId6" action="ppaction://hlinksldjump"/>
              </a:rPr>
              <a:t>Theory </a:t>
            </a:r>
            <a:r>
              <a:rPr sz="2400" b="1" dirty="0">
                <a:solidFill>
                  <a:srgbClr val="0000FF"/>
                </a:solidFill>
                <a:latin typeface="Calibri"/>
                <a:cs typeface="Calibri"/>
              </a:rPr>
              <a:t> </a:t>
            </a:r>
            <a:r>
              <a:rPr sz="2400" b="1" u="heavy" spc="-5" dirty="0">
                <a:solidFill>
                  <a:srgbClr val="0000FF"/>
                </a:solidFill>
                <a:latin typeface="Calibri"/>
                <a:cs typeface="Calibri"/>
                <a:hlinkClick r:id="rId7" action="ppaction://hlinksldjump"/>
              </a:rPr>
              <a:t>Deconstructing</a:t>
            </a:r>
            <a:r>
              <a:rPr sz="2400" b="1" u="heavy" spc="-125" dirty="0">
                <a:solidFill>
                  <a:srgbClr val="0000FF"/>
                </a:solidFill>
                <a:latin typeface="Calibri"/>
                <a:cs typeface="Calibri"/>
                <a:hlinkClick r:id="rId7" action="ppaction://hlinksldjump"/>
              </a:rPr>
              <a:t> </a:t>
            </a:r>
            <a:r>
              <a:rPr sz="2400" b="1" u="heavy" spc="-5" dirty="0">
                <a:solidFill>
                  <a:srgbClr val="0000FF"/>
                </a:solidFill>
                <a:latin typeface="Calibri"/>
                <a:cs typeface="Calibri"/>
                <a:hlinkClick r:id="rId7" action="ppaction://hlinksldjump"/>
              </a:rPr>
              <a:t>Modernity</a:t>
            </a:r>
            <a:endParaRPr sz="2400">
              <a:latin typeface="Calibri"/>
              <a:cs typeface="Calibri"/>
            </a:endParaRPr>
          </a:p>
          <a:p>
            <a:pPr marL="12700" marR="3921760">
              <a:lnSpc>
                <a:spcPct val="120000"/>
              </a:lnSpc>
            </a:pPr>
            <a:r>
              <a:rPr sz="2400" b="1" u="heavy" dirty="0">
                <a:solidFill>
                  <a:srgbClr val="0000FF"/>
                </a:solidFill>
                <a:latin typeface="Calibri"/>
                <a:cs typeface="Calibri"/>
                <a:hlinkClick r:id="rId8" action="ppaction://hlinksldjump"/>
              </a:rPr>
              <a:t>A </a:t>
            </a:r>
            <a:r>
              <a:rPr sz="2400" b="1" u="heavy" spc="-5" dirty="0">
                <a:solidFill>
                  <a:srgbClr val="0000FF"/>
                </a:solidFill>
                <a:latin typeface="Calibri"/>
                <a:cs typeface="Calibri"/>
                <a:hlinkClick r:id="rId8" action="ppaction://hlinksldjump"/>
              </a:rPr>
              <a:t>New </a:t>
            </a:r>
            <a:r>
              <a:rPr sz="2400" b="1" u="heavy" spc="-30" dirty="0">
                <a:solidFill>
                  <a:srgbClr val="0000FF"/>
                </a:solidFill>
                <a:latin typeface="Calibri"/>
                <a:cs typeface="Calibri"/>
                <a:hlinkClick r:id="rId8" action="ppaction://hlinksldjump"/>
              </a:rPr>
              <a:t>Totality </a:t>
            </a:r>
            <a:r>
              <a:rPr sz="2400" b="1" spc="-30" dirty="0">
                <a:solidFill>
                  <a:srgbClr val="0000FF"/>
                </a:solidFill>
                <a:latin typeface="Calibri"/>
                <a:cs typeface="Calibri"/>
              </a:rPr>
              <a:t> </a:t>
            </a:r>
            <a:r>
              <a:rPr sz="2400" b="1" u="heavy" spc="-20" dirty="0">
                <a:solidFill>
                  <a:srgbClr val="0000FF"/>
                </a:solidFill>
                <a:latin typeface="Calibri"/>
                <a:cs typeface="Calibri"/>
                <a:hlinkClick r:id="rId9" action="ppaction://hlinksldjump"/>
              </a:rPr>
              <a:t>References </a:t>
            </a:r>
            <a:r>
              <a:rPr sz="2400" b="1" spc="-20" dirty="0">
                <a:solidFill>
                  <a:srgbClr val="0000FF"/>
                </a:solidFill>
                <a:latin typeface="Calibri"/>
                <a:cs typeface="Calibri"/>
              </a:rPr>
              <a:t> </a:t>
            </a:r>
            <a:r>
              <a:rPr sz="2400" b="1" u="heavy" spc="0" dirty="0">
                <a:solidFill>
                  <a:srgbClr val="0000FF"/>
                </a:solidFill>
                <a:latin typeface="Calibri"/>
                <a:cs typeface="Calibri"/>
                <a:hlinkClick r:id="" action="ppaction://noaction"/>
              </a:rPr>
              <a:t>A</a:t>
            </a:r>
            <a:r>
              <a:rPr sz="2400" b="1" u="heavy" dirty="0">
                <a:solidFill>
                  <a:srgbClr val="0000FF"/>
                </a:solidFill>
                <a:latin typeface="Calibri"/>
                <a:cs typeface="Calibri"/>
                <a:hlinkClick r:id="" action="ppaction://noaction"/>
              </a:rPr>
              <a:t>ck</a:t>
            </a:r>
            <a:r>
              <a:rPr sz="2400" b="1" u="heavy" spc="0" dirty="0">
                <a:solidFill>
                  <a:srgbClr val="0000FF"/>
                </a:solidFill>
                <a:latin typeface="Calibri"/>
                <a:cs typeface="Calibri"/>
                <a:hlinkClick r:id="" action="ppaction://noaction"/>
              </a:rPr>
              <a:t>no</a:t>
            </a:r>
            <a:r>
              <a:rPr sz="2400" b="1" u="heavy" spc="5" dirty="0">
                <a:solidFill>
                  <a:srgbClr val="0000FF"/>
                </a:solidFill>
                <a:latin typeface="Calibri"/>
                <a:cs typeface="Calibri"/>
                <a:hlinkClick r:id="" action="ppaction://noaction"/>
              </a:rPr>
              <a:t>wl</a:t>
            </a:r>
            <a:r>
              <a:rPr sz="2400" b="1" u="heavy" spc="-10" dirty="0">
                <a:solidFill>
                  <a:srgbClr val="0000FF"/>
                </a:solidFill>
                <a:latin typeface="Calibri"/>
                <a:cs typeface="Calibri"/>
                <a:hlinkClick r:id="" action="ppaction://noaction"/>
              </a:rPr>
              <a:t>e</a:t>
            </a:r>
            <a:r>
              <a:rPr sz="2400" b="1" u="heavy" spc="0" dirty="0">
                <a:solidFill>
                  <a:srgbClr val="0000FF"/>
                </a:solidFill>
                <a:latin typeface="Calibri"/>
                <a:cs typeface="Calibri"/>
                <a:hlinkClick r:id="" action="ppaction://noaction"/>
              </a:rPr>
              <a:t>d</a:t>
            </a:r>
            <a:r>
              <a:rPr sz="2400" b="1" u="heavy" spc="-10" dirty="0">
                <a:solidFill>
                  <a:srgbClr val="0000FF"/>
                </a:solidFill>
                <a:latin typeface="Calibri"/>
                <a:cs typeface="Calibri"/>
                <a:hlinkClick r:id="" action="ppaction://noaction"/>
              </a:rPr>
              <a:t>gme</a:t>
            </a:r>
            <a:r>
              <a:rPr sz="2400" b="1" u="heavy" spc="-20" dirty="0">
                <a:solidFill>
                  <a:srgbClr val="0000FF"/>
                </a:solidFill>
                <a:latin typeface="Calibri"/>
                <a:cs typeface="Calibri"/>
                <a:hlinkClick r:id="" action="ppaction://noaction"/>
              </a:rPr>
              <a:t>n</a:t>
            </a:r>
            <a:r>
              <a:rPr sz="2400" b="1" u="heavy" spc="0" dirty="0">
                <a:solidFill>
                  <a:srgbClr val="0000FF"/>
                </a:solidFill>
                <a:latin typeface="Calibri"/>
                <a:cs typeface="Calibri"/>
                <a:hlinkClick r:id="" action="ppaction://noaction"/>
              </a:rPr>
              <a:t>t</a:t>
            </a:r>
            <a:r>
              <a:rPr sz="2400" b="1" u="heavy" dirty="0">
                <a:solidFill>
                  <a:srgbClr val="0000FF"/>
                </a:solidFill>
                <a:latin typeface="Calibri"/>
                <a:cs typeface="Calibri"/>
                <a:hlinkClick r:id="" action="ppaction://noaction"/>
              </a:rPr>
              <a:t>s</a:t>
            </a:r>
            <a:endParaRPr sz="2400">
              <a:latin typeface="Calibri"/>
              <a:cs typeface="Calibri"/>
            </a:endParaRPr>
          </a:p>
        </p:txBody>
      </p:sp>
      <p:sp>
        <p:nvSpPr>
          <p:cNvPr id="4" name="object 4"/>
          <p:cNvSpPr txBox="1"/>
          <p:nvPr/>
        </p:nvSpPr>
        <p:spPr>
          <a:xfrm>
            <a:off x="7698740" y="1453388"/>
            <a:ext cx="1052830" cy="902170"/>
          </a:xfrm>
          <a:prstGeom prst="rect">
            <a:avLst/>
          </a:prstGeom>
        </p:spPr>
        <p:txBody>
          <a:bodyPr vert="horz" wrap="square" lIns="0" tIns="85725" rIns="0" bIns="0" rtlCol="0">
            <a:spAutoFit/>
          </a:bodyPr>
          <a:lstStyle/>
          <a:p>
            <a:pPr marL="12700">
              <a:lnSpc>
                <a:spcPct val="100000"/>
              </a:lnSpc>
              <a:spcBef>
                <a:spcPts val="675"/>
              </a:spcBef>
            </a:pPr>
            <a:endParaRPr sz="2400" dirty="0">
              <a:latin typeface="Calibri"/>
              <a:cs typeface="Calibri"/>
            </a:endParaRPr>
          </a:p>
          <a:p>
            <a:pPr marL="12700">
              <a:lnSpc>
                <a:spcPct val="100000"/>
              </a:lnSpc>
              <a:spcBef>
                <a:spcPts val="575"/>
              </a:spcBef>
            </a:pPr>
            <a:endParaRPr sz="24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448" y="201168"/>
            <a:ext cx="612647" cy="594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1583" y="170688"/>
            <a:ext cx="2407919" cy="6248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97040" y="484300"/>
            <a:ext cx="106514" cy="10651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51103" y="390093"/>
            <a:ext cx="1850034" cy="365467"/>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353060" marR="5080" indent="1990089">
              <a:lnSpc>
                <a:spcPct val="100000"/>
              </a:lnSpc>
              <a:spcBef>
                <a:spcPts val="100"/>
              </a:spcBef>
            </a:pPr>
            <a:r>
              <a:rPr sz="3000" dirty="0">
                <a:latin typeface="Arial"/>
                <a:cs typeface="Arial"/>
              </a:rPr>
              <a:t>reason, </a:t>
            </a:r>
            <a:r>
              <a:rPr sz="3000" spc="-5" dirty="0">
                <a:latin typeface="Arial"/>
                <a:cs typeface="Arial"/>
              </a:rPr>
              <a:t>self-understanding</a:t>
            </a:r>
            <a:r>
              <a:rPr sz="3000" spc="-125" dirty="0">
                <a:latin typeface="Arial"/>
                <a:cs typeface="Arial"/>
              </a:rPr>
              <a:t> </a:t>
            </a:r>
            <a:r>
              <a:rPr sz="3000" dirty="0">
                <a:latin typeface="Arial"/>
                <a:cs typeface="Arial"/>
              </a:rPr>
              <a:t>of  modern society, the application </a:t>
            </a:r>
            <a:r>
              <a:rPr sz="3000" spc="0" dirty="0">
                <a:latin typeface="Arial"/>
                <a:cs typeface="Arial"/>
              </a:rPr>
              <a:t>of  </a:t>
            </a:r>
            <a:r>
              <a:rPr sz="3000" spc="-5" dirty="0">
                <a:latin typeface="Arial"/>
                <a:cs typeface="Arial"/>
              </a:rPr>
              <a:t>understanding</a:t>
            </a:r>
            <a:endParaRPr sz="3000">
              <a:latin typeface="Arial"/>
              <a:cs typeface="Arial"/>
            </a:endParaRPr>
          </a:p>
        </p:txBody>
      </p:sp>
      <p:sp>
        <p:nvSpPr>
          <p:cNvPr id="7" name="object 7"/>
          <p:cNvSpPr txBox="1"/>
          <p:nvPr/>
        </p:nvSpPr>
        <p:spPr>
          <a:xfrm>
            <a:off x="370158" y="1740377"/>
            <a:ext cx="8415655" cy="2955925"/>
          </a:xfrm>
          <a:prstGeom prst="rect">
            <a:avLst/>
          </a:prstGeom>
        </p:spPr>
        <p:txBody>
          <a:bodyPr vert="horz" wrap="square" lIns="0" tIns="12700" rIns="0" bIns="0" rtlCol="0">
            <a:spAutoFit/>
          </a:bodyPr>
          <a:lstStyle/>
          <a:p>
            <a:pPr marL="356870" marR="5080" indent="-344170">
              <a:lnSpc>
                <a:spcPct val="100000"/>
              </a:lnSpc>
              <a:spcBef>
                <a:spcPts val="100"/>
              </a:spcBef>
              <a:buChar char="•"/>
              <a:tabLst>
                <a:tab pos="356870" algn="l"/>
                <a:tab pos="357505" algn="l"/>
              </a:tabLst>
            </a:pPr>
            <a:r>
              <a:rPr sz="3000" dirty="0">
                <a:latin typeface="Arial"/>
                <a:cs typeface="Arial"/>
              </a:rPr>
              <a:t>A description of the </a:t>
            </a:r>
            <a:r>
              <a:rPr sz="3000" spc="-5" dirty="0">
                <a:latin typeface="Arial"/>
                <a:cs typeface="Arial"/>
              </a:rPr>
              <a:t>way </a:t>
            </a:r>
            <a:r>
              <a:rPr sz="3000" dirty="0">
                <a:latin typeface="Arial"/>
                <a:cs typeface="Arial"/>
              </a:rPr>
              <a:t>in which </a:t>
            </a:r>
            <a:r>
              <a:rPr sz="3000" spc="-5" dirty="0">
                <a:latin typeface="Arial"/>
                <a:cs typeface="Arial"/>
              </a:rPr>
              <a:t>we </a:t>
            </a:r>
            <a:r>
              <a:rPr sz="3000" dirty="0">
                <a:latin typeface="Arial"/>
                <a:cs typeface="Arial"/>
              </a:rPr>
              <a:t>attempt to  </a:t>
            </a:r>
            <a:r>
              <a:rPr sz="3000" spc="-5" dirty="0">
                <a:latin typeface="Arial"/>
                <a:cs typeface="Arial"/>
              </a:rPr>
              <a:t>understand </a:t>
            </a:r>
            <a:r>
              <a:rPr sz="3000" dirty="0">
                <a:latin typeface="Arial"/>
                <a:cs typeface="Arial"/>
              </a:rPr>
              <a:t>society </a:t>
            </a:r>
            <a:r>
              <a:rPr sz="3000" spc="-170" dirty="0">
                <a:latin typeface="Arial"/>
                <a:cs typeface="Arial"/>
              </a:rPr>
              <a:t>– </a:t>
            </a:r>
            <a:r>
              <a:rPr sz="3000" b="1" spc="0" dirty="0">
                <a:latin typeface="Arial"/>
                <a:cs typeface="Arial"/>
              </a:rPr>
              <a:t>NOT </a:t>
            </a:r>
            <a:r>
              <a:rPr sz="3000" dirty="0">
                <a:latin typeface="Arial"/>
                <a:cs typeface="Arial"/>
              </a:rPr>
              <a:t>simply </a:t>
            </a:r>
            <a:r>
              <a:rPr sz="3000" spc="-5" dirty="0">
                <a:latin typeface="Arial"/>
                <a:cs typeface="Arial"/>
              </a:rPr>
              <a:t>pragmatically,  </a:t>
            </a:r>
            <a:r>
              <a:rPr sz="3000" b="1" spc="0" dirty="0">
                <a:latin typeface="Arial"/>
                <a:cs typeface="Arial"/>
              </a:rPr>
              <a:t>NOT </a:t>
            </a:r>
            <a:r>
              <a:rPr sz="3000" dirty="0">
                <a:latin typeface="Arial"/>
                <a:cs typeface="Arial"/>
              </a:rPr>
              <a:t>in terms of everyday commonsense, </a:t>
            </a:r>
            <a:r>
              <a:rPr sz="3000" b="1" spc="5" dirty="0">
                <a:latin typeface="Arial"/>
                <a:cs typeface="Arial"/>
              </a:rPr>
              <a:t>NOT  </a:t>
            </a:r>
            <a:r>
              <a:rPr sz="3000" spc="-5" dirty="0">
                <a:latin typeface="Arial"/>
                <a:cs typeface="Arial"/>
              </a:rPr>
              <a:t>religiously, </a:t>
            </a:r>
            <a:r>
              <a:rPr sz="3000" b="1" spc="0" dirty="0">
                <a:latin typeface="Arial"/>
                <a:cs typeface="Arial"/>
              </a:rPr>
              <a:t>NOT</a:t>
            </a:r>
            <a:r>
              <a:rPr sz="3000" b="1" spc="-100" dirty="0">
                <a:latin typeface="Arial"/>
                <a:cs typeface="Arial"/>
              </a:rPr>
              <a:t> </a:t>
            </a:r>
            <a:r>
              <a:rPr sz="3000" spc="-5" dirty="0">
                <a:latin typeface="Arial"/>
                <a:cs typeface="Arial"/>
              </a:rPr>
              <a:t>inarticulately.</a:t>
            </a:r>
            <a:endParaRPr sz="3000">
              <a:latin typeface="Arial"/>
              <a:cs typeface="Arial"/>
            </a:endParaRPr>
          </a:p>
          <a:p>
            <a:pPr marL="356870" indent="-344170">
              <a:lnSpc>
                <a:spcPct val="100000"/>
              </a:lnSpc>
              <a:spcBef>
                <a:spcPts val="720"/>
              </a:spcBef>
              <a:buChar char="•"/>
              <a:tabLst>
                <a:tab pos="356870" algn="l"/>
                <a:tab pos="357505" algn="l"/>
              </a:tabLst>
            </a:pPr>
            <a:r>
              <a:rPr sz="3000" dirty="0">
                <a:latin typeface="Arial"/>
                <a:cs typeface="Arial"/>
              </a:rPr>
              <a:t>Society can be </a:t>
            </a:r>
            <a:r>
              <a:rPr sz="3000" spc="-5" dirty="0">
                <a:latin typeface="Arial"/>
                <a:cs typeface="Arial"/>
              </a:rPr>
              <a:t>understood </a:t>
            </a:r>
            <a:r>
              <a:rPr sz="3000" dirty="0">
                <a:latin typeface="Arial"/>
                <a:cs typeface="Arial"/>
              </a:rPr>
              <a:t>in terms of</a:t>
            </a:r>
            <a:r>
              <a:rPr sz="3000" spc="-165" dirty="0">
                <a:latin typeface="Arial"/>
                <a:cs typeface="Arial"/>
              </a:rPr>
              <a:t> </a:t>
            </a:r>
            <a:r>
              <a:rPr sz="3000" dirty="0">
                <a:latin typeface="Arial"/>
                <a:cs typeface="Arial"/>
              </a:rPr>
              <a:t>reason.</a:t>
            </a:r>
            <a:endParaRPr sz="3000">
              <a:latin typeface="Arial"/>
              <a:cs typeface="Arial"/>
            </a:endParaRPr>
          </a:p>
          <a:p>
            <a:pPr marL="356870" indent="-344170">
              <a:lnSpc>
                <a:spcPct val="100000"/>
              </a:lnSpc>
              <a:spcBef>
                <a:spcPts val="570"/>
              </a:spcBef>
              <a:buChar char="•"/>
              <a:tabLst>
                <a:tab pos="356870" algn="l"/>
                <a:tab pos="357505" algn="l"/>
              </a:tabLst>
            </a:pPr>
            <a:r>
              <a:rPr sz="3000" spc="-5" dirty="0">
                <a:latin typeface="Arial"/>
                <a:cs typeface="Arial"/>
              </a:rPr>
              <a:t>Rationality: </a:t>
            </a:r>
            <a:r>
              <a:rPr sz="3000" dirty="0">
                <a:latin typeface="Arial"/>
                <a:cs typeface="Arial"/>
              </a:rPr>
              <a:t>what it </a:t>
            </a:r>
            <a:r>
              <a:rPr sz="3150" b="1" i="1" spc="-155" dirty="0">
                <a:latin typeface="Arial"/>
                <a:cs typeface="Arial"/>
              </a:rPr>
              <a:t>does</a:t>
            </a:r>
            <a:r>
              <a:rPr sz="3000" spc="-155" dirty="0">
                <a:latin typeface="Arial"/>
                <a:cs typeface="Arial"/>
              </a:rPr>
              <a:t>, </a:t>
            </a:r>
            <a:r>
              <a:rPr sz="3000" dirty="0">
                <a:latin typeface="Arial"/>
                <a:cs typeface="Arial"/>
              </a:rPr>
              <a:t>not it</a:t>
            </a:r>
            <a:r>
              <a:rPr sz="3000" spc="-80" dirty="0">
                <a:latin typeface="Arial"/>
                <a:cs typeface="Arial"/>
              </a:rPr>
              <a:t> </a:t>
            </a:r>
            <a:r>
              <a:rPr sz="3150" b="1" i="1" spc="-210" dirty="0">
                <a:latin typeface="Arial"/>
                <a:cs typeface="Arial"/>
              </a:rPr>
              <a:t>is</a:t>
            </a:r>
            <a:endParaRPr sz="3150">
              <a:latin typeface="Arial"/>
              <a:cs typeface="Arial"/>
            </a:endParaRPr>
          </a:p>
        </p:txBody>
      </p:sp>
      <p:sp>
        <p:nvSpPr>
          <p:cNvPr id="8" name="object 8"/>
          <p:cNvSpPr/>
          <p:nvPr/>
        </p:nvSpPr>
        <p:spPr>
          <a:xfrm>
            <a:off x="76200" y="4724425"/>
            <a:ext cx="1600187" cy="207007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936740" y="6452108"/>
            <a:ext cx="1671320" cy="208279"/>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Image Courtesy:</a:t>
            </a:r>
            <a:r>
              <a:rPr sz="800" spc="50" dirty="0">
                <a:latin typeface="Calibri"/>
                <a:cs typeface="Calibri"/>
              </a:rPr>
              <a:t> </a:t>
            </a:r>
            <a:r>
              <a:rPr sz="800" spc="-65" dirty="0">
                <a:latin typeface="Calibri"/>
                <a:cs typeface="Calibri"/>
              </a:rPr>
              <a:t>kamyar.wordpress.c</a:t>
            </a:r>
            <a:r>
              <a:rPr sz="1800" spc="-97" baseline="9259" dirty="0">
                <a:solidFill>
                  <a:srgbClr val="8A8A8A"/>
                </a:solidFill>
                <a:latin typeface="Calibri"/>
                <a:cs typeface="Calibri"/>
              </a:rPr>
              <a:t>2</a:t>
            </a:r>
            <a:r>
              <a:rPr sz="800" spc="-65" dirty="0">
                <a:latin typeface="Calibri"/>
                <a:cs typeface="Calibri"/>
              </a:rPr>
              <a:t>om</a:t>
            </a:r>
            <a:r>
              <a:rPr sz="1800" spc="-97" baseline="9259" dirty="0">
                <a:solidFill>
                  <a:srgbClr val="8A8A8A"/>
                </a:solidFill>
                <a:latin typeface="Calibri"/>
                <a:cs typeface="Calibri"/>
              </a:rPr>
              <a:t>0</a:t>
            </a:r>
            <a:endParaRPr sz="1800" baseline="9259">
              <a:latin typeface="Calibri"/>
              <a:cs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54227"/>
            <a:ext cx="8222615" cy="4723130"/>
          </a:xfrm>
          <a:prstGeom prst="rect">
            <a:avLst/>
          </a:prstGeom>
        </p:spPr>
        <p:txBody>
          <a:bodyPr vert="horz" wrap="square" lIns="0" tIns="12700" rIns="0" bIns="0" rtlCol="0">
            <a:spAutoFit/>
          </a:bodyPr>
          <a:lstStyle/>
          <a:p>
            <a:pPr marL="356870" marR="102235" indent="-344170">
              <a:lnSpc>
                <a:spcPct val="100000"/>
              </a:lnSpc>
              <a:spcBef>
                <a:spcPts val="100"/>
              </a:spcBef>
              <a:buFont typeface="Arial"/>
              <a:buChar char="•"/>
              <a:tabLst>
                <a:tab pos="356870" algn="l"/>
                <a:tab pos="357505" algn="l"/>
              </a:tabLst>
            </a:pPr>
            <a:r>
              <a:rPr sz="2300" spc="-5" dirty="0">
                <a:latin typeface="Arial"/>
                <a:cs typeface="Arial"/>
              </a:rPr>
              <a:t>Habermas’s works resonate within the traditions of Kant </a:t>
            </a:r>
            <a:r>
              <a:rPr sz="2300" spc="-10" dirty="0">
                <a:latin typeface="Arial"/>
                <a:cs typeface="Arial"/>
              </a:rPr>
              <a:t>and  </a:t>
            </a:r>
            <a:r>
              <a:rPr sz="2300" spc="-5" dirty="0">
                <a:latin typeface="Arial"/>
                <a:cs typeface="Arial"/>
              </a:rPr>
              <a:t>the </a:t>
            </a:r>
            <a:r>
              <a:rPr sz="2300" spc="-10" dirty="0">
                <a:latin typeface="Arial"/>
                <a:cs typeface="Arial"/>
              </a:rPr>
              <a:t>Enlightenment </a:t>
            </a:r>
            <a:r>
              <a:rPr sz="2300" spc="-5" dirty="0">
                <a:latin typeface="Arial"/>
                <a:cs typeface="Arial"/>
              </a:rPr>
              <a:t>and of democratic socialism through his  emphasis on the potential for transforming the </a:t>
            </a:r>
            <a:r>
              <a:rPr sz="2300" spc="-10" dirty="0">
                <a:latin typeface="Arial"/>
                <a:cs typeface="Arial"/>
              </a:rPr>
              <a:t>world and  </a:t>
            </a:r>
            <a:r>
              <a:rPr sz="2300" spc="-5" dirty="0">
                <a:latin typeface="Arial"/>
                <a:cs typeface="Arial"/>
              </a:rPr>
              <a:t>arriving at </a:t>
            </a:r>
            <a:r>
              <a:rPr sz="2300" dirty="0">
                <a:latin typeface="Arial"/>
                <a:cs typeface="Arial"/>
              </a:rPr>
              <a:t>a </a:t>
            </a:r>
            <a:r>
              <a:rPr sz="2300" spc="-5" dirty="0">
                <a:latin typeface="Arial"/>
                <a:cs typeface="Arial"/>
              </a:rPr>
              <a:t>more </a:t>
            </a:r>
            <a:r>
              <a:rPr sz="2300" spc="-10" dirty="0">
                <a:latin typeface="Arial"/>
                <a:cs typeface="Arial"/>
              </a:rPr>
              <a:t>humane, </a:t>
            </a:r>
            <a:r>
              <a:rPr sz="2300" spc="-5" dirty="0">
                <a:latin typeface="Arial"/>
                <a:cs typeface="Arial"/>
              </a:rPr>
              <a:t>just, and </a:t>
            </a:r>
            <a:r>
              <a:rPr sz="2300" spc="-10" dirty="0">
                <a:latin typeface="Arial"/>
                <a:cs typeface="Arial"/>
              </a:rPr>
              <a:t>egalitarian </a:t>
            </a:r>
            <a:r>
              <a:rPr sz="2300" spc="-5" dirty="0">
                <a:latin typeface="Arial"/>
                <a:cs typeface="Arial"/>
              </a:rPr>
              <a:t>society  through the </a:t>
            </a:r>
            <a:r>
              <a:rPr sz="2300" spc="-10" dirty="0">
                <a:latin typeface="Arial"/>
                <a:cs typeface="Arial"/>
              </a:rPr>
              <a:t>realization </a:t>
            </a:r>
            <a:r>
              <a:rPr sz="2300" spc="-5" dirty="0">
                <a:latin typeface="Arial"/>
                <a:cs typeface="Arial"/>
              </a:rPr>
              <a:t>of the human potential for </a:t>
            </a:r>
            <a:r>
              <a:rPr sz="2300" spc="-10" dirty="0">
                <a:latin typeface="Arial"/>
                <a:cs typeface="Arial"/>
              </a:rPr>
              <a:t>reason, </a:t>
            </a:r>
            <a:r>
              <a:rPr sz="2300" spc="-5" dirty="0">
                <a:latin typeface="Arial"/>
                <a:cs typeface="Arial"/>
              </a:rPr>
              <a:t>in  part through </a:t>
            </a:r>
            <a:r>
              <a:rPr sz="2300" spc="-10" dirty="0">
                <a:latin typeface="Arial"/>
                <a:cs typeface="Arial"/>
              </a:rPr>
              <a:t>discourse</a:t>
            </a:r>
            <a:r>
              <a:rPr sz="2300" spc="-30" dirty="0">
                <a:latin typeface="Arial"/>
                <a:cs typeface="Arial"/>
              </a:rPr>
              <a:t> </a:t>
            </a:r>
            <a:r>
              <a:rPr sz="2300" spc="-10" dirty="0">
                <a:latin typeface="Arial"/>
                <a:cs typeface="Arial"/>
              </a:rPr>
              <a:t>ethics.</a:t>
            </a:r>
            <a:endParaRPr sz="2300">
              <a:latin typeface="Arial"/>
              <a:cs typeface="Arial"/>
            </a:endParaRPr>
          </a:p>
          <a:p>
            <a:pPr>
              <a:lnSpc>
                <a:spcPct val="100000"/>
              </a:lnSpc>
              <a:spcBef>
                <a:spcPts val="5"/>
              </a:spcBef>
              <a:buFont typeface="Arial"/>
              <a:buChar char="•"/>
            </a:pPr>
            <a:endParaRPr sz="3350">
              <a:latin typeface="Times New Roman"/>
              <a:cs typeface="Times New Roman"/>
            </a:endParaRPr>
          </a:p>
          <a:p>
            <a:pPr marL="356870" marR="5080" indent="-344170">
              <a:lnSpc>
                <a:spcPct val="100000"/>
              </a:lnSpc>
              <a:buChar char="•"/>
              <a:tabLst>
                <a:tab pos="356870" algn="l"/>
                <a:tab pos="357505" algn="l"/>
              </a:tabLst>
            </a:pPr>
            <a:r>
              <a:rPr sz="2300" spc="-5" dirty="0">
                <a:latin typeface="Arial"/>
                <a:cs typeface="Arial"/>
              </a:rPr>
              <a:t>While </a:t>
            </a:r>
            <a:r>
              <a:rPr sz="2300" spc="-10" dirty="0">
                <a:latin typeface="Arial"/>
                <a:cs typeface="Arial"/>
              </a:rPr>
              <a:t>Habermas </a:t>
            </a:r>
            <a:r>
              <a:rPr sz="2300" spc="-5" dirty="0">
                <a:latin typeface="Arial"/>
                <a:cs typeface="Arial"/>
              </a:rPr>
              <a:t>has stated that the </a:t>
            </a:r>
            <a:r>
              <a:rPr sz="2300" spc="-10" dirty="0">
                <a:latin typeface="Arial"/>
                <a:cs typeface="Arial"/>
              </a:rPr>
              <a:t>Enlightenment </a:t>
            </a:r>
            <a:r>
              <a:rPr sz="2300" spc="-5" dirty="0">
                <a:latin typeface="Arial"/>
                <a:cs typeface="Arial"/>
              </a:rPr>
              <a:t>is </a:t>
            </a:r>
            <a:r>
              <a:rPr sz="2300" spc="-10" dirty="0">
                <a:latin typeface="Arial"/>
                <a:cs typeface="Arial"/>
              </a:rPr>
              <a:t>an  “unfinished </a:t>
            </a:r>
            <a:r>
              <a:rPr sz="2300" spc="-5" dirty="0">
                <a:latin typeface="Arial"/>
                <a:cs typeface="Arial"/>
              </a:rPr>
              <a:t>project”, he </a:t>
            </a:r>
            <a:r>
              <a:rPr sz="2300" spc="-10" dirty="0">
                <a:latin typeface="Arial"/>
                <a:cs typeface="Arial"/>
              </a:rPr>
              <a:t>argues </a:t>
            </a:r>
            <a:r>
              <a:rPr sz="2300" spc="-5" dirty="0">
                <a:latin typeface="Arial"/>
                <a:cs typeface="Arial"/>
              </a:rPr>
              <a:t>it should be corrected </a:t>
            </a:r>
            <a:r>
              <a:rPr sz="2300" spc="-10" dirty="0">
                <a:latin typeface="Arial"/>
                <a:cs typeface="Arial"/>
              </a:rPr>
              <a:t>and  </a:t>
            </a:r>
            <a:r>
              <a:rPr sz="2300" spc="-5" dirty="0">
                <a:latin typeface="Arial"/>
                <a:cs typeface="Arial"/>
              </a:rPr>
              <a:t>complemented, not </a:t>
            </a:r>
            <a:r>
              <a:rPr sz="2300" spc="-10" dirty="0">
                <a:latin typeface="Arial"/>
                <a:cs typeface="Arial"/>
              </a:rPr>
              <a:t>discarded. </a:t>
            </a:r>
            <a:r>
              <a:rPr sz="2300" dirty="0">
                <a:latin typeface="Arial"/>
                <a:cs typeface="Arial"/>
              </a:rPr>
              <a:t>In </a:t>
            </a:r>
            <a:r>
              <a:rPr sz="2300" spc="-5" dirty="0">
                <a:latin typeface="Arial"/>
                <a:cs typeface="Arial"/>
              </a:rPr>
              <a:t>this he distances himself  from the Frankfurt School, criticising it, as </a:t>
            </a:r>
            <a:r>
              <a:rPr sz="2300" spc="-10" dirty="0">
                <a:latin typeface="Arial"/>
                <a:cs typeface="Arial"/>
              </a:rPr>
              <a:t>well </a:t>
            </a:r>
            <a:r>
              <a:rPr sz="2300" spc="-5" dirty="0">
                <a:latin typeface="Arial"/>
                <a:cs typeface="Arial"/>
              </a:rPr>
              <a:t>as much </a:t>
            </a:r>
            <a:r>
              <a:rPr sz="2300" spc="-10" dirty="0">
                <a:latin typeface="Arial"/>
                <a:cs typeface="Arial"/>
              </a:rPr>
              <a:t>of  </a:t>
            </a:r>
            <a:r>
              <a:rPr sz="2300" spc="-5" dirty="0">
                <a:latin typeface="Arial"/>
                <a:cs typeface="Arial"/>
              </a:rPr>
              <a:t>postmodernist thought, for excessive pessimism, misdirected  </a:t>
            </a:r>
            <a:r>
              <a:rPr sz="2300" spc="-10" dirty="0">
                <a:latin typeface="Arial"/>
                <a:cs typeface="Arial"/>
              </a:rPr>
              <a:t>radicalism </a:t>
            </a:r>
            <a:r>
              <a:rPr sz="2300" spc="-5" dirty="0">
                <a:latin typeface="Arial"/>
                <a:cs typeface="Arial"/>
              </a:rPr>
              <a:t>and</a:t>
            </a:r>
            <a:r>
              <a:rPr sz="2300" spc="-10" dirty="0">
                <a:latin typeface="Arial"/>
                <a:cs typeface="Arial"/>
              </a:rPr>
              <a:t> exaggerations.</a:t>
            </a:r>
            <a:endParaRPr sz="2300">
              <a:latin typeface="Arial"/>
              <a:cs typeface="Arial"/>
            </a:endParaRPr>
          </a:p>
        </p:txBody>
      </p:sp>
      <p:sp>
        <p:nvSpPr>
          <p:cNvPr id="3" name="object 3"/>
          <p:cNvSpPr/>
          <p:nvPr/>
        </p:nvSpPr>
        <p:spPr>
          <a:xfrm>
            <a:off x="4953012" y="4876812"/>
            <a:ext cx="4190986" cy="198118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200</a:t>
            </a:fld>
            <a:endParaRPr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3476"/>
            <a:ext cx="8065770" cy="5365750"/>
          </a:xfrm>
          <a:prstGeom prst="rect">
            <a:avLst/>
          </a:prstGeom>
        </p:spPr>
        <p:txBody>
          <a:bodyPr vert="horz" wrap="square" lIns="0" tIns="83820" rIns="0" bIns="0" rtlCol="0">
            <a:spAutoFit/>
          </a:bodyPr>
          <a:lstStyle/>
          <a:p>
            <a:pPr marL="356870" marR="5080" indent="-344170">
              <a:lnSpc>
                <a:spcPts val="2300"/>
              </a:lnSpc>
              <a:spcBef>
                <a:spcPts val="660"/>
              </a:spcBef>
              <a:buFont typeface="Arial"/>
              <a:buChar char="•"/>
              <a:tabLst>
                <a:tab pos="356870" algn="l"/>
                <a:tab pos="357505" algn="l"/>
              </a:tabLst>
            </a:pPr>
            <a:r>
              <a:rPr sz="2400" spc="-5" dirty="0">
                <a:latin typeface="Arial"/>
                <a:cs typeface="Arial"/>
              </a:rPr>
              <a:t>Within Sociology, Habermas’s major contribution was </a:t>
            </a:r>
            <a:r>
              <a:rPr sz="2400" dirty="0">
                <a:latin typeface="Arial"/>
                <a:cs typeface="Arial"/>
              </a:rPr>
              <a:t>the  </a:t>
            </a:r>
            <a:r>
              <a:rPr sz="2400" spc="-5" dirty="0">
                <a:latin typeface="Arial"/>
                <a:cs typeface="Arial"/>
              </a:rPr>
              <a:t>development </a:t>
            </a:r>
            <a:r>
              <a:rPr sz="2400" dirty="0">
                <a:latin typeface="Arial"/>
                <a:cs typeface="Arial"/>
              </a:rPr>
              <a:t>of a </a:t>
            </a:r>
            <a:r>
              <a:rPr sz="2400" spc="-5" dirty="0">
                <a:latin typeface="Arial"/>
                <a:cs typeface="Arial"/>
              </a:rPr>
              <a:t>comprehensive theory </a:t>
            </a:r>
            <a:r>
              <a:rPr sz="2400" dirty="0">
                <a:latin typeface="Arial"/>
                <a:cs typeface="Arial"/>
              </a:rPr>
              <a:t>of</a:t>
            </a:r>
            <a:r>
              <a:rPr sz="2400" spc="-80" dirty="0">
                <a:latin typeface="Arial"/>
                <a:cs typeface="Arial"/>
              </a:rPr>
              <a:t> </a:t>
            </a:r>
            <a:r>
              <a:rPr sz="2400" spc="-5" dirty="0">
                <a:latin typeface="Arial"/>
                <a:cs typeface="Arial"/>
              </a:rPr>
              <a:t>societal</a:t>
            </a:r>
            <a:endParaRPr sz="2400">
              <a:latin typeface="Arial"/>
              <a:cs typeface="Arial"/>
            </a:endParaRPr>
          </a:p>
          <a:p>
            <a:pPr marL="356870" marR="53340">
              <a:lnSpc>
                <a:spcPct val="80000"/>
              </a:lnSpc>
              <a:spcBef>
                <a:spcPts val="20"/>
              </a:spcBef>
            </a:pPr>
            <a:r>
              <a:rPr sz="2400" spc="-5" dirty="0">
                <a:latin typeface="Arial"/>
                <a:cs typeface="Arial"/>
              </a:rPr>
              <a:t>evolution </a:t>
            </a:r>
            <a:r>
              <a:rPr sz="2400" dirty="0">
                <a:latin typeface="Arial"/>
                <a:cs typeface="Arial"/>
              </a:rPr>
              <a:t>and </a:t>
            </a:r>
            <a:r>
              <a:rPr sz="2400" spc="-5" dirty="0">
                <a:latin typeface="Arial"/>
                <a:cs typeface="Arial"/>
              </a:rPr>
              <a:t>modernisation focusing </a:t>
            </a:r>
            <a:r>
              <a:rPr sz="2400" dirty="0">
                <a:latin typeface="Arial"/>
                <a:cs typeface="Arial"/>
              </a:rPr>
              <a:t>on the </a:t>
            </a:r>
            <a:r>
              <a:rPr sz="2400" spc="-5" dirty="0">
                <a:latin typeface="Arial"/>
                <a:cs typeface="Arial"/>
              </a:rPr>
              <a:t>difference  between communicative rationality </a:t>
            </a:r>
            <a:r>
              <a:rPr sz="2400" dirty="0">
                <a:latin typeface="Arial"/>
                <a:cs typeface="Arial"/>
              </a:rPr>
              <a:t>and </a:t>
            </a:r>
            <a:r>
              <a:rPr sz="2400" spc="-5" dirty="0">
                <a:latin typeface="Arial"/>
                <a:cs typeface="Arial"/>
              </a:rPr>
              <a:t>rationalisation </a:t>
            </a:r>
            <a:r>
              <a:rPr sz="2400" dirty="0">
                <a:latin typeface="Arial"/>
                <a:cs typeface="Arial"/>
              </a:rPr>
              <a:t>on  the one hand and </a:t>
            </a:r>
            <a:r>
              <a:rPr sz="2400" spc="-5" dirty="0">
                <a:latin typeface="Arial"/>
                <a:cs typeface="Arial"/>
              </a:rPr>
              <a:t>strategic/instrumental rationality </a:t>
            </a:r>
            <a:r>
              <a:rPr sz="2400" dirty="0">
                <a:latin typeface="Arial"/>
                <a:cs typeface="Arial"/>
              </a:rPr>
              <a:t>and  </a:t>
            </a:r>
            <a:r>
              <a:rPr sz="2400" spc="-5" dirty="0">
                <a:latin typeface="Arial"/>
                <a:cs typeface="Arial"/>
              </a:rPr>
              <a:t>rationalisation </a:t>
            </a:r>
            <a:r>
              <a:rPr sz="2400" dirty="0">
                <a:latin typeface="Arial"/>
                <a:cs typeface="Arial"/>
              </a:rPr>
              <a:t>on the</a:t>
            </a:r>
            <a:r>
              <a:rPr sz="2400" spc="-50" dirty="0">
                <a:latin typeface="Arial"/>
                <a:cs typeface="Arial"/>
              </a:rPr>
              <a:t> </a:t>
            </a:r>
            <a:r>
              <a:rPr sz="2400" spc="-5" dirty="0">
                <a:latin typeface="Arial"/>
                <a:cs typeface="Arial"/>
              </a:rPr>
              <a:t>other.</a:t>
            </a:r>
            <a:endParaRPr sz="2400">
              <a:latin typeface="Arial"/>
              <a:cs typeface="Arial"/>
            </a:endParaRPr>
          </a:p>
          <a:p>
            <a:pPr>
              <a:lnSpc>
                <a:spcPct val="100000"/>
              </a:lnSpc>
              <a:spcBef>
                <a:spcPts val="45"/>
              </a:spcBef>
            </a:pPr>
            <a:endParaRPr sz="2950">
              <a:latin typeface="Times New Roman"/>
              <a:cs typeface="Times New Roman"/>
            </a:endParaRPr>
          </a:p>
          <a:p>
            <a:pPr marL="356870" marR="34290" indent="-344170">
              <a:lnSpc>
                <a:spcPts val="2300"/>
              </a:lnSpc>
              <a:buChar char="•"/>
              <a:tabLst>
                <a:tab pos="356870" algn="l"/>
                <a:tab pos="357505" algn="l"/>
              </a:tabLst>
            </a:pPr>
            <a:r>
              <a:rPr sz="2400" spc="-5" dirty="0">
                <a:latin typeface="Arial"/>
                <a:cs typeface="Arial"/>
              </a:rPr>
              <a:t>This includes </a:t>
            </a:r>
            <a:r>
              <a:rPr sz="2400" dirty="0">
                <a:latin typeface="Arial"/>
                <a:cs typeface="Arial"/>
              </a:rPr>
              <a:t>a </a:t>
            </a:r>
            <a:r>
              <a:rPr sz="2400" spc="-5" dirty="0">
                <a:latin typeface="Arial"/>
                <a:cs typeface="Arial"/>
              </a:rPr>
              <a:t>critique from </a:t>
            </a:r>
            <a:r>
              <a:rPr sz="2400" dirty="0">
                <a:latin typeface="Arial"/>
                <a:cs typeface="Arial"/>
              </a:rPr>
              <a:t>a </a:t>
            </a:r>
            <a:r>
              <a:rPr sz="2400" spc="-5" dirty="0">
                <a:latin typeface="Arial"/>
                <a:cs typeface="Arial"/>
              </a:rPr>
              <a:t>communicative standpoint  </a:t>
            </a:r>
            <a:r>
              <a:rPr sz="2400" dirty="0">
                <a:latin typeface="Arial"/>
                <a:cs typeface="Arial"/>
              </a:rPr>
              <a:t>of the </a:t>
            </a:r>
            <a:r>
              <a:rPr sz="2400" spc="-5" dirty="0">
                <a:latin typeface="Arial"/>
                <a:cs typeface="Arial"/>
              </a:rPr>
              <a:t>differentiation-based theory </a:t>
            </a:r>
            <a:r>
              <a:rPr sz="2400" dirty="0">
                <a:latin typeface="Arial"/>
                <a:cs typeface="Arial"/>
              </a:rPr>
              <a:t>of </a:t>
            </a:r>
            <a:r>
              <a:rPr sz="2400" spc="-5" dirty="0">
                <a:latin typeface="Arial"/>
                <a:cs typeface="Arial"/>
              </a:rPr>
              <a:t>social systems  developed </a:t>
            </a:r>
            <a:r>
              <a:rPr sz="2400" dirty="0">
                <a:latin typeface="Arial"/>
                <a:cs typeface="Arial"/>
              </a:rPr>
              <a:t>by </a:t>
            </a:r>
            <a:r>
              <a:rPr sz="2400" spc="-10" dirty="0">
                <a:latin typeface="Arial"/>
                <a:cs typeface="Arial"/>
              </a:rPr>
              <a:t>Niklas </a:t>
            </a:r>
            <a:r>
              <a:rPr sz="2400" spc="-5" dirty="0">
                <a:latin typeface="Arial"/>
                <a:cs typeface="Arial"/>
              </a:rPr>
              <a:t>Luhmann, </a:t>
            </a:r>
            <a:r>
              <a:rPr sz="2400" dirty="0">
                <a:latin typeface="Arial"/>
                <a:cs typeface="Arial"/>
              </a:rPr>
              <a:t>a </a:t>
            </a:r>
            <a:r>
              <a:rPr sz="2400" spc="-5" dirty="0">
                <a:latin typeface="Arial"/>
                <a:cs typeface="Arial"/>
              </a:rPr>
              <a:t>student </a:t>
            </a:r>
            <a:r>
              <a:rPr sz="2400" dirty="0">
                <a:latin typeface="Arial"/>
                <a:cs typeface="Arial"/>
              </a:rPr>
              <a:t>of </a:t>
            </a:r>
            <a:r>
              <a:rPr sz="2400" spc="-5" dirty="0">
                <a:latin typeface="Arial"/>
                <a:cs typeface="Arial"/>
              </a:rPr>
              <a:t>Talcott  Parsons.</a:t>
            </a:r>
            <a:endParaRPr sz="2400">
              <a:latin typeface="Arial"/>
              <a:cs typeface="Arial"/>
            </a:endParaRPr>
          </a:p>
          <a:p>
            <a:pPr>
              <a:lnSpc>
                <a:spcPct val="100000"/>
              </a:lnSpc>
              <a:spcBef>
                <a:spcPts val="5"/>
              </a:spcBef>
              <a:buFont typeface="Arial"/>
              <a:buChar char="•"/>
            </a:pPr>
            <a:endParaRPr sz="3000">
              <a:latin typeface="Times New Roman"/>
              <a:cs typeface="Times New Roman"/>
            </a:endParaRPr>
          </a:p>
          <a:p>
            <a:pPr marL="356870" marR="39370" indent="-344170">
              <a:lnSpc>
                <a:spcPts val="2300"/>
              </a:lnSpc>
              <a:buChar char="•"/>
              <a:tabLst>
                <a:tab pos="356870" algn="l"/>
                <a:tab pos="357505" algn="l"/>
              </a:tabLst>
            </a:pPr>
            <a:r>
              <a:rPr sz="2400" spc="-10" dirty="0">
                <a:latin typeface="Arial"/>
                <a:cs typeface="Arial"/>
              </a:rPr>
              <a:t>His </a:t>
            </a:r>
            <a:r>
              <a:rPr sz="2400" dirty="0">
                <a:latin typeface="Arial"/>
                <a:cs typeface="Arial"/>
              </a:rPr>
              <a:t>defence of </a:t>
            </a:r>
            <a:r>
              <a:rPr sz="2400" spc="-5" dirty="0">
                <a:latin typeface="Arial"/>
                <a:cs typeface="Arial"/>
              </a:rPr>
              <a:t>modernity </a:t>
            </a:r>
            <a:r>
              <a:rPr sz="2400" dirty="0">
                <a:latin typeface="Arial"/>
                <a:cs typeface="Arial"/>
              </a:rPr>
              <a:t>and </a:t>
            </a:r>
            <a:r>
              <a:rPr sz="2400" spc="-10" dirty="0">
                <a:latin typeface="Arial"/>
                <a:cs typeface="Arial"/>
              </a:rPr>
              <a:t>civil </a:t>
            </a:r>
            <a:r>
              <a:rPr sz="2400" spc="-5" dirty="0">
                <a:latin typeface="Arial"/>
                <a:cs typeface="Arial"/>
              </a:rPr>
              <a:t>society </a:t>
            </a:r>
            <a:r>
              <a:rPr sz="2400" dirty="0">
                <a:latin typeface="Arial"/>
                <a:cs typeface="Arial"/>
              </a:rPr>
              <a:t>has been a  </a:t>
            </a:r>
            <a:r>
              <a:rPr sz="2400" spc="-5" dirty="0">
                <a:latin typeface="Arial"/>
                <a:cs typeface="Arial"/>
              </a:rPr>
              <a:t>source </a:t>
            </a:r>
            <a:r>
              <a:rPr sz="2400" dirty="0">
                <a:latin typeface="Arial"/>
                <a:cs typeface="Arial"/>
              </a:rPr>
              <a:t>of </a:t>
            </a:r>
            <a:r>
              <a:rPr sz="2400" spc="-5" dirty="0">
                <a:latin typeface="Arial"/>
                <a:cs typeface="Arial"/>
              </a:rPr>
              <a:t>inspiration </a:t>
            </a:r>
            <a:r>
              <a:rPr sz="2400" dirty="0">
                <a:latin typeface="Arial"/>
                <a:cs typeface="Arial"/>
              </a:rPr>
              <a:t>to </a:t>
            </a:r>
            <a:r>
              <a:rPr sz="2400" spc="-5" dirty="0">
                <a:latin typeface="Arial"/>
                <a:cs typeface="Arial"/>
              </a:rPr>
              <a:t>others, </a:t>
            </a:r>
            <a:r>
              <a:rPr sz="2400" dirty="0">
                <a:latin typeface="Arial"/>
                <a:cs typeface="Arial"/>
              </a:rPr>
              <a:t>and </a:t>
            </a:r>
            <a:r>
              <a:rPr sz="2400" spc="-5" dirty="0">
                <a:latin typeface="Arial"/>
                <a:cs typeface="Arial"/>
              </a:rPr>
              <a:t>is considered </a:t>
            </a:r>
            <a:r>
              <a:rPr sz="2400" dirty="0">
                <a:latin typeface="Arial"/>
                <a:cs typeface="Arial"/>
              </a:rPr>
              <a:t>a </a:t>
            </a:r>
            <a:r>
              <a:rPr sz="2400" spc="-5" dirty="0">
                <a:latin typeface="Arial"/>
                <a:cs typeface="Arial"/>
              </a:rPr>
              <a:t>major  philosophical alternative </a:t>
            </a:r>
            <a:r>
              <a:rPr sz="2400" dirty="0">
                <a:latin typeface="Arial"/>
                <a:cs typeface="Arial"/>
              </a:rPr>
              <a:t>to the </a:t>
            </a:r>
            <a:r>
              <a:rPr sz="2400" spc="-5" dirty="0">
                <a:latin typeface="Arial"/>
                <a:cs typeface="Arial"/>
              </a:rPr>
              <a:t>varieties </a:t>
            </a:r>
            <a:r>
              <a:rPr sz="2400" dirty="0">
                <a:latin typeface="Arial"/>
                <a:cs typeface="Arial"/>
              </a:rPr>
              <a:t>of </a:t>
            </a:r>
            <a:r>
              <a:rPr sz="2400" spc="-5" dirty="0">
                <a:latin typeface="Arial"/>
                <a:cs typeface="Arial"/>
              </a:rPr>
              <a:t>post-  </a:t>
            </a:r>
            <a:r>
              <a:rPr sz="2400" spc="-10" dirty="0">
                <a:latin typeface="Arial"/>
                <a:cs typeface="Arial"/>
              </a:rPr>
              <a:t>structuralism. </a:t>
            </a:r>
            <a:r>
              <a:rPr sz="2400" spc="-5" dirty="0">
                <a:latin typeface="Arial"/>
                <a:cs typeface="Arial"/>
              </a:rPr>
              <a:t>He </a:t>
            </a:r>
            <a:r>
              <a:rPr sz="2400" dirty="0">
                <a:latin typeface="Arial"/>
                <a:cs typeface="Arial"/>
              </a:rPr>
              <a:t>has </a:t>
            </a:r>
            <a:r>
              <a:rPr sz="2400" spc="-5" dirty="0">
                <a:latin typeface="Arial"/>
                <a:cs typeface="Arial"/>
              </a:rPr>
              <a:t>also offered </a:t>
            </a:r>
            <a:r>
              <a:rPr sz="2400" dirty="0">
                <a:latin typeface="Arial"/>
                <a:cs typeface="Arial"/>
              </a:rPr>
              <a:t>an </a:t>
            </a:r>
            <a:r>
              <a:rPr sz="2400" spc="-5" dirty="0">
                <a:latin typeface="Arial"/>
                <a:cs typeface="Arial"/>
              </a:rPr>
              <a:t>influential analysis  </a:t>
            </a:r>
            <a:r>
              <a:rPr sz="2400" dirty="0">
                <a:latin typeface="Arial"/>
                <a:cs typeface="Arial"/>
              </a:rPr>
              <a:t>of </a:t>
            </a:r>
            <a:r>
              <a:rPr sz="2400" spc="-5" dirty="0">
                <a:latin typeface="Arial"/>
                <a:cs typeface="Arial"/>
              </a:rPr>
              <a:t>late</a:t>
            </a:r>
            <a:r>
              <a:rPr sz="2400" spc="-55" dirty="0">
                <a:latin typeface="Arial"/>
                <a:cs typeface="Arial"/>
              </a:rPr>
              <a:t> </a:t>
            </a:r>
            <a:r>
              <a:rPr sz="2400" spc="-5" dirty="0">
                <a:latin typeface="Arial"/>
                <a:cs typeface="Arial"/>
              </a:rPr>
              <a:t>capitalism.</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201</a:t>
            </a:fld>
            <a:endParaRP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0323"/>
            <a:ext cx="8042909" cy="4165600"/>
          </a:xfrm>
          <a:prstGeom prst="rect">
            <a:avLst/>
          </a:prstGeom>
        </p:spPr>
        <p:txBody>
          <a:bodyPr vert="horz" wrap="square" lIns="0" tIns="13335" rIns="0" bIns="0" rtlCol="0">
            <a:spAutoFit/>
          </a:bodyPr>
          <a:lstStyle/>
          <a:p>
            <a:pPr marL="356870" indent="-344170">
              <a:lnSpc>
                <a:spcPts val="2485"/>
              </a:lnSpc>
              <a:spcBef>
                <a:spcPts val="105"/>
              </a:spcBef>
              <a:buFont typeface="Arial"/>
              <a:buChar char="•"/>
              <a:tabLst>
                <a:tab pos="356870" algn="l"/>
                <a:tab pos="357505" algn="l"/>
              </a:tabLst>
            </a:pPr>
            <a:r>
              <a:rPr sz="2300" spc="-10" dirty="0">
                <a:latin typeface="Arial"/>
                <a:cs typeface="Arial"/>
              </a:rPr>
              <a:t>Habermas </a:t>
            </a:r>
            <a:r>
              <a:rPr sz="2300" spc="-5" dirty="0">
                <a:latin typeface="Arial"/>
                <a:cs typeface="Arial"/>
              </a:rPr>
              <a:t>perceives the </a:t>
            </a:r>
            <a:r>
              <a:rPr sz="2300" spc="-10" dirty="0">
                <a:latin typeface="Arial"/>
                <a:cs typeface="Arial"/>
              </a:rPr>
              <a:t>rationalisation, humanisation,</a:t>
            </a:r>
            <a:r>
              <a:rPr sz="2300" spc="90" dirty="0">
                <a:latin typeface="Arial"/>
                <a:cs typeface="Arial"/>
              </a:rPr>
              <a:t> </a:t>
            </a:r>
            <a:r>
              <a:rPr sz="2300" spc="-10" dirty="0">
                <a:latin typeface="Arial"/>
                <a:cs typeface="Arial"/>
              </a:rPr>
              <a:t>and</a:t>
            </a:r>
            <a:endParaRPr sz="2300">
              <a:latin typeface="Arial"/>
              <a:cs typeface="Arial"/>
            </a:endParaRPr>
          </a:p>
          <a:p>
            <a:pPr marL="356870">
              <a:lnSpc>
                <a:spcPts val="2205"/>
              </a:lnSpc>
            </a:pPr>
            <a:r>
              <a:rPr sz="2300" spc="-5" dirty="0">
                <a:latin typeface="Arial"/>
                <a:cs typeface="Arial"/>
              </a:rPr>
              <a:t>democratisation of society in terms of the</a:t>
            </a:r>
            <a:r>
              <a:rPr sz="2300" spc="35" dirty="0">
                <a:latin typeface="Arial"/>
                <a:cs typeface="Arial"/>
              </a:rPr>
              <a:t> </a:t>
            </a:r>
            <a:r>
              <a:rPr sz="2300" spc="-10" dirty="0">
                <a:latin typeface="Arial"/>
                <a:cs typeface="Arial"/>
              </a:rPr>
              <a:t>institutionalisation</a:t>
            </a:r>
            <a:endParaRPr sz="2300">
              <a:latin typeface="Arial"/>
              <a:cs typeface="Arial"/>
            </a:endParaRPr>
          </a:p>
          <a:p>
            <a:pPr marL="356870">
              <a:lnSpc>
                <a:spcPts val="2205"/>
              </a:lnSpc>
            </a:pPr>
            <a:r>
              <a:rPr sz="2300" spc="-5" dirty="0">
                <a:latin typeface="Arial"/>
                <a:cs typeface="Arial"/>
              </a:rPr>
              <a:t>of the potential for </a:t>
            </a:r>
            <a:r>
              <a:rPr sz="2300" spc="-10" dirty="0">
                <a:latin typeface="Arial"/>
                <a:cs typeface="Arial"/>
              </a:rPr>
              <a:t>rationality </a:t>
            </a:r>
            <a:r>
              <a:rPr sz="2300" spc="-5" dirty="0">
                <a:latin typeface="Arial"/>
                <a:cs typeface="Arial"/>
              </a:rPr>
              <a:t>that is </a:t>
            </a:r>
            <a:r>
              <a:rPr sz="2300" spc="-10" dirty="0">
                <a:latin typeface="Arial"/>
                <a:cs typeface="Arial"/>
              </a:rPr>
              <a:t>inherent </a:t>
            </a:r>
            <a:r>
              <a:rPr sz="2300" spc="-5" dirty="0">
                <a:latin typeface="Arial"/>
                <a:cs typeface="Arial"/>
              </a:rPr>
              <a:t>in</a:t>
            </a:r>
            <a:r>
              <a:rPr sz="2300" dirty="0">
                <a:latin typeface="Arial"/>
                <a:cs typeface="Arial"/>
              </a:rPr>
              <a:t> </a:t>
            </a:r>
            <a:r>
              <a:rPr sz="2300" spc="-5" dirty="0">
                <a:latin typeface="Arial"/>
                <a:cs typeface="Arial"/>
              </a:rPr>
              <a:t>the</a:t>
            </a:r>
            <a:endParaRPr sz="2300">
              <a:latin typeface="Arial"/>
              <a:cs typeface="Arial"/>
            </a:endParaRPr>
          </a:p>
          <a:p>
            <a:pPr marL="356870" marR="473709">
              <a:lnSpc>
                <a:spcPct val="80000"/>
              </a:lnSpc>
              <a:spcBef>
                <a:spcPts val="275"/>
              </a:spcBef>
            </a:pPr>
            <a:r>
              <a:rPr sz="2300" spc="-5" dirty="0">
                <a:latin typeface="Arial"/>
                <a:cs typeface="Arial"/>
              </a:rPr>
              <a:t>communicative competence that is </a:t>
            </a:r>
            <a:r>
              <a:rPr sz="2300" spc="-10" dirty="0">
                <a:latin typeface="Arial"/>
                <a:cs typeface="Arial"/>
              </a:rPr>
              <a:t>unique </a:t>
            </a:r>
            <a:r>
              <a:rPr sz="2300" dirty="0">
                <a:latin typeface="Arial"/>
                <a:cs typeface="Arial"/>
              </a:rPr>
              <a:t>to </a:t>
            </a:r>
            <a:r>
              <a:rPr sz="2300" spc="-5" dirty="0">
                <a:latin typeface="Arial"/>
                <a:cs typeface="Arial"/>
              </a:rPr>
              <a:t>the </a:t>
            </a:r>
            <a:r>
              <a:rPr sz="2300" spc="-10" dirty="0">
                <a:latin typeface="Arial"/>
                <a:cs typeface="Arial"/>
              </a:rPr>
              <a:t>human  species.</a:t>
            </a:r>
            <a:endParaRPr sz="2300">
              <a:latin typeface="Arial"/>
              <a:cs typeface="Arial"/>
            </a:endParaRPr>
          </a:p>
          <a:p>
            <a:pPr marL="356870" indent="-344170">
              <a:lnSpc>
                <a:spcPts val="2485"/>
              </a:lnSpc>
              <a:spcBef>
                <a:spcPts val="2760"/>
              </a:spcBef>
              <a:buChar char="•"/>
              <a:tabLst>
                <a:tab pos="356870" algn="l"/>
                <a:tab pos="357505" algn="l"/>
              </a:tabLst>
            </a:pPr>
            <a:r>
              <a:rPr sz="2300" spc="-10" dirty="0">
                <a:latin typeface="Arial"/>
                <a:cs typeface="Arial"/>
              </a:rPr>
              <a:t>Habermas </a:t>
            </a:r>
            <a:r>
              <a:rPr sz="2300" spc="-5" dirty="0">
                <a:latin typeface="Arial"/>
                <a:cs typeface="Arial"/>
              </a:rPr>
              <a:t>contends that communicative competence</a:t>
            </a:r>
            <a:r>
              <a:rPr sz="2300" spc="-40" dirty="0">
                <a:latin typeface="Arial"/>
                <a:cs typeface="Arial"/>
              </a:rPr>
              <a:t> </a:t>
            </a:r>
            <a:r>
              <a:rPr sz="2300" spc="-10" dirty="0">
                <a:latin typeface="Arial"/>
                <a:cs typeface="Arial"/>
              </a:rPr>
              <a:t>has</a:t>
            </a:r>
            <a:endParaRPr sz="2300">
              <a:latin typeface="Arial"/>
              <a:cs typeface="Arial"/>
            </a:endParaRPr>
          </a:p>
          <a:p>
            <a:pPr marL="356870">
              <a:lnSpc>
                <a:spcPts val="2205"/>
              </a:lnSpc>
            </a:pPr>
            <a:r>
              <a:rPr sz="2300" spc="-10" dirty="0">
                <a:latin typeface="Arial"/>
                <a:cs typeface="Arial"/>
              </a:rPr>
              <a:t>developed </a:t>
            </a:r>
            <a:r>
              <a:rPr sz="2300" spc="-5" dirty="0">
                <a:latin typeface="Arial"/>
                <a:cs typeface="Arial"/>
              </a:rPr>
              <a:t>through the course of </a:t>
            </a:r>
            <a:r>
              <a:rPr sz="2300" spc="-10" dirty="0">
                <a:latin typeface="Arial"/>
                <a:cs typeface="Arial"/>
              </a:rPr>
              <a:t>evolution, </a:t>
            </a:r>
            <a:r>
              <a:rPr sz="2300" spc="-5" dirty="0">
                <a:latin typeface="Arial"/>
                <a:cs typeface="Arial"/>
              </a:rPr>
              <a:t>but</a:t>
            </a:r>
            <a:r>
              <a:rPr sz="2300" spc="0" dirty="0">
                <a:latin typeface="Arial"/>
                <a:cs typeface="Arial"/>
              </a:rPr>
              <a:t> </a:t>
            </a:r>
            <a:r>
              <a:rPr sz="2300" spc="-5" dirty="0">
                <a:latin typeface="Arial"/>
                <a:cs typeface="Arial"/>
              </a:rPr>
              <a:t>in</a:t>
            </a:r>
            <a:endParaRPr sz="2300">
              <a:latin typeface="Arial"/>
              <a:cs typeface="Arial"/>
            </a:endParaRPr>
          </a:p>
          <a:p>
            <a:pPr marL="356870">
              <a:lnSpc>
                <a:spcPts val="2205"/>
              </a:lnSpc>
            </a:pPr>
            <a:r>
              <a:rPr sz="2300" spc="-5" dirty="0">
                <a:latin typeface="Arial"/>
                <a:cs typeface="Arial"/>
              </a:rPr>
              <a:t>contemporary society it is often suppressed or</a:t>
            </a:r>
            <a:r>
              <a:rPr sz="2300" spc="-50" dirty="0">
                <a:latin typeface="Arial"/>
                <a:cs typeface="Arial"/>
              </a:rPr>
              <a:t> </a:t>
            </a:r>
            <a:r>
              <a:rPr sz="2300" spc="-10" dirty="0">
                <a:latin typeface="Arial"/>
                <a:cs typeface="Arial"/>
              </a:rPr>
              <a:t>weakened</a:t>
            </a:r>
            <a:endParaRPr sz="2300">
              <a:latin typeface="Arial"/>
              <a:cs typeface="Arial"/>
            </a:endParaRPr>
          </a:p>
          <a:p>
            <a:pPr marL="356870">
              <a:lnSpc>
                <a:spcPts val="2205"/>
              </a:lnSpc>
            </a:pPr>
            <a:r>
              <a:rPr sz="2300" spc="-5" dirty="0">
                <a:latin typeface="Arial"/>
                <a:cs typeface="Arial"/>
              </a:rPr>
              <a:t>by the way in </a:t>
            </a:r>
            <a:r>
              <a:rPr sz="2300" spc="-10" dirty="0">
                <a:latin typeface="Arial"/>
                <a:cs typeface="Arial"/>
              </a:rPr>
              <a:t>which </a:t>
            </a:r>
            <a:r>
              <a:rPr sz="2300" spc="-5" dirty="0">
                <a:latin typeface="Arial"/>
                <a:cs typeface="Arial"/>
              </a:rPr>
              <a:t>major </a:t>
            </a:r>
            <a:r>
              <a:rPr sz="2300" spc="-10" dirty="0">
                <a:latin typeface="Arial"/>
                <a:cs typeface="Arial"/>
              </a:rPr>
              <a:t>domains </a:t>
            </a:r>
            <a:r>
              <a:rPr sz="2300" spc="-5" dirty="0">
                <a:latin typeface="Arial"/>
                <a:cs typeface="Arial"/>
              </a:rPr>
              <a:t>of social life, such</a:t>
            </a:r>
            <a:r>
              <a:rPr sz="2300" spc="40" dirty="0">
                <a:latin typeface="Arial"/>
                <a:cs typeface="Arial"/>
              </a:rPr>
              <a:t> </a:t>
            </a:r>
            <a:r>
              <a:rPr sz="2300" spc="-10" dirty="0">
                <a:latin typeface="Arial"/>
                <a:cs typeface="Arial"/>
              </a:rPr>
              <a:t>as</a:t>
            </a:r>
            <a:endParaRPr sz="2300">
              <a:latin typeface="Arial"/>
              <a:cs typeface="Arial"/>
            </a:endParaRPr>
          </a:p>
          <a:p>
            <a:pPr marL="356870">
              <a:lnSpc>
                <a:spcPts val="2205"/>
              </a:lnSpc>
            </a:pPr>
            <a:r>
              <a:rPr sz="2300" spc="-5" dirty="0">
                <a:latin typeface="Arial"/>
                <a:cs typeface="Arial"/>
              </a:rPr>
              <a:t>the market, the state, and </a:t>
            </a:r>
            <a:r>
              <a:rPr sz="2300" spc="-10" dirty="0">
                <a:latin typeface="Arial"/>
                <a:cs typeface="Arial"/>
              </a:rPr>
              <a:t>organisations, have been</a:t>
            </a:r>
            <a:r>
              <a:rPr sz="2300" spc="0" dirty="0">
                <a:latin typeface="Arial"/>
                <a:cs typeface="Arial"/>
              </a:rPr>
              <a:t> </a:t>
            </a:r>
            <a:r>
              <a:rPr sz="2300" spc="-5" dirty="0">
                <a:latin typeface="Arial"/>
                <a:cs typeface="Arial"/>
              </a:rPr>
              <a:t>given</a:t>
            </a:r>
            <a:endParaRPr sz="2300">
              <a:latin typeface="Arial"/>
              <a:cs typeface="Arial"/>
            </a:endParaRPr>
          </a:p>
          <a:p>
            <a:pPr marL="356870">
              <a:lnSpc>
                <a:spcPts val="2160"/>
              </a:lnSpc>
            </a:pPr>
            <a:r>
              <a:rPr sz="2300" spc="-5" dirty="0">
                <a:latin typeface="Arial"/>
                <a:cs typeface="Arial"/>
              </a:rPr>
              <a:t>over </a:t>
            </a:r>
            <a:r>
              <a:rPr sz="2300" dirty="0">
                <a:latin typeface="Arial"/>
                <a:cs typeface="Arial"/>
              </a:rPr>
              <a:t>to </a:t>
            </a:r>
            <a:r>
              <a:rPr sz="2300" spc="-5" dirty="0">
                <a:latin typeface="Arial"/>
                <a:cs typeface="Arial"/>
              </a:rPr>
              <a:t>or taken over by strategic/instrumental</a:t>
            </a:r>
            <a:r>
              <a:rPr sz="2300" spc="-70" dirty="0">
                <a:latin typeface="Arial"/>
                <a:cs typeface="Arial"/>
              </a:rPr>
              <a:t> </a:t>
            </a:r>
            <a:r>
              <a:rPr sz="2300" spc="-10" dirty="0">
                <a:latin typeface="Arial"/>
                <a:cs typeface="Arial"/>
              </a:rPr>
              <a:t>rationality,</a:t>
            </a:r>
            <a:endParaRPr sz="2300">
              <a:latin typeface="Arial"/>
              <a:cs typeface="Arial"/>
            </a:endParaRPr>
          </a:p>
          <a:p>
            <a:pPr marL="356870" marR="666115" indent="-635">
              <a:lnSpc>
                <a:spcPct val="76600"/>
              </a:lnSpc>
              <a:spcBef>
                <a:spcPts val="350"/>
              </a:spcBef>
            </a:pPr>
            <a:r>
              <a:rPr sz="2300" spc="-5" dirty="0">
                <a:latin typeface="Arial"/>
                <a:cs typeface="Arial"/>
              </a:rPr>
              <a:t>so that the </a:t>
            </a:r>
            <a:r>
              <a:rPr sz="2300" spc="-10" dirty="0">
                <a:latin typeface="Arial"/>
                <a:cs typeface="Arial"/>
              </a:rPr>
              <a:t>logic </a:t>
            </a:r>
            <a:r>
              <a:rPr sz="2300" spc="-5" dirty="0">
                <a:latin typeface="Arial"/>
                <a:cs typeface="Arial"/>
              </a:rPr>
              <a:t>of the system supplants that of the </a:t>
            </a:r>
            <a:r>
              <a:rPr sz="2400" i="1" spc="-40" dirty="0">
                <a:latin typeface="Arial"/>
                <a:cs typeface="Arial"/>
              </a:rPr>
              <a:t>life  </a:t>
            </a:r>
            <a:r>
              <a:rPr sz="2400" i="1" spc="-50" dirty="0">
                <a:latin typeface="Arial"/>
                <a:cs typeface="Arial"/>
              </a:rPr>
              <a:t>world</a:t>
            </a:r>
            <a:r>
              <a:rPr sz="2300" spc="-50" dirty="0">
                <a:latin typeface="Arial"/>
                <a:cs typeface="Arial"/>
              </a:rPr>
              <a:t>.</a:t>
            </a:r>
            <a:endParaRPr sz="2300">
              <a:latin typeface="Arial"/>
              <a:cs typeface="Arial"/>
            </a:endParaRPr>
          </a:p>
        </p:txBody>
      </p:sp>
      <p:sp>
        <p:nvSpPr>
          <p:cNvPr id="3" name="object 3"/>
          <p:cNvSpPr/>
          <p:nvPr/>
        </p:nvSpPr>
        <p:spPr>
          <a:xfrm>
            <a:off x="6019799" y="4478363"/>
            <a:ext cx="3124111" cy="23796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202</a:t>
            </a:fld>
            <a:endParaRPr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563" y="695655"/>
            <a:ext cx="8326120" cy="3354704"/>
          </a:xfrm>
          <a:prstGeom prst="rect">
            <a:avLst/>
          </a:prstGeom>
        </p:spPr>
        <p:txBody>
          <a:bodyPr vert="horz" wrap="square" lIns="0" tIns="97790" rIns="0" bIns="0" rtlCol="0">
            <a:spAutoFit/>
          </a:bodyPr>
          <a:lstStyle/>
          <a:p>
            <a:pPr marL="12700">
              <a:lnSpc>
                <a:spcPct val="100000"/>
              </a:lnSpc>
              <a:spcBef>
                <a:spcPts val="770"/>
              </a:spcBef>
            </a:pPr>
            <a:r>
              <a:rPr sz="2800" b="1" spc="-120" dirty="0">
                <a:latin typeface="Arial"/>
                <a:cs typeface="Arial"/>
              </a:rPr>
              <a:t>Reconstructive</a:t>
            </a:r>
            <a:r>
              <a:rPr sz="2800" b="1" spc="-114" dirty="0">
                <a:latin typeface="Arial"/>
                <a:cs typeface="Arial"/>
              </a:rPr>
              <a:t> </a:t>
            </a:r>
            <a:r>
              <a:rPr sz="2800" b="1" spc="-90" dirty="0">
                <a:latin typeface="Arial"/>
                <a:cs typeface="Arial"/>
              </a:rPr>
              <a:t>Science:</a:t>
            </a:r>
            <a:endParaRPr sz="2800">
              <a:latin typeface="Arial"/>
              <a:cs typeface="Arial"/>
            </a:endParaRPr>
          </a:p>
          <a:p>
            <a:pPr marL="12700" marR="5080">
              <a:lnSpc>
                <a:spcPct val="100000"/>
              </a:lnSpc>
              <a:spcBef>
                <a:spcPts val="670"/>
              </a:spcBef>
            </a:pPr>
            <a:r>
              <a:rPr sz="2800" spc="-5" dirty="0">
                <a:latin typeface="Arial"/>
                <a:cs typeface="Arial"/>
              </a:rPr>
              <a:t>Habermas </a:t>
            </a:r>
            <a:r>
              <a:rPr sz="2800" dirty="0">
                <a:latin typeface="Arial"/>
                <a:cs typeface="Arial"/>
              </a:rPr>
              <a:t>introduces the concept of “Reconstructive  Science” </a:t>
            </a:r>
            <a:r>
              <a:rPr sz="2800" spc="-5" dirty="0">
                <a:latin typeface="Arial"/>
                <a:cs typeface="Arial"/>
              </a:rPr>
              <a:t>with </a:t>
            </a:r>
            <a:r>
              <a:rPr sz="2800" dirty="0">
                <a:latin typeface="Arial"/>
                <a:cs typeface="Arial"/>
              </a:rPr>
              <a:t>a </a:t>
            </a:r>
            <a:r>
              <a:rPr sz="2800" spc="-5" dirty="0">
                <a:latin typeface="Arial"/>
                <a:cs typeface="Arial"/>
              </a:rPr>
              <a:t>double</a:t>
            </a:r>
            <a:r>
              <a:rPr sz="2800" spc="-75" dirty="0">
                <a:latin typeface="Arial"/>
                <a:cs typeface="Arial"/>
              </a:rPr>
              <a:t> </a:t>
            </a:r>
            <a:r>
              <a:rPr sz="2800" dirty="0">
                <a:latin typeface="Arial"/>
                <a:cs typeface="Arial"/>
              </a:rPr>
              <a:t>purpose:</a:t>
            </a:r>
            <a:endParaRPr sz="2800">
              <a:latin typeface="Arial"/>
              <a:cs typeface="Arial"/>
            </a:endParaRPr>
          </a:p>
          <a:p>
            <a:pPr marL="12700" marR="267970">
              <a:lnSpc>
                <a:spcPct val="100000"/>
              </a:lnSpc>
              <a:spcBef>
                <a:spcPts val="670"/>
              </a:spcBef>
              <a:buAutoNum type="alphaLcParenBoth"/>
              <a:tabLst>
                <a:tab pos="546735" algn="l"/>
              </a:tabLst>
            </a:pPr>
            <a:r>
              <a:rPr sz="2800" spc="0" dirty="0">
                <a:latin typeface="Arial"/>
                <a:cs typeface="Arial"/>
              </a:rPr>
              <a:t>to </a:t>
            </a:r>
            <a:r>
              <a:rPr sz="2800" dirty="0">
                <a:latin typeface="Arial"/>
                <a:cs typeface="Arial"/>
              </a:rPr>
              <a:t>place the </a:t>
            </a:r>
            <a:r>
              <a:rPr sz="2800" spc="-5" dirty="0">
                <a:latin typeface="Arial"/>
                <a:cs typeface="Arial"/>
              </a:rPr>
              <a:t>“general </a:t>
            </a:r>
            <a:r>
              <a:rPr sz="2800" dirty="0">
                <a:latin typeface="Arial"/>
                <a:cs typeface="Arial"/>
              </a:rPr>
              <a:t>theory of society” </a:t>
            </a:r>
            <a:r>
              <a:rPr sz="2800" spc="-5" dirty="0">
                <a:latin typeface="Arial"/>
                <a:cs typeface="Arial"/>
              </a:rPr>
              <a:t>between  </a:t>
            </a:r>
            <a:r>
              <a:rPr sz="2800" dirty="0">
                <a:latin typeface="Arial"/>
                <a:cs typeface="Arial"/>
              </a:rPr>
              <a:t>philosophy and social science;</a:t>
            </a:r>
            <a:r>
              <a:rPr sz="2800" spc="-130" dirty="0">
                <a:latin typeface="Arial"/>
                <a:cs typeface="Arial"/>
              </a:rPr>
              <a:t> </a:t>
            </a:r>
            <a:r>
              <a:rPr sz="2800" dirty="0">
                <a:latin typeface="Arial"/>
                <a:cs typeface="Arial"/>
              </a:rPr>
              <a:t>and</a:t>
            </a:r>
            <a:endParaRPr sz="2800">
              <a:latin typeface="Arial"/>
              <a:cs typeface="Arial"/>
            </a:endParaRPr>
          </a:p>
          <a:p>
            <a:pPr marL="12700" marR="1380490">
              <a:lnSpc>
                <a:spcPct val="100000"/>
              </a:lnSpc>
              <a:spcBef>
                <a:spcPts val="670"/>
              </a:spcBef>
              <a:buAutoNum type="alphaLcParenBoth"/>
              <a:tabLst>
                <a:tab pos="546100" algn="l"/>
              </a:tabLst>
            </a:pPr>
            <a:r>
              <a:rPr sz="2800" spc="0" dirty="0">
                <a:latin typeface="Arial"/>
                <a:cs typeface="Arial"/>
              </a:rPr>
              <a:t>to </a:t>
            </a:r>
            <a:r>
              <a:rPr sz="2800" dirty="0">
                <a:latin typeface="Arial"/>
                <a:cs typeface="Arial"/>
              </a:rPr>
              <a:t>re-establish the rift between the</a:t>
            </a:r>
            <a:r>
              <a:rPr sz="2800" spc="-145" dirty="0">
                <a:latin typeface="Arial"/>
                <a:cs typeface="Arial"/>
              </a:rPr>
              <a:t> </a:t>
            </a:r>
            <a:r>
              <a:rPr sz="2800" spc="-5" dirty="0">
                <a:latin typeface="Arial"/>
                <a:cs typeface="Arial"/>
              </a:rPr>
              <a:t>“great  </a:t>
            </a:r>
            <a:r>
              <a:rPr sz="2800" dirty="0">
                <a:latin typeface="Arial"/>
                <a:cs typeface="Arial"/>
              </a:rPr>
              <a:t>theorisation” and the </a:t>
            </a:r>
            <a:r>
              <a:rPr sz="2800" spc="-5" dirty="0">
                <a:latin typeface="Arial"/>
                <a:cs typeface="Arial"/>
              </a:rPr>
              <a:t>“empirical</a:t>
            </a:r>
            <a:r>
              <a:rPr sz="2800" spc="-70" dirty="0">
                <a:latin typeface="Arial"/>
                <a:cs typeface="Arial"/>
              </a:rPr>
              <a:t> </a:t>
            </a:r>
            <a:r>
              <a:rPr sz="2800" dirty="0">
                <a:latin typeface="Arial"/>
                <a:cs typeface="Arial"/>
              </a:rPr>
              <a:t>research”.</a:t>
            </a:r>
            <a:endParaRPr sz="2800">
              <a:latin typeface="Arial"/>
              <a:cs typeface="Arial"/>
            </a:endParaRPr>
          </a:p>
        </p:txBody>
      </p:sp>
      <p:sp>
        <p:nvSpPr>
          <p:cNvPr id="3" name="object 3"/>
          <p:cNvSpPr txBox="1"/>
          <p:nvPr/>
        </p:nvSpPr>
        <p:spPr>
          <a:xfrm>
            <a:off x="7317740" y="6463728"/>
            <a:ext cx="1290320" cy="191770"/>
          </a:xfrm>
          <a:prstGeom prst="rect">
            <a:avLst/>
          </a:prstGeom>
        </p:spPr>
        <p:txBody>
          <a:bodyPr vert="horz" wrap="square" lIns="0" tIns="635" rIns="0" bIns="0" rtlCol="0">
            <a:spAutoFit/>
          </a:bodyPr>
          <a:lstStyle/>
          <a:p>
            <a:pPr marL="12700">
              <a:lnSpc>
                <a:spcPct val="100000"/>
              </a:lnSpc>
              <a:spcBef>
                <a:spcPts val="5"/>
              </a:spcBef>
            </a:pPr>
            <a:r>
              <a:rPr sz="800" spc="-10" dirty="0">
                <a:latin typeface="Calibri"/>
                <a:cs typeface="Calibri"/>
              </a:rPr>
              <a:t>Image courtesy:</a:t>
            </a:r>
            <a:r>
              <a:rPr sz="800" spc="15" dirty="0">
                <a:latin typeface="Calibri"/>
                <a:cs typeface="Calibri"/>
              </a:rPr>
              <a:t> </a:t>
            </a:r>
            <a:r>
              <a:rPr sz="800" spc="-110" dirty="0">
                <a:latin typeface="Calibri"/>
                <a:cs typeface="Calibri"/>
              </a:rPr>
              <a:t>amazon.c</a:t>
            </a:r>
            <a:r>
              <a:rPr sz="1800" spc="-165" baseline="9259" dirty="0">
                <a:solidFill>
                  <a:srgbClr val="8A8A8A"/>
                </a:solidFill>
                <a:latin typeface="Calibri"/>
                <a:cs typeface="Calibri"/>
              </a:rPr>
              <a:t>2</a:t>
            </a:r>
            <a:r>
              <a:rPr sz="800" spc="-110" dirty="0">
                <a:latin typeface="Calibri"/>
                <a:cs typeface="Calibri"/>
              </a:rPr>
              <a:t>o</a:t>
            </a:r>
            <a:r>
              <a:rPr sz="1800" spc="-165" baseline="9259" dirty="0">
                <a:solidFill>
                  <a:srgbClr val="8A8A8A"/>
                </a:solidFill>
                <a:latin typeface="Calibri"/>
                <a:cs typeface="Calibri"/>
              </a:rPr>
              <a:t>0</a:t>
            </a:r>
            <a:r>
              <a:rPr sz="800" spc="-110" dirty="0">
                <a:latin typeface="Calibri"/>
                <a:cs typeface="Calibri"/>
              </a:rPr>
              <a:t>m</a:t>
            </a:r>
            <a:r>
              <a:rPr sz="1800" spc="-165" baseline="9259" dirty="0">
                <a:solidFill>
                  <a:srgbClr val="8A8A8A"/>
                </a:solidFill>
                <a:latin typeface="Calibri"/>
                <a:cs typeface="Calibri"/>
              </a:rPr>
              <a:t>3</a:t>
            </a:r>
            <a:endParaRPr sz="1800" baseline="9259">
              <a:latin typeface="Calibri"/>
              <a:cs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12" y="0"/>
            <a:ext cx="6553186" cy="67817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204</a:t>
            </a:fld>
            <a:endParaRP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51180"/>
            <a:ext cx="7932420" cy="4383405"/>
          </a:xfrm>
          <a:prstGeom prst="rect">
            <a:avLst/>
          </a:prstGeom>
        </p:spPr>
        <p:txBody>
          <a:bodyPr vert="horz" wrap="square" lIns="0" tIns="87630" rIns="0" bIns="0" rtlCol="0">
            <a:spAutoFit/>
          </a:bodyPr>
          <a:lstStyle/>
          <a:p>
            <a:pPr marL="356870" marR="9525" indent="-344170">
              <a:lnSpc>
                <a:spcPts val="2500"/>
              </a:lnSpc>
              <a:spcBef>
                <a:spcPts val="690"/>
              </a:spcBef>
              <a:buFont typeface="Arial"/>
              <a:buChar char="•"/>
              <a:tabLst>
                <a:tab pos="356870" algn="l"/>
                <a:tab pos="357505" algn="l"/>
              </a:tabLst>
            </a:pPr>
            <a:r>
              <a:rPr sz="2600" spc="-5" dirty="0">
                <a:latin typeface="Arial"/>
                <a:cs typeface="Arial"/>
              </a:rPr>
              <a:t>The </a:t>
            </a:r>
            <a:r>
              <a:rPr sz="2600" spc="-10" dirty="0">
                <a:latin typeface="Arial"/>
                <a:cs typeface="Arial"/>
              </a:rPr>
              <a:t>model of “Rational Reconstructions” represents  the main thread of the surveys about the  “Structures” of </a:t>
            </a:r>
            <a:r>
              <a:rPr sz="2600" spc="-5" dirty="0">
                <a:latin typeface="Arial"/>
                <a:cs typeface="Arial"/>
              </a:rPr>
              <a:t>the </a:t>
            </a:r>
            <a:r>
              <a:rPr sz="2600" spc="-10" dirty="0">
                <a:latin typeface="Arial"/>
                <a:cs typeface="Arial"/>
              </a:rPr>
              <a:t>world of life (“Culture”, “Society”  and “Personality”) and their respective “Functions”  (Cultural Reproductions, </a:t>
            </a:r>
            <a:r>
              <a:rPr sz="2600" spc="-5" dirty="0">
                <a:latin typeface="Arial"/>
                <a:cs typeface="Arial"/>
              </a:rPr>
              <a:t>Social </a:t>
            </a:r>
            <a:r>
              <a:rPr sz="2600" spc="-10" dirty="0">
                <a:latin typeface="Arial"/>
                <a:cs typeface="Arial"/>
              </a:rPr>
              <a:t>Integrations and  </a:t>
            </a:r>
            <a:r>
              <a:rPr sz="2600" spc="-5" dirty="0">
                <a:latin typeface="Arial"/>
                <a:cs typeface="Arial"/>
              </a:rPr>
              <a:t>Socialisation).</a:t>
            </a:r>
            <a:endParaRPr sz="2600">
              <a:latin typeface="Arial"/>
              <a:cs typeface="Arial"/>
            </a:endParaRPr>
          </a:p>
          <a:p>
            <a:pPr>
              <a:lnSpc>
                <a:spcPct val="100000"/>
              </a:lnSpc>
              <a:buFont typeface="Arial"/>
              <a:buChar char="•"/>
            </a:pPr>
            <a:endParaRPr sz="3250">
              <a:latin typeface="Times New Roman"/>
              <a:cs typeface="Times New Roman"/>
            </a:endParaRPr>
          </a:p>
          <a:p>
            <a:pPr marL="356870" marR="5080" indent="-344170">
              <a:lnSpc>
                <a:spcPts val="2500"/>
              </a:lnSpc>
              <a:buChar char="•"/>
              <a:tabLst>
                <a:tab pos="356870" algn="l"/>
                <a:tab pos="357505" algn="l"/>
              </a:tabLst>
            </a:pPr>
            <a:r>
              <a:rPr sz="2600" spc="-5" dirty="0">
                <a:latin typeface="Arial"/>
                <a:cs typeface="Arial"/>
              </a:rPr>
              <a:t>For </a:t>
            </a:r>
            <a:r>
              <a:rPr sz="2600" spc="-10" dirty="0">
                <a:latin typeface="Arial"/>
                <a:cs typeface="Arial"/>
              </a:rPr>
              <a:t>this purpose, </a:t>
            </a:r>
            <a:r>
              <a:rPr sz="2600" spc="-5" dirty="0">
                <a:latin typeface="Arial"/>
                <a:cs typeface="Arial"/>
              </a:rPr>
              <a:t>the </a:t>
            </a:r>
            <a:r>
              <a:rPr sz="2600" spc="-10" dirty="0">
                <a:latin typeface="Arial"/>
                <a:cs typeface="Arial"/>
              </a:rPr>
              <a:t>dialectics between “Symbolic  Representation” of “the structures subordinated </a:t>
            </a:r>
            <a:r>
              <a:rPr sz="2600" spc="-5" dirty="0">
                <a:latin typeface="Arial"/>
                <a:cs typeface="Arial"/>
              </a:rPr>
              <a:t>to  </a:t>
            </a:r>
            <a:r>
              <a:rPr sz="2600" spc="-10" dirty="0">
                <a:latin typeface="Arial"/>
                <a:cs typeface="Arial"/>
              </a:rPr>
              <a:t>all worlds of life” (“internal relationships”) and the  “material reproduction” of </a:t>
            </a:r>
            <a:r>
              <a:rPr sz="2600" spc="-5" dirty="0">
                <a:latin typeface="Arial"/>
                <a:cs typeface="Arial"/>
              </a:rPr>
              <a:t>the social systems </a:t>
            </a:r>
            <a:r>
              <a:rPr sz="2600" spc="-10" dirty="0">
                <a:latin typeface="Arial"/>
                <a:cs typeface="Arial"/>
              </a:rPr>
              <a:t>in their  complex (“external relationships” between </a:t>
            </a:r>
            <a:r>
              <a:rPr sz="2600" spc="-5" dirty="0">
                <a:latin typeface="Arial"/>
                <a:cs typeface="Arial"/>
              </a:rPr>
              <a:t>social  </a:t>
            </a:r>
            <a:r>
              <a:rPr sz="2600" spc="-10" dirty="0">
                <a:latin typeface="Arial"/>
                <a:cs typeface="Arial"/>
              </a:rPr>
              <a:t>systems and environment) has </a:t>
            </a:r>
            <a:r>
              <a:rPr sz="2600" spc="-5" dirty="0">
                <a:latin typeface="Arial"/>
                <a:cs typeface="Arial"/>
              </a:rPr>
              <a:t>to </a:t>
            </a:r>
            <a:r>
              <a:rPr sz="2600" spc="-10" dirty="0">
                <a:latin typeface="Arial"/>
                <a:cs typeface="Arial"/>
              </a:rPr>
              <a:t>be</a:t>
            </a:r>
            <a:r>
              <a:rPr sz="2600" spc="204" dirty="0">
                <a:latin typeface="Arial"/>
                <a:cs typeface="Arial"/>
              </a:rPr>
              <a:t> </a:t>
            </a:r>
            <a:r>
              <a:rPr sz="2600" spc="-10" dirty="0">
                <a:latin typeface="Arial"/>
                <a:cs typeface="Arial"/>
              </a:rPr>
              <a:t>considered.</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205</a:t>
            </a:fld>
            <a:endParaRPr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51179"/>
            <a:ext cx="7937500" cy="4003040"/>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900" spc="-5" dirty="0">
                <a:latin typeface="Arial"/>
                <a:cs typeface="Arial"/>
              </a:rPr>
              <a:t>This model finds an application, above all, </a:t>
            </a:r>
            <a:r>
              <a:rPr sz="2900" dirty="0">
                <a:latin typeface="Arial"/>
                <a:cs typeface="Arial"/>
              </a:rPr>
              <a:t>in  </a:t>
            </a:r>
            <a:r>
              <a:rPr sz="2900" spc="-5" dirty="0">
                <a:latin typeface="Arial"/>
                <a:cs typeface="Arial"/>
              </a:rPr>
              <a:t>the </a:t>
            </a:r>
            <a:r>
              <a:rPr sz="2900" spc="-10" dirty="0">
                <a:latin typeface="Arial"/>
                <a:cs typeface="Arial"/>
              </a:rPr>
              <a:t>“theory </a:t>
            </a:r>
            <a:r>
              <a:rPr sz="2900" spc="-5" dirty="0">
                <a:latin typeface="Arial"/>
                <a:cs typeface="Arial"/>
              </a:rPr>
              <a:t>of the </a:t>
            </a:r>
            <a:r>
              <a:rPr sz="2900" dirty="0">
                <a:latin typeface="Arial"/>
                <a:cs typeface="Arial"/>
              </a:rPr>
              <a:t>social </a:t>
            </a:r>
            <a:r>
              <a:rPr sz="2900" spc="-5" dirty="0">
                <a:latin typeface="Arial"/>
                <a:cs typeface="Arial"/>
              </a:rPr>
              <a:t>evolution”, starting  from the reconstruction of the necessary  conditions for </a:t>
            </a:r>
            <a:r>
              <a:rPr sz="2900" dirty="0">
                <a:latin typeface="Arial"/>
                <a:cs typeface="Arial"/>
              </a:rPr>
              <a:t>a </a:t>
            </a:r>
            <a:r>
              <a:rPr sz="2900" spc="-5" dirty="0">
                <a:latin typeface="Arial"/>
                <a:cs typeface="Arial"/>
              </a:rPr>
              <a:t>phylogeny of the socio-cultural  </a:t>
            </a:r>
            <a:r>
              <a:rPr sz="2900" dirty="0">
                <a:latin typeface="Arial"/>
                <a:cs typeface="Arial"/>
              </a:rPr>
              <a:t>life </a:t>
            </a:r>
            <a:r>
              <a:rPr sz="2900" spc="-5" dirty="0">
                <a:latin typeface="Arial"/>
                <a:cs typeface="Arial"/>
              </a:rPr>
              <a:t>forms (the “hominisation”) until an analysis  of the development of “social formations”,  which </a:t>
            </a:r>
            <a:r>
              <a:rPr sz="2900" spc="-10" dirty="0">
                <a:latin typeface="Arial"/>
                <a:cs typeface="Arial"/>
              </a:rPr>
              <a:t>Habermas </a:t>
            </a:r>
            <a:r>
              <a:rPr sz="2900" spc="-5" dirty="0">
                <a:latin typeface="Arial"/>
                <a:cs typeface="Arial"/>
              </a:rPr>
              <a:t>subdivides into primitive,  traditional, modern and </a:t>
            </a:r>
            <a:r>
              <a:rPr sz="2900" spc="-10" dirty="0">
                <a:latin typeface="Arial"/>
                <a:cs typeface="Arial"/>
              </a:rPr>
              <a:t>contemporary  </a:t>
            </a:r>
            <a:r>
              <a:rPr sz="2900" spc="-5" dirty="0">
                <a:latin typeface="Arial"/>
                <a:cs typeface="Arial"/>
              </a:rPr>
              <a:t>formations.</a:t>
            </a:r>
            <a:endParaRPr sz="2900">
              <a:latin typeface="Arial"/>
              <a:cs typeface="Arial"/>
            </a:endParaRPr>
          </a:p>
        </p:txBody>
      </p:sp>
      <p:sp>
        <p:nvSpPr>
          <p:cNvPr id="3" name="object 3"/>
          <p:cNvSpPr/>
          <p:nvPr/>
        </p:nvSpPr>
        <p:spPr>
          <a:xfrm>
            <a:off x="6553200" y="4114812"/>
            <a:ext cx="2590736" cy="274318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206</a:t>
            </a:fld>
            <a:endParaRP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637"/>
            <a:ext cx="8229600" cy="640080"/>
          </a:xfrm>
          <a:prstGeom prst="rect">
            <a:avLst/>
          </a:prstGeom>
          <a:solidFill>
            <a:srgbClr val="EEECE1"/>
          </a:solidFill>
        </p:spPr>
        <p:txBody>
          <a:bodyPr vert="horz" wrap="square" lIns="0" tIns="92075" rIns="0" bIns="0" rtlCol="0">
            <a:spAutoFit/>
          </a:bodyPr>
          <a:lstStyle/>
          <a:p>
            <a:pPr algn="ctr">
              <a:lnSpc>
                <a:spcPct val="100000"/>
              </a:lnSpc>
              <a:spcBef>
                <a:spcPts val="725"/>
              </a:spcBef>
            </a:pPr>
            <a:r>
              <a:rPr b="1" spc="-90" dirty="0">
                <a:latin typeface="Arial"/>
                <a:cs typeface="Arial"/>
              </a:rPr>
              <a:t>Key</a:t>
            </a:r>
            <a:r>
              <a:rPr b="1" spc="-80" dirty="0">
                <a:latin typeface="Arial"/>
                <a:cs typeface="Arial"/>
              </a:rPr>
              <a:t> </a:t>
            </a:r>
            <a:r>
              <a:rPr b="1" spc="-145" dirty="0">
                <a:latin typeface="Arial"/>
                <a:cs typeface="Arial"/>
              </a:rPr>
              <a:t>points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207</a:t>
            </a:fld>
            <a:endParaRPr dirty="0"/>
          </a:p>
        </p:txBody>
      </p:sp>
      <p:sp>
        <p:nvSpPr>
          <p:cNvPr id="3" name="object 3"/>
          <p:cNvSpPr txBox="1"/>
          <p:nvPr/>
        </p:nvSpPr>
        <p:spPr>
          <a:xfrm>
            <a:off x="459740" y="1090675"/>
            <a:ext cx="8110855" cy="5365750"/>
          </a:xfrm>
          <a:prstGeom prst="rect">
            <a:avLst/>
          </a:prstGeom>
        </p:spPr>
        <p:txBody>
          <a:bodyPr vert="horz" wrap="square" lIns="0" tIns="83820" rIns="0" bIns="0" rtlCol="0">
            <a:spAutoFit/>
          </a:bodyPr>
          <a:lstStyle/>
          <a:p>
            <a:pPr marL="527685" marR="5080" indent="-514984">
              <a:lnSpc>
                <a:spcPts val="2300"/>
              </a:lnSpc>
              <a:spcBef>
                <a:spcPts val="660"/>
              </a:spcBef>
              <a:buAutoNum type="arabicPeriod"/>
              <a:tabLst>
                <a:tab pos="527685" algn="l"/>
                <a:tab pos="528320" algn="l"/>
              </a:tabLst>
            </a:pPr>
            <a:r>
              <a:rPr sz="2400" spc="-5" dirty="0">
                <a:latin typeface="Arial"/>
                <a:cs typeface="Arial"/>
              </a:rPr>
              <a:t>Attempts </a:t>
            </a:r>
            <a:r>
              <a:rPr sz="2400" dirty="0">
                <a:latin typeface="Arial"/>
                <a:cs typeface="Arial"/>
              </a:rPr>
              <a:t>to </a:t>
            </a:r>
            <a:r>
              <a:rPr sz="2400" spc="-5" dirty="0">
                <a:latin typeface="Arial"/>
                <a:cs typeface="Arial"/>
              </a:rPr>
              <a:t>formalise </a:t>
            </a:r>
            <a:r>
              <a:rPr sz="2400" dirty="0">
                <a:latin typeface="Arial"/>
                <a:cs typeface="Arial"/>
              </a:rPr>
              <a:t>the </a:t>
            </a:r>
            <a:r>
              <a:rPr sz="2400" spc="-5" dirty="0">
                <a:latin typeface="Arial"/>
                <a:cs typeface="Arial"/>
              </a:rPr>
              <a:t>model </a:t>
            </a:r>
            <a:r>
              <a:rPr sz="2400" dirty="0">
                <a:latin typeface="Arial"/>
                <a:cs typeface="Arial"/>
              </a:rPr>
              <a:t>of </a:t>
            </a:r>
            <a:r>
              <a:rPr sz="2400" spc="-5" dirty="0">
                <a:latin typeface="Arial"/>
                <a:cs typeface="Arial"/>
              </a:rPr>
              <a:t>“reconstruction </a:t>
            </a:r>
            <a:r>
              <a:rPr sz="2400" dirty="0">
                <a:latin typeface="Arial"/>
                <a:cs typeface="Arial"/>
              </a:rPr>
              <a:t>of the  </a:t>
            </a:r>
            <a:r>
              <a:rPr sz="2400" spc="-5" dirty="0">
                <a:latin typeface="Arial"/>
                <a:cs typeface="Arial"/>
              </a:rPr>
              <a:t>logic </a:t>
            </a:r>
            <a:r>
              <a:rPr sz="2400" dirty="0">
                <a:latin typeface="Arial"/>
                <a:cs typeface="Arial"/>
              </a:rPr>
              <a:t>of </a:t>
            </a:r>
            <a:r>
              <a:rPr sz="2400" spc="-5" dirty="0">
                <a:latin typeface="Arial"/>
                <a:cs typeface="Arial"/>
              </a:rPr>
              <a:t>development” </a:t>
            </a:r>
            <a:r>
              <a:rPr sz="2400" dirty="0">
                <a:latin typeface="Arial"/>
                <a:cs typeface="Arial"/>
              </a:rPr>
              <a:t>of </a:t>
            </a:r>
            <a:r>
              <a:rPr sz="2400" spc="-5" dirty="0">
                <a:latin typeface="Arial"/>
                <a:cs typeface="Arial"/>
              </a:rPr>
              <a:t>“social formations” through</a:t>
            </a:r>
            <a:r>
              <a:rPr sz="2400" spc="-25" dirty="0">
                <a:latin typeface="Arial"/>
                <a:cs typeface="Arial"/>
              </a:rPr>
              <a:t> </a:t>
            </a:r>
            <a:r>
              <a:rPr sz="2400" dirty="0">
                <a:latin typeface="Arial"/>
                <a:cs typeface="Arial"/>
              </a:rPr>
              <a:t>the</a:t>
            </a:r>
            <a:endParaRPr sz="2400">
              <a:latin typeface="Arial"/>
              <a:cs typeface="Arial"/>
            </a:endParaRPr>
          </a:p>
          <a:p>
            <a:pPr marL="527685" marR="170180">
              <a:lnSpc>
                <a:spcPct val="80000"/>
              </a:lnSpc>
              <a:spcBef>
                <a:spcPts val="20"/>
              </a:spcBef>
            </a:pPr>
            <a:r>
              <a:rPr sz="2400" spc="-5" dirty="0">
                <a:latin typeface="Arial"/>
                <a:cs typeface="Arial"/>
              </a:rPr>
              <a:t>differentiation between vital </a:t>
            </a:r>
            <a:r>
              <a:rPr sz="2400" spc="-10" dirty="0">
                <a:latin typeface="Arial"/>
                <a:cs typeface="Arial"/>
              </a:rPr>
              <a:t>world </a:t>
            </a:r>
            <a:r>
              <a:rPr sz="2400" dirty="0">
                <a:latin typeface="Arial"/>
                <a:cs typeface="Arial"/>
              </a:rPr>
              <a:t>and </a:t>
            </a:r>
            <a:r>
              <a:rPr sz="2400" spc="-5" dirty="0">
                <a:latin typeface="Arial"/>
                <a:cs typeface="Arial"/>
              </a:rPr>
              <a:t>social systems  (and, within them, through </a:t>
            </a:r>
            <a:r>
              <a:rPr sz="2400" dirty="0">
                <a:latin typeface="Arial"/>
                <a:cs typeface="Arial"/>
              </a:rPr>
              <a:t>the </a:t>
            </a:r>
            <a:r>
              <a:rPr sz="2400" spc="-5" dirty="0">
                <a:latin typeface="Arial"/>
                <a:cs typeface="Arial"/>
              </a:rPr>
              <a:t>“rationalisation </a:t>
            </a:r>
            <a:r>
              <a:rPr sz="2400" dirty="0">
                <a:latin typeface="Arial"/>
                <a:cs typeface="Arial"/>
              </a:rPr>
              <a:t>of the  </a:t>
            </a:r>
            <a:r>
              <a:rPr sz="2400" spc="-10" dirty="0">
                <a:latin typeface="Arial"/>
                <a:cs typeface="Arial"/>
              </a:rPr>
              <a:t>world </a:t>
            </a:r>
            <a:r>
              <a:rPr sz="2400" dirty="0">
                <a:latin typeface="Arial"/>
                <a:cs typeface="Arial"/>
              </a:rPr>
              <a:t>of </a:t>
            </a:r>
            <a:r>
              <a:rPr sz="2400" spc="-5" dirty="0">
                <a:latin typeface="Arial"/>
                <a:cs typeface="Arial"/>
              </a:rPr>
              <a:t>life” </a:t>
            </a:r>
            <a:r>
              <a:rPr sz="2400" dirty="0">
                <a:latin typeface="Arial"/>
                <a:cs typeface="Arial"/>
              </a:rPr>
              <a:t>and the </a:t>
            </a:r>
            <a:r>
              <a:rPr sz="2400" spc="-5" dirty="0">
                <a:latin typeface="Arial"/>
                <a:cs typeface="Arial"/>
              </a:rPr>
              <a:t>“growth in complexity </a:t>
            </a:r>
            <a:r>
              <a:rPr sz="2400" dirty="0">
                <a:latin typeface="Arial"/>
                <a:cs typeface="Arial"/>
              </a:rPr>
              <a:t>of the </a:t>
            </a:r>
            <a:r>
              <a:rPr sz="2400" spc="-5" dirty="0">
                <a:latin typeface="Arial"/>
                <a:cs typeface="Arial"/>
              </a:rPr>
              <a:t>social  systems”)</a:t>
            </a:r>
            <a:endParaRPr sz="2400">
              <a:latin typeface="Arial"/>
              <a:cs typeface="Arial"/>
            </a:endParaRPr>
          </a:p>
          <a:p>
            <a:pPr>
              <a:lnSpc>
                <a:spcPct val="100000"/>
              </a:lnSpc>
              <a:spcBef>
                <a:spcPts val="45"/>
              </a:spcBef>
            </a:pPr>
            <a:endParaRPr sz="2950">
              <a:latin typeface="Times New Roman"/>
              <a:cs typeface="Times New Roman"/>
            </a:endParaRPr>
          </a:p>
          <a:p>
            <a:pPr marL="527685" marR="284480" indent="-514984">
              <a:lnSpc>
                <a:spcPts val="2300"/>
              </a:lnSpc>
              <a:buAutoNum type="arabicPeriod" startAt="2"/>
              <a:tabLst>
                <a:tab pos="527685" algn="l"/>
                <a:tab pos="528320" algn="l"/>
              </a:tabLst>
            </a:pPr>
            <a:r>
              <a:rPr sz="2400" spc="-5" dirty="0">
                <a:latin typeface="Arial"/>
                <a:cs typeface="Arial"/>
              </a:rPr>
              <a:t>Tries </a:t>
            </a:r>
            <a:r>
              <a:rPr sz="2400" dirty="0">
                <a:latin typeface="Arial"/>
                <a:cs typeface="Arial"/>
              </a:rPr>
              <a:t>to offer </a:t>
            </a:r>
            <a:r>
              <a:rPr sz="2400" spc="-5" dirty="0">
                <a:latin typeface="Arial"/>
                <a:cs typeface="Arial"/>
              </a:rPr>
              <a:t>some methodological clarifications </a:t>
            </a:r>
            <a:r>
              <a:rPr sz="2400" dirty="0">
                <a:latin typeface="Arial"/>
                <a:cs typeface="Arial"/>
              </a:rPr>
              <a:t>about  the </a:t>
            </a:r>
            <a:r>
              <a:rPr sz="2400" spc="-5" dirty="0">
                <a:latin typeface="Arial"/>
                <a:cs typeface="Arial"/>
              </a:rPr>
              <a:t>“explanation </a:t>
            </a:r>
            <a:r>
              <a:rPr sz="2400" dirty="0">
                <a:latin typeface="Arial"/>
                <a:cs typeface="Arial"/>
              </a:rPr>
              <a:t>of the </a:t>
            </a:r>
            <a:r>
              <a:rPr sz="2400" spc="-5" dirty="0">
                <a:latin typeface="Arial"/>
                <a:cs typeface="Arial"/>
              </a:rPr>
              <a:t>dynamics” </a:t>
            </a:r>
            <a:r>
              <a:rPr sz="2400" dirty="0">
                <a:latin typeface="Arial"/>
                <a:cs typeface="Arial"/>
              </a:rPr>
              <a:t>of </a:t>
            </a:r>
            <a:r>
              <a:rPr sz="2400" spc="-5" dirty="0">
                <a:latin typeface="Arial"/>
                <a:cs typeface="Arial"/>
              </a:rPr>
              <a:t>“historical  processes” </a:t>
            </a:r>
            <a:r>
              <a:rPr sz="2400" dirty="0">
                <a:latin typeface="Arial"/>
                <a:cs typeface="Arial"/>
              </a:rPr>
              <a:t>and, </a:t>
            </a:r>
            <a:r>
              <a:rPr sz="2400" spc="-5" dirty="0">
                <a:latin typeface="Arial"/>
                <a:cs typeface="Arial"/>
              </a:rPr>
              <a:t>in particular, </a:t>
            </a:r>
            <a:r>
              <a:rPr sz="2400" dirty="0">
                <a:latin typeface="Arial"/>
                <a:cs typeface="Arial"/>
              </a:rPr>
              <a:t>about the </a:t>
            </a:r>
            <a:r>
              <a:rPr sz="2400" spc="-5" dirty="0">
                <a:latin typeface="Arial"/>
                <a:cs typeface="Arial"/>
              </a:rPr>
              <a:t>“theoretical  meaning” </a:t>
            </a:r>
            <a:r>
              <a:rPr sz="2400" dirty="0">
                <a:latin typeface="Arial"/>
                <a:cs typeface="Arial"/>
              </a:rPr>
              <a:t>of the </a:t>
            </a:r>
            <a:r>
              <a:rPr sz="2400" spc="-5" dirty="0">
                <a:latin typeface="Arial"/>
                <a:cs typeface="Arial"/>
              </a:rPr>
              <a:t>evolutional theory’s</a:t>
            </a:r>
            <a:r>
              <a:rPr sz="2400" spc="-65" dirty="0">
                <a:latin typeface="Arial"/>
                <a:cs typeface="Arial"/>
              </a:rPr>
              <a:t> </a:t>
            </a:r>
            <a:r>
              <a:rPr sz="2400" spc="-5" dirty="0">
                <a:latin typeface="Arial"/>
                <a:cs typeface="Arial"/>
              </a:rPr>
              <a:t>propositions.</a:t>
            </a:r>
            <a:endParaRPr sz="2400">
              <a:latin typeface="Arial"/>
              <a:cs typeface="Arial"/>
            </a:endParaRPr>
          </a:p>
          <a:p>
            <a:pPr>
              <a:lnSpc>
                <a:spcPct val="100000"/>
              </a:lnSpc>
              <a:spcBef>
                <a:spcPts val="5"/>
              </a:spcBef>
              <a:buFont typeface="Arial"/>
              <a:buAutoNum type="arabicPeriod" startAt="2"/>
            </a:pPr>
            <a:endParaRPr sz="3000">
              <a:latin typeface="Times New Roman"/>
              <a:cs typeface="Times New Roman"/>
            </a:endParaRPr>
          </a:p>
          <a:p>
            <a:pPr marL="527685" marR="196850" indent="-514984">
              <a:lnSpc>
                <a:spcPts val="2300"/>
              </a:lnSpc>
              <a:buAutoNum type="arabicPeriod" startAt="2"/>
              <a:tabLst>
                <a:tab pos="527685" algn="l"/>
                <a:tab pos="528320" algn="l"/>
              </a:tabLst>
            </a:pPr>
            <a:r>
              <a:rPr sz="2400" dirty="0">
                <a:latin typeface="Arial"/>
                <a:cs typeface="Arial"/>
              </a:rPr>
              <a:t>Even </a:t>
            </a:r>
            <a:r>
              <a:rPr sz="2400" spc="-5" dirty="0">
                <a:latin typeface="Arial"/>
                <a:cs typeface="Arial"/>
              </a:rPr>
              <a:t>if Habermas considers </a:t>
            </a:r>
            <a:r>
              <a:rPr sz="2400" dirty="0">
                <a:latin typeface="Arial"/>
                <a:cs typeface="Arial"/>
              </a:rPr>
              <a:t>that the </a:t>
            </a:r>
            <a:r>
              <a:rPr sz="2400" spc="-5" dirty="0">
                <a:latin typeface="Arial"/>
                <a:cs typeface="Arial"/>
              </a:rPr>
              <a:t>“ex-post rational  reconstructions” </a:t>
            </a:r>
            <a:r>
              <a:rPr sz="2400" dirty="0">
                <a:latin typeface="Arial"/>
                <a:cs typeface="Arial"/>
              </a:rPr>
              <a:t>and </a:t>
            </a:r>
            <a:r>
              <a:rPr sz="2400" spc="-5" dirty="0">
                <a:latin typeface="Arial"/>
                <a:cs typeface="Arial"/>
              </a:rPr>
              <a:t>“the models system/environment”  </a:t>
            </a:r>
            <a:r>
              <a:rPr sz="2400" dirty="0">
                <a:latin typeface="Arial"/>
                <a:cs typeface="Arial"/>
              </a:rPr>
              <a:t>cannot have a </a:t>
            </a:r>
            <a:r>
              <a:rPr sz="2400" spc="-5" dirty="0">
                <a:latin typeface="Arial"/>
                <a:cs typeface="Arial"/>
              </a:rPr>
              <a:t>complete “historiographical application”,  </a:t>
            </a:r>
            <a:r>
              <a:rPr sz="2400" dirty="0">
                <a:latin typeface="Arial"/>
                <a:cs typeface="Arial"/>
              </a:rPr>
              <a:t>these </a:t>
            </a:r>
            <a:r>
              <a:rPr sz="2400" spc="-5" dirty="0">
                <a:latin typeface="Arial"/>
                <a:cs typeface="Arial"/>
              </a:rPr>
              <a:t>certainly </a:t>
            </a:r>
            <a:r>
              <a:rPr sz="2400" dirty="0">
                <a:latin typeface="Arial"/>
                <a:cs typeface="Arial"/>
              </a:rPr>
              <a:t>act as a </a:t>
            </a:r>
            <a:r>
              <a:rPr sz="2400" spc="-5" dirty="0">
                <a:latin typeface="Arial"/>
                <a:cs typeface="Arial"/>
              </a:rPr>
              <a:t>general premise in </a:t>
            </a:r>
            <a:r>
              <a:rPr sz="2400" dirty="0">
                <a:latin typeface="Arial"/>
                <a:cs typeface="Arial"/>
              </a:rPr>
              <a:t>the  </a:t>
            </a:r>
            <a:r>
              <a:rPr sz="2400" spc="-5" dirty="0">
                <a:latin typeface="Arial"/>
                <a:cs typeface="Arial"/>
              </a:rPr>
              <a:t>argumentative structure </a:t>
            </a:r>
            <a:r>
              <a:rPr sz="2400" dirty="0">
                <a:latin typeface="Arial"/>
                <a:cs typeface="Arial"/>
              </a:rPr>
              <a:t>of the </a:t>
            </a:r>
            <a:r>
              <a:rPr sz="2400" spc="-5" dirty="0">
                <a:latin typeface="Arial"/>
                <a:cs typeface="Arial"/>
              </a:rPr>
              <a:t>“historical</a:t>
            </a:r>
            <a:r>
              <a:rPr sz="2400" spc="-20" dirty="0">
                <a:latin typeface="Arial"/>
                <a:cs typeface="Arial"/>
              </a:rPr>
              <a:t> </a:t>
            </a:r>
            <a:r>
              <a:rPr sz="2400" spc="-5" dirty="0">
                <a:latin typeface="Arial"/>
                <a:cs typeface="Arial"/>
              </a:rPr>
              <a:t>explanation”.</a:t>
            </a:r>
            <a:endParaRPr sz="2400">
              <a:latin typeface="Arial"/>
              <a:cs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493268"/>
            <a:ext cx="3794125" cy="574040"/>
          </a:xfrm>
          <a:prstGeom prst="rect">
            <a:avLst/>
          </a:prstGeom>
        </p:spPr>
        <p:txBody>
          <a:bodyPr vert="horz" wrap="square" lIns="0" tIns="12700" rIns="0" bIns="0" rtlCol="0">
            <a:spAutoFit/>
          </a:bodyPr>
          <a:lstStyle/>
          <a:p>
            <a:pPr marL="12700">
              <a:lnSpc>
                <a:spcPct val="100000"/>
              </a:lnSpc>
              <a:spcBef>
                <a:spcPts val="100"/>
              </a:spcBef>
            </a:pPr>
            <a:r>
              <a:rPr sz="3600" b="1" spc="-60" dirty="0">
                <a:latin typeface="Arial"/>
                <a:cs typeface="Arial"/>
              </a:rPr>
              <a:t>The </a:t>
            </a:r>
            <a:r>
              <a:rPr sz="3600" b="1" spc="-160" dirty="0">
                <a:latin typeface="Arial"/>
                <a:cs typeface="Arial"/>
              </a:rPr>
              <a:t>Public</a:t>
            </a:r>
            <a:r>
              <a:rPr sz="3600" b="1" spc="-114" dirty="0">
                <a:latin typeface="Arial"/>
                <a:cs typeface="Arial"/>
              </a:rPr>
              <a:t> </a:t>
            </a:r>
            <a:r>
              <a:rPr sz="3600" b="1" spc="-95" dirty="0">
                <a:latin typeface="Arial"/>
                <a:cs typeface="Arial"/>
              </a:rPr>
              <a:t>Sphere</a:t>
            </a:r>
            <a:endParaRPr sz="3600">
              <a:latin typeface="Arial"/>
              <a:cs typeface="Arial"/>
            </a:endParaRPr>
          </a:p>
        </p:txBody>
      </p:sp>
      <p:sp>
        <p:nvSpPr>
          <p:cNvPr id="3" name="object 3"/>
          <p:cNvSpPr txBox="1"/>
          <p:nvPr/>
        </p:nvSpPr>
        <p:spPr>
          <a:xfrm>
            <a:off x="535940" y="1671841"/>
            <a:ext cx="7813040" cy="2777490"/>
          </a:xfrm>
          <a:prstGeom prst="rect">
            <a:avLst/>
          </a:prstGeom>
        </p:spPr>
        <p:txBody>
          <a:bodyPr vert="horz" wrap="square" lIns="0" tIns="81280" rIns="0" bIns="0" rtlCol="0">
            <a:spAutoFit/>
          </a:bodyPr>
          <a:lstStyle/>
          <a:p>
            <a:pPr marL="356870" marR="5080" indent="-344170">
              <a:lnSpc>
                <a:spcPts val="3020"/>
              </a:lnSpc>
              <a:spcBef>
                <a:spcPts val="640"/>
              </a:spcBef>
              <a:buChar char="•"/>
              <a:tabLst>
                <a:tab pos="356870" algn="l"/>
                <a:tab pos="357505" algn="l"/>
              </a:tabLst>
            </a:pPr>
            <a:r>
              <a:rPr sz="2800" spc="0" dirty="0">
                <a:latin typeface="Arial"/>
                <a:cs typeface="Arial"/>
              </a:rPr>
              <a:t>In </a:t>
            </a:r>
            <a:r>
              <a:rPr sz="2950" b="1" i="1" spc="-130" dirty="0">
                <a:latin typeface="Arial"/>
                <a:cs typeface="Arial"/>
              </a:rPr>
              <a:t>The </a:t>
            </a:r>
            <a:r>
              <a:rPr sz="2950" b="1" i="1" spc="-190" dirty="0">
                <a:latin typeface="Arial"/>
                <a:cs typeface="Arial"/>
              </a:rPr>
              <a:t>Structural </a:t>
            </a:r>
            <a:r>
              <a:rPr sz="2950" b="1" i="1" spc="-195" dirty="0">
                <a:latin typeface="Arial"/>
                <a:cs typeface="Arial"/>
              </a:rPr>
              <a:t>Transformation </a:t>
            </a:r>
            <a:r>
              <a:rPr sz="2950" b="1" i="1" spc="-215" dirty="0">
                <a:latin typeface="Arial"/>
                <a:cs typeface="Arial"/>
              </a:rPr>
              <a:t>of </a:t>
            </a:r>
            <a:r>
              <a:rPr sz="2950" b="1" i="1" spc="-160" dirty="0">
                <a:latin typeface="Arial"/>
                <a:cs typeface="Arial"/>
              </a:rPr>
              <a:t>the </a:t>
            </a:r>
            <a:r>
              <a:rPr sz="2950" b="1" i="1" spc="-190" dirty="0">
                <a:latin typeface="Arial"/>
                <a:cs typeface="Arial"/>
              </a:rPr>
              <a:t>Public  </a:t>
            </a:r>
            <a:r>
              <a:rPr sz="2950" b="1" i="1" spc="-130" dirty="0">
                <a:latin typeface="Arial"/>
                <a:cs typeface="Arial"/>
              </a:rPr>
              <a:t>Sphere</a:t>
            </a:r>
            <a:r>
              <a:rPr sz="2800" spc="-130" dirty="0">
                <a:latin typeface="Arial"/>
                <a:cs typeface="Arial"/>
              </a:rPr>
              <a:t>, </a:t>
            </a:r>
            <a:r>
              <a:rPr sz="2800" spc="-5" dirty="0">
                <a:latin typeface="Arial"/>
                <a:cs typeface="Arial"/>
              </a:rPr>
              <a:t>Habermas </a:t>
            </a:r>
            <a:r>
              <a:rPr sz="2800" dirty="0">
                <a:latin typeface="Arial"/>
                <a:cs typeface="Arial"/>
              </a:rPr>
              <a:t>developed the influential  concept of the </a:t>
            </a:r>
            <a:r>
              <a:rPr sz="2800" spc="-5" dirty="0">
                <a:latin typeface="Arial"/>
                <a:cs typeface="Arial"/>
              </a:rPr>
              <a:t>public </a:t>
            </a:r>
            <a:r>
              <a:rPr sz="2800" dirty="0">
                <a:latin typeface="Arial"/>
                <a:cs typeface="Arial"/>
              </a:rPr>
              <a:t>sphere, which </a:t>
            </a:r>
            <a:r>
              <a:rPr sz="2800" spc="-5" dirty="0">
                <a:latin typeface="Arial"/>
                <a:cs typeface="Arial"/>
              </a:rPr>
              <a:t>emerged </a:t>
            </a:r>
            <a:r>
              <a:rPr sz="2800" dirty="0">
                <a:latin typeface="Arial"/>
                <a:cs typeface="Arial"/>
              </a:rPr>
              <a:t>in  the 18</a:t>
            </a:r>
            <a:r>
              <a:rPr sz="2775" baseline="25525" dirty="0">
                <a:latin typeface="Arial"/>
                <a:cs typeface="Arial"/>
              </a:rPr>
              <a:t>th </a:t>
            </a:r>
            <a:r>
              <a:rPr sz="2800" dirty="0">
                <a:latin typeface="Arial"/>
                <a:cs typeface="Arial"/>
              </a:rPr>
              <a:t>century in Europe as a space of critical  discussion, open </a:t>
            </a:r>
            <a:r>
              <a:rPr sz="2800" spc="0" dirty="0">
                <a:latin typeface="Arial"/>
                <a:cs typeface="Arial"/>
              </a:rPr>
              <a:t>to </a:t>
            </a:r>
            <a:r>
              <a:rPr sz="2800" spc="-5" dirty="0">
                <a:latin typeface="Arial"/>
                <a:cs typeface="Arial"/>
              </a:rPr>
              <a:t>all, where </a:t>
            </a:r>
            <a:r>
              <a:rPr sz="2800" dirty="0">
                <a:latin typeface="Arial"/>
                <a:cs typeface="Arial"/>
              </a:rPr>
              <a:t>private </a:t>
            </a:r>
            <a:r>
              <a:rPr sz="2800" spc="-5" dirty="0">
                <a:latin typeface="Arial"/>
                <a:cs typeface="Arial"/>
              </a:rPr>
              <a:t>people  </a:t>
            </a:r>
            <a:r>
              <a:rPr sz="2800" dirty="0">
                <a:latin typeface="Arial"/>
                <a:cs typeface="Arial"/>
              </a:rPr>
              <a:t>came together </a:t>
            </a:r>
            <a:r>
              <a:rPr sz="2800" spc="0" dirty="0">
                <a:latin typeface="Arial"/>
                <a:cs typeface="Arial"/>
              </a:rPr>
              <a:t>to </a:t>
            </a:r>
            <a:r>
              <a:rPr sz="2800" dirty="0">
                <a:latin typeface="Arial"/>
                <a:cs typeface="Arial"/>
              </a:rPr>
              <a:t>form a </a:t>
            </a:r>
            <a:r>
              <a:rPr sz="2800" spc="-5" dirty="0">
                <a:latin typeface="Arial"/>
                <a:cs typeface="Arial"/>
              </a:rPr>
              <a:t>public </a:t>
            </a:r>
            <a:r>
              <a:rPr sz="2800" dirty="0">
                <a:latin typeface="Arial"/>
                <a:cs typeface="Arial"/>
              </a:rPr>
              <a:t>whose </a:t>
            </a:r>
            <a:r>
              <a:rPr sz="2800" spc="-5" dirty="0">
                <a:latin typeface="Arial"/>
                <a:cs typeface="Arial"/>
              </a:rPr>
              <a:t>“public  </a:t>
            </a:r>
            <a:r>
              <a:rPr sz="2800" dirty="0">
                <a:latin typeface="Arial"/>
                <a:cs typeface="Arial"/>
              </a:rPr>
              <a:t>reason” </a:t>
            </a:r>
            <a:r>
              <a:rPr sz="2800" spc="-5" dirty="0">
                <a:latin typeface="Arial"/>
                <a:cs typeface="Arial"/>
              </a:rPr>
              <a:t>would work </a:t>
            </a:r>
            <a:r>
              <a:rPr sz="2800" dirty="0">
                <a:latin typeface="Arial"/>
                <a:cs typeface="Arial"/>
              </a:rPr>
              <a:t>as a check on </a:t>
            </a:r>
            <a:r>
              <a:rPr sz="2800" spc="0" dirty="0">
                <a:latin typeface="Arial"/>
                <a:cs typeface="Arial"/>
              </a:rPr>
              <a:t>state</a:t>
            </a:r>
            <a:r>
              <a:rPr sz="2800" spc="-105" dirty="0">
                <a:latin typeface="Arial"/>
                <a:cs typeface="Arial"/>
              </a:rPr>
              <a:t> </a:t>
            </a:r>
            <a:r>
              <a:rPr sz="2800" spc="-5" dirty="0">
                <a:latin typeface="Arial"/>
                <a:cs typeface="Arial"/>
              </a:rPr>
              <a:t>power.</a:t>
            </a:r>
            <a:endParaRPr sz="2800">
              <a:latin typeface="Arial"/>
              <a:cs typeface="Arial"/>
            </a:endParaRPr>
          </a:p>
        </p:txBody>
      </p:sp>
      <p:sp>
        <p:nvSpPr>
          <p:cNvPr id="4" name="object 4"/>
          <p:cNvSpPr txBox="1"/>
          <p:nvPr/>
        </p:nvSpPr>
        <p:spPr>
          <a:xfrm>
            <a:off x="7012940" y="6452108"/>
            <a:ext cx="1595120" cy="208279"/>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Image courtesy:</a:t>
            </a:r>
            <a:r>
              <a:rPr sz="800" spc="50" dirty="0">
                <a:latin typeface="Calibri"/>
                <a:cs typeface="Calibri"/>
              </a:rPr>
              <a:t> </a:t>
            </a:r>
            <a:r>
              <a:rPr sz="800" spc="-25" dirty="0">
                <a:latin typeface="Calibri"/>
                <a:cs typeface="Calibri"/>
              </a:rPr>
              <a:t>mitpress.mit.edu</a:t>
            </a:r>
            <a:r>
              <a:rPr sz="1800" spc="-37" baseline="9259" dirty="0">
                <a:solidFill>
                  <a:srgbClr val="8A8A8A"/>
                </a:solidFill>
                <a:latin typeface="Calibri"/>
                <a:cs typeface="Calibri"/>
              </a:rPr>
              <a:t>208</a:t>
            </a:r>
            <a:endParaRPr sz="1800" baseline="9259">
              <a:latin typeface="Calibri"/>
              <a:cs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5012" y="134938"/>
            <a:ext cx="5181587" cy="649446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341359" y="6463728"/>
            <a:ext cx="266700" cy="177800"/>
          </a:xfrm>
          <a:prstGeom prst="rect">
            <a:avLst/>
          </a:prstGeom>
        </p:spPr>
        <p:txBody>
          <a:bodyPr vert="horz" wrap="square" lIns="0" tIns="0" rIns="0" bIns="0" rtlCol="0">
            <a:spAutoFit/>
          </a:bodyPr>
          <a:lstStyle/>
          <a:p>
            <a:pPr marL="25400">
              <a:lnSpc>
                <a:spcPts val="1240"/>
              </a:lnSpc>
            </a:pPr>
            <a:r>
              <a:rPr sz="1200" dirty="0">
                <a:solidFill>
                  <a:srgbClr val="8A8A8A"/>
                </a:solidFill>
                <a:latin typeface="Calibri"/>
                <a:cs typeface="Calibri"/>
              </a:rPr>
              <a:t>20</a:t>
            </a:r>
            <a:r>
              <a:rPr sz="1200" spc="-10" dirty="0">
                <a:solidFill>
                  <a:srgbClr val="8A8A8A"/>
                </a:solidFill>
                <a:latin typeface="Calibri"/>
                <a:cs typeface="Calibri"/>
              </a:rPr>
              <a:t>9</a:t>
            </a:r>
            <a:endParaRPr sz="1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5927" y="234695"/>
            <a:ext cx="533400" cy="5181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1" y="210312"/>
            <a:ext cx="3246119" cy="5425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92711" y="481581"/>
            <a:ext cx="93687" cy="936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34110" y="396252"/>
            <a:ext cx="2775267" cy="25753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68588" y="301866"/>
            <a:ext cx="7785100" cy="4382770"/>
          </a:xfrm>
          <a:prstGeom prst="rect">
            <a:avLst/>
          </a:prstGeom>
        </p:spPr>
        <p:txBody>
          <a:bodyPr vert="horz" wrap="square" lIns="0" tIns="11430" rIns="0" bIns="0" rtlCol="0">
            <a:spAutoFit/>
          </a:bodyPr>
          <a:lstStyle/>
          <a:p>
            <a:pPr marL="356870" marR="171450" indent="2880360">
              <a:lnSpc>
                <a:spcPct val="100000"/>
              </a:lnSpc>
              <a:spcBef>
                <a:spcPts val="90"/>
              </a:spcBef>
            </a:pPr>
            <a:r>
              <a:rPr sz="2600" spc="-10" dirty="0">
                <a:latin typeface="Arial"/>
                <a:cs typeface="Arial"/>
              </a:rPr>
              <a:t>self-knowing and self-creating  (outside the domain of academic</a:t>
            </a:r>
            <a:r>
              <a:rPr sz="2600" spc="175" dirty="0">
                <a:latin typeface="Arial"/>
                <a:cs typeface="Arial"/>
              </a:rPr>
              <a:t> </a:t>
            </a:r>
            <a:r>
              <a:rPr sz="2600" spc="-10" dirty="0">
                <a:latin typeface="Arial"/>
                <a:cs typeface="Arial"/>
              </a:rPr>
              <a:t>discourse)</a:t>
            </a:r>
            <a:endParaRPr sz="2600">
              <a:latin typeface="Arial"/>
              <a:cs typeface="Arial"/>
            </a:endParaRPr>
          </a:p>
          <a:p>
            <a:pPr marL="356870" marR="5080" indent="-344170">
              <a:lnSpc>
                <a:spcPct val="100000"/>
              </a:lnSpc>
              <a:spcBef>
                <a:spcPts val="620"/>
              </a:spcBef>
              <a:buChar char="•"/>
              <a:tabLst>
                <a:tab pos="356870" algn="l"/>
                <a:tab pos="357505" algn="l"/>
              </a:tabLst>
            </a:pPr>
            <a:r>
              <a:rPr sz="2600" spc="-10" dirty="0">
                <a:latin typeface="Arial"/>
                <a:cs typeface="Arial"/>
              </a:rPr>
              <a:t>Sociological imagination and everyday sociological  practice: </a:t>
            </a:r>
            <a:r>
              <a:rPr sz="2600" spc="-5" dirty="0">
                <a:latin typeface="Arial"/>
                <a:cs typeface="Arial"/>
              </a:rPr>
              <a:t>a </a:t>
            </a:r>
            <a:r>
              <a:rPr sz="2600" spc="-10" dirty="0">
                <a:latin typeface="Arial"/>
                <a:cs typeface="Arial"/>
              </a:rPr>
              <a:t>practical attempt </a:t>
            </a:r>
            <a:r>
              <a:rPr sz="2600" spc="-5" dirty="0">
                <a:latin typeface="Arial"/>
                <a:cs typeface="Arial"/>
              </a:rPr>
              <a:t>to </a:t>
            </a:r>
            <a:r>
              <a:rPr sz="2600" spc="-10" dirty="0">
                <a:latin typeface="Arial"/>
                <a:cs typeface="Arial"/>
              </a:rPr>
              <a:t>understand and  </a:t>
            </a:r>
            <a:r>
              <a:rPr sz="2600" spc="-5" dirty="0">
                <a:latin typeface="Arial"/>
                <a:cs typeface="Arial"/>
              </a:rPr>
              <a:t>transform society </a:t>
            </a:r>
            <a:r>
              <a:rPr sz="2600" spc="-10" dirty="0">
                <a:latin typeface="Arial"/>
                <a:cs typeface="Arial"/>
              </a:rPr>
              <a:t>as </a:t>
            </a:r>
            <a:r>
              <a:rPr sz="2600" spc="-5" dirty="0">
                <a:latin typeface="Arial"/>
                <a:cs typeface="Arial"/>
              </a:rPr>
              <a:t>a</a:t>
            </a:r>
            <a:r>
              <a:rPr sz="2600" spc="80" dirty="0">
                <a:latin typeface="Arial"/>
                <a:cs typeface="Arial"/>
              </a:rPr>
              <a:t> </a:t>
            </a:r>
            <a:r>
              <a:rPr sz="2600" spc="-10" dirty="0">
                <a:latin typeface="Arial"/>
                <a:cs typeface="Arial"/>
              </a:rPr>
              <a:t>whole.</a:t>
            </a:r>
            <a:endParaRPr sz="2600">
              <a:latin typeface="Arial"/>
              <a:cs typeface="Arial"/>
            </a:endParaRPr>
          </a:p>
          <a:p>
            <a:pPr marL="356870" indent="-344170">
              <a:lnSpc>
                <a:spcPct val="100000"/>
              </a:lnSpc>
              <a:spcBef>
                <a:spcPts val="620"/>
              </a:spcBef>
              <a:buChar char="•"/>
              <a:tabLst>
                <a:tab pos="356870" algn="l"/>
                <a:tab pos="357505" algn="l"/>
              </a:tabLst>
            </a:pPr>
            <a:r>
              <a:rPr sz="2600" spc="-10" dirty="0">
                <a:latin typeface="Arial"/>
                <a:cs typeface="Arial"/>
              </a:rPr>
              <a:t>Old and new social</a:t>
            </a:r>
            <a:r>
              <a:rPr sz="2600" spc="100" dirty="0">
                <a:latin typeface="Arial"/>
                <a:cs typeface="Arial"/>
              </a:rPr>
              <a:t> </a:t>
            </a:r>
            <a:r>
              <a:rPr sz="2600" spc="-10" dirty="0">
                <a:latin typeface="Arial"/>
                <a:cs typeface="Arial"/>
              </a:rPr>
              <a:t>movements</a:t>
            </a:r>
            <a:endParaRPr sz="2600">
              <a:latin typeface="Arial"/>
              <a:cs typeface="Arial"/>
            </a:endParaRPr>
          </a:p>
          <a:p>
            <a:pPr marL="356870" indent="-344170">
              <a:lnSpc>
                <a:spcPct val="100000"/>
              </a:lnSpc>
              <a:spcBef>
                <a:spcPts val="620"/>
              </a:spcBef>
              <a:buChar char="•"/>
              <a:tabLst>
                <a:tab pos="356870" algn="l"/>
                <a:tab pos="357505" algn="l"/>
              </a:tabLst>
            </a:pPr>
            <a:r>
              <a:rPr sz="2600" spc="-10" dirty="0">
                <a:latin typeface="Arial"/>
                <a:cs typeface="Arial"/>
              </a:rPr>
              <a:t>Women, ecology and peace</a:t>
            </a:r>
            <a:r>
              <a:rPr sz="2600" spc="165" dirty="0">
                <a:latin typeface="Arial"/>
                <a:cs typeface="Arial"/>
              </a:rPr>
              <a:t> </a:t>
            </a:r>
            <a:r>
              <a:rPr sz="2600" spc="-10" dirty="0">
                <a:latin typeface="Arial"/>
                <a:cs typeface="Arial"/>
              </a:rPr>
              <a:t>movements</a:t>
            </a:r>
            <a:endParaRPr sz="2600">
              <a:latin typeface="Arial"/>
              <a:cs typeface="Arial"/>
            </a:endParaRPr>
          </a:p>
          <a:p>
            <a:pPr marL="356870" marR="108585" indent="-344170">
              <a:lnSpc>
                <a:spcPct val="100000"/>
              </a:lnSpc>
              <a:spcBef>
                <a:spcPts val="620"/>
              </a:spcBef>
              <a:buChar char="•"/>
              <a:tabLst>
                <a:tab pos="356870" algn="l"/>
                <a:tab pos="357505" algn="l"/>
              </a:tabLst>
            </a:pPr>
            <a:r>
              <a:rPr sz="2600" spc="-10" dirty="0">
                <a:latin typeface="Arial"/>
                <a:cs typeface="Arial"/>
              </a:rPr>
              <a:t>Link between agency and structure </a:t>
            </a:r>
            <a:r>
              <a:rPr sz="2600" spc="-150" dirty="0">
                <a:latin typeface="Arial"/>
                <a:cs typeface="Arial"/>
              </a:rPr>
              <a:t>– </a:t>
            </a:r>
            <a:r>
              <a:rPr sz="2600" spc="-10" dirty="0">
                <a:latin typeface="Arial"/>
                <a:cs typeface="Arial"/>
              </a:rPr>
              <a:t>define social  formations</a:t>
            </a:r>
            <a:endParaRPr sz="2600">
              <a:latin typeface="Arial"/>
              <a:cs typeface="Arial"/>
            </a:endParaRPr>
          </a:p>
          <a:p>
            <a:pPr marL="356870" indent="-344170">
              <a:lnSpc>
                <a:spcPct val="100000"/>
              </a:lnSpc>
              <a:spcBef>
                <a:spcPts val="620"/>
              </a:spcBef>
              <a:buChar char="•"/>
              <a:tabLst>
                <a:tab pos="356870" algn="l"/>
                <a:tab pos="357505" algn="l"/>
              </a:tabLst>
            </a:pPr>
            <a:r>
              <a:rPr sz="2600" spc="-5" dirty="0">
                <a:latin typeface="Arial"/>
                <a:cs typeface="Arial"/>
              </a:rPr>
              <a:t>Practical</a:t>
            </a:r>
            <a:r>
              <a:rPr sz="2600" spc="10" dirty="0">
                <a:latin typeface="Arial"/>
                <a:cs typeface="Arial"/>
              </a:rPr>
              <a:t> </a:t>
            </a:r>
            <a:r>
              <a:rPr sz="2600" spc="-5" dirty="0">
                <a:latin typeface="Arial"/>
                <a:cs typeface="Arial"/>
              </a:rPr>
              <a:t>sociology</a:t>
            </a:r>
            <a:endParaRPr sz="2600">
              <a:latin typeface="Arial"/>
              <a:cs typeface="Arial"/>
            </a:endParaRPr>
          </a:p>
        </p:txBody>
      </p:sp>
      <p:sp>
        <p:nvSpPr>
          <p:cNvPr id="7" name="object 7"/>
          <p:cNvSpPr/>
          <p:nvPr/>
        </p:nvSpPr>
        <p:spPr>
          <a:xfrm>
            <a:off x="990600" y="4800600"/>
            <a:ext cx="7010361" cy="1962149"/>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21</a:t>
            </a:fld>
            <a:endParaRPr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65836"/>
            <a:ext cx="7757795" cy="4037965"/>
          </a:xfrm>
          <a:prstGeom prst="rect">
            <a:avLst/>
          </a:prstGeom>
        </p:spPr>
        <p:txBody>
          <a:bodyPr vert="horz" wrap="square" lIns="0" tIns="13335" rIns="0" bIns="0" rtlCol="0">
            <a:spAutoFit/>
          </a:bodyPr>
          <a:lstStyle/>
          <a:p>
            <a:pPr marL="356870" indent="-344170">
              <a:lnSpc>
                <a:spcPts val="3025"/>
              </a:lnSpc>
              <a:spcBef>
                <a:spcPts val="105"/>
              </a:spcBef>
              <a:buFont typeface="Arial"/>
              <a:buChar char="•"/>
              <a:tabLst>
                <a:tab pos="356870" algn="l"/>
                <a:tab pos="357505" algn="l"/>
              </a:tabLst>
            </a:pPr>
            <a:r>
              <a:rPr sz="2800" spc="-5" dirty="0">
                <a:latin typeface="Arial"/>
                <a:cs typeface="Arial"/>
              </a:rPr>
              <a:t>Habermas argues </a:t>
            </a:r>
            <a:r>
              <a:rPr sz="2800" dirty="0">
                <a:latin typeface="Arial"/>
                <a:cs typeface="Arial"/>
              </a:rPr>
              <a:t>that </a:t>
            </a:r>
            <a:r>
              <a:rPr sz="2800" spc="-5" dirty="0">
                <a:latin typeface="Arial"/>
                <a:cs typeface="Arial"/>
              </a:rPr>
              <a:t>prior </a:t>
            </a:r>
            <a:r>
              <a:rPr sz="2800" spc="0" dirty="0">
                <a:latin typeface="Arial"/>
                <a:cs typeface="Arial"/>
              </a:rPr>
              <a:t>to </a:t>
            </a:r>
            <a:r>
              <a:rPr sz="2800" dirty="0">
                <a:latin typeface="Arial"/>
                <a:cs typeface="Arial"/>
              </a:rPr>
              <a:t>the </a:t>
            </a:r>
            <a:r>
              <a:rPr sz="2800" spc="0" dirty="0">
                <a:latin typeface="Arial"/>
                <a:cs typeface="Arial"/>
              </a:rPr>
              <a:t>18</a:t>
            </a:r>
            <a:r>
              <a:rPr sz="2775" spc="0" baseline="25525" dirty="0">
                <a:latin typeface="Arial"/>
                <a:cs typeface="Arial"/>
              </a:rPr>
              <a:t>th</a:t>
            </a:r>
            <a:r>
              <a:rPr sz="2775" spc="-30" baseline="25525" dirty="0">
                <a:latin typeface="Arial"/>
                <a:cs typeface="Arial"/>
              </a:rPr>
              <a:t> </a:t>
            </a:r>
            <a:r>
              <a:rPr sz="2800" dirty="0">
                <a:latin typeface="Arial"/>
                <a:cs typeface="Arial"/>
              </a:rPr>
              <a:t>century,</a:t>
            </a:r>
            <a:endParaRPr sz="2800">
              <a:latin typeface="Arial"/>
              <a:cs typeface="Arial"/>
            </a:endParaRPr>
          </a:p>
          <a:p>
            <a:pPr marL="356870">
              <a:lnSpc>
                <a:spcPts val="2685"/>
              </a:lnSpc>
            </a:pPr>
            <a:r>
              <a:rPr sz="2800" dirty="0">
                <a:latin typeface="Arial"/>
                <a:cs typeface="Arial"/>
              </a:rPr>
              <a:t>European culture had been </a:t>
            </a:r>
            <a:r>
              <a:rPr sz="2800" spc="-5" dirty="0">
                <a:latin typeface="Arial"/>
                <a:cs typeface="Arial"/>
              </a:rPr>
              <a:t>dominated </a:t>
            </a:r>
            <a:r>
              <a:rPr sz="2800" dirty="0">
                <a:latin typeface="Arial"/>
                <a:cs typeface="Arial"/>
              </a:rPr>
              <a:t>by</a:t>
            </a:r>
            <a:r>
              <a:rPr sz="2800" spc="-55" dirty="0">
                <a:latin typeface="Arial"/>
                <a:cs typeface="Arial"/>
              </a:rPr>
              <a:t> </a:t>
            </a:r>
            <a:r>
              <a:rPr sz="2800" dirty="0">
                <a:latin typeface="Arial"/>
                <a:cs typeface="Arial"/>
              </a:rPr>
              <a:t>a</a:t>
            </a:r>
            <a:endParaRPr sz="2800">
              <a:latin typeface="Arial"/>
              <a:cs typeface="Arial"/>
            </a:endParaRPr>
          </a:p>
          <a:p>
            <a:pPr marL="356870">
              <a:lnSpc>
                <a:spcPts val="2685"/>
              </a:lnSpc>
            </a:pPr>
            <a:r>
              <a:rPr sz="2800" dirty="0">
                <a:latin typeface="Arial"/>
                <a:cs typeface="Arial"/>
              </a:rPr>
              <a:t>“Representational” culture, </a:t>
            </a:r>
            <a:r>
              <a:rPr sz="2800" spc="-5" dirty="0">
                <a:latin typeface="Arial"/>
                <a:cs typeface="Arial"/>
              </a:rPr>
              <a:t>where </a:t>
            </a:r>
            <a:r>
              <a:rPr sz="2800" dirty="0">
                <a:latin typeface="Arial"/>
                <a:cs typeface="Arial"/>
              </a:rPr>
              <a:t>one</a:t>
            </a:r>
            <a:r>
              <a:rPr sz="2800" spc="-90" dirty="0">
                <a:latin typeface="Arial"/>
                <a:cs typeface="Arial"/>
              </a:rPr>
              <a:t> </a:t>
            </a:r>
            <a:r>
              <a:rPr sz="2800" dirty="0">
                <a:latin typeface="Arial"/>
                <a:cs typeface="Arial"/>
              </a:rPr>
              <a:t>party</a:t>
            </a:r>
            <a:endParaRPr sz="2800">
              <a:latin typeface="Arial"/>
              <a:cs typeface="Arial"/>
            </a:endParaRPr>
          </a:p>
          <a:p>
            <a:pPr marL="356870" marR="151130">
              <a:lnSpc>
                <a:spcPct val="80000"/>
              </a:lnSpc>
              <a:spcBef>
                <a:spcPts val="330"/>
              </a:spcBef>
            </a:pPr>
            <a:r>
              <a:rPr sz="2800" dirty="0">
                <a:latin typeface="Arial"/>
                <a:cs typeface="Arial"/>
              </a:rPr>
              <a:t>sought </a:t>
            </a:r>
            <a:r>
              <a:rPr sz="2800" spc="0" dirty="0">
                <a:latin typeface="Arial"/>
                <a:cs typeface="Arial"/>
              </a:rPr>
              <a:t>to </a:t>
            </a:r>
            <a:r>
              <a:rPr sz="2800" dirty="0">
                <a:latin typeface="Arial"/>
                <a:cs typeface="Arial"/>
              </a:rPr>
              <a:t>“Represent” itself on its audience</a:t>
            </a:r>
            <a:r>
              <a:rPr sz="2800" spc="-175" dirty="0">
                <a:latin typeface="Arial"/>
                <a:cs typeface="Arial"/>
              </a:rPr>
              <a:t> </a:t>
            </a:r>
            <a:r>
              <a:rPr sz="2800" spc="-5" dirty="0">
                <a:latin typeface="Arial"/>
                <a:cs typeface="Arial"/>
              </a:rPr>
              <a:t>by  overwhelming </a:t>
            </a:r>
            <a:r>
              <a:rPr sz="2800" dirty="0">
                <a:latin typeface="Arial"/>
                <a:cs typeface="Arial"/>
              </a:rPr>
              <a:t>its</a:t>
            </a:r>
            <a:r>
              <a:rPr sz="2800" spc="-35" dirty="0">
                <a:latin typeface="Arial"/>
                <a:cs typeface="Arial"/>
              </a:rPr>
              <a:t> </a:t>
            </a:r>
            <a:r>
              <a:rPr sz="2800" dirty="0">
                <a:latin typeface="Arial"/>
                <a:cs typeface="Arial"/>
              </a:rPr>
              <a:t>subjects.</a:t>
            </a:r>
            <a:endParaRPr sz="2800">
              <a:latin typeface="Arial"/>
              <a:cs typeface="Arial"/>
            </a:endParaRPr>
          </a:p>
          <a:p>
            <a:pPr>
              <a:lnSpc>
                <a:spcPct val="100000"/>
              </a:lnSpc>
              <a:spcBef>
                <a:spcPts val="25"/>
              </a:spcBef>
            </a:pPr>
            <a:endParaRPr sz="2900">
              <a:latin typeface="Times New Roman"/>
              <a:cs typeface="Times New Roman"/>
            </a:endParaRPr>
          </a:p>
          <a:p>
            <a:pPr marL="356870" indent="-344170">
              <a:lnSpc>
                <a:spcPts val="3025"/>
              </a:lnSpc>
              <a:buChar char="•"/>
              <a:tabLst>
                <a:tab pos="356870" algn="l"/>
                <a:tab pos="357505" algn="l"/>
              </a:tabLst>
            </a:pPr>
            <a:r>
              <a:rPr sz="2800" dirty="0">
                <a:latin typeface="Arial"/>
                <a:cs typeface="Arial"/>
              </a:rPr>
              <a:t>As an example of “Representational”</a:t>
            </a:r>
            <a:r>
              <a:rPr sz="2800" spc="-90" dirty="0">
                <a:latin typeface="Arial"/>
                <a:cs typeface="Arial"/>
              </a:rPr>
              <a:t> </a:t>
            </a:r>
            <a:r>
              <a:rPr sz="2800" dirty="0">
                <a:latin typeface="Arial"/>
                <a:cs typeface="Arial"/>
              </a:rPr>
              <a:t>culture,</a:t>
            </a:r>
            <a:endParaRPr sz="2800">
              <a:latin typeface="Arial"/>
              <a:cs typeface="Arial"/>
            </a:endParaRPr>
          </a:p>
          <a:p>
            <a:pPr marL="356870">
              <a:lnSpc>
                <a:spcPts val="2685"/>
              </a:lnSpc>
            </a:pPr>
            <a:r>
              <a:rPr sz="2800" spc="-5" dirty="0">
                <a:latin typeface="Arial"/>
                <a:cs typeface="Arial"/>
              </a:rPr>
              <a:t>Habermas argued </a:t>
            </a:r>
            <a:r>
              <a:rPr sz="2800" dirty="0">
                <a:latin typeface="Arial"/>
                <a:cs typeface="Arial"/>
              </a:rPr>
              <a:t>that </a:t>
            </a:r>
            <a:r>
              <a:rPr sz="2800" spc="-5" dirty="0">
                <a:latin typeface="Arial"/>
                <a:cs typeface="Arial"/>
              </a:rPr>
              <a:t>Louis </a:t>
            </a:r>
            <a:r>
              <a:rPr sz="2800" dirty="0">
                <a:latin typeface="Arial"/>
                <a:cs typeface="Arial"/>
              </a:rPr>
              <a:t>XIV’s Palace</a:t>
            </a:r>
            <a:r>
              <a:rPr sz="2800" spc="-50" dirty="0">
                <a:latin typeface="Arial"/>
                <a:cs typeface="Arial"/>
              </a:rPr>
              <a:t> </a:t>
            </a:r>
            <a:r>
              <a:rPr sz="2800" dirty="0">
                <a:latin typeface="Arial"/>
                <a:cs typeface="Arial"/>
              </a:rPr>
              <a:t>of</a:t>
            </a:r>
            <a:endParaRPr sz="2800">
              <a:latin typeface="Arial"/>
              <a:cs typeface="Arial"/>
            </a:endParaRPr>
          </a:p>
          <a:p>
            <a:pPr marL="356870">
              <a:lnSpc>
                <a:spcPts val="2685"/>
              </a:lnSpc>
            </a:pPr>
            <a:r>
              <a:rPr sz="2800" dirty="0">
                <a:latin typeface="Arial"/>
                <a:cs typeface="Arial"/>
              </a:rPr>
              <a:t>Versailles </a:t>
            </a:r>
            <a:r>
              <a:rPr sz="2800" spc="-5" dirty="0">
                <a:latin typeface="Arial"/>
                <a:cs typeface="Arial"/>
              </a:rPr>
              <a:t>was meant </a:t>
            </a:r>
            <a:r>
              <a:rPr sz="2800" spc="0" dirty="0">
                <a:latin typeface="Arial"/>
                <a:cs typeface="Arial"/>
              </a:rPr>
              <a:t>to </a:t>
            </a:r>
            <a:r>
              <a:rPr sz="2800" dirty="0">
                <a:latin typeface="Arial"/>
                <a:cs typeface="Arial"/>
              </a:rPr>
              <a:t>show the greatness</a:t>
            </a:r>
            <a:r>
              <a:rPr sz="2800" spc="-125" dirty="0">
                <a:latin typeface="Arial"/>
                <a:cs typeface="Arial"/>
              </a:rPr>
              <a:t> </a:t>
            </a:r>
            <a:r>
              <a:rPr sz="2800" spc="-5" dirty="0">
                <a:latin typeface="Arial"/>
                <a:cs typeface="Arial"/>
              </a:rPr>
              <a:t>of</a:t>
            </a:r>
            <a:endParaRPr sz="2800">
              <a:latin typeface="Arial"/>
              <a:cs typeface="Arial"/>
            </a:endParaRPr>
          </a:p>
          <a:p>
            <a:pPr marL="356870" marR="151765">
              <a:lnSpc>
                <a:spcPct val="80000"/>
              </a:lnSpc>
              <a:spcBef>
                <a:spcPts val="334"/>
              </a:spcBef>
            </a:pPr>
            <a:r>
              <a:rPr sz="2800" dirty="0">
                <a:latin typeface="Arial"/>
                <a:cs typeface="Arial"/>
              </a:rPr>
              <a:t>the </a:t>
            </a:r>
            <a:r>
              <a:rPr sz="2800" spc="-5" dirty="0">
                <a:latin typeface="Arial"/>
                <a:cs typeface="Arial"/>
              </a:rPr>
              <a:t>French </a:t>
            </a:r>
            <a:r>
              <a:rPr sz="2800" spc="0" dirty="0">
                <a:latin typeface="Arial"/>
                <a:cs typeface="Arial"/>
              </a:rPr>
              <a:t>state </a:t>
            </a:r>
            <a:r>
              <a:rPr sz="2800" dirty="0">
                <a:latin typeface="Arial"/>
                <a:cs typeface="Arial"/>
              </a:rPr>
              <a:t>and its King by </a:t>
            </a:r>
            <a:r>
              <a:rPr sz="2800" spc="-5" dirty="0">
                <a:latin typeface="Arial"/>
                <a:cs typeface="Arial"/>
              </a:rPr>
              <a:t>overpowering  </a:t>
            </a:r>
            <a:r>
              <a:rPr sz="2800" dirty="0">
                <a:latin typeface="Arial"/>
                <a:cs typeface="Arial"/>
              </a:rPr>
              <a:t>the senses of visitors </a:t>
            </a:r>
            <a:r>
              <a:rPr sz="2800" spc="0" dirty="0">
                <a:latin typeface="Arial"/>
                <a:cs typeface="Arial"/>
              </a:rPr>
              <a:t>to </a:t>
            </a:r>
            <a:r>
              <a:rPr sz="2800" dirty="0">
                <a:latin typeface="Arial"/>
                <a:cs typeface="Arial"/>
              </a:rPr>
              <a:t>the</a:t>
            </a:r>
            <a:r>
              <a:rPr sz="2800" spc="-185" dirty="0">
                <a:latin typeface="Arial"/>
                <a:cs typeface="Arial"/>
              </a:rPr>
              <a:t> </a:t>
            </a:r>
            <a:r>
              <a:rPr sz="2800" dirty="0">
                <a:latin typeface="Arial"/>
                <a:cs typeface="Arial"/>
              </a:rPr>
              <a:t>Palace.</a:t>
            </a:r>
            <a:endParaRPr sz="2800">
              <a:latin typeface="Arial"/>
              <a:cs typeface="Arial"/>
            </a:endParaRPr>
          </a:p>
        </p:txBody>
      </p:sp>
      <p:sp>
        <p:nvSpPr>
          <p:cNvPr id="3" name="object 3"/>
          <p:cNvSpPr/>
          <p:nvPr/>
        </p:nvSpPr>
        <p:spPr>
          <a:xfrm>
            <a:off x="5029199" y="4479937"/>
            <a:ext cx="4114736" cy="237806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341359" y="6463728"/>
            <a:ext cx="266700" cy="177800"/>
          </a:xfrm>
          <a:prstGeom prst="rect">
            <a:avLst/>
          </a:prstGeom>
        </p:spPr>
        <p:txBody>
          <a:bodyPr vert="horz" wrap="square" lIns="0" tIns="0" rIns="0" bIns="0" rtlCol="0">
            <a:spAutoFit/>
          </a:bodyPr>
          <a:lstStyle/>
          <a:p>
            <a:pPr marL="25400">
              <a:lnSpc>
                <a:spcPts val="1240"/>
              </a:lnSpc>
            </a:pPr>
            <a:r>
              <a:rPr sz="1200" dirty="0">
                <a:solidFill>
                  <a:srgbClr val="8A8A8A"/>
                </a:solidFill>
                <a:latin typeface="Calibri"/>
                <a:cs typeface="Calibri"/>
              </a:rPr>
              <a:t>21</a:t>
            </a:r>
            <a:r>
              <a:rPr sz="1200" spc="-10" dirty="0">
                <a:solidFill>
                  <a:srgbClr val="8A8A8A"/>
                </a:solidFill>
                <a:latin typeface="Calibri"/>
                <a:cs typeface="Calibri"/>
              </a:rPr>
              <a:t>9</a:t>
            </a:r>
            <a:endParaRPr sz="1200">
              <a:latin typeface="Calibri"/>
              <a:cs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779780"/>
            <a:ext cx="8448040" cy="4892040"/>
          </a:xfrm>
          <a:prstGeom prst="rect">
            <a:avLst/>
          </a:prstGeom>
        </p:spPr>
        <p:txBody>
          <a:bodyPr vert="horz" wrap="square" lIns="0" tIns="18415" rIns="0" bIns="0" rtlCol="0">
            <a:spAutoFit/>
          </a:bodyPr>
          <a:lstStyle/>
          <a:p>
            <a:pPr marL="356870" marR="26034" indent="-344170">
              <a:lnSpc>
                <a:spcPct val="98900"/>
              </a:lnSpc>
              <a:spcBef>
                <a:spcPts val="145"/>
              </a:spcBef>
              <a:buFont typeface="Arial"/>
              <a:buChar char="•"/>
              <a:tabLst>
                <a:tab pos="356870" algn="l"/>
                <a:tab pos="357505" algn="l"/>
              </a:tabLst>
            </a:pPr>
            <a:r>
              <a:rPr sz="2800" spc="-5" dirty="0">
                <a:latin typeface="Arial"/>
                <a:cs typeface="Arial"/>
              </a:rPr>
              <a:t>Habermas </a:t>
            </a:r>
            <a:r>
              <a:rPr sz="2800" dirty="0">
                <a:latin typeface="Arial"/>
                <a:cs typeface="Arial"/>
              </a:rPr>
              <a:t>identifies “representational” culture </a:t>
            </a:r>
            <a:r>
              <a:rPr sz="2800" spc="-5" dirty="0">
                <a:latin typeface="Arial"/>
                <a:cs typeface="Arial"/>
              </a:rPr>
              <a:t>as  </a:t>
            </a:r>
            <a:r>
              <a:rPr sz="2800" dirty="0">
                <a:latin typeface="Arial"/>
                <a:cs typeface="Arial"/>
              </a:rPr>
              <a:t>corresponding </a:t>
            </a:r>
            <a:r>
              <a:rPr sz="2800" spc="0" dirty="0">
                <a:latin typeface="Arial"/>
                <a:cs typeface="Arial"/>
              </a:rPr>
              <a:t>to </a:t>
            </a:r>
            <a:r>
              <a:rPr sz="2800" dirty="0">
                <a:latin typeface="Arial"/>
                <a:cs typeface="Arial"/>
              </a:rPr>
              <a:t>the feudal stage of </a:t>
            </a:r>
            <a:r>
              <a:rPr sz="2800" spc="-5" dirty="0">
                <a:latin typeface="Arial"/>
                <a:cs typeface="Arial"/>
              </a:rPr>
              <a:t>development  </a:t>
            </a:r>
            <a:r>
              <a:rPr sz="2800" dirty="0">
                <a:latin typeface="Arial"/>
                <a:cs typeface="Arial"/>
              </a:rPr>
              <a:t>according </a:t>
            </a:r>
            <a:r>
              <a:rPr sz="2800" spc="0" dirty="0">
                <a:latin typeface="Arial"/>
                <a:cs typeface="Arial"/>
              </a:rPr>
              <a:t>to </a:t>
            </a:r>
            <a:r>
              <a:rPr sz="2800" dirty="0">
                <a:latin typeface="Arial"/>
                <a:cs typeface="Arial"/>
              </a:rPr>
              <a:t>Marxist theory, </a:t>
            </a:r>
            <a:r>
              <a:rPr sz="2800" spc="-5" dirty="0">
                <a:latin typeface="Arial"/>
                <a:cs typeface="Arial"/>
              </a:rPr>
              <a:t>arguing </a:t>
            </a:r>
            <a:r>
              <a:rPr sz="2800" dirty="0">
                <a:latin typeface="Arial"/>
                <a:cs typeface="Arial"/>
              </a:rPr>
              <a:t>that the  coming of the capitalist stage of </a:t>
            </a:r>
            <a:r>
              <a:rPr sz="2800" spc="-5" dirty="0">
                <a:latin typeface="Arial"/>
                <a:cs typeface="Arial"/>
              </a:rPr>
              <a:t>development  </a:t>
            </a:r>
            <a:r>
              <a:rPr sz="2800" dirty="0">
                <a:latin typeface="Arial"/>
                <a:cs typeface="Arial"/>
              </a:rPr>
              <a:t>marked the appearance of </a:t>
            </a:r>
            <a:r>
              <a:rPr sz="2950" i="1" spc="-60" dirty="0">
                <a:latin typeface="Arial"/>
                <a:cs typeface="Arial"/>
              </a:rPr>
              <a:t>Öffentlichkeit </a:t>
            </a:r>
            <a:r>
              <a:rPr sz="2800" dirty="0">
                <a:latin typeface="Arial"/>
                <a:cs typeface="Arial"/>
              </a:rPr>
              <a:t>(the </a:t>
            </a:r>
            <a:r>
              <a:rPr sz="2800" spc="-5" dirty="0">
                <a:latin typeface="Arial"/>
                <a:cs typeface="Arial"/>
              </a:rPr>
              <a:t>public  </a:t>
            </a:r>
            <a:r>
              <a:rPr sz="2800" dirty="0">
                <a:latin typeface="Arial"/>
                <a:cs typeface="Arial"/>
              </a:rPr>
              <a:t>sphere).</a:t>
            </a:r>
            <a:endParaRPr sz="2800">
              <a:latin typeface="Arial"/>
              <a:cs typeface="Arial"/>
            </a:endParaRPr>
          </a:p>
          <a:p>
            <a:pPr>
              <a:lnSpc>
                <a:spcPct val="100000"/>
              </a:lnSpc>
              <a:spcBef>
                <a:spcPts val="45"/>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spc="0" dirty="0">
                <a:latin typeface="Arial"/>
                <a:cs typeface="Arial"/>
              </a:rPr>
              <a:t>In </a:t>
            </a:r>
            <a:r>
              <a:rPr sz="2800" dirty="0">
                <a:latin typeface="Arial"/>
                <a:cs typeface="Arial"/>
              </a:rPr>
              <a:t>the culture characterized by the </a:t>
            </a:r>
            <a:r>
              <a:rPr sz="2800" spc="-5" dirty="0">
                <a:latin typeface="Arial"/>
                <a:cs typeface="Arial"/>
              </a:rPr>
              <a:t>public </a:t>
            </a:r>
            <a:r>
              <a:rPr sz="2800" dirty="0">
                <a:latin typeface="Arial"/>
                <a:cs typeface="Arial"/>
              </a:rPr>
              <a:t>sphere,  there occurred a </a:t>
            </a:r>
            <a:r>
              <a:rPr sz="2800" spc="-5" dirty="0">
                <a:latin typeface="Arial"/>
                <a:cs typeface="Arial"/>
              </a:rPr>
              <a:t>public </a:t>
            </a:r>
            <a:r>
              <a:rPr sz="2800" dirty="0">
                <a:latin typeface="Arial"/>
                <a:cs typeface="Arial"/>
              </a:rPr>
              <a:t>space outside of the control  by the state, </a:t>
            </a:r>
            <a:r>
              <a:rPr sz="2800" spc="-5" dirty="0">
                <a:latin typeface="Arial"/>
                <a:cs typeface="Arial"/>
              </a:rPr>
              <a:t>where individuals </a:t>
            </a:r>
            <a:r>
              <a:rPr sz="2800" dirty="0">
                <a:latin typeface="Arial"/>
                <a:cs typeface="Arial"/>
              </a:rPr>
              <a:t>exchanged views  and</a:t>
            </a:r>
            <a:r>
              <a:rPr sz="2800" spc="-20" dirty="0">
                <a:latin typeface="Arial"/>
                <a:cs typeface="Arial"/>
              </a:rPr>
              <a:t> </a:t>
            </a:r>
            <a:r>
              <a:rPr sz="2800" spc="-5" dirty="0">
                <a:latin typeface="Arial"/>
                <a:cs typeface="Arial"/>
              </a:rPr>
              <a:t>knowledge.</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211</a:t>
            </a:fld>
            <a:endParaRPr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212</a:t>
            </a:fld>
            <a:endParaRP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3580"/>
            <a:ext cx="7968615" cy="4464685"/>
          </a:xfrm>
          <a:prstGeom prst="rect">
            <a:avLst/>
          </a:prstGeom>
        </p:spPr>
        <p:txBody>
          <a:bodyPr vert="horz" wrap="square" lIns="0" tIns="18415" rIns="0" bIns="0" rtlCol="0">
            <a:spAutoFit/>
          </a:bodyPr>
          <a:lstStyle/>
          <a:p>
            <a:pPr marL="356870" marR="79375" indent="-344170">
              <a:lnSpc>
                <a:spcPct val="98900"/>
              </a:lnSpc>
              <a:spcBef>
                <a:spcPts val="145"/>
              </a:spcBef>
              <a:buFont typeface="Arial"/>
              <a:buChar char="•"/>
              <a:tabLst>
                <a:tab pos="356870" algn="l"/>
                <a:tab pos="357505" algn="l"/>
              </a:tabLst>
            </a:pPr>
            <a:r>
              <a:rPr sz="2800" spc="0" dirty="0">
                <a:latin typeface="Arial"/>
                <a:cs typeface="Arial"/>
              </a:rPr>
              <a:t>In </a:t>
            </a:r>
            <a:r>
              <a:rPr sz="2800" spc="-5" dirty="0">
                <a:latin typeface="Arial"/>
                <a:cs typeface="Arial"/>
              </a:rPr>
              <a:t>Habermas’s view, </a:t>
            </a:r>
            <a:r>
              <a:rPr sz="2800" dirty="0">
                <a:latin typeface="Arial"/>
                <a:cs typeface="Arial"/>
              </a:rPr>
              <a:t>the </a:t>
            </a:r>
            <a:r>
              <a:rPr sz="2800" spc="-5" dirty="0">
                <a:latin typeface="Arial"/>
                <a:cs typeface="Arial"/>
              </a:rPr>
              <a:t>growth </a:t>
            </a:r>
            <a:r>
              <a:rPr sz="2800" dirty="0">
                <a:latin typeface="Arial"/>
                <a:cs typeface="Arial"/>
              </a:rPr>
              <a:t>in newspapers,  journals, </a:t>
            </a:r>
            <a:r>
              <a:rPr sz="2800" spc="-5" dirty="0">
                <a:latin typeface="Arial"/>
                <a:cs typeface="Arial"/>
              </a:rPr>
              <a:t>reading </a:t>
            </a:r>
            <a:r>
              <a:rPr sz="2800" dirty="0">
                <a:latin typeface="Arial"/>
                <a:cs typeface="Arial"/>
              </a:rPr>
              <a:t>clubs, </a:t>
            </a:r>
            <a:r>
              <a:rPr sz="2800" spc="-5" dirty="0">
                <a:latin typeface="Arial"/>
                <a:cs typeface="Arial"/>
              </a:rPr>
              <a:t>Masonic </a:t>
            </a:r>
            <a:r>
              <a:rPr sz="2800" dirty="0">
                <a:latin typeface="Arial"/>
                <a:cs typeface="Arial"/>
              </a:rPr>
              <a:t>lodges, and  coffee-houses in 18</a:t>
            </a:r>
            <a:r>
              <a:rPr sz="2775" baseline="25525" dirty="0">
                <a:latin typeface="Arial"/>
                <a:cs typeface="Arial"/>
              </a:rPr>
              <a:t>th </a:t>
            </a:r>
            <a:r>
              <a:rPr sz="2800" dirty="0">
                <a:latin typeface="Arial"/>
                <a:cs typeface="Arial"/>
              </a:rPr>
              <a:t>century Europe, </a:t>
            </a:r>
            <a:r>
              <a:rPr sz="2800" spc="-5" dirty="0">
                <a:latin typeface="Arial"/>
                <a:cs typeface="Arial"/>
              </a:rPr>
              <a:t>all </a:t>
            </a:r>
            <a:r>
              <a:rPr sz="2800" dirty="0">
                <a:latin typeface="Arial"/>
                <a:cs typeface="Arial"/>
              </a:rPr>
              <a:t>in  different ways, marked the </a:t>
            </a:r>
            <a:r>
              <a:rPr sz="2800" spc="-5" dirty="0">
                <a:latin typeface="Arial"/>
                <a:cs typeface="Arial"/>
              </a:rPr>
              <a:t>gradual replacement  </a:t>
            </a:r>
            <a:r>
              <a:rPr sz="2800" dirty="0">
                <a:latin typeface="Arial"/>
                <a:cs typeface="Arial"/>
              </a:rPr>
              <a:t>of “representational” culture </a:t>
            </a:r>
            <a:r>
              <a:rPr sz="2800" spc="-5" dirty="0">
                <a:latin typeface="Arial"/>
                <a:cs typeface="Arial"/>
              </a:rPr>
              <a:t>with </a:t>
            </a:r>
            <a:r>
              <a:rPr sz="2950" i="1" spc="-60" dirty="0">
                <a:latin typeface="Arial"/>
                <a:cs typeface="Arial"/>
              </a:rPr>
              <a:t>Öffentlichkeit  </a:t>
            </a:r>
            <a:r>
              <a:rPr sz="2800" dirty="0">
                <a:latin typeface="Arial"/>
                <a:cs typeface="Arial"/>
              </a:rPr>
              <a:t>culture.</a:t>
            </a:r>
            <a:endParaRPr sz="2800">
              <a:latin typeface="Arial"/>
              <a:cs typeface="Arial"/>
            </a:endParaRPr>
          </a:p>
          <a:p>
            <a:pPr>
              <a:lnSpc>
                <a:spcPct val="100000"/>
              </a:lnSpc>
              <a:spcBef>
                <a:spcPts val="40"/>
              </a:spcBef>
              <a:buFont typeface="Arial"/>
              <a:buChar char="•"/>
            </a:pPr>
            <a:endParaRPr sz="4150">
              <a:latin typeface="Times New Roman"/>
              <a:cs typeface="Times New Roman"/>
            </a:endParaRPr>
          </a:p>
          <a:p>
            <a:pPr marL="356870" marR="5080" indent="-344170">
              <a:lnSpc>
                <a:spcPts val="3360"/>
              </a:lnSpc>
              <a:buChar char="•"/>
              <a:tabLst>
                <a:tab pos="356870" algn="l"/>
                <a:tab pos="357505" algn="l"/>
              </a:tabLst>
            </a:pPr>
            <a:r>
              <a:rPr sz="2800" spc="-5" dirty="0">
                <a:latin typeface="Arial"/>
                <a:cs typeface="Arial"/>
              </a:rPr>
              <a:t>Habermas argued </a:t>
            </a:r>
            <a:r>
              <a:rPr sz="2800" dirty="0">
                <a:latin typeface="Arial"/>
                <a:cs typeface="Arial"/>
              </a:rPr>
              <a:t>that the essential  characteristic of the </a:t>
            </a:r>
            <a:r>
              <a:rPr sz="2950" i="1" spc="-60" dirty="0">
                <a:latin typeface="Arial"/>
                <a:cs typeface="Arial"/>
              </a:rPr>
              <a:t>Öffentlichkeit </a:t>
            </a:r>
            <a:r>
              <a:rPr sz="2800" dirty="0">
                <a:latin typeface="Arial"/>
                <a:cs typeface="Arial"/>
              </a:rPr>
              <a:t>culture </a:t>
            </a:r>
            <a:r>
              <a:rPr sz="2800" spc="-5" dirty="0">
                <a:latin typeface="Arial"/>
                <a:cs typeface="Arial"/>
              </a:rPr>
              <a:t>was</a:t>
            </a:r>
            <a:r>
              <a:rPr sz="2800" spc="-140" dirty="0">
                <a:latin typeface="Arial"/>
                <a:cs typeface="Arial"/>
              </a:rPr>
              <a:t> </a:t>
            </a:r>
            <a:r>
              <a:rPr sz="2800" dirty="0">
                <a:latin typeface="Arial"/>
                <a:cs typeface="Arial"/>
              </a:rPr>
              <a:t>its  “critical”</a:t>
            </a:r>
            <a:r>
              <a:rPr sz="2800" spc="-65" dirty="0">
                <a:latin typeface="Arial"/>
                <a:cs typeface="Arial"/>
              </a:rPr>
              <a:t> </a:t>
            </a:r>
            <a:r>
              <a:rPr sz="2800" dirty="0">
                <a:latin typeface="Arial"/>
                <a:cs typeface="Arial"/>
              </a:rPr>
              <a:t>nature.</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213</a:t>
            </a:fld>
            <a:endParaRP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3580"/>
            <a:ext cx="7933055" cy="5744845"/>
          </a:xfrm>
          <a:prstGeom prst="rect">
            <a:avLst/>
          </a:prstGeom>
        </p:spPr>
        <p:txBody>
          <a:bodyPr vert="horz" wrap="square" lIns="0" tIns="17780" rIns="0" bIns="0" rtlCol="0">
            <a:spAutoFit/>
          </a:bodyPr>
          <a:lstStyle/>
          <a:p>
            <a:pPr marL="356870" marR="5080" indent="-344170">
              <a:lnSpc>
                <a:spcPct val="99000"/>
              </a:lnSpc>
              <a:spcBef>
                <a:spcPts val="140"/>
              </a:spcBef>
              <a:buFont typeface="Arial"/>
              <a:buChar char="•"/>
              <a:tabLst>
                <a:tab pos="356870" algn="l"/>
                <a:tab pos="357505" algn="l"/>
              </a:tabLst>
            </a:pPr>
            <a:r>
              <a:rPr sz="2800" spc="-5" dirty="0">
                <a:latin typeface="Arial"/>
                <a:cs typeface="Arial"/>
              </a:rPr>
              <a:t>Unlike </a:t>
            </a:r>
            <a:r>
              <a:rPr sz="2800" dirty="0">
                <a:latin typeface="Arial"/>
                <a:cs typeface="Arial"/>
              </a:rPr>
              <a:t>“representational” culture </a:t>
            </a:r>
            <a:r>
              <a:rPr sz="2800" spc="-5" dirty="0">
                <a:latin typeface="Arial"/>
                <a:cs typeface="Arial"/>
              </a:rPr>
              <a:t>where only one  </a:t>
            </a:r>
            <a:r>
              <a:rPr sz="2800" dirty="0">
                <a:latin typeface="Arial"/>
                <a:cs typeface="Arial"/>
              </a:rPr>
              <a:t>party </a:t>
            </a:r>
            <a:r>
              <a:rPr sz="2800" spc="-5" dirty="0">
                <a:latin typeface="Arial"/>
                <a:cs typeface="Arial"/>
              </a:rPr>
              <a:t>was </a:t>
            </a:r>
            <a:r>
              <a:rPr sz="2800" dirty="0">
                <a:latin typeface="Arial"/>
                <a:cs typeface="Arial"/>
              </a:rPr>
              <a:t>active and the other passive, the  </a:t>
            </a:r>
            <a:r>
              <a:rPr sz="2950" i="1" spc="-60" dirty="0">
                <a:latin typeface="Arial"/>
                <a:cs typeface="Arial"/>
              </a:rPr>
              <a:t>Öffentlichkeit </a:t>
            </a:r>
            <a:r>
              <a:rPr sz="2800" dirty="0">
                <a:latin typeface="Arial"/>
                <a:cs typeface="Arial"/>
              </a:rPr>
              <a:t>culture </a:t>
            </a:r>
            <a:r>
              <a:rPr sz="2800" spc="-5" dirty="0">
                <a:latin typeface="Arial"/>
                <a:cs typeface="Arial"/>
              </a:rPr>
              <a:t>was </a:t>
            </a:r>
            <a:r>
              <a:rPr sz="2800" dirty="0">
                <a:latin typeface="Arial"/>
                <a:cs typeface="Arial"/>
              </a:rPr>
              <a:t>characterised by a  </a:t>
            </a:r>
            <a:r>
              <a:rPr sz="2800" spc="-5" dirty="0">
                <a:latin typeface="Arial"/>
                <a:cs typeface="Arial"/>
              </a:rPr>
              <a:t>dialogue </a:t>
            </a:r>
            <a:r>
              <a:rPr sz="2800" dirty="0">
                <a:latin typeface="Arial"/>
                <a:cs typeface="Arial"/>
              </a:rPr>
              <a:t>as </a:t>
            </a:r>
            <a:r>
              <a:rPr sz="2800" spc="-5" dirty="0">
                <a:latin typeface="Arial"/>
                <a:cs typeface="Arial"/>
              </a:rPr>
              <a:t>individuals </a:t>
            </a:r>
            <a:r>
              <a:rPr sz="2800" dirty="0">
                <a:latin typeface="Arial"/>
                <a:cs typeface="Arial"/>
              </a:rPr>
              <a:t>either </a:t>
            </a:r>
            <a:r>
              <a:rPr sz="2800" spc="-5" dirty="0">
                <a:latin typeface="Arial"/>
                <a:cs typeface="Arial"/>
              </a:rPr>
              <a:t>met </a:t>
            </a:r>
            <a:r>
              <a:rPr sz="2800" dirty="0">
                <a:latin typeface="Arial"/>
                <a:cs typeface="Arial"/>
              </a:rPr>
              <a:t>in  conversation, or exchanged views via the </a:t>
            </a:r>
            <a:r>
              <a:rPr sz="2800" spc="-5" dirty="0">
                <a:latin typeface="Arial"/>
                <a:cs typeface="Arial"/>
              </a:rPr>
              <a:t>print  media.</a:t>
            </a:r>
            <a:endParaRPr sz="2800">
              <a:latin typeface="Arial"/>
              <a:cs typeface="Arial"/>
            </a:endParaRPr>
          </a:p>
          <a:p>
            <a:pPr>
              <a:lnSpc>
                <a:spcPct val="100000"/>
              </a:lnSpc>
              <a:spcBef>
                <a:spcPts val="20"/>
              </a:spcBef>
              <a:buFont typeface="Arial"/>
              <a:buChar char="•"/>
            </a:pPr>
            <a:endParaRPr sz="4100">
              <a:latin typeface="Times New Roman"/>
              <a:cs typeface="Times New Roman"/>
            </a:endParaRPr>
          </a:p>
          <a:p>
            <a:pPr marL="356870" marR="8255" indent="-344170">
              <a:lnSpc>
                <a:spcPct val="98900"/>
              </a:lnSpc>
              <a:buChar char="•"/>
              <a:tabLst>
                <a:tab pos="356870" algn="l"/>
                <a:tab pos="357505" algn="l"/>
              </a:tabLst>
            </a:pPr>
            <a:r>
              <a:rPr sz="2800" spc="-5" dirty="0">
                <a:latin typeface="Arial"/>
                <a:cs typeface="Arial"/>
              </a:rPr>
              <a:t>Habermas maintains </a:t>
            </a:r>
            <a:r>
              <a:rPr sz="2800" dirty="0">
                <a:latin typeface="Arial"/>
                <a:cs typeface="Arial"/>
              </a:rPr>
              <a:t>that as Britain </a:t>
            </a:r>
            <a:r>
              <a:rPr sz="2800" spc="-5" dirty="0">
                <a:latin typeface="Arial"/>
                <a:cs typeface="Arial"/>
              </a:rPr>
              <a:t>was </a:t>
            </a:r>
            <a:r>
              <a:rPr sz="2800" dirty="0">
                <a:latin typeface="Arial"/>
                <a:cs typeface="Arial"/>
              </a:rPr>
              <a:t>the  most </a:t>
            </a:r>
            <a:r>
              <a:rPr sz="2800" spc="-5" dirty="0">
                <a:latin typeface="Arial"/>
                <a:cs typeface="Arial"/>
              </a:rPr>
              <a:t>liberal </a:t>
            </a:r>
            <a:r>
              <a:rPr sz="2800" dirty="0">
                <a:latin typeface="Arial"/>
                <a:cs typeface="Arial"/>
              </a:rPr>
              <a:t>country in Europe, the culture of the  </a:t>
            </a:r>
            <a:r>
              <a:rPr sz="2800" spc="-5" dirty="0">
                <a:latin typeface="Arial"/>
                <a:cs typeface="Arial"/>
              </a:rPr>
              <a:t>public </a:t>
            </a:r>
            <a:r>
              <a:rPr sz="2800" dirty="0">
                <a:latin typeface="Arial"/>
                <a:cs typeface="Arial"/>
              </a:rPr>
              <a:t>sphere </a:t>
            </a:r>
            <a:r>
              <a:rPr sz="2800" spc="-5" dirty="0">
                <a:latin typeface="Arial"/>
                <a:cs typeface="Arial"/>
              </a:rPr>
              <a:t>emerged </a:t>
            </a:r>
            <a:r>
              <a:rPr sz="2800" dirty="0">
                <a:latin typeface="Arial"/>
                <a:cs typeface="Arial"/>
              </a:rPr>
              <a:t>there first </a:t>
            </a:r>
            <a:r>
              <a:rPr sz="2800" spc="-5" dirty="0">
                <a:latin typeface="Arial"/>
                <a:cs typeface="Arial"/>
              </a:rPr>
              <a:t>around </a:t>
            </a:r>
            <a:r>
              <a:rPr sz="2800" dirty="0">
                <a:latin typeface="Arial"/>
                <a:cs typeface="Arial"/>
              </a:rPr>
              <a:t>1700,  and the </a:t>
            </a:r>
            <a:r>
              <a:rPr sz="2800" spc="-5" dirty="0">
                <a:latin typeface="Arial"/>
                <a:cs typeface="Arial"/>
              </a:rPr>
              <a:t>growth </a:t>
            </a:r>
            <a:r>
              <a:rPr sz="2800" dirty="0">
                <a:latin typeface="Arial"/>
                <a:cs typeface="Arial"/>
              </a:rPr>
              <a:t>of </a:t>
            </a:r>
            <a:r>
              <a:rPr sz="2950" i="1" spc="-60" dirty="0">
                <a:latin typeface="Arial"/>
                <a:cs typeface="Arial"/>
              </a:rPr>
              <a:t>Öffentlichkeit </a:t>
            </a:r>
            <a:r>
              <a:rPr sz="2800" dirty="0">
                <a:latin typeface="Arial"/>
                <a:cs typeface="Arial"/>
              </a:rPr>
              <a:t>culture took  place over most of the </a:t>
            </a:r>
            <a:r>
              <a:rPr sz="2800" spc="0" dirty="0">
                <a:latin typeface="Arial"/>
                <a:cs typeface="Arial"/>
              </a:rPr>
              <a:t>18</a:t>
            </a:r>
            <a:r>
              <a:rPr sz="2775" spc="0" baseline="25525" dirty="0">
                <a:latin typeface="Arial"/>
                <a:cs typeface="Arial"/>
              </a:rPr>
              <a:t>th </a:t>
            </a:r>
            <a:r>
              <a:rPr sz="2800" dirty="0">
                <a:latin typeface="Arial"/>
                <a:cs typeface="Arial"/>
              </a:rPr>
              <a:t>century in  Continental</a:t>
            </a:r>
            <a:r>
              <a:rPr sz="2800" spc="-40" dirty="0">
                <a:latin typeface="Arial"/>
                <a:cs typeface="Arial"/>
              </a:rPr>
              <a:t> </a:t>
            </a:r>
            <a:r>
              <a:rPr sz="2800" spc="-5" dirty="0">
                <a:latin typeface="Arial"/>
                <a:cs typeface="Arial"/>
              </a:rPr>
              <a:t>Europe.</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214</a:t>
            </a:fld>
            <a:endParaRP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4980"/>
            <a:ext cx="8529955" cy="4294505"/>
          </a:xfrm>
          <a:prstGeom prst="rect">
            <a:avLst/>
          </a:prstGeom>
        </p:spPr>
        <p:txBody>
          <a:bodyPr vert="horz" wrap="square" lIns="0" tIns="20955" rIns="0" bIns="0" rtlCol="0">
            <a:spAutoFit/>
          </a:bodyPr>
          <a:lstStyle/>
          <a:p>
            <a:pPr marL="356870" marR="111125" indent="-344170">
              <a:lnSpc>
                <a:spcPct val="98200"/>
              </a:lnSpc>
              <a:spcBef>
                <a:spcPts val="165"/>
              </a:spcBef>
              <a:buFont typeface="Arial"/>
              <a:buChar char="•"/>
              <a:tabLst>
                <a:tab pos="356870" algn="l"/>
                <a:tab pos="357505" algn="l"/>
              </a:tabLst>
            </a:pPr>
            <a:r>
              <a:rPr sz="2800" spc="0" dirty="0">
                <a:latin typeface="Arial"/>
                <a:cs typeface="Arial"/>
              </a:rPr>
              <a:t>In </a:t>
            </a:r>
            <a:r>
              <a:rPr sz="2800" dirty="0">
                <a:latin typeface="Arial"/>
                <a:cs typeface="Arial"/>
              </a:rPr>
              <a:t>his </a:t>
            </a:r>
            <a:r>
              <a:rPr sz="2800" spc="-5" dirty="0">
                <a:latin typeface="Arial"/>
                <a:cs typeface="Arial"/>
              </a:rPr>
              <a:t>view, </a:t>
            </a:r>
            <a:r>
              <a:rPr sz="2800" dirty="0">
                <a:latin typeface="Arial"/>
                <a:cs typeface="Arial"/>
              </a:rPr>
              <a:t>the </a:t>
            </a:r>
            <a:r>
              <a:rPr sz="2800" spc="-5" dirty="0">
                <a:latin typeface="Arial"/>
                <a:cs typeface="Arial"/>
              </a:rPr>
              <a:t>French </a:t>
            </a:r>
            <a:r>
              <a:rPr sz="2800" dirty="0">
                <a:latin typeface="Arial"/>
                <a:cs typeface="Arial"/>
              </a:rPr>
              <a:t>Revolution </a:t>
            </a:r>
            <a:r>
              <a:rPr sz="2800" spc="-5" dirty="0">
                <a:latin typeface="Arial"/>
                <a:cs typeface="Arial"/>
              </a:rPr>
              <a:t>was </a:t>
            </a:r>
            <a:r>
              <a:rPr sz="2800" dirty="0">
                <a:latin typeface="Arial"/>
                <a:cs typeface="Arial"/>
              </a:rPr>
              <a:t>in </a:t>
            </a:r>
            <a:r>
              <a:rPr sz="2800" spc="-5" dirty="0">
                <a:latin typeface="Arial"/>
                <a:cs typeface="Arial"/>
              </a:rPr>
              <a:t>large part  </a:t>
            </a:r>
            <a:r>
              <a:rPr sz="2800" dirty="0">
                <a:latin typeface="Arial"/>
                <a:cs typeface="Arial"/>
              </a:rPr>
              <a:t>caused by the collapse of “representational”  culture, and its </a:t>
            </a:r>
            <a:r>
              <a:rPr sz="2800" spc="-5" dirty="0">
                <a:latin typeface="Arial"/>
                <a:cs typeface="Arial"/>
              </a:rPr>
              <a:t>replacement </a:t>
            </a:r>
            <a:r>
              <a:rPr sz="2800" dirty="0">
                <a:latin typeface="Arial"/>
                <a:cs typeface="Arial"/>
              </a:rPr>
              <a:t>by </a:t>
            </a:r>
            <a:r>
              <a:rPr sz="2950" i="1" spc="-60" dirty="0">
                <a:latin typeface="Arial"/>
                <a:cs typeface="Arial"/>
              </a:rPr>
              <a:t>Öffentlichkeit  </a:t>
            </a:r>
            <a:r>
              <a:rPr sz="2800" dirty="0">
                <a:latin typeface="Arial"/>
                <a:cs typeface="Arial"/>
              </a:rPr>
              <a:t>culture.</a:t>
            </a:r>
            <a:endParaRPr sz="2800">
              <a:latin typeface="Arial"/>
              <a:cs typeface="Arial"/>
            </a:endParaRPr>
          </a:p>
          <a:p>
            <a:pPr>
              <a:lnSpc>
                <a:spcPct val="100000"/>
              </a:lnSpc>
              <a:spcBef>
                <a:spcPts val="15"/>
              </a:spcBef>
              <a:buFont typeface="Arial"/>
              <a:buChar char="•"/>
            </a:pPr>
            <a:endParaRPr sz="3000">
              <a:latin typeface="Times New Roman"/>
              <a:cs typeface="Times New Roman"/>
            </a:endParaRPr>
          </a:p>
          <a:p>
            <a:pPr marL="356870" marR="5080" indent="-344170">
              <a:lnSpc>
                <a:spcPts val="3360"/>
              </a:lnSpc>
              <a:buChar char="•"/>
              <a:tabLst>
                <a:tab pos="356870" algn="l"/>
                <a:tab pos="357505" algn="l"/>
              </a:tabLst>
            </a:pPr>
            <a:r>
              <a:rPr sz="2800" spc="-5" dirty="0">
                <a:latin typeface="Arial"/>
                <a:cs typeface="Arial"/>
              </a:rPr>
              <a:t>Though Habermas’s main </a:t>
            </a:r>
            <a:r>
              <a:rPr sz="2800" dirty="0">
                <a:latin typeface="Arial"/>
                <a:cs typeface="Arial"/>
              </a:rPr>
              <a:t>concern in </a:t>
            </a:r>
            <a:r>
              <a:rPr sz="2950" i="1" spc="-90" dirty="0">
                <a:latin typeface="Arial"/>
                <a:cs typeface="Arial"/>
              </a:rPr>
              <a:t>The </a:t>
            </a:r>
            <a:r>
              <a:rPr sz="2950" i="1" spc="-65" dirty="0">
                <a:latin typeface="Arial"/>
                <a:cs typeface="Arial"/>
              </a:rPr>
              <a:t>Structural  </a:t>
            </a:r>
            <a:r>
              <a:rPr sz="2950" i="1" spc="-75" dirty="0">
                <a:latin typeface="Arial"/>
                <a:cs typeface="Arial"/>
              </a:rPr>
              <a:t>Transformation </a:t>
            </a:r>
            <a:r>
              <a:rPr sz="2950" i="1" spc="-65" dirty="0">
                <a:latin typeface="Arial"/>
                <a:cs typeface="Arial"/>
              </a:rPr>
              <a:t>of </a:t>
            </a:r>
            <a:r>
              <a:rPr sz="2950" i="1" spc="-70" dirty="0">
                <a:latin typeface="Arial"/>
                <a:cs typeface="Arial"/>
              </a:rPr>
              <a:t>the Public </a:t>
            </a:r>
            <a:r>
              <a:rPr sz="2950" i="1" spc="-80" dirty="0">
                <a:latin typeface="Arial"/>
                <a:cs typeface="Arial"/>
              </a:rPr>
              <a:t>Sphere </a:t>
            </a:r>
            <a:r>
              <a:rPr sz="2800" spc="-5" dirty="0">
                <a:latin typeface="Arial"/>
                <a:cs typeface="Arial"/>
              </a:rPr>
              <a:t>was </a:t>
            </a:r>
            <a:r>
              <a:rPr sz="2800" spc="0" dirty="0">
                <a:latin typeface="Arial"/>
                <a:cs typeface="Arial"/>
              </a:rPr>
              <a:t>to </a:t>
            </a:r>
            <a:r>
              <a:rPr sz="2800" dirty="0">
                <a:latin typeface="Arial"/>
                <a:cs typeface="Arial"/>
              </a:rPr>
              <a:t>expose  </a:t>
            </a:r>
            <a:r>
              <a:rPr sz="2800" spc="-5" dirty="0">
                <a:latin typeface="Arial"/>
                <a:cs typeface="Arial"/>
              </a:rPr>
              <a:t>what </a:t>
            </a:r>
            <a:r>
              <a:rPr sz="2800" dirty="0">
                <a:latin typeface="Arial"/>
                <a:cs typeface="Arial"/>
              </a:rPr>
              <a:t>he </a:t>
            </a:r>
            <a:r>
              <a:rPr sz="2800" spc="-5" dirty="0">
                <a:latin typeface="Arial"/>
                <a:cs typeface="Arial"/>
              </a:rPr>
              <a:t>regarded </a:t>
            </a:r>
            <a:r>
              <a:rPr sz="2800" dirty="0">
                <a:latin typeface="Arial"/>
                <a:cs typeface="Arial"/>
              </a:rPr>
              <a:t>as the deceptive nature of free  institutions in the West, his book had a </a:t>
            </a:r>
            <a:r>
              <a:rPr sz="2800" spc="-5" dirty="0">
                <a:latin typeface="Arial"/>
                <a:cs typeface="Arial"/>
              </a:rPr>
              <a:t>major </a:t>
            </a:r>
            <a:r>
              <a:rPr sz="2800" dirty="0">
                <a:latin typeface="Arial"/>
                <a:cs typeface="Arial"/>
              </a:rPr>
              <a:t>effect  on the historiography of the </a:t>
            </a:r>
            <a:r>
              <a:rPr sz="2800" spc="-5" dirty="0">
                <a:latin typeface="Arial"/>
                <a:cs typeface="Arial"/>
              </a:rPr>
              <a:t>French</a:t>
            </a:r>
            <a:r>
              <a:rPr sz="2800" spc="-95" dirty="0">
                <a:latin typeface="Arial"/>
                <a:cs typeface="Arial"/>
              </a:rPr>
              <a:t> </a:t>
            </a:r>
            <a:r>
              <a:rPr sz="2800" spc="-5" dirty="0">
                <a:latin typeface="Arial"/>
                <a:cs typeface="Arial"/>
              </a:rPr>
              <a:t>Revolution.</a:t>
            </a:r>
            <a:endParaRPr sz="2800">
              <a:latin typeface="Arial"/>
              <a:cs typeface="Arial"/>
            </a:endParaRPr>
          </a:p>
        </p:txBody>
      </p:sp>
      <p:sp>
        <p:nvSpPr>
          <p:cNvPr id="3" name="object 3"/>
          <p:cNvSpPr/>
          <p:nvPr/>
        </p:nvSpPr>
        <p:spPr>
          <a:xfrm>
            <a:off x="1600212" y="4876812"/>
            <a:ext cx="5867386" cy="182878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215</a:t>
            </a:fld>
            <a:endParaRPr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7701915" cy="419544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According </a:t>
            </a:r>
            <a:r>
              <a:rPr sz="2400" dirty="0">
                <a:latin typeface="Arial"/>
                <a:cs typeface="Arial"/>
              </a:rPr>
              <a:t>to </a:t>
            </a:r>
            <a:r>
              <a:rPr sz="2400" spc="-5" dirty="0">
                <a:latin typeface="Arial"/>
                <a:cs typeface="Arial"/>
              </a:rPr>
              <a:t>Habermas, </a:t>
            </a:r>
            <a:r>
              <a:rPr sz="2400" dirty="0">
                <a:latin typeface="Arial"/>
                <a:cs typeface="Arial"/>
              </a:rPr>
              <a:t>a </a:t>
            </a:r>
            <a:r>
              <a:rPr sz="2400" spc="-5" dirty="0">
                <a:latin typeface="Arial"/>
                <a:cs typeface="Arial"/>
              </a:rPr>
              <a:t>variety </a:t>
            </a:r>
            <a:r>
              <a:rPr sz="2400" dirty="0">
                <a:latin typeface="Arial"/>
                <a:cs typeface="Arial"/>
              </a:rPr>
              <a:t>of </a:t>
            </a:r>
            <a:r>
              <a:rPr sz="2400" spc="-5" dirty="0">
                <a:latin typeface="Arial"/>
                <a:cs typeface="Arial"/>
              </a:rPr>
              <a:t>factors resulted in  </a:t>
            </a:r>
            <a:r>
              <a:rPr sz="2400" dirty="0">
                <a:latin typeface="Arial"/>
                <a:cs typeface="Arial"/>
              </a:rPr>
              <a:t>the </a:t>
            </a:r>
            <a:r>
              <a:rPr sz="2400" spc="-5" dirty="0">
                <a:latin typeface="Arial"/>
                <a:cs typeface="Arial"/>
              </a:rPr>
              <a:t>eventual decay </a:t>
            </a:r>
            <a:r>
              <a:rPr sz="2400" dirty="0">
                <a:latin typeface="Arial"/>
                <a:cs typeface="Arial"/>
              </a:rPr>
              <a:t>of the </a:t>
            </a:r>
            <a:r>
              <a:rPr sz="2400" spc="-5" dirty="0">
                <a:latin typeface="Arial"/>
                <a:cs typeface="Arial"/>
              </a:rPr>
              <a:t>public sphere, including </a:t>
            </a:r>
            <a:r>
              <a:rPr sz="2400" dirty="0">
                <a:latin typeface="Arial"/>
                <a:cs typeface="Arial"/>
              </a:rPr>
              <a:t>the  </a:t>
            </a:r>
            <a:r>
              <a:rPr sz="2400" spc="-5" dirty="0">
                <a:latin typeface="Arial"/>
                <a:cs typeface="Arial"/>
              </a:rPr>
              <a:t>growth </a:t>
            </a:r>
            <a:r>
              <a:rPr sz="2400" dirty="0">
                <a:latin typeface="Arial"/>
                <a:cs typeface="Arial"/>
              </a:rPr>
              <a:t>of a </a:t>
            </a:r>
            <a:r>
              <a:rPr sz="2400" spc="-5" dirty="0">
                <a:latin typeface="Arial"/>
                <a:cs typeface="Arial"/>
              </a:rPr>
              <a:t>commercial mass media, which turned </a:t>
            </a:r>
            <a:r>
              <a:rPr sz="2400" dirty="0">
                <a:latin typeface="Arial"/>
                <a:cs typeface="Arial"/>
              </a:rPr>
              <a:t>the  </a:t>
            </a:r>
            <a:r>
              <a:rPr sz="2400" spc="-5" dirty="0">
                <a:latin typeface="Arial"/>
                <a:cs typeface="Arial"/>
              </a:rPr>
              <a:t>critical public into </a:t>
            </a:r>
            <a:r>
              <a:rPr sz="2400" dirty="0">
                <a:latin typeface="Arial"/>
                <a:cs typeface="Arial"/>
              </a:rPr>
              <a:t>a </a:t>
            </a:r>
            <a:r>
              <a:rPr sz="2400" spc="-5" dirty="0">
                <a:latin typeface="Arial"/>
                <a:cs typeface="Arial"/>
              </a:rPr>
              <a:t>passive consumer public; </a:t>
            </a:r>
            <a:r>
              <a:rPr sz="2400" dirty="0">
                <a:latin typeface="Arial"/>
                <a:cs typeface="Arial"/>
              </a:rPr>
              <a:t>and the  </a:t>
            </a:r>
            <a:r>
              <a:rPr sz="2400" spc="-5" dirty="0">
                <a:latin typeface="Arial"/>
                <a:cs typeface="Arial"/>
              </a:rPr>
              <a:t>welfare state, which merged </a:t>
            </a:r>
            <a:r>
              <a:rPr sz="2400" dirty="0">
                <a:latin typeface="Arial"/>
                <a:cs typeface="Arial"/>
              </a:rPr>
              <a:t>the </a:t>
            </a:r>
            <a:r>
              <a:rPr sz="2400" spc="-5" dirty="0">
                <a:latin typeface="Arial"/>
                <a:cs typeface="Arial"/>
              </a:rPr>
              <a:t>state with society </a:t>
            </a:r>
            <a:r>
              <a:rPr sz="2400" dirty="0">
                <a:latin typeface="Arial"/>
                <a:cs typeface="Arial"/>
              </a:rPr>
              <a:t>so  </a:t>
            </a:r>
            <a:r>
              <a:rPr sz="2400" spc="-5" dirty="0">
                <a:latin typeface="Arial"/>
                <a:cs typeface="Arial"/>
              </a:rPr>
              <a:t>thoroughly </a:t>
            </a:r>
            <a:r>
              <a:rPr sz="2400" dirty="0">
                <a:latin typeface="Arial"/>
                <a:cs typeface="Arial"/>
              </a:rPr>
              <a:t>that the </a:t>
            </a:r>
            <a:r>
              <a:rPr sz="2400" spc="-5" dirty="0">
                <a:latin typeface="Arial"/>
                <a:cs typeface="Arial"/>
              </a:rPr>
              <a:t>public sphere was squeezed</a:t>
            </a:r>
            <a:r>
              <a:rPr sz="2400" spc="-75" dirty="0">
                <a:latin typeface="Arial"/>
                <a:cs typeface="Arial"/>
              </a:rPr>
              <a:t> </a:t>
            </a:r>
            <a:r>
              <a:rPr sz="2400" dirty="0">
                <a:latin typeface="Arial"/>
                <a:cs typeface="Arial"/>
              </a:rPr>
              <a:t>out.</a:t>
            </a:r>
            <a:endParaRPr sz="2400">
              <a:latin typeface="Arial"/>
              <a:cs typeface="Arial"/>
            </a:endParaRPr>
          </a:p>
          <a:p>
            <a:pPr>
              <a:lnSpc>
                <a:spcPct val="100000"/>
              </a:lnSpc>
              <a:spcBef>
                <a:spcPts val="5"/>
              </a:spcBef>
              <a:buFont typeface="Arial"/>
              <a:buChar char="•"/>
            </a:pPr>
            <a:endParaRPr sz="3500">
              <a:latin typeface="Times New Roman"/>
              <a:cs typeface="Times New Roman"/>
            </a:endParaRPr>
          </a:p>
          <a:p>
            <a:pPr marL="356870" marR="306705" indent="-344170">
              <a:lnSpc>
                <a:spcPct val="100000"/>
              </a:lnSpc>
              <a:buChar char="•"/>
              <a:tabLst>
                <a:tab pos="356870" algn="l"/>
                <a:tab pos="357505" algn="l"/>
              </a:tabLst>
            </a:pPr>
            <a:r>
              <a:rPr sz="2400" dirty="0">
                <a:latin typeface="Arial"/>
                <a:cs typeface="Arial"/>
              </a:rPr>
              <a:t>It </a:t>
            </a:r>
            <a:r>
              <a:rPr sz="2400" spc="-5" dirty="0">
                <a:latin typeface="Arial"/>
                <a:cs typeface="Arial"/>
              </a:rPr>
              <a:t>also turned </a:t>
            </a:r>
            <a:r>
              <a:rPr sz="2400" dirty="0">
                <a:latin typeface="Arial"/>
                <a:cs typeface="Arial"/>
              </a:rPr>
              <a:t>the </a:t>
            </a:r>
            <a:r>
              <a:rPr sz="2400" spc="-5" dirty="0">
                <a:latin typeface="Arial"/>
                <a:cs typeface="Arial"/>
              </a:rPr>
              <a:t>“public sphere” into </a:t>
            </a:r>
            <a:r>
              <a:rPr sz="2400" dirty="0">
                <a:latin typeface="Arial"/>
                <a:cs typeface="Arial"/>
              </a:rPr>
              <a:t>a </a:t>
            </a:r>
            <a:r>
              <a:rPr sz="2400" spc="-5" dirty="0">
                <a:latin typeface="Arial"/>
                <a:cs typeface="Arial"/>
              </a:rPr>
              <a:t>site </a:t>
            </a:r>
            <a:r>
              <a:rPr sz="2400" dirty="0">
                <a:latin typeface="Arial"/>
                <a:cs typeface="Arial"/>
              </a:rPr>
              <a:t>of </a:t>
            </a:r>
            <a:r>
              <a:rPr sz="2400" spc="-5" dirty="0">
                <a:latin typeface="Arial"/>
                <a:cs typeface="Arial"/>
              </a:rPr>
              <a:t>self-  interested contestation </a:t>
            </a:r>
            <a:r>
              <a:rPr sz="2400" dirty="0">
                <a:latin typeface="Arial"/>
                <a:cs typeface="Arial"/>
              </a:rPr>
              <a:t>for the </a:t>
            </a:r>
            <a:r>
              <a:rPr sz="2400" spc="-5" dirty="0">
                <a:latin typeface="Arial"/>
                <a:cs typeface="Arial"/>
              </a:rPr>
              <a:t>resources </a:t>
            </a:r>
            <a:r>
              <a:rPr sz="2400" dirty="0">
                <a:latin typeface="Arial"/>
                <a:cs typeface="Arial"/>
              </a:rPr>
              <a:t>of the </a:t>
            </a:r>
            <a:r>
              <a:rPr sz="2400" spc="-5" dirty="0">
                <a:latin typeface="Arial"/>
                <a:cs typeface="Arial"/>
              </a:rPr>
              <a:t>state  rather </a:t>
            </a:r>
            <a:r>
              <a:rPr sz="2400" dirty="0">
                <a:latin typeface="Arial"/>
                <a:cs typeface="Arial"/>
              </a:rPr>
              <a:t>than a space for the </a:t>
            </a:r>
            <a:r>
              <a:rPr sz="2400" spc="-5" dirty="0">
                <a:latin typeface="Arial"/>
                <a:cs typeface="Arial"/>
              </a:rPr>
              <a:t>development </a:t>
            </a:r>
            <a:r>
              <a:rPr sz="2400" dirty="0">
                <a:latin typeface="Arial"/>
                <a:cs typeface="Arial"/>
              </a:rPr>
              <a:t>of a </a:t>
            </a:r>
            <a:r>
              <a:rPr sz="2400" spc="-5" dirty="0">
                <a:latin typeface="Arial"/>
                <a:cs typeface="Arial"/>
              </a:rPr>
              <a:t>public-  minded rational</a:t>
            </a:r>
            <a:r>
              <a:rPr sz="2400" spc="-30" dirty="0">
                <a:latin typeface="Arial"/>
                <a:cs typeface="Arial"/>
              </a:rPr>
              <a:t> </a:t>
            </a:r>
            <a:r>
              <a:rPr sz="2400" spc="-5" dirty="0">
                <a:latin typeface="Arial"/>
                <a:cs typeface="Arial"/>
              </a:rPr>
              <a:t>consensus.</a:t>
            </a:r>
            <a:endParaRPr sz="2400">
              <a:latin typeface="Arial"/>
              <a:cs typeface="Arial"/>
            </a:endParaRPr>
          </a:p>
        </p:txBody>
      </p:sp>
      <p:sp>
        <p:nvSpPr>
          <p:cNvPr id="3" name="object 3"/>
          <p:cNvSpPr/>
          <p:nvPr/>
        </p:nvSpPr>
        <p:spPr>
          <a:xfrm>
            <a:off x="2057399" y="4724437"/>
            <a:ext cx="4876787" cy="2057361"/>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216</a:t>
            </a:fld>
            <a:endParaRPr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31889"/>
            <a:ext cx="8070850" cy="4057650"/>
          </a:xfrm>
          <a:prstGeom prst="rect">
            <a:avLst/>
          </a:prstGeom>
        </p:spPr>
        <p:txBody>
          <a:bodyPr vert="horz" wrap="square" lIns="0" tIns="46990" rIns="0" bIns="0" rtlCol="0">
            <a:spAutoFit/>
          </a:bodyPr>
          <a:lstStyle/>
          <a:p>
            <a:pPr marL="356870" marR="5080" indent="-344170">
              <a:lnSpc>
                <a:spcPts val="3360"/>
              </a:lnSpc>
              <a:spcBef>
                <a:spcPts val="370"/>
              </a:spcBef>
              <a:buFont typeface="Arial"/>
              <a:buChar char="•"/>
              <a:tabLst>
                <a:tab pos="356870" algn="l"/>
                <a:tab pos="357505" algn="l"/>
              </a:tabLst>
            </a:pPr>
            <a:r>
              <a:rPr sz="2800" spc="0" dirty="0">
                <a:latin typeface="Arial"/>
                <a:cs typeface="Arial"/>
              </a:rPr>
              <a:t>In </a:t>
            </a:r>
            <a:r>
              <a:rPr sz="2800" dirty="0">
                <a:latin typeface="Arial"/>
                <a:cs typeface="Arial"/>
              </a:rPr>
              <a:t>his </a:t>
            </a:r>
            <a:r>
              <a:rPr sz="2800" spc="-5" dirty="0">
                <a:latin typeface="Arial"/>
                <a:cs typeface="Arial"/>
              </a:rPr>
              <a:t>magnum </a:t>
            </a:r>
            <a:r>
              <a:rPr sz="2800" dirty="0">
                <a:latin typeface="Arial"/>
                <a:cs typeface="Arial"/>
              </a:rPr>
              <a:t>opus </a:t>
            </a:r>
            <a:r>
              <a:rPr sz="2950" i="1" spc="-80" dirty="0">
                <a:latin typeface="Arial"/>
                <a:cs typeface="Arial"/>
              </a:rPr>
              <a:t>Theory </a:t>
            </a:r>
            <a:r>
              <a:rPr sz="2950" i="1" spc="-65" dirty="0">
                <a:latin typeface="Arial"/>
                <a:cs typeface="Arial"/>
              </a:rPr>
              <a:t>of </a:t>
            </a:r>
            <a:r>
              <a:rPr sz="2950" i="1" spc="-80" dirty="0">
                <a:latin typeface="Arial"/>
                <a:cs typeface="Arial"/>
              </a:rPr>
              <a:t>Communicative  </a:t>
            </a:r>
            <a:r>
              <a:rPr sz="2950" i="1" spc="-70" dirty="0">
                <a:latin typeface="Arial"/>
                <a:cs typeface="Arial"/>
              </a:rPr>
              <a:t>Action </a:t>
            </a:r>
            <a:r>
              <a:rPr sz="2800" spc="-5" dirty="0">
                <a:latin typeface="Arial"/>
                <a:cs typeface="Arial"/>
              </a:rPr>
              <a:t>(1981), Habermas </a:t>
            </a:r>
            <a:r>
              <a:rPr sz="2800" dirty="0">
                <a:latin typeface="Arial"/>
                <a:cs typeface="Arial"/>
              </a:rPr>
              <a:t>criticised the one-sided  process of modernization led by forces of  </a:t>
            </a:r>
            <a:r>
              <a:rPr sz="2800" spc="-5" dirty="0">
                <a:latin typeface="Arial"/>
                <a:cs typeface="Arial"/>
              </a:rPr>
              <a:t>economic </a:t>
            </a:r>
            <a:r>
              <a:rPr sz="2800" dirty="0">
                <a:latin typeface="Arial"/>
                <a:cs typeface="Arial"/>
              </a:rPr>
              <a:t>and administrative</a:t>
            </a:r>
            <a:r>
              <a:rPr sz="2800" spc="-75" dirty="0">
                <a:latin typeface="Arial"/>
                <a:cs typeface="Arial"/>
              </a:rPr>
              <a:t> </a:t>
            </a:r>
            <a:r>
              <a:rPr sz="2800" dirty="0">
                <a:latin typeface="Arial"/>
                <a:cs typeface="Arial"/>
              </a:rPr>
              <a:t>rationalisation.</a:t>
            </a:r>
            <a:endParaRPr sz="2800">
              <a:latin typeface="Arial"/>
              <a:cs typeface="Arial"/>
            </a:endParaRPr>
          </a:p>
          <a:p>
            <a:pPr>
              <a:lnSpc>
                <a:spcPct val="100000"/>
              </a:lnSpc>
              <a:spcBef>
                <a:spcPts val="45"/>
              </a:spcBef>
              <a:buFont typeface="Arial"/>
              <a:buChar char="•"/>
            </a:pPr>
            <a:endParaRPr sz="3950">
              <a:latin typeface="Times New Roman"/>
              <a:cs typeface="Times New Roman"/>
            </a:endParaRPr>
          </a:p>
          <a:p>
            <a:pPr marL="356870" marR="103505" indent="-344170">
              <a:lnSpc>
                <a:spcPct val="100000"/>
              </a:lnSpc>
              <a:buChar char="•"/>
              <a:tabLst>
                <a:tab pos="356870" algn="l"/>
                <a:tab pos="357505" algn="l"/>
              </a:tabLst>
            </a:pPr>
            <a:r>
              <a:rPr sz="2800" spc="-5" dirty="0">
                <a:latin typeface="Arial"/>
                <a:cs typeface="Arial"/>
              </a:rPr>
              <a:t>Habermas </a:t>
            </a:r>
            <a:r>
              <a:rPr sz="2800" dirty="0">
                <a:latin typeface="Arial"/>
                <a:cs typeface="Arial"/>
              </a:rPr>
              <a:t>traces the </a:t>
            </a:r>
            <a:r>
              <a:rPr sz="2800" spc="-5" dirty="0">
                <a:latin typeface="Arial"/>
                <a:cs typeface="Arial"/>
              </a:rPr>
              <a:t>growing </a:t>
            </a:r>
            <a:r>
              <a:rPr sz="2800" dirty="0">
                <a:latin typeface="Arial"/>
                <a:cs typeface="Arial"/>
              </a:rPr>
              <a:t>intervention of  </a:t>
            </a:r>
            <a:r>
              <a:rPr sz="2800" spc="-5" dirty="0">
                <a:latin typeface="Arial"/>
                <a:cs typeface="Arial"/>
              </a:rPr>
              <a:t>formal </a:t>
            </a:r>
            <a:r>
              <a:rPr sz="2800" dirty="0">
                <a:latin typeface="Arial"/>
                <a:cs typeface="Arial"/>
              </a:rPr>
              <a:t>systems in our everyday lives as </a:t>
            </a:r>
            <a:r>
              <a:rPr sz="2800" spc="-5" dirty="0">
                <a:latin typeface="Arial"/>
                <a:cs typeface="Arial"/>
              </a:rPr>
              <a:t>parallel  </a:t>
            </a:r>
            <a:r>
              <a:rPr sz="2800" spc="0" dirty="0">
                <a:latin typeface="Arial"/>
                <a:cs typeface="Arial"/>
              </a:rPr>
              <a:t>to </a:t>
            </a:r>
            <a:r>
              <a:rPr sz="2800" spc="-5" dirty="0">
                <a:latin typeface="Arial"/>
                <a:cs typeface="Arial"/>
              </a:rPr>
              <a:t>development </a:t>
            </a:r>
            <a:r>
              <a:rPr sz="2800" dirty="0">
                <a:latin typeface="Arial"/>
                <a:cs typeface="Arial"/>
              </a:rPr>
              <a:t>of the </a:t>
            </a:r>
            <a:r>
              <a:rPr sz="2800" spc="-5" dirty="0">
                <a:latin typeface="Arial"/>
                <a:cs typeface="Arial"/>
              </a:rPr>
              <a:t>welfare </a:t>
            </a:r>
            <a:r>
              <a:rPr sz="2800" dirty="0">
                <a:latin typeface="Arial"/>
                <a:cs typeface="Arial"/>
              </a:rPr>
              <a:t>state, corporate  capitalism and the culture of mass</a:t>
            </a:r>
            <a:r>
              <a:rPr sz="2800" spc="-130" dirty="0">
                <a:latin typeface="Arial"/>
                <a:cs typeface="Arial"/>
              </a:rPr>
              <a:t> </a:t>
            </a:r>
            <a:r>
              <a:rPr sz="2800" dirty="0">
                <a:latin typeface="Arial"/>
                <a:cs typeface="Arial"/>
              </a:rPr>
              <a:t>consumption.</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217</a:t>
            </a:fld>
            <a:endParaRPr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01111" y="6083808"/>
            <a:ext cx="3617975" cy="7741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819400" y="381001"/>
            <a:ext cx="3581400" cy="5715000"/>
          </a:xfrm>
          <a:custGeom>
            <a:avLst/>
            <a:gdLst/>
            <a:ahLst/>
            <a:cxnLst/>
            <a:rect l="l" t="t" r="r" b="b"/>
            <a:pathLst>
              <a:path w="3581400" h="5715000">
                <a:moveTo>
                  <a:pt x="3273615" y="0"/>
                </a:moveTo>
                <a:lnTo>
                  <a:pt x="307784" y="0"/>
                </a:lnTo>
                <a:lnTo>
                  <a:pt x="262301" y="3337"/>
                </a:lnTo>
                <a:lnTo>
                  <a:pt x="218890" y="13030"/>
                </a:lnTo>
                <a:lnTo>
                  <a:pt x="178028" y="28605"/>
                </a:lnTo>
                <a:lnTo>
                  <a:pt x="140190" y="49584"/>
                </a:lnTo>
                <a:lnTo>
                  <a:pt x="105853" y="75492"/>
                </a:lnTo>
                <a:lnTo>
                  <a:pt x="75492" y="105853"/>
                </a:lnTo>
                <a:lnTo>
                  <a:pt x="49584" y="140190"/>
                </a:lnTo>
                <a:lnTo>
                  <a:pt x="28605" y="178028"/>
                </a:lnTo>
                <a:lnTo>
                  <a:pt x="13030" y="218890"/>
                </a:lnTo>
                <a:lnTo>
                  <a:pt x="3337" y="262301"/>
                </a:lnTo>
                <a:lnTo>
                  <a:pt x="0" y="307784"/>
                </a:lnTo>
                <a:lnTo>
                  <a:pt x="0" y="5407215"/>
                </a:lnTo>
                <a:lnTo>
                  <a:pt x="3337" y="5452695"/>
                </a:lnTo>
                <a:lnTo>
                  <a:pt x="13030" y="5496104"/>
                </a:lnTo>
                <a:lnTo>
                  <a:pt x="28605" y="5536966"/>
                </a:lnTo>
                <a:lnTo>
                  <a:pt x="49584" y="5574803"/>
                </a:lnTo>
                <a:lnTo>
                  <a:pt x="75492" y="5609141"/>
                </a:lnTo>
                <a:lnTo>
                  <a:pt x="105853" y="5639502"/>
                </a:lnTo>
                <a:lnTo>
                  <a:pt x="140190" y="5665412"/>
                </a:lnTo>
                <a:lnTo>
                  <a:pt x="178028" y="5686392"/>
                </a:lnTo>
                <a:lnTo>
                  <a:pt x="218890" y="5701968"/>
                </a:lnTo>
                <a:lnTo>
                  <a:pt x="262301" y="5711662"/>
                </a:lnTo>
                <a:lnTo>
                  <a:pt x="307784" y="5715000"/>
                </a:lnTo>
                <a:lnTo>
                  <a:pt x="3273615" y="5715000"/>
                </a:lnTo>
                <a:lnTo>
                  <a:pt x="3319098" y="5711662"/>
                </a:lnTo>
                <a:lnTo>
                  <a:pt x="3362509" y="5701968"/>
                </a:lnTo>
                <a:lnTo>
                  <a:pt x="3403371" y="5686392"/>
                </a:lnTo>
                <a:lnTo>
                  <a:pt x="3441209" y="5665412"/>
                </a:lnTo>
                <a:lnTo>
                  <a:pt x="3475546" y="5639502"/>
                </a:lnTo>
                <a:lnTo>
                  <a:pt x="3505907" y="5609141"/>
                </a:lnTo>
                <a:lnTo>
                  <a:pt x="3531815" y="5574803"/>
                </a:lnTo>
                <a:lnTo>
                  <a:pt x="3552794" y="5536966"/>
                </a:lnTo>
                <a:lnTo>
                  <a:pt x="3568369" y="5496104"/>
                </a:lnTo>
                <a:lnTo>
                  <a:pt x="3578062" y="5452695"/>
                </a:lnTo>
                <a:lnTo>
                  <a:pt x="3581400" y="5407215"/>
                </a:lnTo>
                <a:lnTo>
                  <a:pt x="3581400" y="307784"/>
                </a:lnTo>
                <a:lnTo>
                  <a:pt x="3578062" y="262301"/>
                </a:lnTo>
                <a:lnTo>
                  <a:pt x="3568369" y="218890"/>
                </a:lnTo>
                <a:lnTo>
                  <a:pt x="3552794" y="178028"/>
                </a:lnTo>
                <a:lnTo>
                  <a:pt x="3531815" y="140190"/>
                </a:lnTo>
                <a:lnTo>
                  <a:pt x="3505907" y="105853"/>
                </a:lnTo>
                <a:lnTo>
                  <a:pt x="3475546" y="75492"/>
                </a:lnTo>
                <a:lnTo>
                  <a:pt x="3441209" y="49584"/>
                </a:lnTo>
                <a:lnTo>
                  <a:pt x="3403371" y="28605"/>
                </a:lnTo>
                <a:lnTo>
                  <a:pt x="3362509" y="13030"/>
                </a:lnTo>
                <a:lnTo>
                  <a:pt x="3319098" y="3337"/>
                </a:lnTo>
                <a:lnTo>
                  <a:pt x="3273615" y="0"/>
                </a:lnTo>
                <a:close/>
              </a:path>
            </a:pathLst>
          </a:custGeom>
          <a:solidFill>
            <a:srgbClr val="EDEDED"/>
          </a:solidFill>
        </p:spPr>
        <p:txBody>
          <a:bodyPr wrap="square" lIns="0" tIns="0" rIns="0" bIns="0" rtlCol="0"/>
          <a:lstStyle/>
          <a:p>
            <a:endParaRPr/>
          </a:p>
        </p:txBody>
      </p:sp>
      <p:sp>
        <p:nvSpPr>
          <p:cNvPr id="4" name="object 4"/>
          <p:cNvSpPr/>
          <p:nvPr/>
        </p:nvSpPr>
        <p:spPr>
          <a:xfrm>
            <a:off x="2819400" y="381001"/>
            <a:ext cx="3581400" cy="57150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218</a:t>
            </a:fld>
            <a:endParaRP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3580"/>
            <a:ext cx="8070850" cy="3865879"/>
          </a:xfrm>
          <a:prstGeom prst="rect">
            <a:avLst/>
          </a:prstGeom>
        </p:spPr>
        <p:txBody>
          <a:bodyPr vert="horz" wrap="square" lIns="0" tIns="12700" rIns="0" bIns="0" rtlCol="0">
            <a:spAutoFit/>
          </a:bodyPr>
          <a:lstStyle/>
          <a:p>
            <a:pPr marL="356870" marR="150495" indent="-344170">
              <a:lnSpc>
                <a:spcPct val="100000"/>
              </a:lnSpc>
              <a:spcBef>
                <a:spcPts val="100"/>
              </a:spcBef>
              <a:buFont typeface="Arial"/>
              <a:buChar char="•"/>
              <a:tabLst>
                <a:tab pos="356870" algn="l"/>
                <a:tab pos="357505" algn="l"/>
              </a:tabLst>
            </a:pPr>
            <a:r>
              <a:rPr sz="3000" dirty="0">
                <a:latin typeface="Arial"/>
                <a:cs typeface="Arial"/>
              </a:rPr>
              <a:t>These reinforcing trends rationalise</a:t>
            </a:r>
            <a:r>
              <a:rPr sz="3000" spc="-215" dirty="0">
                <a:latin typeface="Arial"/>
                <a:cs typeface="Arial"/>
              </a:rPr>
              <a:t> </a:t>
            </a:r>
            <a:r>
              <a:rPr sz="3000" dirty="0">
                <a:latin typeface="Arial"/>
                <a:cs typeface="Arial"/>
              </a:rPr>
              <a:t>widening  areas of public life, submitting them to a  </a:t>
            </a:r>
            <a:r>
              <a:rPr sz="3000" spc="-5" dirty="0">
                <a:latin typeface="Arial"/>
                <a:cs typeface="Arial"/>
              </a:rPr>
              <a:t>generalising </a:t>
            </a:r>
            <a:r>
              <a:rPr sz="3000" dirty="0">
                <a:latin typeface="Arial"/>
                <a:cs typeface="Arial"/>
              </a:rPr>
              <a:t>logic of efficiency and</a:t>
            </a:r>
            <a:r>
              <a:rPr sz="3000" spc="-225" dirty="0">
                <a:latin typeface="Arial"/>
                <a:cs typeface="Arial"/>
              </a:rPr>
              <a:t> </a:t>
            </a:r>
            <a:r>
              <a:rPr sz="3000" dirty="0">
                <a:latin typeface="Arial"/>
                <a:cs typeface="Arial"/>
              </a:rPr>
              <a:t>control.</a:t>
            </a:r>
            <a:endParaRPr sz="3000">
              <a:latin typeface="Arial"/>
              <a:cs typeface="Arial"/>
            </a:endParaRPr>
          </a:p>
          <a:p>
            <a:pPr>
              <a:lnSpc>
                <a:spcPct val="100000"/>
              </a:lnSpc>
              <a:spcBef>
                <a:spcPts val="35"/>
              </a:spcBef>
              <a:buFont typeface="Arial"/>
              <a:buChar char="•"/>
            </a:pPr>
            <a:endParaRPr sz="4350">
              <a:latin typeface="Times New Roman"/>
              <a:cs typeface="Times New Roman"/>
            </a:endParaRPr>
          </a:p>
          <a:p>
            <a:pPr marL="356870" marR="5080" indent="-344170">
              <a:lnSpc>
                <a:spcPct val="100000"/>
              </a:lnSpc>
              <a:buChar char="•"/>
              <a:tabLst>
                <a:tab pos="356870" algn="l"/>
                <a:tab pos="357505" algn="l"/>
              </a:tabLst>
            </a:pPr>
            <a:r>
              <a:rPr sz="3000" spc="-5" dirty="0">
                <a:latin typeface="Arial"/>
                <a:cs typeface="Arial"/>
              </a:rPr>
              <a:t>As </a:t>
            </a:r>
            <a:r>
              <a:rPr sz="3000" dirty="0">
                <a:latin typeface="Arial"/>
                <a:cs typeface="Arial"/>
              </a:rPr>
              <a:t>routinised political parties and interest  groups substitute for </a:t>
            </a:r>
            <a:r>
              <a:rPr sz="3000" spc="-5" dirty="0">
                <a:latin typeface="Arial"/>
                <a:cs typeface="Arial"/>
              </a:rPr>
              <a:t>participatory</a:t>
            </a:r>
            <a:r>
              <a:rPr sz="3000" spc="-130" dirty="0">
                <a:latin typeface="Arial"/>
                <a:cs typeface="Arial"/>
              </a:rPr>
              <a:t> </a:t>
            </a:r>
            <a:r>
              <a:rPr sz="3000" spc="-5" dirty="0">
                <a:latin typeface="Arial"/>
                <a:cs typeface="Arial"/>
              </a:rPr>
              <a:t>democracy,  </a:t>
            </a:r>
            <a:r>
              <a:rPr sz="3000" dirty="0">
                <a:latin typeface="Arial"/>
                <a:cs typeface="Arial"/>
              </a:rPr>
              <a:t>society is </a:t>
            </a:r>
            <a:r>
              <a:rPr sz="3000" spc="-5" dirty="0">
                <a:latin typeface="Arial"/>
                <a:cs typeface="Arial"/>
              </a:rPr>
              <a:t>increasingly administered </a:t>
            </a:r>
            <a:r>
              <a:rPr sz="3000" dirty="0">
                <a:latin typeface="Arial"/>
                <a:cs typeface="Arial"/>
              </a:rPr>
              <a:t>at a level  remote from input of</a:t>
            </a:r>
            <a:r>
              <a:rPr sz="3000" spc="-155" dirty="0">
                <a:latin typeface="Arial"/>
                <a:cs typeface="Arial"/>
              </a:rPr>
              <a:t> </a:t>
            </a:r>
            <a:r>
              <a:rPr sz="3000" dirty="0">
                <a:latin typeface="Arial"/>
                <a:cs typeface="Arial"/>
              </a:rPr>
              <a:t>citizens.</a:t>
            </a:r>
            <a:endParaRPr sz="30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219</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7848" y="341376"/>
            <a:ext cx="649223" cy="6400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3983" y="316992"/>
            <a:ext cx="7446263" cy="66446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3983" y="804671"/>
            <a:ext cx="6065519" cy="66446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64122" y="640022"/>
            <a:ext cx="112547" cy="11254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89345" y="555110"/>
            <a:ext cx="6793763" cy="36155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92318" y="1051095"/>
            <a:ext cx="5506999" cy="353250"/>
          </a:xfrm>
          <a:prstGeom prst="rect">
            <a:avLst/>
          </a:prstGeom>
          <a:blipFill>
            <a:blip r:embed="rId7" cstate="print"/>
            <a:stretch>
              <a:fillRect/>
            </a:stretch>
          </a:blipFill>
        </p:spPr>
        <p:txBody>
          <a:bodyPr wrap="square" lIns="0" tIns="0" rIns="0" bIns="0" rtlCol="0"/>
          <a:lstStyle/>
          <a:p>
            <a:endParaRPr/>
          </a:p>
        </p:txBody>
      </p:sp>
      <p:sp>
        <p:nvSpPr>
          <p:cNvPr id="8" name="object 8"/>
          <p:cNvSpPr txBox="1"/>
          <p:nvPr/>
        </p:nvSpPr>
        <p:spPr>
          <a:xfrm>
            <a:off x="535940" y="1493131"/>
            <a:ext cx="4264660" cy="512445"/>
          </a:xfrm>
          <a:prstGeom prst="rect">
            <a:avLst/>
          </a:prstGeom>
        </p:spPr>
        <p:txBody>
          <a:bodyPr vert="horz" wrap="square" lIns="0" tIns="11430" rIns="0" bIns="0" rtlCol="0">
            <a:spAutoFit/>
          </a:bodyPr>
          <a:lstStyle/>
          <a:p>
            <a:pPr marL="356870" indent="-344170">
              <a:lnSpc>
                <a:spcPct val="100000"/>
              </a:lnSpc>
              <a:spcBef>
                <a:spcPts val="90"/>
              </a:spcBef>
              <a:buFont typeface="Arial"/>
              <a:buChar char="•"/>
              <a:tabLst>
                <a:tab pos="356870" algn="l"/>
                <a:tab pos="357505" algn="l"/>
              </a:tabLst>
            </a:pPr>
            <a:r>
              <a:rPr sz="3200" spc="-15" dirty="0">
                <a:latin typeface="Calibri"/>
                <a:cs typeface="Calibri"/>
              </a:rPr>
              <a:t>Instrumental</a:t>
            </a:r>
            <a:r>
              <a:rPr sz="3200" spc="5" dirty="0">
                <a:latin typeface="Calibri"/>
                <a:cs typeface="Calibri"/>
              </a:rPr>
              <a:t> </a:t>
            </a:r>
            <a:r>
              <a:rPr sz="3200" spc="-15" dirty="0">
                <a:latin typeface="Calibri"/>
                <a:cs typeface="Calibri"/>
              </a:rPr>
              <a:t>rationality</a:t>
            </a:r>
            <a:endParaRPr sz="3200">
              <a:latin typeface="Calibri"/>
              <a:cs typeface="Calibri"/>
            </a:endParaRPr>
          </a:p>
        </p:txBody>
      </p:sp>
      <p:sp>
        <p:nvSpPr>
          <p:cNvPr id="9" name="object 9"/>
          <p:cNvSpPr/>
          <p:nvPr/>
        </p:nvSpPr>
        <p:spPr>
          <a:xfrm>
            <a:off x="2926079" y="2164079"/>
            <a:ext cx="3105911" cy="3886199"/>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124238" y="2362225"/>
            <a:ext cx="2514562" cy="3294037"/>
          </a:xfrm>
          <a:prstGeom prst="rect">
            <a:avLst/>
          </a:prstGeom>
          <a:blipFill>
            <a:blip r:embed="rId9" cstate="print"/>
            <a:stretch>
              <a:fillRect/>
            </a:stretch>
          </a:blip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22</a:t>
            </a:fld>
            <a:endParaRP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0427"/>
            <a:ext cx="8046720" cy="4978400"/>
          </a:xfrm>
          <a:prstGeom prst="rect">
            <a:avLst/>
          </a:prstGeom>
        </p:spPr>
        <p:txBody>
          <a:bodyPr vert="horz" wrap="square" lIns="0" tIns="85725" rIns="0" bIns="0" rtlCol="0">
            <a:spAutoFit/>
          </a:bodyPr>
          <a:lstStyle/>
          <a:p>
            <a:pPr marL="356870" marR="24130" indent="-344170">
              <a:lnSpc>
                <a:spcPts val="2400"/>
              </a:lnSpc>
              <a:spcBef>
                <a:spcPts val="675"/>
              </a:spcBef>
              <a:buFont typeface="Arial"/>
              <a:buChar char="•"/>
              <a:tabLst>
                <a:tab pos="356870" algn="l"/>
                <a:tab pos="357505" algn="l"/>
              </a:tabLst>
            </a:pPr>
            <a:r>
              <a:rPr sz="2500" spc="-10" dirty="0">
                <a:latin typeface="Arial"/>
                <a:cs typeface="Arial"/>
              </a:rPr>
              <a:t>As </a:t>
            </a:r>
            <a:r>
              <a:rPr sz="2500" spc="-5" dirty="0">
                <a:latin typeface="Arial"/>
                <a:cs typeface="Arial"/>
              </a:rPr>
              <a:t>a result, boundaries between public and private,  the individual and society, the system and the lifeworld  are</a:t>
            </a:r>
            <a:r>
              <a:rPr sz="2500" spc="-25" dirty="0">
                <a:latin typeface="Arial"/>
                <a:cs typeface="Arial"/>
              </a:rPr>
              <a:t> </a:t>
            </a:r>
            <a:r>
              <a:rPr sz="2500" spc="-5" dirty="0">
                <a:latin typeface="Arial"/>
                <a:cs typeface="Arial"/>
              </a:rPr>
              <a:t>deteriorating.</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5080" indent="-344170">
              <a:lnSpc>
                <a:spcPts val="2400"/>
              </a:lnSpc>
              <a:buChar char="•"/>
              <a:tabLst>
                <a:tab pos="356870" algn="l"/>
                <a:tab pos="357505" algn="l"/>
              </a:tabLst>
            </a:pPr>
            <a:r>
              <a:rPr sz="2500" spc="-5" dirty="0">
                <a:latin typeface="Arial"/>
                <a:cs typeface="Arial"/>
              </a:rPr>
              <a:t>Democratic public life only thrives where institutions  enable citizens to debate matters of public importance.  </a:t>
            </a:r>
            <a:r>
              <a:rPr sz="2500" spc="-10" dirty="0">
                <a:latin typeface="Arial"/>
                <a:cs typeface="Arial"/>
              </a:rPr>
              <a:t>He </a:t>
            </a:r>
            <a:r>
              <a:rPr sz="2500" spc="-5" dirty="0">
                <a:latin typeface="Arial"/>
                <a:cs typeface="Arial"/>
              </a:rPr>
              <a:t>describes an ideal type of “ideal speech situation”,  where actors are equally endowed with the capacities  of discourse, recognise each other’s basic social  equality and speech is undistorted by ideology or  misrecognition.</a:t>
            </a:r>
            <a:endParaRPr sz="2500">
              <a:latin typeface="Arial"/>
              <a:cs typeface="Arial"/>
            </a:endParaRPr>
          </a:p>
          <a:p>
            <a:pPr>
              <a:lnSpc>
                <a:spcPct val="100000"/>
              </a:lnSpc>
              <a:spcBef>
                <a:spcPts val="25"/>
              </a:spcBef>
              <a:buFont typeface="Arial"/>
              <a:buChar char="•"/>
            </a:pPr>
            <a:endParaRPr sz="3100">
              <a:latin typeface="Times New Roman"/>
              <a:cs typeface="Times New Roman"/>
            </a:endParaRPr>
          </a:p>
          <a:p>
            <a:pPr marL="356870" marR="993140" indent="-344170">
              <a:lnSpc>
                <a:spcPts val="2400"/>
              </a:lnSpc>
              <a:buChar char="•"/>
              <a:tabLst>
                <a:tab pos="356870" algn="l"/>
                <a:tab pos="357505" algn="l"/>
              </a:tabLst>
            </a:pPr>
            <a:r>
              <a:rPr sz="2500" spc="-5" dirty="0">
                <a:latin typeface="Arial"/>
                <a:cs typeface="Arial"/>
              </a:rPr>
              <a:t>In this version of the consensus theory of truth  Habermas maintains that truth is what would be  agreed upon in an ideal speech</a:t>
            </a:r>
            <a:r>
              <a:rPr sz="2500" spc="-65" dirty="0">
                <a:latin typeface="Arial"/>
                <a:cs typeface="Arial"/>
              </a:rPr>
              <a:t> </a:t>
            </a:r>
            <a:r>
              <a:rPr sz="2500" spc="-5" dirty="0">
                <a:latin typeface="Arial"/>
                <a:cs typeface="Arial"/>
              </a:rPr>
              <a:t>situation.</a:t>
            </a:r>
            <a:endParaRPr sz="2500">
              <a:latin typeface="Arial"/>
              <a:cs typeface="Arial"/>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220</a:t>
            </a:r>
            <a:endParaRPr sz="1200">
              <a:latin typeface="Calibri"/>
              <a:cs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554227"/>
            <a:ext cx="7842250" cy="5922645"/>
          </a:xfrm>
          <a:prstGeom prst="rect">
            <a:avLst/>
          </a:prstGeom>
        </p:spPr>
        <p:txBody>
          <a:bodyPr vert="horz" wrap="square" lIns="0" tIns="26034" rIns="0" bIns="0" rtlCol="0">
            <a:spAutoFit/>
          </a:bodyPr>
          <a:lstStyle/>
          <a:p>
            <a:pPr marL="356870" marR="99060" indent="-344170">
              <a:lnSpc>
                <a:spcPts val="2690"/>
              </a:lnSpc>
              <a:spcBef>
                <a:spcPts val="204"/>
              </a:spcBef>
              <a:buFont typeface="Arial"/>
              <a:buChar char="•"/>
              <a:tabLst>
                <a:tab pos="356870" algn="l"/>
                <a:tab pos="357505" algn="l"/>
              </a:tabLst>
            </a:pPr>
            <a:r>
              <a:rPr sz="2250" spc="-5" dirty="0">
                <a:latin typeface="Arial"/>
                <a:cs typeface="Arial"/>
              </a:rPr>
              <a:t>Habermas has expressed optimism about the possibility </a:t>
            </a:r>
            <a:r>
              <a:rPr sz="2250" spc="-10" dirty="0">
                <a:latin typeface="Arial"/>
                <a:cs typeface="Arial"/>
              </a:rPr>
              <a:t>of  </a:t>
            </a:r>
            <a:r>
              <a:rPr sz="2250" spc="-5" dirty="0">
                <a:latin typeface="Arial"/>
                <a:cs typeface="Arial"/>
              </a:rPr>
              <a:t>the revival of the public</a:t>
            </a:r>
            <a:r>
              <a:rPr sz="2250" spc="-45" dirty="0">
                <a:latin typeface="Arial"/>
                <a:cs typeface="Arial"/>
              </a:rPr>
              <a:t> </a:t>
            </a:r>
            <a:r>
              <a:rPr sz="2250" spc="-10" dirty="0">
                <a:latin typeface="Arial"/>
                <a:cs typeface="Arial"/>
              </a:rPr>
              <a:t>sphere.</a:t>
            </a:r>
            <a:endParaRPr sz="2250">
              <a:latin typeface="Arial"/>
              <a:cs typeface="Arial"/>
            </a:endParaRPr>
          </a:p>
          <a:p>
            <a:pPr>
              <a:lnSpc>
                <a:spcPct val="100000"/>
              </a:lnSpc>
              <a:spcBef>
                <a:spcPts val="10"/>
              </a:spcBef>
              <a:buFont typeface="Arial"/>
              <a:buChar char="•"/>
            </a:pPr>
            <a:endParaRPr sz="3200">
              <a:latin typeface="Times New Roman"/>
              <a:cs typeface="Times New Roman"/>
            </a:endParaRPr>
          </a:p>
          <a:p>
            <a:pPr marL="356870" marR="99060" indent="-344170">
              <a:lnSpc>
                <a:spcPct val="100099"/>
              </a:lnSpc>
              <a:buChar char="•"/>
              <a:tabLst>
                <a:tab pos="356870" algn="l"/>
                <a:tab pos="357505" algn="l"/>
              </a:tabLst>
            </a:pPr>
            <a:r>
              <a:rPr sz="2250" dirty="0">
                <a:latin typeface="Arial"/>
                <a:cs typeface="Arial"/>
              </a:rPr>
              <a:t>He </a:t>
            </a:r>
            <a:r>
              <a:rPr sz="2250" spc="-5" dirty="0">
                <a:latin typeface="Arial"/>
                <a:cs typeface="Arial"/>
              </a:rPr>
              <a:t>discerns </a:t>
            </a:r>
            <a:r>
              <a:rPr sz="2250" dirty="0">
                <a:latin typeface="Arial"/>
                <a:cs typeface="Arial"/>
              </a:rPr>
              <a:t>a </a:t>
            </a:r>
            <a:r>
              <a:rPr sz="2250" spc="-5" dirty="0">
                <a:latin typeface="Arial"/>
                <a:cs typeface="Arial"/>
              </a:rPr>
              <a:t>hope for the future </a:t>
            </a:r>
            <a:r>
              <a:rPr sz="2250" dirty="0">
                <a:latin typeface="Arial"/>
                <a:cs typeface="Arial"/>
              </a:rPr>
              <a:t>in </a:t>
            </a:r>
            <a:r>
              <a:rPr sz="2250" spc="-5" dirty="0">
                <a:latin typeface="Arial"/>
                <a:cs typeface="Arial"/>
              </a:rPr>
              <a:t>the new era of political  community that transcends the nation-state based </a:t>
            </a:r>
            <a:r>
              <a:rPr sz="2250" spc="-10" dirty="0">
                <a:latin typeface="Arial"/>
                <a:cs typeface="Arial"/>
              </a:rPr>
              <a:t>on  </a:t>
            </a:r>
            <a:r>
              <a:rPr sz="2250" spc="-5" dirty="0">
                <a:latin typeface="Arial"/>
                <a:cs typeface="Arial"/>
              </a:rPr>
              <a:t>ethnic and cultural likeness for one based on the </a:t>
            </a:r>
            <a:r>
              <a:rPr sz="2250" spc="-10" dirty="0">
                <a:latin typeface="Arial"/>
                <a:cs typeface="Arial"/>
              </a:rPr>
              <a:t>equal  </a:t>
            </a:r>
            <a:r>
              <a:rPr sz="2250" spc="-5" dirty="0">
                <a:latin typeface="Arial"/>
                <a:cs typeface="Arial"/>
              </a:rPr>
              <a:t>rights and obligations of legally vested</a:t>
            </a:r>
            <a:r>
              <a:rPr sz="2250" spc="-55" dirty="0">
                <a:latin typeface="Arial"/>
                <a:cs typeface="Arial"/>
              </a:rPr>
              <a:t> </a:t>
            </a:r>
            <a:r>
              <a:rPr sz="2250" spc="-5" dirty="0">
                <a:latin typeface="Arial"/>
                <a:cs typeface="Arial"/>
              </a:rPr>
              <a:t>citizens.</a:t>
            </a:r>
            <a:endParaRPr sz="2250">
              <a:latin typeface="Arial"/>
              <a:cs typeface="Arial"/>
            </a:endParaRPr>
          </a:p>
          <a:p>
            <a:pPr>
              <a:lnSpc>
                <a:spcPct val="100000"/>
              </a:lnSpc>
              <a:spcBef>
                <a:spcPts val="40"/>
              </a:spcBef>
              <a:buFont typeface="Arial"/>
              <a:buChar char="•"/>
            </a:pPr>
            <a:endParaRPr sz="3250">
              <a:latin typeface="Times New Roman"/>
              <a:cs typeface="Times New Roman"/>
            </a:endParaRPr>
          </a:p>
          <a:p>
            <a:pPr marL="356870" marR="5080" indent="-344170">
              <a:lnSpc>
                <a:spcPct val="100000"/>
              </a:lnSpc>
              <a:buChar char="•"/>
              <a:tabLst>
                <a:tab pos="356870" algn="l"/>
                <a:tab pos="357505" algn="l"/>
              </a:tabLst>
            </a:pPr>
            <a:r>
              <a:rPr sz="2250" spc="-5" dirty="0">
                <a:latin typeface="Arial"/>
                <a:cs typeface="Arial"/>
              </a:rPr>
              <a:t>This deliberative theory of </a:t>
            </a:r>
            <a:r>
              <a:rPr sz="2250" spc="-10" dirty="0">
                <a:latin typeface="Arial"/>
                <a:cs typeface="Arial"/>
              </a:rPr>
              <a:t>democracy </a:t>
            </a:r>
            <a:r>
              <a:rPr sz="2250" spc="-5" dirty="0">
                <a:latin typeface="Arial"/>
                <a:cs typeface="Arial"/>
              </a:rPr>
              <a:t>requires </a:t>
            </a:r>
            <a:r>
              <a:rPr sz="2250" dirty="0">
                <a:latin typeface="Arial"/>
                <a:cs typeface="Arial"/>
              </a:rPr>
              <a:t>a </a:t>
            </a:r>
            <a:r>
              <a:rPr sz="2250" spc="-5" dirty="0">
                <a:latin typeface="Arial"/>
                <a:cs typeface="Arial"/>
              </a:rPr>
              <a:t>political  community which can collectively define </a:t>
            </a:r>
            <a:r>
              <a:rPr sz="2250" dirty="0">
                <a:latin typeface="Arial"/>
                <a:cs typeface="Arial"/>
              </a:rPr>
              <a:t>its </a:t>
            </a:r>
            <a:r>
              <a:rPr sz="2250" spc="-5" dirty="0">
                <a:latin typeface="Arial"/>
                <a:cs typeface="Arial"/>
              </a:rPr>
              <a:t>political </a:t>
            </a:r>
            <a:r>
              <a:rPr sz="2250" dirty="0">
                <a:latin typeface="Arial"/>
                <a:cs typeface="Arial"/>
              </a:rPr>
              <a:t>will </a:t>
            </a:r>
            <a:r>
              <a:rPr sz="2250" spc="-10" dirty="0">
                <a:latin typeface="Arial"/>
                <a:cs typeface="Arial"/>
              </a:rPr>
              <a:t>and  </a:t>
            </a:r>
            <a:r>
              <a:rPr sz="2250" spc="-5" dirty="0">
                <a:latin typeface="Arial"/>
                <a:cs typeface="Arial"/>
              </a:rPr>
              <a:t>implement </a:t>
            </a:r>
            <a:r>
              <a:rPr sz="2250" dirty="0">
                <a:latin typeface="Arial"/>
                <a:cs typeface="Arial"/>
              </a:rPr>
              <a:t>it </a:t>
            </a:r>
            <a:r>
              <a:rPr sz="2250" spc="-5" dirty="0">
                <a:latin typeface="Arial"/>
                <a:cs typeface="Arial"/>
              </a:rPr>
              <a:t>as policy at the level of the legislative</a:t>
            </a:r>
            <a:r>
              <a:rPr sz="2250" spc="-15" dirty="0">
                <a:latin typeface="Arial"/>
                <a:cs typeface="Arial"/>
              </a:rPr>
              <a:t> </a:t>
            </a:r>
            <a:r>
              <a:rPr sz="2250" spc="-5" dirty="0">
                <a:latin typeface="Arial"/>
                <a:cs typeface="Arial"/>
              </a:rPr>
              <a:t>system.</a:t>
            </a:r>
            <a:endParaRPr sz="2250">
              <a:latin typeface="Arial"/>
              <a:cs typeface="Arial"/>
            </a:endParaRPr>
          </a:p>
          <a:p>
            <a:pPr>
              <a:lnSpc>
                <a:spcPct val="100000"/>
              </a:lnSpc>
              <a:spcBef>
                <a:spcPts val="45"/>
              </a:spcBef>
              <a:buFont typeface="Arial"/>
              <a:buChar char="•"/>
            </a:pPr>
            <a:endParaRPr sz="3250">
              <a:latin typeface="Times New Roman"/>
              <a:cs typeface="Times New Roman"/>
            </a:endParaRPr>
          </a:p>
          <a:p>
            <a:pPr marL="356870" marR="84455" indent="-344170">
              <a:lnSpc>
                <a:spcPct val="99800"/>
              </a:lnSpc>
              <a:buChar char="•"/>
              <a:tabLst>
                <a:tab pos="356870" algn="l"/>
                <a:tab pos="357505" algn="l"/>
              </a:tabLst>
            </a:pPr>
            <a:r>
              <a:rPr sz="2250" spc="-5" dirty="0">
                <a:latin typeface="Arial"/>
                <a:cs typeface="Arial"/>
              </a:rPr>
              <a:t>This political system requires an activist public </a:t>
            </a:r>
            <a:r>
              <a:rPr sz="2250" spc="-10" dirty="0">
                <a:latin typeface="Arial"/>
                <a:cs typeface="Arial"/>
              </a:rPr>
              <a:t>sphere,  </a:t>
            </a:r>
            <a:r>
              <a:rPr sz="2250" spc="-5" dirty="0">
                <a:latin typeface="Arial"/>
                <a:cs typeface="Arial"/>
              </a:rPr>
              <a:t>where matters of common interest and political issues can  be discussed, and the force of public opinion can influence  the decision-making</a:t>
            </a:r>
            <a:r>
              <a:rPr sz="2250" spc="-45" dirty="0">
                <a:latin typeface="Arial"/>
                <a:cs typeface="Arial"/>
              </a:rPr>
              <a:t> </a:t>
            </a:r>
            <a:r>
              <a:rPr sz="2250" spc="-10" dirty="0">
                <a:latin typeface="Arial"/>
                <a:cs typeface="Arial"/>
              </a:rPr>
              <a:t>process.</a:t>
            </a:r>
            <a:endParaRPr sz="225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221</a:t>
            </a:fld>
            <a:endParaRPr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410972"/>
            <a:ext cx="4994275" cy="421005"/>
          </a:xfrm>
          <a:prstGeom prst="rect">
            <a:avLst/>
          </a:prstGeom>
        </p:spPr>
        <p:txBody>
          <a:bodyPr vert="horz" wrap="square" lIns="0" tIns="11430" rIns="0" bIns="0" rtlCol="0">
            <a:spAutoFit/>
          </a:bodyPr>
          <a:lstStyle/>
          <a:p>
            <a:pPr marL="12700">
              <a:lnSpc>
                <a:spcPct val="100000"/>
              </a:lnSpc>
              <a:spcBef>
                <a:spcPts val="90"/>
              </a:spcBef>
            </a:pPr>
            <a:r>
              <a:rPr sz="2600" b="1" spc="-70" dirty="0">
                <a:latin typeface="Arial"/>
                <a:cs typeface="Arial"/>
              </a:rPr>
              <a:t>Habermas </a:t>
            </a:r>
            <a:r>
              <a:rPr sz="2600" b="1" spc="-114" dirty="0">
                <a:latin typeface="Arial"/>
                <a:cs typeface="Arial"/>
              </a:rPr>
              <a:t>versus</a:t>
            </a:r>
            <a:r>
              <a:rPr sz="2600" b="1" spc="-55" dirty="0">
                <a:latin typeface="Arial"/>
                <a:cs typeface="Arial"/>
              </a:rPr>
              <a:t> </a:t>
            </a:r>
            <a:r>
              <a:rPr sz="2600" b="1" spc="-125" dirty="0">
                <a:latin typeface="Arial"/>
                <a:cs typeface="Arial"/>
              </a:rPr>
              <a:t>Postmodernists</a:t>
            </a:r>
            <a:endParaRPr sz="2600">
              <a:latin typeface="Arial"/>
              <a:cs typeface="Arial"/>
            </a:endParaRPr>
          </a:p>
        </p:txBody>
      </p:sp>
      <p:sp>
        <p:nvSpPr>
          <p:cNvPr id="3" name="object 3"/>
          <p:cNvSpPr txBox="1"/>
          <p:nvPr/>
        </p:nvSpPr>
        <p:spPr>
          <a:xfrm>
            <a:off x="535940" y="1203452"/>
            <a:ext cx="8062595" cy="3749040"/>
          </a:xfrm>
          <a:prstGeom prst="rect">
            <a:avLst/>
          </a:prstGeom>
        </p:spPr>
        <p:txBody>
          <a:bodyPr vert="horz" wrap="square" lIns="0" tIns="87630" rIns="0" bIns="0" rtlCol="0">
            <a:spAutoFit/>
          </a:bodyPr>
          <a:lstStyle/>
          <a:p>
            <a:pPr marL="356870" marR="46355" indent="-344170" algn="just">
              <a:lnSpc>
                <a:spcPts val="2500"/>
              </a:lnSpc>
              <a:spcBef>
                <a:spcPts val="690"/>
              </a:spcBef>
              <a:buChar char="•"/>
              <a:tabLst>
                <a:tab pos="357505" algn="l"/>
              </a:tabLst>
            </a:pPr>
            <a:r>
              <a:rPr sz="2600" spc="-10" dirty="0">
                <a:latin typeface="Arial"/>
                <a:cs typeface="Arial"/>
              </a:rPr>
              <a:t>Habermas </a:t>
            </a:r>
            <a:r>
              <a:rPr sz="2600" spc="-5" dirty="0">
                <a:latin typeface="Arial"/>
                <a:cs typeface="Arial"/>
              </a:rPr>
              <a:t>offered some </a:t>
            </a:r>
            <a:r>
              <a:rPr sz="2600" spc="-10" dirty="0">
                <a:latin typeface="Arial"/>
                <a:cs typeface="Arial"/>
              </a:rPr>
              <a:t>early </a:t>
            </a:r>
            <a:r>
              <a:rPr sz="2600" spc="-5" dirty="0">
                <a:latin typeface="Arial"/>
                <a:cs typeface="Arial"/>
              </a:rPr>
              <a:t>criticisms </a:t>
            </a:r>
            <a:r>
              <a:rPr sz="2600" spc="-10" dirty="0">
                <a:latin typeface="Arial"/>
                <a:cs typeface="Arial"/>
              </a:rPr>
              <a:t>in an </a:t>
            </a:r>
            <a:r>
              <a:rPr sz="2600" spc="-5" dirty="0">
                <a:latin typeface="Arial"/>
                <a:cs typeface="Arial"/>
              </a:rPr>
              <a:t>essay,  </a:t>
            </a:r>
            <a:r>
              <a:rPr sz="2600" spc="-10" dirty="0">
                <a:latin typeface="Arial"/>
                <a:cs typeface="Arial"/>
              </a:rPr>
              <a:t>‘Modernity </a:t>
            </a:r>
            <a:r>
              <a:rPr sz="2600" spc="-5" dirty="0">
                <a:latin typeface="Arial"/>
                <a:cs typeface="Arial"/>
              </a:rPr>
              <a:t>versus </a:t>
            </a:r>
            <a:r>
              <a:rPr sz="2600" spc="-10" dirty="0">
                <a:latin typeface="Arial"/>
                <a:cs typeface="Arial"/>
              </a:rPr>
              <a:t>Postmodernity’ (1981), which has  achieved wide</a:t>
            </a:r>
            <a:r>
              <a:rPr sz="2600" spc="55" dirty="0">
                <a:latin typeface="Arial"/>
                <a:cs typeface="Arial"/>
              </a:rPr>
              <a:t> </a:t>
            </a:r>
            <a:r>
              <a:rPr sz="2600" spc="-10" dirty="0">
                <a:latin typeface="Arial"/>
                <a:cs typeface="Arial"/>
              </a:rPr>
              <a:t>recognition.</a:t>
            </a:r>
            <a:endParaRPr sz="2600">
              <a:latin typeface="Arial"/>
              <a:cs typeface="Arial"/>
            </a:endParaRPr>
          </a:p>
          <a:p>
            <a:pPr>
              <a:lnSpc>
                <a:spcPct val="100000"/>
              </a:lnSpc>
              <a:buFont typeface="Arial"/>
              <a:buChar char="•"/>
            </a:pPr>
            <a:endParaRPr sz="3250">
              <a:latin typeface="Times New Roman"/>
              <a:cs typeface="Times New Roman"/>
            </a:endParaRPr>
          </a:p>
          <a:p>
            <a:pPr marL="356870" marR="44450" indent="-344170" algn="just">
              <a:lnSpc>
                <a:spcPts val="2500"/>
              </a:lnSpc>
              <a:buChar char="•"/>
              <a:tabLst>
                <a:tab pos="357505" algn="l"/>
              </a:tabLst>
            </a:pPr>
            <a:r>
              <a:rPr sz="2600" spc="-5" dirty="0">
                <a:latin typeface="Arial"/>
                <a:cs typeface="Arial"/>
              </a:rPr>
              <a:t>In </a:t>
            </a:r>
            <a:r>
              <a:rPr sz="2600" spc="-10" dirty="0">
                <a:latin typeface="Arial"/>
                <a:cs typeface="Arial"/>
              </a:rPr>
              <a:t>this essay, Habermas raises the issue of whether,  in light of the </a:t>
            </a:r>
            <a:r>
              <a:rPr sz="2600" spc="-5" dirty="0">
                <a:latin typeface="Arial"/>
                <a:cs typeface="Arial"/>
              </a:rPr>
              <a:t>failures </a:t>
            </a:r>
            <a:r>
              <a:rPr sz="2600" spc="-10" dirty="0">
                <a:latin typeface="Arial"/>
                <a:cs typeface="Arial"/>
              </a:rPr>
              <a:t>of the </a:t>
            </a:r>
            <a:r>
              <a:rPr sz="2600" spc="-5" dirty="0">
                <a:latin typeface="Arial"/>
                <a:cs typeface="Arial"/>
              </a:rPr>
              <a:t>twentieth century,</a:t>
            </a:r>
            <a:r>
              <a:rPr sz="2600" spc="290" dirty="0">
                <a:latin typeface="Arial"/>
                <a:cs typeface="Arial"/>
              </a:rPr>
              <a:t> </a:t>
            </a:r>
            <a:r>
              <a:rPr sz="2600" spc="-15" dirty="0">
                <a:latin typeface="Arial"/>
                <a:cs typeface="Arial"/>
              </a:rPr>
              <a:t>we</a:t>
            </a:r>
            <a:endParaRPr sz="2600">
              <a:latin typeface="Arial"/>
              <a:cs typeface="Arial"/>
            </a:endParaRPr>
          </a:p>
          <a:p>
            <a:pPr marL="356870">
              <a:lnSpc>
                <a:spcPts val="2165"/>
              </a:lnSpc>
            </a:pPr>
            <a:r>
              <a:rPr sz="2600" spc="-10" dirty="0">
                <a:latin typeface="Arial"/>
                <a:cs typeface="Arial"/>
              </a:rPr>
              <a:t>“should </a:t>
            </a:r>
            <a:r>
              <a:rPr sz="2600" spc="-5" dirty="0">
                <a:latin typeface="Arial"/>
                <a:cs typeface="Arial"/>
              </a:rPr>
              <a:t>try to </a:t>
            </a:r>
            <a:r>
              <a:rPr sz="2600" spc="-10" dirty="0">
                <a:latin typeface="Arial"/>
                <a:cs typeface="Arial"/>
              </a:rPr>
              <a:t>hold on </a:t>
            </a:r>
            <a:r>
              <a:rPr sz="2600" spc="-5" dirty="0">
                <a:latin typeface="Arial"/>
                <a:cs typeface="Arial"/>
              </a:rPr>
              <a:t>to </a:t>
            </a:r>
            <a:r>
              <a:rPr sz="2600" spc="-10" dirty="0">
                <a:latin typeface="Arial"/>
                <a:cs typeface="Arial"/>
              </a:rPr>
              <a:t>the </a:t>
            </a:r>
            <a:r>
              <a:rPr sz="2700" i="1" spc="-50" dirty="0">
                <a:latin typeface="Arial"/>
                <a:cs typeface="Arial"/>
              </a:rPr>
              <a:t>intentions of</a:t>
            </a:r>
            <a:r>
              <a:rPr sz="2700" i="1" spc="215" dirty="0">
                <a:latin typeface="Arial"/>
                <a:cs typeface="Arial"/>
              </a:rPr>
              <a:t> </a:t>
            </a:r>
            <a:r>
              <a:rPr sz="2700" i="1" spc="-55" dirty="0">
                <a:latin typeface="Arial"/>
                <a:cs typeface="Arial"/>
              </a:rPr>
              <a:t>the</a:t>
            </a:r>
            <a:endParaRPr sz="2700">
              <a:latin typeface="Arial"/>
              <a:cs typeface="Arial"/>
            </a:endParaRPr>
          </a:p>
          <a:p>
            <a:pPr marL="356870">
              <a:lnSpc>
                <a:spcPts val="2545"/>
              </a:lnSpc>
            </a:pPr>
            <a:r>
              <a:rPr sz="2700" i="1" spc="-55" dirty="0">
                <a:latin typeface="Arial"/>
                <a:cs typeface="Arial"/>
              </a:rPr>
              <a:t>Enlightenment</a:t>
            </a:r>
            <a:r>
              <a:rPr sz="2600" spc="-55" dirty="0">
                <a:latin typeface="Arial"/>
                <a:cs typeface="Arial"/>
              </a:rPr>
              <a:t>, </a:t>
            </a:r>
            <a:r>
              <a:rPr sz="2600" spc="-10" dirty="0">
                <a:latin typeface="Arial"/>
                <a:cs typeface="Arial"/>
              </a:rPr>
              <a:t>feeble as they may be, or should</a:t>
            </a:r>
            <a:r>
              <a:rPr sz="2600" spc="360" dirty="0">
                <a:latin typeface="Arial"/>
                <a:cs typeface="Arial"/>
              </a:rPr>
              <a:t> </a:t>
            </a:r>
            <a:r>
              <a:rPr sz="2600" spc="-10" dirty="0">
                <a:latin typeface="Arial"/>
                <a:cs typeface="Arial"/>
              </a:rPr>
              <a:t>we</a:t>
            </a:r>
            <a:endParaRPr sz="2600">
              <a:latin typeface="Arial"/>
              <a:cs typeface="Arial"/>
            </a:endParaRPr>
          </a:p>
          <a:p>
            <a:pPr marL="356870" marR="5080">
              <a:lnSpc>
                <a:spcPts val="2500"/>
              </a:lnSpc>
              <a:spcBef>
                <a:spcPts val="275"/>
              </a:spcBef>
            </a:pPr>
            <a:r>
              <a:rPr sz="2600" spc="-10" dirty="0">
                <a:latin typeface="Arial"/>
                <a:cs typeface="Arial"/>
              </a:rPr>
              <a:t>declare the entire project of modernity </a:t>
            </a:r>
            <a:r>
              <a:rPr sz="2600" spc="-5" dirty="0">
                <a:latin typeface="Arial"/>
                <a:cs typeface="Arial"/>
              </a:rPr>
              <a:t>a </a:t>
            </a:r>
            <a:r>
              <a:rPr sz="2600" spc="-10" dirty="0">
                <a:latin typeface="Arial"/>
                <a:cs typeface="Arial"/>
              </a:rPr>
              <a:t>lost cause?”  Habermas refuses </a:t>
            </a:r>
            <a:r>
              <a:rPr sz="2600" spc="-5" dirty="0">
                <a:latin typeface="Arial"/>
                <a:cs typeface="Arial"/>
              </a:rPr>
              <a:t>to </a:t>
            </a:r>
            <a:r>
              <a:rPr sz="2600" spc="-10" dirty="0">
                <a:latin typeface="Arial"/>
                <a:cs typeface="Arial"/>
              </a:rPr>
              <a:t>give up on the possibility of </a:t>
            </a:r>
            <a:r>
              <a:rPr sz="2600" spc="-5" dirty="0">
                <a:latin typeface="Arial"/>
                <a:cs typeface="Arial"/>
              </a:rPr>
              <a:t>a  </a:t>
            </a:r>
            <a:r>
              <a:rPr sz="2600" spc="-10" dirty="0">
                <a:latin typeface="Arial"/>
                <a:cs typeface="Arial"/>
              </a:rPr>
              <a:t>rational, “scientific” understanding of the</a:t>
            </a:r>
            <a:r>
              <a:rPr sz="2600" spc="235" dirty="0">
                <a:latin typeface="Arial"/>
                <a:cs typeface="Arial"/>
              </a:rPr>
              <a:t> </a:t>
            </a:r>
            <a:r>
              <a:rPr sz="2600" spc="-10" dirty="0">
                <a:latin typeface="Arial"/>
                <a:cs typeface="Arial"/>
              </a:rPr>
              <a:t>life-world.</a:t>
            </a:r>
            <a:endParaRPr sz="2600">
              <a:latin typeface="Arial"/>
              <a:cs typeface="Arial"/>
            </a:endParaRPr>
          </a:p>
        </p:txBody>
      </p:sp>
      <p:sp>
        <p:nvSpPr>
          <p:cNvPr id="4" name="object 4"/>
          <p:cNvSpPr/>
          <p:nvPr/>
        </p:nvSpPr>
        <p:spPr>
          <a:xfrm>
            <a:off x="5943637" y="4876799"/>
            <a:ext cx="3200361" cy="19812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222</a:t>
            </a:fld>
            <a:endParaRPr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563" y="481076"/>
            <a:ext cx="5506720" cy="683895"/>
          </a:xfrm>
          <a:prstGeom prst="rect">
            <a:avLst/>
          </a:prstGeom>
        </p:spPr>
        <p:txBody>
          <a:bodyPr vert="horz" wrap="square" lIns="0" tIns="83820" rIns="0" bIns="0" rtlCol="0">
            <a:spAutoFit/>
          </a:bodyPr>
          <a:lstStyle/>
          <a:p>
            <a:pPr marL="12700" marR="5080">
              <a:lnSpc>
                <a:spcPts val="2300"/>
              </a:lnSpc>
              <a:spcBef>
                <a:spcPts val="660"/>
              </a:spcBef>
            </a:pPr>
            <a:r>
              <a:rPr sz="2400" b="1" spc="-65" dirty="0">
                <a:latin typeface="Arial"/>
                <a:cs typeface="Arial"/>
              </a:rPr>
              <a:t>Habermas </a:t>
            </a:r>
            <a:r>
              <a:rPr sz="2400" b="1" spc="-75" dirty="0">
                <a:latin typeface="Arial"/>
                <a:cs typeface="Arial"/>
              </a:rPr>
              <a:t>has several </a:t>
            </a:r>
            <a:r>
              <a:rPr sz="2400" b="1" spc="-90" dirty="0">
                <a:latin typeface="Arial"/>
                <a:cs typeface="Arial"/>
              </a:rPr>
              <a:t>main </a:t>
            </a:r>
            <a:r>
              <a:rPr sz="2400" b="1" spc="-135" dirty="0">
                <a:latin typeface="Arial"/>
                <a:cs typeface="Arial"/>
              </a:rPr>
              <a:t>criticisms </a:t>
            </a:r>
            <a:r>
              <a:rPr sz="2400" b="1" spc="-110" dirty="0">
                <a:latin typeface="Arial"/>
                <a:cs typeface="Arial"/>
              </a:rPr>
              <a:t>of  </a:t>
            </a:r>
            <a:r>
              <a:rPr sz="2400" b="1" spc="-125" dirty="0">
                <a:latin typeface="Arial"/>
                <a:cs typeface="Arial"/>
              </a:rPr>
              <a:t>postmodernism</a:t>
            </a:r>
            <a:endParaRPr sz="24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223</a:t>
            </a:fld>
            <a:endParaRPr dirty="0"/>
          </a:p>
        </p:txBody>
      </p:sp>
      <p:sp>
        <p:nvSpPr>
          <p:cNvPr id="3" name="object 3"/>
          <p:cNvSpPr txBox="1">
            <a:spLocks noGrp="1"/>
          </p:cNvSpPr>
          <p:nvPr>
            <p:ph type="body" idx="1"/>
          </p:nvPr>
        </p:nvSpPr>
        <p:spPr>
          <a:prstGeom prst="rect">
            <a:avLst/>
          </a:prstGeom>
        </p:spPr>
        <p:txBody>
          <a:bodyPr vert="horz" wrap="square" lIns="0" tIns="83185" rIns="0" bIns="0" rtlCol="0">
            <a:spAutoFit/>
          </a:bodyPr>
          <a:lstStyle/>
          <a:p>
            <a:pPr marL="366395" marR="5080" indent="-344170">
              <a:lnSpc>
                <a:spcPct val="80000"/>
              </a:lnSpc>
              <a:spcBef>
                <a:spcPts val="655"/>
              </a:spcBef>
              <a:buChar char="•"/>
              <a:tabLst>
                <a:tab pos="366395" algn="l"/>
                <a:tab pos="367030" algn="l"/>
              </a:tabLst>
            </a:pPr>
            <a:r>
              <a:rPr spc="-5" dirty="0"/>
              <a:t>First, the postmodernists are equivocal </a:t>
            </a:r>
            <a:r>
              <a:rPr spc="-10" dirty="0"/>
              <a:t>about whether they  </a:t>
            </a:r>
            <a:r>
              <a:rPr spc="-5" dirty="0"/>
              <a:t>are </a:t>
            </a:r>
            <a:r>
              <a:rPr spc="-10" dirty="0"/>
              <a:t>producing </a:t>
            </a:r>
            <a:r>
              <a:rPr spc="-5" dirty="0"/>
              <a:t>serious theory or</a:t>
            </a:r>
            <a:r>
              <a:rPr spc="-30" dirty="0"/>
              <a:t> </a:t>
            </a:r>
            <a:r>
              <a:rPr spc="-10" dirty="0"/>
              <a:t>literature.</a:t>
            </a:r>
          </a:p>
          <a:p>
            <a:pPr marL="9525">
              <a:lnSpc>
                <a:spcPct val="100000"/>
              </a:lnSpc>
              <a:spcBef>
                <a:spcPts val="30"/>
              </a:spcBef>
              <a:buFont typeface="Arial"/>
              <a:buChar char="•"/>
            </a:pPr>
            <a:endParaRPr sz="2850">
              <a:latin typeface="Times New Roman"/>
              <a:cs typeface="Times New Roman"/>
            </a:endParaRPr>
          </a:p>
          <a:p>
            <a:pPr marL="366395" marR="136525" indent="-344170">
              <a:lnSpc>
                <a:spcPct val="80000"/>
              </a:lnSpc>
              <a:spcBef>
                <a:spcPts val="5"/>
              </a:spcBef>
              <a:buChar char="•"/>
              <a:tabLst>
                <a:tab pos="366395" algn="l"/>
                <a:tab pos="367030" algn="l"/>
              </a:tabLst>
            </a:pPr>
            <a:r>
              <a:rPr spc="-5" dirty="0"/>
              <a:t>Second, </a:t>
            </a:r>
            <a:r>
              <a:rPr spc="-10" dirty="0"/>
              <a:t>Habermas </a:t>
            </a:r>
            <a:r>
              <a:rPr spc="-5" dirty="0"/>
              <a:t>feels that the postmodernists are  animated by normative sentiments but the nature of </a:t>
            </a:r>
            <a:r>
              <a:rPr spc="-10" dirty="0"/>
              <a:t>those  </a:t>
            </a:r>
            <a:r>
              <a:rPr spc="-5" dirty="0"/>
              <a:t>sentiments is </a:t>
            </a:r>
            <a:r>
              <a:rPr spc="-10" dirty="0"/>
              <a:t>concealed </a:t>
            </a:r>
            <a:r>
              <a:rPr spc="-5" dirty="0"/>
              <a:t>from the</a:t>
            </a:r>
            <a:r>
              <a:rPr spc="-50" dirty="0"/>
              <a:t> </a:t>
            </a:r>
            <a:r>
              <a:rPr spc="-10" dirty="0"/>
              <a:t>reader.</a:t>
            </a:r>
          </a:p>
          <a:p>
            <a:pPr marL="9525">
              <a:lnSpc>
                <a:spcPct val="100000"/>
              </a:lnSpc>
              <a:spcBef>
                <a:spcPts val="35"/>
              </a:spcBef>
              <a:buFont typeface="Arial"/>
              <a:buChar char="•"/>
            </a:pPr>
            <a:endParaRPr sz="2850">
              <a:latin typeface="Times New Roman"/>
              <a:cs typeface="Times New Roman"/>
            </a:endParaRPr>
          </a:p>
          <a:p>
            <a:pPr marL="366395" marR="36830" indent="-344170">
              <a:lnSpc>
                <a:spcPct val="80000"/>
              </a:lnSpc>
              <a:buChar char="•"/>
              <a:tabLst>
                <a:tab pos="366395" algn="l"/>
                <a:tab pos="367030" algn="l"/>
              </a:tabLst>
            </a:pPr>
            <a:r>
              <a:rPr spc="-5" dirty="0"/>
              <a:t>Third, </a:t>
            </a:r>
            <a:r>
              <a:rPr spc="-10" dirty="0"/>
              <a:t>Habermas </a:t>
            </a:r>
            <a:r>
              <a:rPr spc="-5" dirty="0"/>
              <a:t>accuses postmodernism of </a:t>
            </a:r>
            <a:r>
              <a:rPr spc="-10" dirty="0"/>
              <a:t>being </a:t>
            </a:r>
            <a:r>
              <a:rPr dirty="0"/>
              <a:t>a  </a:t>
            </a:r>
            <a:r>
              <a:rPr spc="-5" dirty="0"/>
              <a:t>totalizing perspective that fails “to differentiate </a:t>
            </a:r>
            <a:r>
              <a:rPr spc="-10" dirty="0"/>
              <a:t>phenomena  </a:t>
            </a:r>
            <a:r>
              <a:rPr spc="-5" dirty="0"/>
              <a:t>and practices that occur within modern</a:t>
            </a:r>
            <a:r>
              <a:rPr spc="-35" dirty="0"/>
              <a:t> </a:t>
            </a:r>
            <a:r>
              <a:rPr spc="-5" dirty="0"/>
              <a:t>society”.</a:t>
            </a:r>
          </a:p>
          <a:p>
            <a:pPr marL="9525">
              <a:lnSpc>
                <a:spcPct val="100000"/>
              </a:lnSpc>
              <a:spcBef>
                <a:spcPts val="30"/>
              </a:spcBef>
              <a:buFont typeface="Arial"/>
              <a:buChar char="•"/>
            </a:pPr>
            <a:endParaRPr sz="2850">
              <a:latin typeface="Times New Roman"/>
              <a:cs typeface="Times New Roman"/>
            </a:endParaRPr>
          </a:p>
          <a:p>
            <a:pPr marL="366395" marR="197485" indent="-344170">
              <a:lnSpc>
                <a:spcPct val="80000"/>
              </a:lnSpc>
              <a:spcBef>
                <a:spcPts val="5"/>
              </a:spcBef>
              <a:buChar char="•"/>
              <a:tabLst>
                <a:tab pos="366395" algn="l"/>
                <a:tab pos="367030" algn="l"/>
              </a:tabLst>
            </a:pPr>
            <a:r>
              <a:rPr spc="-5" dirty="0"/>
              <a:t>Lastly, </a:t>
            </a:r>
            <a:r>
              <a:rPr spc="-10" dirty="0"/>
              <a:t>Habermas </a:t>
            </a:r>
            <a:r>
              <a:rPr spc="-5" dirty="0"/>
              <a:t>asserts that postmodernists </a:t>
            </a:r>
            <a:r>
              <a:rPr spc="-10" dirty="0"/>
              <a:t>ignore that  which Habermas </a:t>
            </a:r>
            <a:r>
              <a:rPr spc="-5" dirty="0"/>
              <a:t>finds </a:t>
            </a:r>
            <a:r>
              <a:rPr spc="-10" dirty="0"/>
              <a:t>absolutely </a:t>
            </a:r>
            <a:r>
              <a:rPr spc="-5" dirty="0"/>
              <a:t>central </a:t>
            </a:r>
            <a:r>
              <a:rPr dirty="0"/>
              <a:t>- </a:t>
            </a:r>
            <a:r>
              <a:rPr spc="-10" dirty="0"/>
              <a:t>namely,  </a:t>
            </a:r>
            <a:r>
              <a:rPr spc="-5" dirty="0"/>
              <a:t>everyday life and its</a:t>
            </a:r>
            <a:r>
              <a:rPr spc="-35" dirty="0"/>
              <a:t> </a:t>
            </a:r>
            <a:r>
              <a:rPr spc="-5" dirty="0"/>
              <a:t>practices.</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2311400" marR="2032635" indent="-189230">
              <a:lnSpc>
                <a:spcPct val="100000"/>
              </a:lnSpc>
              <a:spcBef>
                <a:spcPts val="105"/>
              </a:spcBef>
            </a:pPr>
            <a:r>
              <a:rPr b="1" spc="-130" dirty="0">
                <a:latin typeface="Arial"/>
                <a:cs typeface="Arial"/>
              </a:rPr>
              <a:t>Deconstructing </a:t>
            </a:r>
            <a:r>
              <a:rPr b="1" spc="-114" dirty="0">
                <a:latin typeface="Arial"/>
                <a:cs typeface="Arial"/>
              </a:rPr>
              <a:t>Modernity:  </a:t>
            </a:r>
            <a:r>
              <a:rPr b="1" spc="-40" dirty="0">
                <a:latin typeface="Arial"/>
                <a:cs typeface="Arial"/>
              </a:rPr>
              <a:t>The </a:t>
            </a:r>
            <a:r>
              <a:rPr b="1" spc="-110" dirty="0">
                <a:latin typeface="Arial"/>
                <a:cs typeface="Arial"/>
              </a:rPr>
              <a:t>Feminist</a:t>
            </a:r>
            <a:r>
              <a:rPr b="1" spc="-120" dirty="0">
                <a:latin typeface="Arial"/>
                <a:cs typeface="Arial"/>
              </a:rPr>
              <a:t> </a:t>
            </a:r>
            <a:r>
              <a:rPr b="1" spc="-80" dirty="0">
                <a:latin typeface="Arial"/>
                <a:cs typeface="Arial"/>
              </a:rPr>
              <a:t>Challenge</a:t>
            </a:r>
          </a:p>
        </p:txBody>
      </p:sp>
      <p:sp>
        <p:nvSpPr>
          <p:cNvPr id="4" name="object 4"/>
          <p:cNvSpPr txBox="1"/>
          <p:nvPr/>
        </p:nvSpPr>
        <p:spPr>
          <a:xfrm>
            <a:off x="231140" y="1311960"/>
            <a:ext cx="8434705" cy="976630"/>
          </a:xfrm>
          <a:prstGeom prst="rect">
            <a:avLst/>
          </a:prstGeom>
        </p:spPr>
        <p:txBody>
          <a:bodyPr vert="horz" wrap="square" lIns="0" tIns="92075" rIns="0" bIns="0" rtlCol="0">
            <a:spAutoFit/>
          </a:bodyPr>
          <a:lstStyle/>
          <a:p>
            <a:pPr marL="356870" indent="-344170">
              <a:lnSpc>
                <a:spcPct val="100000"/>
              </a:lnSpc>
              <a:spcBef>
                <a:spcPts val="725"/>
              </a:spcBef>
              <a:buFont typeface="Arial"/>
              <a:buChar char="•"/>
              <a:tabLst>
                <a:tab pos="356870" algn="l"/>
                <a:tab pos="357505" algn="l"/>
              </a:tabLst>
            </a:pPr>
            <a:r>
              <a:rPr sz="2600" b="1" spc="-110" dirty="0">
                <a:latin typeface="Arial"/>
                <a:cs typeface="Arial"/>
              </a:rPr>
              <a:t>Modernity </a:t>
            </a:r>
            <a:r>
              <a:rPr sz="2600" b="1" spc="-90" dirty="0">
                <a:latin typeface="Arial"/>
                <a:cs typeface="Arial"/>
              </a:rPr>
              <a:t>may </a:t>
            </a:r>
            <a:r>
              <a:rPr sz="2600" b="1" spc="-70" dirty="0">
                <a:latin typeface="Arial"/>
                <a:cs typeface="Arial"/>
              </a:rPr>
              <a:t>be </a:t>
            </a:r>
            <a:r>
              <a:rPr sz="2600" b="1" spc="-105" dirty="0">
                <a:latin typeface="Arial"/>
                <a:cs typeface="Arial"/>
              </a:rPr>
              <a:t>interrogated </a:t>
            </a:r>
            <a:r>
              <a:rPr sz="2600" b="1" spc="-145" dirty="0">
                <a:latin typeface="Arial"/>
                <a:cs typeface="Arial"/>
              </a:rPr>
              <a:t>by </a:t>
            </a:r>
            <a:r>
              <a:rPr sz="2600" b="1" spc="-125" dirty="0">
                <a:latin typeface="Arial"/>
                <a:cs typeface="Arial"/>
              </a:rPr>
              <a:t>differing</a:t>
            </a:r>
            <a:r>
              <a:rPr sz="2600" b="1" spc="350" dirty="0">
                <a:latin typeface="Arial"/>
                <a:cs typeface="Arial"/>
              </a:rPr>
              <a:t> </a:t>
            </a:r>
            <a:r>
              <a:rPr sz="2600" b="1" spc="-114" dirty="0">
                <a:latin typeface="Arial"/>
                <a:cs typeface="Arial"/>
              </a:rPr>
              <a:t>dimensions.</a:t>
            </a:r>
            <a:endParaRPr sz="2600">
              <a:latin typeface="Arial"/>
              <a:cs typeface="Arial"/>
            </a:endParaRPr>
          </a:p>
          <a:p>
            <a:pPr marL="356870" indent="-344170">
              <a:lnSpc>
                <a:spcPct val="100000"/>
              </a:lnSpc>
              <a:spcBef>
                <a:spcPts val="620"/>
              </a:spcBef>
              <a:buFont typeface="Arial"/>
              <a:buChar char="•"/>
              <a:tabLst>
                <a:tab pos="356870" algn="l"/>
                <a:tab pos="357505" algn="l"/>
              </a:tabLst>
            </a:pPr>
            <a:r>
              <a:rPr sz="2600" b="1" spc="-105" dirty="0">
                <a:latin typeface="Arial"/>
                <a:cs typeface="Arial"/>
              </a:rPr>
              <a:t>Feminism </a:t>
            </a:r>
            <a:r>
              <a:rPr sz="2600" b="1" spc="-110" dirty="0">
                <a:latin typeface="Arial"/>
                <a:cs typeface="Arial"/>
              </a:rPr>
              <a:t>poses </a:t>
            </a:r>
            <a:r>
              <a:rPr sz="2600" b="1" spc="-95" dirty="0">
                <a:latin typeface="Arial"/>
                <a:cs typeface="Arial"/>
              </a:rPr>
              <a:t>key challenge </a:t>
            </a:r>
            <a:r>
              <a:rPr sz="2600" b="1" spc="-140" dirty="0">
                <a:latin typeface="Arial"/>
                <a:cs typeface="Arial"/>
              </a:rPr>
              <a:t>to </a:t>
            </a:r>
            <a:r>
              <a:rPr sz="2600" b="1" spc="-120" dirty="0">
                <a:latin typeface="Arial"/>
                <a:cs typeface="Arial"/>
              </a:rPr>
              <a:t>critical</a:t>
            </a:r>
            <a:r>
              <a:rPr sz="2600" b="1" spc="229" dirty="0">
                <a:latin typeface="Arial"/>
                <a:cs typeface="Arial"/>
              </a:rPr>
              <a:t> </a:t>
            </a:r>
            <a:r>
              <a:rPr sz="2600" b="1" spc="-114" dirty="0">
                <a:latin typeface="Arial"/>
                <a:cs typeface="Arial"/>
              </a:rPr>
              <a:t>modernism.</a:t>
            </a:r>
            <a:endParaRPr sz="2600">
              <a:latin typeface="Arial"/>
              <a:cs typeface="Arial"/>
            </a:endParaRPr>
          </a:p>
        </p:txBody>
      </p:sp>
      <p:sp>
        <p:nvSpPr>
          <p:cNvPr id="5" name="object 5"/>
          <p:cNvSpPr/>
          <p:nvPr/>
        </p:nvSpPr>
        <p:spPr>
          <a:xfrm>
            <a:off x="2682239" y="2709671"/>
            <a:ext cx="655319" cy="87172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962655" y="3032759"/>
            <a:ext cx="94488" cy="9143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743200" y="2743200"/>
            <a:ext cx="533400" cy="762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743200" y="2743200"/>
            <a:ext cx="533400" cy="762000"/>
          </a:xfrm>
          <a:custGeom>
            <a:avLst/>
            <a:gdLst/>
            <a:ahLst/>
            <a:cxnLst/>
            <a:rect l="l" t="t" r="r" b="b"/>
            <a:pathLst>
              <a:path w="533400" h="762000">
                <a:moveTo>
                  <a:pt x="533400" y="495300"/>
                </a:moveTo>
                <a:lnTo>
                  <a:pt x="400050" y="495300"/>
                </a:lnTo>
                <a:lnTo>
                  <a:pt x="400050" y="0"/>
                </a:lnTo>
                <a:lnTo>
                  <a:pt x="133350" y="0"/>
                </a:lnTo>
                <a:lnTo>
                  <a:pt x="133350" y="495300"/>
                </a:lnTo>
                <a:lnTo>
                  <a:pt x="0" y="495300"/>
                </a:lnTo>
                <a:lnTo>
                  <a:pt x="266700" y="762000"/>
                </a:lnTo>
                <a:lnTo>
                  <a:pt x="533400" y="495300"/>
                </a:lnTo>
                <a:close/>
              </a:path>
            </a:pathLst>
          </a:custGeom>
          <a:ln w="12700">
            <a:solidFill>
              <a:srgbClr val="000000"/>
            </a:solidFill>
          </a:ln>
        </p:spPr>
        <p:txBody>
          <a:bodyPr wrap="square" lIns="0" tIns="0" rIns="0" bIns="0" rtlCol="0"/>
          <a:lstStyle/>
          <a:p>
            <a:endParaRPr/>
          </a:p>
        </p:txBody>
      </p:sp>
      <p:sp>
        <p:nvSpPr>
          <p:cNvPr id="9" name="object 9"/>
          <p:cNvSpPr/>
          <p:nvPr/>
        </p:nvSpPr>
        <p:spPr>
          <a:xfrm>
            <a:off x="1472183" y="3700272"/>
            <a:ext cx="3075431" cy="102107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20367" y="3892296"/>
            <a:ext cx="3179063" cy="54863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524000" y="3733800"/>
            <a:ext cx="2971800" cy="914400"/>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1524000" y="3733800"/>
            <a:ext cx="2971800" cy="914400"/>
          </a:xfrm>
          <a:prstGeom prst="rect">
            <a:avLst/>
          </a:prstGeom>
          <a:ln w="12700">
            <a:solidFill>
              <a:srgbClr val="000000"/>
            </a:solidFill>
          </a:ln>
        </p:spPr>
        <p:txBody>
          <a:bodyPr vert="horz" wrap="square" lIns="0" tIns="261620" rIns="0" bIns="0" rtlCol="0">
            <a:spAutoFit/>
          </a:bodyPr>
          <a:lstStyle/>
          <a:p>
            <a:pPr marL="125095">
              <a:lnSpc>
                <a:spcPct val="100000"/>
              </a:lnSpc>
              <a:spcBef>
                <a:spcPts val="2060"/>
              </a:spcBef>
            </a:pPr>
            <a:r>
              <a:rPr sz="2400" b="1" spc="-114" dirty="0">
                <a:latin typeface="Arial"/>
                <a:cs typeface="Arial"/>
              </a:rPr>
              <a:t>“Intellectual</a:t>
            </a:r>
            <a:r>
              <a:rPr sz="2400" b="1" spc="-85" dirty="0">
                <a:latin typeface="Arial"/>
                <a:cs typeface="Arial"/>
              </a:rPr>
              <a:t> </a:t>
            </a:r>
            <a:r>
              <a:rPr sz="2400" b="1" spc="-145" dirty="0">
                <a:latin typeface="Arial"/>
                <a:cs typeface="Arial"/>
              </a:rPr>
              <a:t>Politics”</a:t>
            </a:r>
            <a:endParaRPr sz="2400">
              <a:latin typeface="Arial"/>
              <a:cs typeface="Arial"/>
            </a:endParaRPr>
          </a:p>
        </p:txBody>
      </p:sp>
      <p:sp>
        <p:nvSpPr>
          <p:cNvPr id="13" name="object 13"/>
          <p:cNvSpPr/>
          <p:nvPr/>
        </p:nvSpPr>
        <p:spPr>
          <a:xfrm>
            <a:off x="4672583" y="3846576"/>
            <a:ext cx="716279" cy="579119"/>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925568" y="4090415"/>
            <a:ext cx="91439" cy="91439"/>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724400" y="3886200"/>
            <a:ext cx="609600" cy="45720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724400" y="3886200"/>
            <a:ext cx="609600" cy="457200"/>
          </a:xfrm>
          <a:custGeom>
            <a:avLst/>
            <a:gdLst/>
            <a:ahLst/>
            <a:cxnLst/>
            <a:rect l="l" t="t" r="r" b="b"/>
            <a:pathLst>
              <a:path w="609600" h="457200">
                <a:moveTo>
                  <a:pt x="0" y="114300"/>
                </a:moveTo>
                <a:lnTo>
                  <a:pt x="381000" y="114300"/>
                </a:lnTo>
                <a:lnTo>
                  <a:pt x="381000" y="0"/>
                </a:lnTo>
                <a:lnTo>
                  <a:pt x="609600" y="228600"/>
                </a:lnTo>
                <a:lnTo>
                  <a:pt x="381000" y="457200"/>
                </a:lnTo>
                <a:lnTo>
                  <a:pt x="381000" y="342900"/>
                </a:lnTo>
                <a:lnTo>
                  <a:pt x="0" y="342900"/>
                </a:lnTo>
                <a:lnTo>
                  <a:pt x="0" y="114300"/>
                </a:lnTo>
                <a:close/>
              </a:path>
            </a:pathLst>
          </a:custGeom>
          <a:ln w="12700">
            <a:solidFill>
              <a:srgbClr val="46AAC5"/>
            </a:solidFill>
          </a:ln>
        </p:spPr>
        <p:txBody>
          <a:bodyPr wrap="square" lIns="0" tIns="0" rIns="0" bIns="0" rtlCol="0"/>
          <a:lstStyle/>
          <a:p>
            <a:endParaRPr/>
          </a:p>
        </p:txBody>
      </p:sp>
      <p:sp>
        <p:nvSpPr>
          <p:cNvPr id="17" name="object 17"/>
          <p:cNvSpPr/>
          <p:nvPr/>
        </p:nvSpPr>
        <p:spPr>
          <a:xfrm>
            <a:off x="5586983" y="3014471"/>
            <a:ext cx="2618231" cy="1859279"/>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5586983" y="3075431"/>
            <a:ext cx="2691383" cy="164591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5638800" y="3048000"/>
            <a:ext cx="2514600" cy="1752600"/>
          </a:xfrm>
          <a:prstGeom prst="rect">
            <a:avLst/>
          </a:prstGeom>
          <a:blipFill>
            <a:blip r:embed="rId14" cstate="print"/>
            <a:stretch>
              <a:fillRect/>
            </a:stretch>
          </a:blipFill>
        </p:spPr>
        <p:txBody>
          <a:bodyPr wrap="square" lIns="0" tIns="0" rIns="0" bIns="0" rtlCol="0"/>
          <a:lstStyle/>
          <a:p>
            <a:endParaRPr/>
          </a:p>
        </p:txBody>
      </p:sp>
      <p:sp>
        <p:nvSpPr>
          <p:cNvPr id="20" name="object 20"/>
          <p:cNvSpPr txBox="1"/>
          <p:nvPr/>
        </p:nvSpPr>
        <p:spPr>
          <a:xfrm>
            <a:off x="5638800" y="3048000"/>
            <a:ext cx="2514600" cy="1752600"/>
          </a:xfrm>
          <a:prstGeom prst="rect">
            <a:avLst/>
          </a:prstGeom>
          <a:ln w="12700">
            <a:solidFill>
              <a:srgbClr val="46AAC5"/>
            </a:solidFill>
          </a:ln>
        </p:spPr>
        <p:txBody>
          <a:bodyPr vert="horz" wrap="square" lIns="0" tIns="132715" rIns="0" bIns="0" rtlCol="0">
            <a:spAutoFit/>
          </a:bodyPr>
          <a:lstStyle/>
          <a:p>
            <a:pPr marL="177165" marR="172720" indent="635" algn="ctr">
              <a:lnSpc>
                <a:spcPct val="100000"/>
              </a:lnSpc>
              <a:spcBef>
                <a:spcPts val="1045"/>
              </a:spcBef>
            </a:pPr>
            <a:r>
              <a:rPr sz="2400" b="1" spc="-35" dirty="0">
                <a:latin typeface="Arial"/>
                <a:cs typeface="Arial"/>
              </a:rPr>
              <a:t>The </a:t>
            </a:r>
            <a:r>
              <a:rPr sz="2400" b="1" spc="-110" dirty="0">
                <a:latin typeface="Arial"/>
                <a:cs typeface="Arial"/>
              </a:rPr>
              <a:t>question </a:t>
            </a:r>
            <a:r>
              <a:rPr sz="2400" b="1" spc="-130" dirty="0">
                <a:latin typeface="Arial"/>
                <a:cs typeface="Arial"/>
              </a:rPr>
              <a:t>is  </a:t>
            </a:r>
            <a:r>
              <a:rPr sz="2400" b="1" spc="-90" dirty="0">
                <a:latin typeface="Arial"/>
                <a:cs typeface="Arial"/>
              </a:rPr>
              <a:t>whether </a:t>
            </a:r>
            <a:r>
              <a:rPr sz="2400" b="1" spc="-75" dirty="0">
                <a:latin typeface="Arial"/>
                <a:cs typeface="Arial"/>
              </a:rPr>
              <a:t>the</a:t>
            </a:r>
            <a:r>
              <a:rPr sz="2400" b="1" spc="-105" dirty="0">
                <a:latin typeface="Arial"/>
                <a:cs typeface="Arial"/>
              </a:rPr>
              <a:t> </a:t>
            </a:r>
            <a:r>
              <a:rPr sz="2400" b="1" spc="-125" dirty="0">
                <a:latin typeface="Arial"/>
                <a:cs typeface="Arial"/>
              </a:rPr>
              <a:t>two  </a:t>
            </a:r>
            <a:r>
              <a:rPr sz="2400" b="1" spc="-35" dirty="0">
                <a:latin typeface="Arial"/>
                <a:cs typeface="Arial"/>
              </a:rPr>
              <a:t>are </a:t>
            </a:r>
            <a:r>
              <a:rPr sz="2400" b="1" spc="-105" dirty="0">
                <a:latin typeface="Arial"/>
                <a:cs typeface="Arial"/>
              </a:rPr>
              <a:t>compatible  </a:t>
            </a:r>
            <a:r>
              <a:rPr sz="2400" b="1" spc="-125" dirty="0">
                <a:latin typeface="Arial"/>
                <a:cs typeface="Arial"/>
              </a:rPr>
              <a:t>or</a:t>
            </a:r>
            <a:r>
              <a:rPr sz="2400" b="1" spc="-65" dirty="0">
                <a:latin typeface="Arial"/>
                <a:cs typeface="Arial"/>
              </a:rPr>
              <a:t> </a:t>
            </a:r>
            <a:r>
              <a:rPr sz="2400" b="1" spc="-95" dirty="0">
                <a:latin typeface="Arial"/>
                <a:cs typeface="Arial"/>
              </a:rPr>
              <a:t>opposed.</a:t>
            </a:r>
            <a:endParaRPr sz="2400">
              <a:latin typeface="Arial"/>
              <a:cs typeface="Arial"/>
            </a:endParaRPr>
          </a:p>
        </p:txBody>
      </p:sp>
      <p:sp>
        <p:nvSpPr>
          <p:cNvPr id="21" name="object 21"/>
          <p:cNvSpPr/>
          <p:nvPr/>
        </p:nvSpPr>
        <p:spPr>
          <a:xfrm>
            <a:off x="6028944" y="4843271"/>
            <a:ext cx="819911" cy="563879"/>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6391655" y="5023103"/>
            <a:ext cx="94488" cy="91439"/>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6096000" y="4876800"/>
            <a:ext cx="685800" cy="457200"/>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6096000" y="4876800"/>
            <a:ext cx="685800" cy="457200"/>
          </a:xfrm>
          <a:custGeom>
            <a:avLst/>
            <a:gdLst/>
            <a:ahLst/>
            <a:cxnLst/>
            <a:rect l="l" t="t" r="r" b="b"/>
            <a:pathLst>
              <a:path w="685800" h="457200">
                <a:moveTo>
                  <a:pt x="685800" y="228600"/>
                </a:moveTo>
                <a:lnTo>
                  <a:pt x="514350" y="228600"/>
                </a:lnTo>
                <a:lnTo>
                  <a:pt x="514350" y="0"/>
                </a:lnTo>
                <a:lnTo>
                  <a:pt x="171450" y="0"/>
                </a:lnTo>
                <a:lnTo>
                  <a:pt x="171450" y="228600"/>
                </a:lnTo>
                <a:lnTo>
                  <a:pt x="0" y="228600"/>
                </a:lnTo>
                <a:lnTo>
                  <a:pt x="342900" y="457200"/>
                </a:lnTo>
                <a:lnTo>
                  <a:pt x="685800" y="228600"/>
                </a:lnTo>
                <a:close/>
              </a:path>
            </a:pathLst>
          </a:custGeom>
          <a:ln w="12700">
            <a:solidFill>
              <a:srgbClr val="98B954"/>
            </a:solidFill>
          </a:ln>
        </p:spPr>
        <p:txBody>
          <a:bodyPr wrap="square" lIns="0" tIns="0" rIns="0" bIns="0" rtlCol="0"/>
          <a:lstStyle/>
          <a:p>
            <a:endParaRPr/>
          </a:p>
        </p:txBody>
      </p:sp>
      <p:sp>
        <p:nvSpPr>
          <p:cNvPr id="25" name="object 25"/>
          <p:cNvSpPr/>
          <p:nvPr/>
        </p:nvSpPr>
        <p:spPr>
          <a:xfrm>
            <a:off x="3910583" y="5376671"/>
            <a:ext cx="3837431" cy="1325879"/>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3858768" y="5355335"/>
            <a:ext cx="4014215" cy="1280159"/>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3962400" y="5410200"/>
            <a:ext cx="3733800" cy="1219200"/>
          </a:xfrm>
          <a:prstGeom prst="rect">
            <a:avLst/>
          </a:prstGeom>
          <a:blipFill>
            <a:blip r:embed="rId19" cstate="print"/>
            <a:stretch>
              <a:fillRect/>
            </a:stretch>
          </a:blipFill>
        </p:spPr>
        <p:txBody>
          <a:bodyPr wrap="square" lIns="0" tIns="0" rIns="0" bIns="0" rtlCol="0"/>
          <a:lstStyle/>
          <a:p>
            <a:endParaRPr/>
          </a:p>
        </p:txBody>
      </p:sp>
      <p:sp>
        <p:nvSpPr>
          <p:cNvPr id="28" name="object 28"/>
          <p:cNvSpPr txBox="1"/>
          <p:nvPr/>
        </p:nvSpPr>
        <p:spPr>
          <a:xfrm>
            <a:off x="3962400" y="5410200"/>
            <a:ext cx="3733800" cy="1219200"/>
          </a:xfrm>
          <a:prstGeom prst="rect">
            <a:avLst/>
          </a:prstGeom>
          <a:ln w="12700">
            <a:solidFill>
              <a:srgbClr val="98B954"/>
            </a:solidFill>
          </a:ln>
        </p:spPr>
        <p:txBody>
          <a:bodyPr vert="horz" wrap="square" lIns="0" tIns="48260" rIns="0" bIns="0" rtlCol="0">
            <a:spAutoFit/>
          </a:bodyPr>
          <a:lstStyle/>
          <a:p>
            <a:pPr marL="125095" marR="117475" algn="ctr">
              <a:lnSpc>
                <a:spcPct val="100000"/>
              </a:lnSpc>
              <a:spcBef>
                <a:spcPts val="380"/>
              </a:spcBef>
            </a:pPr>
            <a:r>
              <a:rPr sz="2400" b="1" spc="-100" dirty="0">
                <a:latin typeface="Arial"/>
                <a:cs typeface="Arial"/>
              </a:rPr>
              <a:t>Encounter </a:t>
            </a:r>
            <a:r>
              <a:rPr sz="2400" b="1" spc="-95" dirty="0">
                <a:latin typeface="Arial"/>
                <a:cs typeface="Arial"/>
              </a:rPr>
              <a:t>among  </a:t>
            </a:r>
            <a:r>
              <a:rPr sz="2400" b="1" spc="-105" dirty="0">
                <a:latin typeface="Arial"/>
                <a:cs typeface="Arial"/>
              </a:rPr>
              <a:t>feminism, </a:t>
            </a:r>
            <a:r>
              <a:rPr sz="2400" b="1" spc="-125" dirty="0">
                <a:latin typeface="Arial"/>
                <a:cs typeface="Arial"/>
              </a:rPr>
              <a:t>postmodernism  </a:t>
            </a:r>
            <a:r>
              <a:rPr sz="2400" b="1" spc="-75" dirty="0">
                <a:latin typeface="Arial"/>
                <a:cs typeface="Arial"/>
              </a:rPr>
              <a:t>and </a:t>
            </a:r>
            <a:r>
              <a:rPr sz="2400" b="1" spc="-114" dirty="0">
                <a:latin typeface="Arial"/>
                <a:cs typeface="Arial"/>
              </a:rPr>
              <a:t>critical</a:t>
            </a:r>
            <a:r>
              <a:rPr sz="2400" b="1" spc="-95" dirty="0">
                <a:latin typeface="Arial"/>
                <a:cs typeface="Arial"/>
              </a:rPr>
              <a:t> </a:t>
            </a:r>
            <a:r>
              <a:rPr sz="2400" b="1" spc="-110" dirty="0">
                <a:latin typeface="Arial"/>
                <a:cs typeface="Arial"/>
              </a:rPr>
              <a:t>modernism</a:t>
            </a:r>
            <a:endParaRPr sz="2400">
              <a:latin typeface="Arial"/>
              <a:cs typeface="Arial"/>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224</a:t>
            </a:fld>
            <a:endParaRPr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474980"/>
            <a:ext cx="2946400" cy="453390"/>
          </a:xfrm>
          <a:prstGeom prst="rect">
            <a:avLst/>
          </a:prstGeom>
        </p:spPr>
        <p:txBody>
          <a:bodyPr vert="horz" wrap="square" lIns="0" tIns="13335" rIns="0" bIns="0" rtlCol="0">
            <a:spAutoFit/>
          </a:bodyPr>
          <a:lstStyle/>
          <a:p>
            <a:pPr marL="12700">
              <a:lnSpc>
                <a:spcPct val="100000"/>
              </a:lnSpc>
              <a:spcBef>
                <a:spcPts val="105"/>
              </a:spcBef>
            </a:pPr>
            <a:r>
              <a:rPr b="1" spc="-95" dirty="0">
                <a:solidFill>
                  <a:srgbClr val="C00000"/>
                </a:solidFill>
                <a:latin typeface="Arial"/>
                <a:cs typeface="Arial"/>
              </a:rPr>
              <a:t>Social</a:t>
            </a:r>
            <a:r>
              <a:rPr b="1" spc="-120" dirty="0">
                <a:solidFill>
                  <a:srgbClr val="C00000"/>
                </a:solidFill>
                <a:latin typeface="Arial"/>
                <a:cs typeface="Arial"/>
              </a:rPr>
              <a:t> </a:t>
            </a:r>
            <a:r>
              <a:rPr b="1" spc="-114" dirty="0">
                <a:solidFill>
                  <a:srgbClr val="C00000"/>
                </a:solidFill>
                <a:latin typeface="Arial"/>
                <a:cs typeface="Arial"/>
              </a:rPr>
              <a:t>movements</a:t>
            </a:r>
          </a:p>
        </p:txBody>
      </p:sp>
      <p:sp>
        <p:nvSpPr>
          <p:cNvPr id="3" name="object 3"/>
          <p:cNvSpPr txBox="1"/>
          <p:nvPr/>
        </p:nvSpPr>
        <p:spPr>
          <a:xfrm>
            <a:off x="383183" y="1395209"/>
            <a:ext cx="8281670" cy="2947670"/>
          </a:xfrm>
          <a:prstGeom prst="rect">
            <a:avLst/>
          </a:prstGeom>
        </p:spPr>
        <p:txBody>
          <a:bodyPr vert="horz" wrap="square" lIns="0" tIns="98425" rIns="0" bIns="0" rtlCol="0">
            <a:spAutoFit/>
          </a:bodyPr>
          <a:lstStyle/>
          <a:p>
            <a:pPr marL="356870">
              <a:lnSpc>
                <a:spcPct val="100000"/>
              </a:lnSpc>
              <a:spcBef>
                <a:spcPts val="775"/>
              </a:spcBef>
            </a:pPr>
            <a:r>
              <a:rPr sz="2950" b="1" i="1" spc="-210" dirty="0">
                <a:latin typeface="Arial"/>
                <a:cs typeface="Arial"/>
              </a:rPr>
              <a:t>Analogy </a:t>
            </a:r>
            <a:r>
              <a:rPr sz="2950" b="1" i="1" spc="-165" dirty="0">
                <a:latin typeface="Arial"/>
                <a:cs typeface="Arial"/>
              </a:rPr>
              <a:t>between </a:t>
            </a:r>
            <a:r>
              <a:rPr sz="2950" b="1" i="1" spc="-190" dirty="0">
                <a:latin typeface="Arial"/>
                <a:cs typeface="Arial"/>
              </a:rPr>
              <a:t>Marxism </a:t>
            </a:r>
            <a:r>
              <a:rPr sz="2950" b="1" i="1" spc="-180" dirty="0">
                <a:latin typeface="Arial"/>
                <a:cs typeface="Arial"/>
              </a:rPr>
              <a:t>and</a:t>
            </a:r>
            <a:r>
              <a:rPr sz="2950" b="1" i="1" spc="65" dirty="0">
                <a:latin typeface="Arial"/>
                <a:cs typeface="Arial"/>
              </a:rPr>
              <a:t> </a:t>
            </a:r>
            <a:r>
              <a:rPr sz="2950" b="1" i="1" spc="-210" dirty="0">
                <a:latin typeface="Arial"/>
                <a:cs typeface="Arial"/>
              </a:rPr>
              <a:t>feminism:</a:t>
            </a:r>
            <a:endParaRPr sz="2950">
              <a:latin typeface="Arial"/>
              <a:cs typeface="Arial"/>
            </a:endParaRPr>
          </a:p>
          <a:p>
            <a:pPr marL="527685" marR="5080" indent="-514984">
              <a:lnSpc>
                <a:spcPct val="100000"/>
              </a:lnSpc>
              <a:spcBef>
                <a:spcPts val="640"/>
              </a:spcBef>
              <a:buAutoNum type="alphaLcParenBoth"/>
              <a:tabLst>
                <a:tab pos="528320" algn="l"/>
              </a:tabLst>
            </a:pPr>
            <a:r>
              <a:rPr sz="2800" dirty="0">
                <a:latin typeface="Arial"/>
                <a:cs typeface="Arial"/>
              </a:rPr>
              <a:t>interaction between </a:t>
            </a:r>
            <a:r>
              <a:rPr sz="2800" spc="-5" dirty="0">
                <a:latin typeface="Arial"/>
                <a:cs typeface="Arial"/>
              </a:rPr>
              <a:t>“movement” </a:t>
            </a:r>
            <a:r>
              <a:rPr sz="2800" dirty="0">
                <a:latin typeface="Arial"/>
                <a:cs typeface="Arial"/>
              </a:rPr>
              <a:t>intellectuals and  </a:t>
            </a:r>
            <a:r>
              <a:rPr sz="2800" spc="-5" dirty="0">
                <a:latin typeface="Arial"/>
                <a:cs typeface="Arial"/>
              </a:rPr>
              <a:t>academic</a:t>
            </a:r>
            <a:r>
              <a:rPr sz="2800" spc="-30" dirty="0">
                <a:latin typeface="Arial"/>
                <a:cs typeface="Arial"/>
              </a:rPr>
              <a:t> </a:t>
            </a:r>
            <a:r>
              <a:rPr sz="2800" dirty="0">
                <a:latin typeface="Arial"/>
                <a:cs typeface="Arial"/>
              </a:rPr>
              <a:t>intellectuals;</a:t>
            </a:r>
            <a:endParaRPr sz="2800">
              <a:latin typeface="Arial"/>
              <a:cs typeface="Arial"/>
            </a:endParaRPr>
          </a:p>
          <a:p>
            <a:pPr marL="527685" indent="-514984">
              <a:lnSpc>
                <a:spcPct val="100000"/>
              </a:lnSpc>
              <a:spcBef>
                <a:spcPts val="670"/>
              </a:spcBef>
              <a:buAutoNum type="alphaLcParenBoth"/>
              <a:tabLst>
                <a:tab pos="528320" algn="l"/>
              </a:tabLst>
            </a:pPr>
            <a:r>
              <a:rPr sz="2800" dirty="0">
                <a:latin typeface="Arial"/>
                <a:cs typeface="Arial"/>
              </a:rPr>
              <a:t>recomposition </a:t>
            </a:r>
            <a:r>
              <a:rPr sz="2800" spc="-5" dirty="0">
                <a:latin typeface="Arial"/>
                <a:cs typeface="Arial"/>
              </a:rPr>
              <a:t>within </a:t>
            </a:r>
            <a:r>
              <a:rPr sz="2800" dirty="0">
                <a:latin typeface="Arial"/>
                <a:cs typeface="Arial"/>
              </a:rPr>
              <a:t>the</a:t>
            </a:r>
            <a:r>
              <a:rPr sz="2800" spc="-90" dirty="0">
                <a:latin typeface="Arial"/>
                <a:cs typeface="Arial"/>
              </a:rPr>
              <a:t> </a:t>
            </a:r>
            <a:r>
              <a:rPr sz="2800" dirty="0">
                <a:latin typeface="Arial"/>
                <a:cs typeface="Arial"/>
              </a:rPr>
              <a:t>academy;</a:t>
            </a:r>
            <a:endParaRPr sz="2800">
              <a:latin typeface="Arial"/>
              <a:cs typeface="Arial"/>
            </a:endParaRPr>
          </a:p>
          <a:p>
            <a:pPr marL="527685" marR="64769" indent="-514984">
              <a:lnSpc>
                <a:spcPct val="100000"/>
              </a:lnSpc>
              <a:spcBef>
                <a:spcPts val="670"/>
              </a:spcBef>
              <a:buAutoNum type="alphaLcParenBoth"/>
              <a:tabLst>
                <a:tab pos="527685" algn="l"/>
                <a:tab pos="6149975" algn="l"/>
              </a:tabLst>
            </a:pPr>
            <a:r>
              <a:rPr sz="2800" dirty="0">
                <a:latin typeface="Arial"/>
                <a:cs typeface="Arial"/>
              </a:rPr>
              <a:t>characteristics from social movements </a:t>
            </a:r>
            <a:r>
              <a:rPr sz="2800" spc="-155" dirty="0">
                <a:latin typeface="Arial"/>
                <a:cs typeface="Arial"/>
              </a:rPr>
              <a:t>– </a:t>
            </a:r>
            <a:r>
              <a:rPr sz="2800" dirty="0">
                <a:latin typeface="Arial"/>
                <a:cs typeface="Arial"/>
              </a:rPr>
              <a:t>concern  for agency / ideology,</a:t>
            </a:r>
            <a:r>
              <a:rPr sz="2800" spc="-50" dirty="0">
                <a:latin typeface="Arial"/>
                <a:cs typeface="Arial"/>
              </a:rPr>
              <a:t> </a:t>
            </a:r>
            <a:r>
              <a:rPr sz="2800" dirty="0">
                <a:latin typeface="Arial"/>
                <a:cs typeface="Arial"/>
              </a:rPr>
              <a:t>experience</a:t>
            </a:r>
            <a:r>
              <a:rPr sz="2800" spc="-10" dirty="0">
                <a:latin typeface="Arial"/>
                <a:cs typeface="Arial"/>
              </a:rPr>
              <a:t> </a:t>
            </a:r>
            <a:r>
              <a:rPr sz="2800" dirty="0">
                <a:latin typeface="Arial"/>
                <a:cs typeface="Arial"/>
              </a:rPr>
              <a:t>/	reflexivity.</a:t>
            </a:r>
            <a:endParaRPr sz="2800">
              <a:latin typeface="Arial"/>
              <a:cs typeface="Arial"/>
            </a:endParaRPr>
          </a:p>
        </p:txBody>
      </p:sp>
      <p:sp>
        <p:nvSpPr>
          <p:cNvPr id="4" name="object 4"/>
          <p:cNvSpPr/>
          <p:nvPr/>
        </p:nvSpPr>
        <p:spPr>
          <a:xfrm>
            <a:off x="6172237" y="4327550"/>
            <a:ext cx="2971760" cy="253044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225</a:t>
            </a:fld>
            <a:endParaRPr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67018"/>
            <a:ext cx="7617459" cy="4208780"/>
          </a:xfrm>
          <a:prstGeom prst="rect">
            <a:avLst/>
          </a:prstGeom>
        </p:spPr>
        <p:txBody>
          <a:bodyPr vert="horz" wrap="square" lIns="0" tIns="97790" rIns="0" bIns="0" rtlCol="0">
            <a:spAutoFit/>
          </a:bodyPr>
          <a:lstStyle/>
          <a:p>
            <a:pPr marL="357505" indent="-344805">
              <a:lnSpc>
                <a:spcPct val="100000"/>
              </a:lnSpc>
              <a:spcBef>
                <a:spcPts val="770"/>
              </a:spcBef>
              <a:buFont typeface="Arial"/>
              <a:buChar char="•"/>
              <a:tabLst>
                <a:tab pos="356870" algn="l"/>
                <a:tab pos="357505" algn="l"/>
              </a:tabLst>
            </a:pPr>
            <a:r>
              <a:rPr sz="2800" dirty="0">
                <a:latin typeface="Arial"/>
                <a:cs typeface="Arial"/>
              </a:rPr>
              <a:t>“First-wave”</a:t>
            </a:r>
            <a:r>
              <a:rPr sz="2800" spc="-65" dirty="0">
                <a:latin typeface="Arial"/>
                <a:cs typeface="Arial"/>
              </a:rPr>
              <a:t> </a:t>
            </a:r>
            <a:r>
              <a:rPr sz="2800" dirty="0">
                <a:latin typeface="Arial"/>
                <a:cs typeface="Arial"/>
              </a:rPr>
              <a:t>feminism</a:t>
            </a:r>
            <a:endParaRPr sz="2800">
              <a:latin typeface="Arial"/>
              <a:cs typeface="Arial"/>
            </a:endParaRPr>
          </a:p>
          <a:p>
            <a:pPr marL="357505" indent="-344805">
              <a:lnSpc>
                <a:spcPct val="100000"/>
              </a:lnSpc>
              <a:spcBef>
                <a:spcPts val="670"/>
              </a:spcBef>
              <a:buChar char="•"/>
              <a:tabLst>
                <a:tab pos="356870" algn="l"/>
                <a:tab pos="357505" algn="l"/>
              </a:tabLst>
            </a:pPr>
            <a:r>
              <a:rPr sz="2800" dirty="0">
                <a:latin typeface="Arial"/>
                <a:cs typeface="Arial"/>
              </a:rPr>
              <a:t>“Second-wave”</a:t>
            </a:r>
            <a:r>
              <a:rPr sz="2800" spc="-40" dirty="0">
                <a:latin typeface="Arial"/>
                <a:cs typeface="Arial"/>
              </a:rPr>
              <a:t> </a:t>
            </a:r>
            <a:r>
              <a:rPr sz="2800" dirty="0">
                <a:latin typeface="Arial"/>
                <a:cs typeface="Arial"/>
              </a:rPr>
              <a:t>feminism</a:t>
            </a:r>
            <a:endParaRPr sz="2800">
              <a:latin typeface="Arial"/>
              <a:cs typeface="Arial"/>
            </a:endParaRPr>
          </a:p>
          <a:p>
            <a:pPr marL="357505" marR="167640" indent="-344805">
              <a:lnSpc>
                <a:spcPct val="100000"/>
              </a:lnSpc>
              <a:spcBef>
                <a:spcPts val="670"/>
              </a:spcBef>
              <a:buChar char="•"/>
              <a:tabLst>
                <a:tab pos="356870" algn="l"/>
                <a:tab pos="358140" algn="l"/>
              </a:tabLst>
            </a:pPr>
            <a:r>
              <a:rPr sz="2800" spc="-5" dirty="0">
                <a:latin typeface="Arial"/>
                <a:cs typeface="Arial"/>
              </a:rPr>
              <a:t>Feminist writers </a:t>
            </a:r>
            <a:r>
              <a:rPr sz="2800" dirty="0">
                <a:latin typeface="Arial"/>
                <a:cs typeface="Arial"/>
              </a:rPr>
              <a:t>devote little time </a:t>
            </a:r>
            <a:r>
              <a:rPr sz="2800" spc="0" dirty="0">
                <a:latin typeface="Arial"/>
                <a:cs typeface="Arial"/>
              </a:rPr>
              <a:t>to </a:t>
            </a:r>
            <a:r>
              <a:rPr sz="2800" dirty="0">
                <a:latin typeface="Arial"/>
                <a:cs typeface="Arial"/>
              </a:rPr>
              <a:t>the  </a:t>
            </a:r>
            <a:r>
              <a:rPr sz="2800" spc="-5" dirty="0">
                <a:latin typeface="Arial"/>
                <a:cs typeface="Arial"/>
              </a:rPr>
              <a:t>movement </a:t>
            </a:r>
            <a:r>
              <a:rPr sz="2800" dirty="0">
                <a:latin typeface="Arial"/>
                <a:cs typeface="Arial"/>
              </a:rPr>
              <a:t>as </a:t>
            </a:r>
            <a:r>
              <a:rPr sz="2800" spc="0" dirty="0">
                <a:latin typeface="Arial"/>
                <a:cs typeface="Arial"/>
              </a:rPr>
              <a:t>such </a:t>
            </a:r>
            <a:r>
              <a:rPr sz="2800" dirty="0">
                <a:latin typeface="Arial"/>
                <a:cs typeface="Arial"/>
              </a:rPr>
              <a:t>and the feminist theory</a:t>
            </a:r>
            <a:r>
              <a:rPr sz="2800" spc="-130" dirty="0">
                <a:latin typeface="Arial"/>
                <a:cs typeface="Arial"/>
              </a:rPr>
              <a:t> </a:t>
            </a:r>
            <a:r>
              <a:rPr sz="2800" dirty="0">
                <a:latin typeface="Arial"/>
                <a:cs typeface="Arial"/>
              </a:rPr>
              <a:t>of  social movements is</a:t>
            </a:r>
            <a:r>
              <a:rPr sz="2800" spc="-95" dirty="0">
                <a:latin typeface="Arial"/>
                <a:cs typeface="Arial"/>
              </a:rPr>
              <a:t> </a:t>
            </a:r>
            <a:r>
              <a:rPr sz="2800" spc="-5" dirty="0">
                <a:latin typeface="Arial"/>
                <a:cs typeface="Arial"/>
              </a:rPr>
              <a:t>limited.</a:t>
            </a:r>
            <a:endParaRPr sz="2800">
              <a:latin typeface="Arial"/>
              <a:cs typeface="Arial"/>
            </a:endParaRPr>
          </a:p>
          <a:p>
            <a:pPr marL="357505" marR="5080" indent="-344805">
              <a:lnSpc>
                <a:spcPct val="100000"/>
              </a:lnSpc>
              <a:spcBef>
                <a:spcPts val="670"/>
              </a:spcBef>
              <a:buChar char="•"/>
              <a:tabLst>
                <a:tab pos="356870" algn="l"/>
                <a:tab pos="358140" algn="l"/>
              </a:tabLst>
            </a:pPr>
            <a:r>
              <a:rPr sz="2800" dirty="0">
                <a:latin typeface="Arial"/>
                <a:cs typeface="Arial"/>
              </a:rPr>
              <a:t>Most interest is on recovering history of </a:t>
            </a:r>
            <a:r>
              <a:rPr sz="2800" spc="0" dirty="0">
                <a:latin typeface="Arial"/>
                <a:cs typeface="Arial"/>
              </a:rPr>
              <a:t>“first-  </a:t>
            </a:r>
            <a:r>
              <a:rPr sz="2800" dirty="0">
                <a:latin typeface="Arial"/>
                <a:cs typeface="Arial"/>
              </a:rPr>
              <a:t>wave” feminism rather than understanding the  contemporary </a:t>
            </a:r>
            <a:r>
              <a:rPr sz="2800" spc="-5" dirty="0">
                <a:latin typeface="Arial"/>
                <a:cs typeface="Arial"/>
              </a:rPr>
              <a:t>women’s movement </a:t>
            </a:r>
            <a:r>
              <a:rPr sz="2800" dirty="0">
                <a:latin typeface="Arial"/>
                <a:cs typeface="Arial"/>
              </a:rPr>
              <a:t>in  sociological</a:t>
            </a:r>
            <a:r>
              <a:rPr sz="2800" spc="-65" dirty="0">
                <a:latin typeface="Arial"/>
                <a:cs typeface="Arial"/>
              </a:rPr>
              <a:t> </a:t>
            </a:r>
            <a:r>
              <a:rPr sz="2800" dirty="0">
                <a:latin typeface="Arial"/>
                <a:cs typeface="Arial"/>
              </a:rPr>
              <a:t>terms.</a:t>
            </a:r>
            <a:endParaRPr sz="2800">
              <a:latin typeface="Arial"/>
              <a:cs typeface="Arial"/>
            </a:endParaRPr>
          </a:p>
        </p:txBody>
      </p:sp>
      <p:sp>
        <p:nvSpPr>
          <p:cNvPr id="3" name="object 3"/>
          <p:cNvSpPr/>
          <p:nvPr/>
        </p:nvSpPr>
        <p:spPr>
          <a:xfrm>
            <a:off x="6858025" y="4146562"/>
            <a:ext cx="2285974" cy="271143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226</a:t>
            </a:fld>
            <a:endParaRPr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474980"/>
            <a:ext cx="8248015" cy="5405120"/>
          </a:xfrm>
          <a:prstGeom prst="rect">
            <a:avLst/>
          </a:prstGeom>
        </p:spPr>
        <p:txBody>
          <a:bodyPr vert="horz" wrap="square" lIns="0" tIns="13335" rIns="0" bIns="0" rtlCol="0">
            <a:spAutoFit/>
          </a:bodyPr>
          <a:lstStyle/>
          <a:p>
            <a:pPr marL="356870" marR="519430" indent="-344170">
              <a:lnSpc>
                <a:spcPct val="100000"/>
              </a:lnSpc>
              <a:spcBef>
                <a:spcPts val="105"/>
              </a:spcBef>
              <a:buFont typeface="Arial"/>
              <a:buChar char="•"/>
              <a:tabLst>
                <a:tab pos="356870" algn="l"/>
                <a:tab pos="357505" algn="l"/>
              </a:tabLst>
            </a:pPr>
            <a:r>
              <a:rPr sz="2800" spc="-5" dirty="0">
                <a:latin typeface="Arial"/>
                <a:cs typeface="Arial"/>
              </a:rPr>
              <a:t>This </a:t>
            </a:r>
            <a:r>
              <a:rPr sz="2800" dirty="0">
                <a:latin typeface="Arial"/>
                <a:cs typeface="Arial"/>
              </a:rPr>
              <a:t>disinterest is shared </a:t>
            </a:r>
            <a:r>
              <a:rPr sz="2800" spc="-5" dirty="0">
                <a:latin typeface="Arial"/>
                <a:cs typeface="Arial"/>
              </a:rPr>
              <a:t>with </a:t>
            </a:r>
            <a:r>
              <a:rPr sz="2800" dirty="0">
                <a:latin typeface="Arial"/>
                <a:cs typeface="Arial"/>
              </a:rPr>
              <a:t>other “identity  politics” movements and contrasts </a:t>
            </a:r>
            <a:r>
              <a:rPr sz="2800" spc="-5" dirty="0">
                <a:latin typeface="Arial"/>
                <a:cs typeface="Arial"/>
              </a:rPr>
              <a:t>with </a:t>
            </a:r>
            <a:r>
              <a:rPr sz="2800" dirty="0">
                <a:latin typeface="Arial"/>
                <a:cs typeface="Arial"/>
              </a:rPr>
              <a:t>Marxist  </a:t>
            </a:r>
            <a:r>
              <a:rPr sz="2800" spc="-5" dirty="0">
                <a:latin typeface="Arial"/>
                <a:cs typeface="Arial"/>
              </a:rPr>
              <a:t>emphasis </a:t>
            </a:r>
            <a:r>
              <a:rPr sz="2800" dirty="0">
                <a:latin typeface="Arial"/>
                <a:cs typeface="Arial"/>
              </a:rPr>
              <a:t>on analysis of present</a:t>
            </a:r>
            <a:r>
              <a:rPr sz="2800" spc="-65" dirty="0">
                <a:latin typeface="Arial"/>
                <a:cs typeface="Arial"/>
              </a:rPr>
              <a:t> </a:t>
            </a:r>
            <a:r>
              <a:rPr sz="2800" spc="-5" dirty="0">
                <a:latin typeface="Arial"/>
                <a:cs typeface="Arial"/>
              </a:rPr>
              <a:t>movement;</a:t>
            </a:r>
            <a:endParaRPr sz="2800">
              <a:latin typeface="Arial"/>
              <a:cs typeface="Arial"/>
            </a:endParaRPr>
          </a:p>
          <a:p>
            <a:pPr marL="356870" marR="453390" indent="-344170">
              <a:lnSpc>
                <a:spcPct val="100000"/>
              </a:lnSpc>
              <a:spcBef>
                <a:spcPts val="670"/>
              </a:spcBef>
              <a:buChar char="•"/>
              <a:tabLst>
                <a:tab pos="356870" algn="l"/>
                <a:tab pos="357505" algn="l"/>
              </a:tabLst>
            </a:pPr>
            <a:r>
              <a:rPr sz="2800" dirty="0">
                <a:latin typeface="Arial"/>
                <a:cs typeface="Arial"/>
              </a:rPr>
              <a:t>Stronger focus on </a:t>
            </a:r>
            <a:r>
              <a:rPr sz="2800" spc="-5" dirty="0">
                <a:latin typeface="Arial"/>
                <a:cs typeface="Arial"/>
              </a:rPr>
              <a:t>“enemy” </a:t>
            </a:r>
            <a:r>
              <a:rPr sz="2800" dirty="0">
                <a:latin typeface="Arial"/>
                <a:cs typeface="Arial"/>
              </a:rPr>
              <a:t>agency (“backlash”,  ideology, patriarchy,</a:t>
            </a:r>
            <a:r>
              <a:rPr sz="2800" spc="-80" dirty="0">
                <a:latin typeface="Arial"/>
                <a:cs typeface="Arial"/>
              </a:rPr>
              <a:t> </a:t>
            </a:r>
            <a:r>
              <a:rPr sz="2800" spc="0" dirty="0">
                <a:latin typeface="Arial"/>
                <a:cs typeface="Arial"/>
              </a:rPr>
              <a:t>etc.)</a:t>
            </a:r>
            <a:endParaRPr sz="2800">
              <a:latin typeface="Arial"/>
              <a:cs typeface="Arial"/>
            </a:endParaRPr>
          </a:p>
          <a:p>
            <a:pPr marL="356870" marR="5080" indent="-344170">
              <a:lnSpc>
                <a:spcPct val="100000"/>
              </a:lnSpc>
              <a:spcBef>
                <a:spcPts val="670"/>
              </a:spcBef>
              <a:buChar char="•"/>
              <a:tabLst>
                <a:tab pos="356870" algn="l"/>
                <a:tab pos="357505" algn="l"/>
              </a:tabLst>
            </a:pPr>
            <a:r>
              <a:rPr sz="2800" spc="-5" dirty="0">
                <a:latin typeface="Arial"/>
                <a:cs typeface="Arial"/>
              </a:rPr>
              <a:t>Related </a:t>
            </a:r>
            <a:r>
              <a:rPr sz="2800" spc="0" dirty="0">
                <a:latin typeface="Arial"/>
                <a:cs typeface="Arial"/>
              </a:rPr>
              <a:t>to </a:t>
            </a:r>
            <a:r>
              <a:rPr sz="2800" dirty="0">
                <a:latin typeface="Arial"/>
                <a:cs typeface="Arial"/>
              </a:rPr>
              <a:t>political / rhetorical strategy of </a:t>
            </a:r>
            <a:r>
              <a:rPr sz="2800" spc="-5" dirty="0">
                <a:latin typeface="Arial"/>
                <a:cs typeface="Arial"/>
              </a:rPr>
              <a:t>arguing  </a:t>
            </a:r>
            <a:r>
              <a:rPr sz="2800" dirty="0">
                <a:latin typeface="Arial"/>
                <a:cs typeface="Arial"/>
              </a:rPr>
              <a:t>for necessary </a:t>
            </a:r>
            <a:r>
              <a:rPr sz="2800" spc="-5" dirty="0">
                <a:latin typeface="Arial"/>
                <a:cs typeface="Arial"/>
              </a:rPr>
              <a:t>link </a:t>
            </a:r>
            <a:r>
              <a:rPr sz="2800" dirty="0">
                <a:latin typeface="Arial"/>
                <a:cs typeface="Arial"/>
              </a:rPr>
              <a:t>between structure (patriarchy) </a:t>
            </a:r>
            <a:r>
              <a:rPr sz="2800" spc="-155" dirty="0">
                <a:latin typeface="Arial"/>
                <a:cs typeface="Arial"/>
              </a:rPr>
              <a:t>–  </a:t>
            </a:r>
            <a:r>
              <a:rPr sz="2800" dirty="0">
                <a:latin typeface="Arial"/>
                <a:cs typeface="Arial"/>
              </a:rPr>
              <a:t>interests </a:t>
            </a:r>
            <a:r>
              <a:rPr sz="2800" spc="-5" dirty="0">
                <a:latin typeface="Arial"/>
                <a:cs typeface="Arial"/>
              </a:rPr>
              <a:t>(women’s) </a:t>
            </a:r>
            <a:r>
              <a:rPr sz="2800" spc="-155" dirty="0">
                <a:latin typeface="Arial"/>
                <a:cs typeface="Arial"/>
              </a:rPr>
              <a:t>– </a:t>
            </a:r>
            <a:r>
              <a:rPr sz="2800" spc="-5" dirty="0">
                <a:latin typeface="Arial"/>
                <a:cs typeface="Arial"/>
              </a:rPr>
              <a:t>demands (feminism) </a:t>
            </a:r>
            <a:r>
              <a:rPr sz="2800" spc="-155" dirty="0">
                <a:latin typeface="Arial"/>
                <a:cs typeface="Arial"/>
              </a:rPr>
              <a:t>–  </a:t>
            </a:r>
            <a:r>
              <a:rPr sz="2800" dirty="0">
                <a:latin typeface="Arial"/>
                <a:cs typeface="Arial"/>
              </a:rPr>
              <a:t>action </a:t>
            </a:r>
            <a:r>
              <a:rPr sz="2800" spc="-5" dirty="0">
                <a:latin typeface="Arial"/>
                <a:cs typeface="Arial"/>
              </a:rPr>
              <a:t>(movement) </a:t>
            </a:r>
            <a:r>
              <a:rPr sz="2800" dirty="0">
                <a:latin typeface="Arial"/>
                <a:cs typeface="Arial"/>
              </a:rPr>
              <a:t>and reluctance </a:t>
            </a:r>
            <a:r>
              <a:rPr sz="2800" spc="0" dirty="0">
                <a:latin typeface="Arial"/>
                <a:cs typeface="Arial"/>
              </a:rPr>
              <a:t>to </a:t>
            </a:r>
            <a:r>
              <a:rPr sz="2800" spc="-5" dirty="0">
                <a:latin typeface="Arial"/>
                <a:cs typeface="Arial"/>
              </a:rPr>
              <a:t>examine  </a:t>
            </a:r>
            <a:r>
              <a:rPr sz="2800" dirty="0">
                <a:latin typeface="Arial"/>
                <a:cs typeface="Arial"/>
              </a:rPr>
              <a:t>conditions of</a:t>
            </a:r>
            <a:r>
              <a:rPr sz="2800" spc="-55" dirty="0">
                <a:latin typeface="Arial"/>
                <a:cs typeface="Arial"/>
              </a:rPr>
              <a:t> </a:t>
            </a:r>
            <a:r>
              <a:rPr sz="2800" dirty="0">
                <a:latin typeface="Arial"/>
                <a:cs typeface="Arial"/>
              </a:rPr>
              <a:t>this;</a:t>
            </a:r>
            <a:endParaRPr sz="2800">
              <a:latin typeface="Arial"/>
              <a:cs typeface="Arial"/>
            </a:endParaRPr>
          </a:p>
          <a:p>
            <a:pPr marL="356870" marR="22225" indent="-344170">
              <a:lnSpc>
                <a:spcPct val="100000"/>
              </a:lnSpc>
              <a:spcBef>
                <a:spcPts val="670"/>
              </a:spcBef>
              <a:buChar char="•"/>
              <a:tabLst>
                <a:tab pos="356870" algn="l"/>
                <a:tab pos="357505" algn="l"/>
              </a:tabLst>
            </a:pPr>
            <a:r>
              <a:rPr sz="2800" spc="-5" dirty="0">
                <a:latin typeface="Arial"/>
                <a:cs typeface="Arial"/>
              </a:rPr>
              <a:t>Related </a:t>
            </a:r>
            <a:r>
              <a:rPr sz="2800" dirty="0">
                <a:latin typeface="Arial"/>
                <a:cs typeface="Arial"/>
              </a:rPr>
              <a:t>also </a:t>
            </a:r>
            <a:r>
              <a:rPr sz="2800" spc="0" dirty="0">
                <a:latin typeface="Arial"/>
                <a:cs typeface="Arial"/>
              </a:rPr>
              <a:t>to </a:t>
            </a:r>
            <a:r>
              <a:rPr sz="2800" dirty="0">
                <a:latin typeface="Arial"/>
                <a:cs typeface="Arial"/>
              </a:rPr>
              <a:t>interests of 1970s Marxism in  </a:t>
            </a:r>
            <a:r>
              <a:rPr sz="2800" spc="-5" dirty="0">
                <a:latin typeface="Arial"/>
                <a:cs typeface="Arial"/>
              </a:rPr>
              <a:t>ideology </a:t>
            </a:r>
            <a:r>
              <a:rPr sz="2800" dirty="0">
                <a:latin typeface="Arial"/>
                <a:cs typeface="Arial"/>
              </a:rPr>
              <a:t>and structure (Althusser) but not</a:t>
            </a:r>
            <a:r>
              <a:rPr sz="2800" spc="-90" dirty="0">
                <a:latin typeface="Arial"/>
                <a:cs typeface="Arial"/>
              </a:rPr>
              <a:t> </a:t>
            </a:r>
            <a:r>
              <a:rPr sz="2800" dirty="0">
                <a:latin typeface="Arial"/>
                <a:cs typeface="Arial"/>
              </a:rPr>
              <a:t>agency.</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227</a:t>
            </a:fld>
            <a:endParaRPr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987044"/>
            <a:ext cx="7407909" cy="1734185"/>
          </a:xfrm>
          <a:prstGeom prst="rect">
            <a:avLst/>
          </a:prstGeom>
        </p:spPr>
        <p:txBody>
          <a:bodyPr vert="horz" wrap="square" lIns="0" tIns="13335" rIns="0" bIns="0" rtlCol="0">
            <a:spAutoFit/>
          </a:bodyPr>
          <a:lstStyle/>
          <a:p>
            <a:pPr marL="12700" marR="5080">
              <a:lnSpc>
                <a:spcPct val="100000"/>
              </a:lnSpc>
              <a:spcBef>
                <a:spcPts val="105"/>
              </a:spcBef>
            </a:pPr>
            <a:r>
              <a:rPr spc="-5" dirty="0">
                <a:latin typeface="Arial"/>
                <a:cs typeface="Arial"/>
              </a:rPr>
              <a:t>Empirical </a:t>
            </a:r>
            <a:r>
              <a:rPr dirty="0">
                <a:latin typeface="Arial"/>
                <a:cs typeface="Arial"/>
              </a:rPr>
              <a:t>question of the compatibility / identity  of movements (versus </a:t>
            </a:r>
            <a:r>
              <a:rPr spc="0" dirty="0">
                <a:latin typeface="Arial"/>
                <a:cs typeface="Arial"/>
              </a:rPr>
              <a:t>class, </a:t>
            </a:r>
            <a:r>
              <a:rPr dirty="0">
                <a:latin typeface="Arial"/>
                <a:cs typeface="Arial"/>
              </a:rPr>
              <a:t>ethnic, </a:t>
            </a:r>
            <a:r>
              <a:rPr spc="0" dirty="0">
                <a:latin typeface="Arial"/>
                <a:cs typeface="Arial"/>
              </a:rPr>
              <a:t>etc.  </a:t>
            </a:r>
            <a:r>
              <a:rPr dirty="0">
                <a:latin typeface="Arial"/>
                <a:cs typeface="Arial"/>
              </a:rPr>
              <a:t>movements) is raised, as is the question of the  nature of </a:t>
            </a:r>
            <a:r>
              <a:rPr spc="-5" dirty="0">
                <a:latin typeface="Arial"/>
                <a:cs typeface="Arial"/>
              </a:rPr>
              <a:t>(women’s, men’s</a:t>
            </a:r>
            <a:r>
              <a:rPr spc="-40" dirty="0">
                <a:latin typeface="Arial"/>
                <a:cs typeface="Arial"/>
              </a:rPr>
              <a:t> </a:t>
            </a:r>
            <a:r>
              <a:rPr dirty="0">
                <a:latin typeface="Arial"/>
                <a:cs typeface="Arial"/>
              </a:rPr>
              <a:t>identity).</a:t>
            </a:r>
          </a:p>
        </p:txBody>
      </p:sp>
      <p:sp>
        <p:nvSpPr>
          <p:cNvPr id="3" name="object 3"/>
          <p:cNvSpPr/>
          <p:nvPr/>
        </p:nvSpPr>
        <p:spPr>
          <a:xfrm>
            <a:off x="7010400" y="3446462"/>
            <a:ext cx="2057336" cy="3381361"/>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228</a:t>
            </a:fld>
            <a:endParaRPr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286004"/>
            <a:ext cx="5268595" cy="574040"/>
          </a:xfrm>
          <a:prstGeom prst="rect">
            <a:avLst/>
          </a:prstGeom>
        </p:spPr>
        <p:txBody>
          <a:bodyPr vert="horz" wrap="square" lIns="0" tIns="12700" rIns="0" bIns="0" rtlCol="0">
            <a:spAutoFit/>
          </a:bodyPr>
          <a:lstStyle/>
          <a:p>
            <a:pPr marL="12700">
              <a:lnSpc>
                <a:spcPct val="100000"/>
              </a:lnSpc>
              <a:spcBef>
                <a:spcPts val="100"/>
              </a:spcBef>
            </a:pPr>
            <a:r>
              <a:rPr sz="3600" b="1" spc="-150" dirty="0">
                <a:latin typeface="Arial"/>
                <a:cs typeface="Arial"/>
              </a:rPr>
              <a:t>Reflexivity </a:t>
            </a:r>
            <a:r>
              <a:rPr sz="3600" b="1" spc="-130" dirty="0">
                <a:latin typeface="Arial"/>
                <a:cs typeface="Arial"/>
              </a:rPr>
              <a:t>and</a:t>
            </a:r>
            <a:r>
              <a:rPr sz="3600" b="1" spc="75" dirty="0">
                <a:latin typeface="Arial"/>
                <a:cs typeface="Arial"/>
              </a:rPr>
              <a:t> </a:t>
            </a:r>
            <a:r>
              <a:rPr sz="3600" b="1" spc="-145" dirty="0">
                <a:latin typeface="Arial"/>
                <a:cs typeface="Arial"/>
              </a:rPr>
              <a:t>Rationality</a:t>
            </a:r>
            <a:endParaRPr sz="36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229</a:t>
            </a:fld>
            <a:endParaRPr dirty="0"/>
          </a:p>
        </p:txBody>
      </p:sp>
      <p:sp>
        <p:nvSpPr>
          <p:cNvPr id="3" name="object 3"/>
          <p:cNvSpPr txBox="1"/>
          <p:nvPr/>
        </p:nvSpPr>
        <p:spPr>
          <a:xfrm>
            <a:off x="535940" y="1130300"/>
            <a:ext cx="7807325" cy="4065904"/>
          </a:xfrm>
          <a:prstGeom prst="rect">
            <a:avLst/>
          </a:prstGeom>
        </p:spPr>
        <p:txBody>
          <a:bodyPr vert="horz" wrap="square" lIns="0" tIns="11430" rIns="0" bIns="0" rtlCol="0">
            <a:spAutoFit/>
          </a:bodyPr>
          <a:lstStyle/>
          <a:p>
            <a:pPr marL="356870" indent="-344170">
              <a:lnSpc>
                <a:spcPct val="100000"/>
              </a:lnSpc>
              <a:spcBef>
                <a:spcPts val="90"/>
              </a:spcBef>
              <a:buChar char="•"/>
              <a:tabLst>
                <a:tab pos="356870" algn="l"/>
                <a:tab pos="357505" algn="l"/>
              </a:tabLst>
            </a:pPr>
            <a:r>
              <a:rPr sz="2600" spc="-10" dirty="0">
                <a:latin typeface="Arial"/>
                <a:cs typeface="Arial"/>
              </a:rPr>
              <a:t>“Lived experience” </a:t>
            </a:r>
            <a:r>
              <a:rPr sz="2600" spc="-5" dirty="0">
                <a:latin typeface="Arial"/>
                <a:cs typeface="Arial"/>
              </a:rPr>
              <a:t>a </a:t>
            </a:r>
            <a:r>
              <a:rPr sz="2600" spc="-10" dirty="0">
                <a:latin typeface="Arial"/>
                <a:cs typeface="Arial"/>
              </a:rPr>
              <a:t>la Thompson </a:t>
            </a:r>
            <a:r>
              <a:rPr sz="2600" spc="-5" dirty="0">
                <a:latin typeface="Arial"/>
                <a:cs typeface="Arial"/>
              </a:rPr>
              <a:t>/</a:t>
            </a:r>
            <a:r>
              <a:rPr sz="2600" spc="175" dirty="0">
                <a:latin typeface="Arial"/>
                <a:cs typeface="Arial"/>
              </a:rPr>
              <a:t> </a:t>
            </a:r>
            <a:r>
              <a:rPr sz="2600" spc="-5" dirty="0">
                <a:latin typeface="Arial"/>
                <a:cs typeface="Arial"/>
              </a:rPr>
              <a:t>Williams;</a:t>
            </a:r>
            <a:endParaRPr sz="2600">
              <a:latin typeface="Arial"/>
              <a:cs typeface="Arial"/>
            </a:endParaRPr>
          </a:p>
          <a:p>
            <a:pPr marL="356870" indent="-344170">
              <a:lnSpc>
                <a:spcPct val="100000"/>
              </a:lnSpc>
              <a:buChar char="•"/>
              <a:tabLst>
                <a:tab pos="356870" algn="l"/>
                <a:tab pos="357505" algn="l"/>
              </a:tabLst>
            </a:pPr>
            <a:r>
              <a:rPr sz="2600" spc="-10" dirty="0">
                <a:latin typeface="Arial"/>
                <a:cs typeface="Arial"/>
              </a:rPr>
              <a:t>Concern </a:t>
            </a:r>
            <a:r>
              <a:rPr sz="2600" spc="-5" dirty="0">
                <a:latin typeface="Arial"/>
                <a:cs typeface="Arial"/>
              </a:rPr>
              <a:t>to </a:t>
            </a:r>
            <a:r>
              <a:rPr sz="2600" spc="-10" dirty="0">
                <a:latin typeface="Arial"/>
                <a:cs typeface="Arial"/>
              </a:rPr>
              <a:t>take women's knowledge</a:t>
            </a:r>
            <a:r>
              <a:rPr sz="2600" spc="185" dirty="0">
                <a:latin typeface="Arial"/>
                <a:cs typeface="Arial"/>
              </a:rPr>
              <a:t> </a:t>
            </a:r>
            <a:r>
              <a:rPr sz="2600" spc="-10" dirty="0">
                <a:latin typeface="Arial"/>
                <a:cs typeface="Arial"/>
              </a:rPr>
              <a:t>seriously</a:t>
            </a:r>
            <a:endParaRPr sz="2600">
              <a:latin typeface="Arial"/>
              <a:cs typeface="Arial"/>
            </a:endParaRPr>
          </a:p>
          <a:p>
            <a:pPr marL="356870" marR="1364615" indent="-344170">
              <a:lnSpc>
                <a:spcPts val="2500"/>
              </a:lnSpc>
              <a:spcBef>
                <a:spcPts val="600"/>
              </a:spcBef>
              <a:buChar char="•"/>
              <a:tabLst>
                <a:tab pos="356870" algn="l"/>
                <a:tab pos="357505" algn="l"/>
              </a:tabLst>
            </a:pPr>
            <a:r>
              <a:rPr sz="2600" spc="-10" dirty="0">
                <a:latin typeface="Arial"/>
                <a:cs typeface="Arial"/>
              </a:rPr>
              <a:t>Relation </a:t>
            </a:r>
            <a:r>
              <a:rPr sz="2600" spc="-5" dirty="0">
                <a:latin typeface="Arial"/>
                <a:cs typeface="Arial"/>
              </a:rPr>
              <a:t>to </a:t>
            </a:r>
            <a:r>
              <a:rPr sz="2600" spc="-10" dirty="0">
                <a:latin typeface="Arial"/>
                <a:cs typeface="Arial"/>
              </a:rPr>
              <a:t>theoretical </a:t>
            </a:r>
            <a:r>
              <a:rPr sz="2600" spc="-5" dirty="0">
                <a:latin typeface="Arial"/>
                <a:cs typeface="Arial"/>
              </a:rPr>
              <a:t>/ </a:t>
            </a:r>
            <a:r>
              <a:rPr sz="2600" spc="-10" dirty="0">
                <a:latin typeface="Arial"/>
                <a:cs typeface="Arial"/>
              </a:rPr>
              <a:t>organisation </a:t>
            </a:r>
            <a:r>
              <a:rPr sz="2600" spc="-5" dirty="0">
                <a:latin typeface="Arial"/>
                <a:cs typeface="Arial"/>
              </a:rPr>
              <a:t>skills  </a:t>
            </a:r>
            <a:r>
              <a:rPr sz="2600" spc="-10" dirty="0">
                <a:latin typeface="Arial"/>
                <a:cs typeface="Arial"/>
              </a:rPr>
              <a:t>developed within women’s</a:t>
            </a:r>
            <a:r>
              <a:rPr sz="2600" spc="100" dirty="0">
                <a:latin typeface="Arial"/>
                <a:cs typeface="Arial"/>
              </a:rPr>
              <a:t> </a:t>
            </a:r>
            <a:r>
              <a:rPr sz="2600" spc="-10" dirty="0">
                <a:latin typeface="Arial"/>
                <a:cs typeface="Arial"/>
              </a:rPr>
              <a:t>movement.</a:t>
            </a:r>
            <a:endParaRPr sz="2600">
              <a:latin typeface="Arial"/>
              <a:cs typeface="Arial"/>
            </a:endParaRPr>
          </a:p>
          <a:p>
            <a:pPr marL="356870" marR="5080" indent="-344170">
              <a:lnSpc>
                <a:spcPts val="2500"/>
              </a:lnSpc>
              <a:spcBef>
                <a:spcPts val="615"/>
              </a:spcBef>
              <a:buChar char="•"/>
              <a:tabLst>
                <a:tab pos="356870" algn="l"/>
                <a:tab pos="357505" algn="l"/>
              </a:tabLst>
            </a:pPr>
            <a:r>
              <a:rPr sz="2600" spc="-10" dirty="0">
                <a:latin typeface="Arial"/>
                <a:cs typeface="Arial"/>
              </a:rPr>
              <a:t>Critique of Leninist model of deduced and imposed  knowledge.</a:t>
            </a:r>
            <a:endParaRPr sz="2600">
              <a:latin typeface="Arial"/>
              <a:cs typeface="Arial"/>
            </a:endParaRPr>
          </a:p>
          <a:p>
            <a:pPr marL="356870" indent="-344170">
              <a:lnSpc>
                <a:spcPct val="100000"/>
              </a:lnSpc>
              <a:spcBef>
                <a:spcPts val="15"/>
              </a:spcBef>
              <a:buChar char="•"/>
              <a:tabLst>
                <a:tab pos="356870" algn="l"/>
                <a:tab pos="357505" algn="l"/>
              </a:tabLst>
            </a:pPr>
            <a:r>
              <a:rPr sz="2600" spc="-10" dirty="0">
                <a:latin typeface="Arial"/>
                <a:cs typeface="Arial"/>
              </a:rPr>
              <a:t>Especially </a:t>
            </a:r>
            <a:r>
              <a:rPr sz="2600" spc="-5" dirty="0">
                <a:latin typeface="Arial"/>
                <a:cs typeface="Arial"/>
              </a:rPr>
              <a:t>critique </a:t>
            </a:r>
            <a:r>
              <a:rPr sz="2600" spc="-10" dirty="0">
                <a:latin typeface="Arial"/>
                <a:cs typeface="Arial"/>
              </a:rPr>
              <a:t>of “speaking </a:t>
            </a:r>
            <a:r>
              <a:rPr sz="2600" spc="-5" dirty="0">
                <a:latin typeface="Arial"/>
                <a:cs typeface="Arial"/>
              </a:rPr>
              <a:t>for”</a:t>
            </a:r>
            <a:r>
              <a:rPr sz="2600" spc="165" dirty="0">
                <a:latin typeface="Arial"/>
                <a:cs typeface="Arial"/>
              </a:rPr>
              <a:t> </a:t>
            </a:r>
            <a:r>
              <a:rPr sz="2600" spc="-10" dirty="0">
                <a:latin typeface="Arial"/>
                <a:cs typeface="Arial"/>
              </a:rPr>
              <a:t>women.</a:t>
            </a:r>
            <a:endParaRPr sz="2600">
              <a:latin typeface="Arial"/>
              <a:cs typeface="Arial"/>
            </a:endParaRPr>
          </a:p>
          <a:p>
            <a:pPr marL="356870" indent="-344170">
              <a:lnSpc>
                <a:spcPct val="100000"/>
              </a:lnSpc>
              <a:buChar char="•"/>
              <a:tabLst>
                <a:tab pos="356870" algn="l"/>
                <a:tab pos="357505" algn="l"/>
              </a:tabLst>
            </a:pPr>
            <a:r>
              <a:rPr sz="2600" spc="-5" dirty="0">
                <a:latin typeface="Arial"/>
                <a:cs typeface="Arial"/>
              </a:rPr>
              <a:t>Oral </a:t>
            </a:r>
            <a:r>
              <a:rPr sz="2600" spc="-10" dirty="0">
                <a:latin typeface="Arial"/>
                <a:cs typeface="Arial"/>
              </a:rPr>
              <a:t>history, life-story, biographical</a:t>
            </a:r>
            <a:r>
              <a:rPr sz="2600" spc="150" dirty="0">
                <a:latin typeface="Arial"/>
                <a:cs typeface="Arial"/>
              </a:rPr>
              <a:t> </a:t>
            </a:r>
            <a:r>
              <a:rPr sz="2600" spc="-10" dirty="0">
                <a:latin typeface="Arial"/>
                <a:cs typeface="Arial"/>
              </a:rPr>
              <a:t>methodology.</a:t>
            </a:r>
            <a:endParaRPr sz="2600">
              <a:latin typeface="Arial"/>
              <a:cs typeface="Arial"/>
            </a:endParaRPr>
          </a:p>
          <a:p>
            <a:pPr marL="356870" marR="155575" indent="-344170">
              <a:lnSpc>
                <a:spcPct val="79900"/>
              </a:lnSpc>
              <a:spcBef>
                <a:spcPts val="630"/>
              </a:spcBef>
              <a:buChar char="•"/>
              <a:tabLst>
                <a:tab pos="356870" algn="l"/>
                <a:tab pos="357505" algn="l"/>
              </a:tabLst>
            </a:pPr>
            <a:r>
              <a:rPr sz="2600" spc="-10" dirty="0">
                <a:latin typeface="Arial"/>
                <a:cs typeface="Arial"/>
              </a:rPr>
              <a:t>Concern </a:t>
            </a:r>
            <a:r>
              <a:rPr sz="2600" spc="-5" dirty="0">
                <a:latin typeface="Arial"/>
                <a:cs typeface="Arial"/>
              </a:rPr>
              <a:t>to </a:t>
            </a:r>
            <a:r>
              <a:rPr sz="2600" spc="-10" dirty="0">
                <a:latin typeface="Arial"/>
                <a:cs typeface="Arial"/>
              </a:rPr>
              <a:t>broaden area of “relevant knowledge”,  refusal of cognitive </a:t>
            </a:r>
            <a:r>
              <a:rPr sz="2600" spc="-5" dirty="0">
                <a:latin typeface="Arial"/>
                <a:cs typeface="Arial"/>
              </a:rPr>
              <a:t>splits </a:t>
            </a:r>
            <a:r>
              <a:rPr sz="2600" spc="-10" dirty="0">
                <a:latin typeface="Arial"/>
                <a:cs typeface="Arial"/>
              </a:rPr>
              <a:t>(analytic </a:t>
            </a:r>
            <a:r>
              <a:rPr sz="2600" spc="-5" dirty="0">
                <a:latin typeface="Arial"/>
                <a:cs typeface="Arial"/>
              </a:rPr>
              <a:t>/ </a:t>
            </a:r>
            <a:r>
              <a:rPr sz="2600" spc="-10" dirty="0">
                <a:latin typeface="Arial"/>
                <a:cs typeface="Arial"/>
              </a:rPr>
              <a:t>normative,  rational </a:t>
            </a:r>
            <a:r>
              <a:rPr sz="2600" spc="-5" dirty="0">
                <a:latin typeface="Arial"/>
                <a:cs typeface="Arial"/>
              </a:rPr>
              <a:t>/ </a:t>
            </a:r>
            <a:r>
              <a:rPr sz="2600" spc="-10" dirty="0">
                <a:latin typeface="Arial"/>
                <a:cs typeface="Arial"/>
              </a:rPr>
              <a:t>emotional,</a:t>
            </a:r>
            <a:r>
              <a:rPr sz="2600" spc="85" dirty="0">
                <a:latin typeface="Arial"/>
                <a:cs typeface="Arial"/>
              </a:rPr>
              <a:t> </a:t>
            </a:r>
            <a:r>
              <a:rPr sz="2600" spc="-10" dirty="0">
                <a:latin typeface="Arial"/>
                <a:cs typeface="Arial"/>
              </a:rPr>
              <a:t>etc.)</a:t>
            </a:r>
            <a:endParaRPr sz="26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565213"/>
            <a:ext cx="8153400" cy="512445"/>
          </a:xfrm>
          <a:prstGeom prst="rect">
            <a:avLst/>
          </a:prstGeom>
        </p:spPr>
        <p:txBody>
          <a:bodyPr vert="horz" wrap="square" lIns="0" tIns="11430" rIns="0" bIns="0" rtlCol="0">
            <a:spAutoFit/>
          </a:bodyPr>
          <a:lstStyle/>
          <a:p>
            <a:pPr marL="2070100">
              <a:lnSpc>
                <a:spcPct val="100000"/>
              </a:lnSpc>
              <a:spcBef>
                <a:spcPts val="90"/>
              </a:spcBef>
            </a:pPr>
            <a:r>
              <a:rPr sz="3200" b="1" spc="-5" dirty="0">
                <a:latin typeface="Calibri"/>
                <a:cs typeface="Calibri"/>
              </a:rPr>
              <a:t>Sociological</a:t>
            </a:r>
            <a:r>
              <a:rPr sz="3200" b="1" spc="-75" dirty="0">
                <a:latin typeface="Calibri"/>
                <a:cs typeface="Calibri"/>
              </a:rPr>
              <a:t> </a:t>
            </a:r>
            <a:r>
              <a:rPr sz="3200" b="1" spc="-10" dirty="0">
                <a:latin typeface="Calibri"/>
                <a:cs typeface="Calibri"/>
              </a:rPr>
              <a:t>Modernism</a:t>
            </a:r>
            <a:endParaRPr sz="3200">
              <a:latin typeface="Calibri"/>
              <a:cs typeface="Calibri"/>
            </a:endParaRPr>
          </a:p>
        </p:txBody>
      </p:sp>
      <p:sp>
        <p:nvSpPr>
          <p:cNvPr id="4" name="object 4"/>
          <p:cNvSpPr txBox="1"/>
          <p:nvPr/>
        </p:nvSpPr>
        <p:spPr>
          <a:xfrm>
            <a:off x="3766989" y="1608671"/>
            <a:ext cx="1631950" cy="512445"/>
          </a:xfrm>
          <a:prstGeom prst="rect">
            <a:avLst/>
          </a:prstGeom>
        </p:spPr>
        <p:txBody>
          <a:bodyPr vert="horz" wrap="square" lIns="0" tIns="11430" rIns="0" bIns="0" rtlCol="0">
            <a:spAutoFit/>
          </a:bodyPr>
          <a:lstStyle/>
          <a:p>
            <a:pPr marL="12700">
              <a:lnSpc>
                <a:spcPct val="100000"/>
              </a:lnSpc>
              <a:spcBef>
                <a:spcPts val="90"/>
              </a:spcBef>
            </a:pPr>
            <a:r>
              <a:rPr sz="3200" b="1" spc="-5" dirty="0">
                <a:latin typeface="Calibri"/>
                <a:cs typeface="Calibri"/>
              </a:rPr>
              <a:t>Sociology</a:t>
            </a:r>
            <a:endParaRPr sz="3200">
              <a:latin typeface="Calibri"/>
              <a:cs typeface="Calibri"/>
            </a:endParaRPr>
          </a:p>
        </p:txBody>
      </p:sp>
      <p:sp>
        <p:nvSpPr>
          <p:cNvPr id="5" name="object 5"/>
          <p:cNvSpPr/>
          <p:nvPr/>
        </p:nvSpPr>
        <p:spPr>
          <a:xfrm>
            <a:off x="3575303" y="2100071"/>
            <a:ext cx="975359" cy="97535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51579" y="2133600"/>
            <a:ext cx="744220" cy="744220"/>
          </a:xfrm>
          <a:custGeom>
            <a:avLst/>
            <a:gdLst/>
            <a:ahLst/>
            <a:cxnLst/>
            <a:rect l="l" t="t" r="r" b="b"/>
            <a:pathLst>
              <a:path w="744220" h="744219">
                <a:moveTo>
                  <a:pt x="744220" y="0"/>
                </a:moveTo>
                <a:lnTo>
                  <a:pt x="0" y="744220"/>
                </a:lnTo>
              </a:path>
            </a:pathLst>
          </a:custGeom>
          <a:ln w="25400">
            <a:solidFill>
              <a:srgbClr val="F79646"/>
            </a:solidFill>
          </a:ln>
        </p:spPr>
        <p:txBody>
          <a:bodyPr wrap="square" lIns="0" tIns="0" rIns="0" bIns="0" rtlCol="0"/>
          <a:lstStyle/>
          <a:p>
            <a:endParaRPr/>
          </a:p>
        </p:txBody>
      </p:sp>
      <p:sp>
        <p:nvSpPr>
          <p:cNvPr id="7" name="object 7"/>
          <p:cNvSpPr/>
          <p:nvPr/>
        </p:nvSpPr>
        <p:spPr>
          <a:xfrm>
            <a:off x="3751584" y="2792498"/>
            <a:ext cx="85725" cy="85725"/>
          </a:xfrm>
          <a:custGeom>
            <a:avLst/>
            <a:gdLst/>
            <a:ahLst/>
            <a:cxnLst/>
            <a:rect l="l" t="t" r="r" b="b"/>
            <a:pathLst>
              <a:path w="85725" h="85725">
                <a:moveTo>
                  <a:pt x="85305" y="62864"/>
                </a:moveTo>
                <a:lnTo>
                  <a:pt x="0" y="85318"/>
                </a:lnTo>
                <a:lnTo>
                  <a:pt x="22440" y="0"/>
                </a:lnTo>
              </a:path>
            </a:pathLst>
          </a:custGeom>
          <a:ln w="25400">
            <a:solidFill>
              <a:srgbClr val="F79646"/>
            </a:solidFill>
          </a:ln>
        </p:spPr>
        <p:txBody>
          <a:bodyPr wrap="square" lIns="0" tIns="0" rIns="0" bIns="0" rtlCol="0"/>
          <a:lstStyle/>
          <a:p>
            <a:endParaRPr/>
          </a:p>
        </p:txBody>
      </p:sp>
      <p:sp>
        <p:nvSpPr>
          <p:cNvPr id="8" name="object 8"/>
          <p:cNvSpPr/>
          <p:nvPr/>
        </p:nvSpPr>
        <p:spPr>
          <a:xfrm>
            <a:off x="4443983" y="2097024"/>
            <a:ext cx="1353311" cy="105460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95800" y="2133600"/>
            <a:ext cx="1123315" cy="823594"/>
          </a:xfrm>
          <a:custGeom>
            <a:avLst/>
            <a:gdLst/>
            <a:ahLst/>
            <a:cxnLst/>
            <a:rect l="l" t="t" r="r" b="b"/>
            <a:pathLst>
              <a:path w="1123314" h="823594">
                <a:moveTo>
                  <a:pt x="0" y="0"/>
                </a:moveTo>
                <a:lnTo>
                  <a:pt x="1122718" y="823328"/>
                </a:lnTo>
              </a:path>
            </a:pathLst>
          </a:custGeom>
          <a:ln w="25400">
            <a:solidFill>
              <a:srgbClr val="4BACC6"/>
            </a:solidFill>
          </a:ln>
        </p:spPr>
        <p:txBody>
          <a:bodyPr wrap="square" lIns="0" tIns="0" rIns="0" bIns="0" rtlCol="0"/>
          <a:lstStyle/>
          <a:p>
            <a:endParaRPr/>
          </a:p>
        </p:txBody>
      </p:sp>
      <p:sp>
        <p:nvSpPr>
          <p:cNvPr id="10" name="object 10"/>
          <p:cNvSpPr/>
          <p:nvPr/>
        </p:nvSpPr>
        <p:spPr>
          <a:xfrm>
            <a:off x="5530786" y="2876020"/>
            <a:ext cx="88265" cy="81280"/>
          </a:xfrm>
          <a:custGeom>
            <a:avLst/>
            <a:gdLst/>
            <a:ahLst/>
            <a:cxnLst/>
            <a:rect l="l" t="t" r="r" b="b"/>
            <a:pathLst>
              <a:path w="88264" h="81280">
                <a:moveTo>
                  <a:pt x="52577" y="0"/>
                </a:moveTo>
                <a:lnTo>
                  <a:pt x="87731" y="80911"/>
                </a:lnTo>
                <a:lnTo>
                  <a:pt x="0" y="71691"/>
                </a:lnTo>
              </a:path>
            </a:pathLst>
          </a:custGeom>
          <a:ln w="25400">
            <a:solidFill>
              <a:srgbClr val="4BACC6"/>
            </a:solidFill>
          </a:ln>
        </p:spPr>
        <p:txBody>
          <a:bodyPr wrap="square" lIns="0" tIns="0" rIns="0" bIns="0" rtlCol="0"/>
          <a:lstStyle/>
          <a:p>
            <a:endParaRPr/>
          </a:p>
        </p:txBody>
      </p:sp>
      <p:sp>
        <p:nvSpPr>
          <p:cNvPr id="11" name="object 11"/>
          <p:cNvSpPr/>
          <p:nvPr/>
        </p:nvSpPr>
        <p:spPr>
          <a:xfrm>
            <a:off x="1472183" y="3090671"/>
            <a:ext cx="2542031" cy="86867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578863" y="3276600"/>
            <a:ext cx="2325623" cy="43281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524000" y="3124200"/>
            <a:ext cx="2438400" cy="762000"/>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1524000" y="3124200"/>
            <a:ext cx="2438400" cy="762000"/>
          </a:xfrm>
          <a:prstGeom prst="rect">
            <a:avLst/>
          </a:prstGeom>
          <a:ln w="12700">
            <a:solidFill>
              <a:srgbClr val="F69240"/>
            </a:solidFill>
          </a:ln>
        </p:spPr>
        <p:txBody>
          <a:bodyPr vert="horz" wrap="square" lIns="0" tIns="1905" rIns="0" bIns="0" rtlCol="0">
            <a:spAutoFit/>
          </a:bodyPr>
          <a:lstStyle/>
          <a:p>
            <a:pPr>
              <a:lnSpc>
                <a:spcPct val="100000"/>
              </a:lnSpc>
              <a:spcBef>
                <a:spcPts val="15"/>
              </a:spcBef>
            </a:pPr>
            <a:endParaRPr sz="1550">
              <a:latin typeface="Times New Roman"/>
              <a:cs typeface="Times New Roman"/>
            </a:endParaRPr>
          </a:p>
          <a:p>
            <a:pPr marL="238125">
              <a:lnSpc>
                <a:spcPct val="100000"/>
              </a:lnSpc>
            </a:pPr>
            <a:r>
              <a:rPr sz="1800" spc="-10" dirty="0">
                <a:latin typeface="Calibri"/>
                <a:cs typeface="Calibri"/>
              </a:rPr>
              <a:t>Theoretical</a:t>
            </a:r>
            <a:r>
              <a:rPr sz="1800" spc="-15" dirty="0">
                <a:latin typeface="Calibri"/>
                <a:cs typeface="Calibri"/>
              </a:rPr>
              <a:t> </a:t>
            </a:r>
            <a:r>
              <a:rPr sz="1800" spc="-10" dirty="0">
                <a:latin typeface="Calibri"/>
                <a:cs typeface="Calibri"/>
              </a:rPr>
              <a:t>construct</a:t>
            </a:r>
            <a:endParaRPr sz="1800">
              <a:latin typeface="Calibri"/>
              <a:cs typeface="Calibri"/>
            </a:endParaRPr>
          </a:p>
        </p:txBody>
      </p:sp>
      <p:sp>
        <p:nvSpPr>
          <p:cNvPr id="15" name="object 15"/>
          <p:cNvSpPr/>
          <p:nvPr/>
        </p:nvSpPr>
        <p:spPr>
          <a:xfrm>
            <a:off x="4977383" y="3090671"/>
            <a:ext cx="2618231" cy="868679"/>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5050535" y="3276600"/>
            <a:ext cx="2468879" cy="432816"/>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5029200" y="3124200"/>
            <a:ext cx="2514600" cy="762000"/>
          </a:xfrm>
          <a:prstGeom prst="rect">
            <a:avLst/>
          </a:prstGeom>
          <a:blipFill>
            <a:blip r:embed="rId10" cstate="print"/>
            <a:stretch>
              <a:fillRect/>
            </a:stretch>
          </a:blipFill>
        </p:spPr>
        <p:txBody>
          <a:bodyPr wrap="square" lIns="0" tIns="0" rIns="0" bIns="0" rtlCol="0"/>
          <a:lstStyle/>
          <a:p>
            <a:endParaRPr/>
          </a:p>
        </p:txBody>
      </p:sp>
      <p:sp>
        <p:nvSpPr>
          <p:cNvPr id="18" name="object 18"/>
          <p:cNvSpPr txBox="1"/>
          <p:nvPr/>
        </p:nvSpPr>
        <p:spPr>
          <a:xfrm>
            <a:off x="5029200" y="3124200"/>
            <a:ext cx="2514600" cy="762000"/>
          </a:xfrm>
          <a:prstGeom prst="rect">
            <a:avLst/>
          </a:prstGeom>
          <a:ln w="12700">
            <a:solidFill>
              <a:srgbClr val="46AAC5"/>
            </a:solidFill>
          </a:ln>
        </p:spPr>
        <p:txBody>
          <a:bodyPr vert="horz" wrap="square" lIns="0" tIns="1905" rIns="0" bIns="0" rtlCol="0">
            <a:spAutoFit/>
          </a:bodyPr>
          <a:lstStyle/>
          <a:p>
            <a:pPr>
              <a:lnSpc>
                <a:spcPct val="100000"/>
              </a:lnSpc>
              <a:spcBef>
                <a:spcPts val="15"/>
              </a:spcBef>
            </a:pPr>
            <a:endParaRPr sz="1550">
              <a:latin typeface="Times New Roman"/>
              <a:cs typeface="Times New Roman"/>
            </a:endParaRPr>
          </a:p>
          <a:p>
            <a:pPr marL="204470">
              <a:lnSpc>
                <a:spcPct val="100000"/>
              </a:lnSpc>
            </a:pPr>
            <a:r>
              <a:rPr sz="1800" spc="-5" dirty="0">
                <a:latin typeface="Calibri"/>
                <a:cs typeface="Calibri"/>
              </a:rPr>
              <a:t>Methodological</a:t>
            </a:r>
            <a:r>
              <a:rPr sz="1800" spc="-20" dirty="0">
                <a:latin typeface="Calibri"/>
                <a:cs typeface="Calibri"/>
              </a:rPr>
              <a:t> </a:t>
            </a:r>
            <a:r>
              <a:rPr sz="1800" spc="-5" dirty="0">
                <a:latin typeface="Calibri"/>
                <a:cs typeface="Calibri"/>
              </a:rPr>
              <a:t>device</a:t>
            </a:r>
            <a:endParaRPr sz="1800">
              <a:latin typeface="Calibri"/>
              <a:cs typeface="Calibri"/>
            </a:endParaRPr>
          </a:p>
        </p:txBody>
      </p:sp>
      <p:sp>
        <p:nvSpPr>
          <p:cNvPr id="19" name="object 19"/>
          <p:cNvSpPr/>
          <p:nvPr/>
        </p:nvSpPr>
        <p:spPr>
          <a:xfrm>
            <a:off x="2234183" y="5148071"/>
            <a:ext cx="5056631" cy="1097279"/>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2237232" y="5172455"/>
            <a:ext cx="5111495" cy="981455"/>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2286000" y="5181600"/>
            <a:ext cx="4953000" cy="990600"/>
          </a:xfrm>
          <a:prstGeom prst="rect">
            <a:avLst/>
          </a:prstGeom>
          <a:blipFill>
            <a:blip r:embed="rId13" cstate="print"/>
            <a:stretch>
              <a:fillRect/>
            </a:stretch>
          </a:blipFill>
        </p:spPr>
        <p:txBody>
          <a:bodyPr wrap="square" lIns="0" tIns="0" rIns="0" bIns="0" rtlCol="0"/>
          <a:lstStyle/>
          <a:p>
            <a:endParaRPr/>
          </a:p>
        </p:txBody>
      </p:sp>
      <p:sp>
        <p:nvSpPr>
          <p:cNvPr id="22" name="object 22"/>
          <p:cNvSpPr txBox="1"/>
          <p:nvPr/>
        </p:nvSpPr>
        <p:spPr>
          <a:xfrm>
            <a:off x="2286000" y="5181600"/>
            <a:ext cx="4953000" cy="990600"/>
          </a:xfrm>
          <a:prstGeom prst="rect">
            <a:avLst/>
          </a:prstGeom>
          <a:ln w="12700">
            <a:solidFill>
              <a:srgbClr val="7D60A0"/>
            </a:solidFill>
          </a:ln>
        </p:spPr>
        <p:txBody>
          <a:bodyPr vert="horz" wrap="square" lIns="0" tIns="68580" rIns="0" bIns="0" rtlCol="0">
            <a:spAutoFit/>
          </a:bodyPr>
          <a:lstStyle/>
          <a:p>
            <a:pPr marL="134620" marR="129539" indent="4445" algn="ctr">
              <a:lnSpc>
                <a:spcPct val="100000"/>
              </a:lnSpc>
              <a:spcBef>
                <a:spcPts val="540"/>
              </a:spcBef>
            </a:pPr>
            <a:r>
              <a:rPr sz="1800" spc="-10" dirty="0">
                <a:latin typeface="Calibri"/>
                <a:cs typeface="Calibri"/>
              </a:rPr>
              <a:t>An </a:t>
            </a:r>
            <a:r>
              <a:rPr sz="1800" spc="-15" dirty="0">
                <a:latin typeface="Calibri"/>
                <a:cs typeface="Calibri"/>
              </a:rPr>
              <a:t>attempt to understand </a:t>
            </a:r>
            <a:r>
              <a:rPr sz="1800" spc="-10" dirty="0">
                <a:latin typeface="Calibri"/>
                <a:cs typeface="Calibri"/>
              </a:rPr>
              <a:t>the </a:t>
            </a:r>
            <a:r>
              <a:rPr sz="1800" b="1" spc="-15" dirty="0">
                <a:latin typeface="Calibri"/>
                <a:cs typeface="Calibri"/>
              </a:rPr>
              <a:t>dramatic  transformations </a:t>
            </a:r>
            <a:r>
              <a:rPr sz="1800" spc="-10" dirty="0">
                <a:latin typeface="Calibri"/>
                <a:cs typeface="Calibri"/>
              </a:rPr>
              <a:t>that </a:t>
            </a:r>
            <a:r>
              <a:rPr sz="1800" spc="-25" dirty="0">
                <a:latin typeface="Calibri"/>
                <a:cs typeface="Calibri"/>
              </a:rPr>
              <a:t>Western </a:t>
            </a:r>
            <a:r>
              <a:rPr sz="1800" spc="-10" dirty="0">
                <a:latin typeface="Calibri"/>
                <a:cs typeface="Calibri"/>
              </a:rPr>
              <a:t>Europe </a:t>
            </a:r>
            <a:r>
              <a:rPr sz="1800" spc="-15" dirty="0">
                <a:latin typeface="Calibri"/>
                <a:cs typeface="Calibri"/>
              </a:rPr>
              <a:t>experienced  </a:t>
            </a:r>
            <a:r>
              <a:rPr sz="1800" spc="-10" dirty="0">
                <a:latin typeface="Calibri"/>
                <a:cs typeface="Calibri"/>
              </a:rPr>
              <a:t>between </a:t>
            </a:r>
            <a:r>
              <a:rPr sz="1800" spc="-5" dirty="0">
                <a:latin typeface="Calibri"/>
                <a:cs typeface="Calibri"/>
              </a:rPr>
              <a:t>the mid-C18th and </a:t>
            </a:r>
            <a:r>
              <a:rPr sz="1800" spc="-10" dirty="0">
                <a:latin typeface="Calibri"/>
                <a:cs typeface="Calibri"/>
              </a:rPr>
              <a:t>the</a:t>
            </a:r>
            <a:r>
              <a:rPr sz="1800" spc="110" dirty="0">
                <a:latin typeface="Calibri"/>
                <a:cs typeface="Calibri"/>
              </a:rPr>
              <a:t> </a:t>
            </a:r>
            <a:r>
              <a:rPr sz="1800" spc="-5" dirty="0">
                <a:latin typeface="Calibri"/>
                <a:cs typeface="Calibri"/>
              </a:rPr>
              <a:t>mid-C20th</a:t>
            </a:r>
            <a:endParaRPr sz="1800">
              <a:latin typeface="Calibri"/>
              <a:cs typeface="Calibri"/>
            </a:endParaRPr>
          </a:p>
        </p:txBody>
      </p:sp>
      <p:sp>
        <p:nvSpPr>
          <p:cNvPr id="23" name="object 23"/>
          <p:cNvSpPr/>
          <p:nvPr/>
        </p:nvSpPr>
        <p:spPr>
          <a:xfrm>
            <a:off x="76200" y="4800599"/>
            <a:ext cx="1608124" cy="1981187"/>
          </a:xfrm>
          <a:prstGeom prst="rect">
            <a:avLst/>
          </a:prstGeom>
          <a:blipFill>
            <a:blip r:embed="rId14" cstate="print"/>
            <a:stretch>
              <a:fillRect/>
            </a:stretch>
          </a:blipFill>
        </p:spPr>
        <p:txBody>
          <a:bodyPr wrap="square" lIns="0" tIns="0" rIns="0" bIns="0" rtlCol="0"/>
          <a:lstStyle/>
          <a:p>
            <a:endParaRPr/>
          </a:p>
        </p:txBody>
      </p:sp>
      <p:sp>
        <p:nvSpPr>
          <p:cNvPr id="24" name="object 24"/>
          <p:cNvSpPr txBox="1"/>
          <p:nvPr/>
        </p:nvSpPr>
        <p:spPr>
          <a:xfrm>
            <a:off x="6631940" y="6452108"/>
            <a:ext cx="1976120" cy="208279"/>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Image Courtesy:</a:t>
            </a:r>
            <a:r>
              <a:rPr sz="800" spc="30" dirty="0">
                <a:latin typeface="Calibri"/>
                <a:cs typeface="Calibri"/>
              </a:rPr>
              <a:t> </a:t>
            </a:r>
            <a:r>
              <a:rPr sz="800" spc="-30" dirty="0">
                <a:latin typeface="Calibri"/>
                <a:cs typeface="Calibri"/>
              </a:rPr>
              <a:t>healeylibrary.wikispaces.co</a:t>
            </a:r>
            <a:r>
              <a:rPr sz="1800" spc="-44" baseline="9259" dirty="0">
                <a:solidFill>
                  <a:srgbClr val="8A8A8A"/>
                </a:solidFill>
                <a:latin typeface="Calibri"/>
                <a:cs typeface="Calibri"/>
              </a:rPr>
              <a:t>2</a:t>
            </a:r>
            <a:r>
              <a:rPr sz="800" spc="-30" dirty="0">
                <a:latin typeface="Calibri"/>
                <a:cs typeface="Calibri"/>
              </a:rPr>
              <a:t>m</a:t>
            </a:r>
            <a:r>
              <a:rPr sz="1800" spc="-44" baseline="9259" dirty="0">
                <a:solidFill>
                  <a:srgbClr val="8A8A8A"/>
                </a:solidFill>
                <a:latin typeface="Calibri"/>
                <a:cs typeface="Calibri"/>
              </a:rPr>
              <a:t>3</a:t>
            </a:r>
            <a:endParaRPr sz="1800" baseline="9259">
              <a:latin typeface="Calibri"/>
              <a:cs typeface="Calibri"/>
            </a:endParaRPr>
          </a:p>
        </p:txBody>
      </p:sp>
      <p:sp>
        <p:nvSpPr>
          <p:cNvPr id="25" name="object 25"/>
          <p:cNvSpPr/>
          <p:nvPr/>
        </p:nvSpPr>
        <p:spPr>
          <a:xfrm>
            <a:off x="2737103" y="3898391"/>
            <a:ext cx="1886711" cy="1283207"/>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2916808" y="4052099"/>
            <a:ext cx="1655445" cy="1053465"/>
          </a:xfrm>
          <a:custGeom>
            <a:avLst/>
            <a:gdLst/>
            <a:ahLst/>
            <a:cxnLst/>
            <a:rect l="l" t="t" r="r" b="b"/>
            <a:pathLst>
              <a:path w="1655445" h="1053464">
                <a:moveTo>
                  <a:pt x="1655191" y="1053299"/>
                </a:moveTo>
                <a:lnTo>
                  <a:pt x="0" y="0"/>
                </a:lnTo>
              </a:path>
            </a:pathLst>
          </a:custGeom>
          <a:ln w="25400">
            <a:solidFill>
              <a:srgbClr val="8064A2"/>
            </a:solidFill>
          </a:ln>
        </p:spPr>
        <p:txBody>
          <a:bodyPr wrap="square" lIns="0" tIns="0" rIns="0" bIns="0" rtlCol="0"/>
          <a:lstStyle/>
          <a:p>
            <a:endParaRPr/>
          </a:p>
        </p:txBody>
      </p:sp>
      <p:sp>
        <p:nvSpPr>
          <p:cNvPr id="27" name="object 27"/>
          <p:cNvSpPr/>
          <p:nvPr/>
        </p:nvSpPr>
        <p:spPr>
          <a:xfrm>
            <a:off x="2916817" y="4052097"/>
            <a:ext cx="88265" cy="78740"/>
          </a:xfrm>
          <a:custGeom>
            <a:avLst/>
            <a:gdLst/>
            <a:ahLst/>
            <a:cxnLst/>
            <a:rect l="l" t="t" r="r" b="b"/>
            <a:pathLst>
              <a:path w="88264" h="78739">
                <a:moveTo>
                  <a:pt x="40424" y="78409"/>
                </a:moveTo>
                <a:lnTo>
                  <a:pt x="0" y="0"/>
                </a:lnTo>
                <a:lnTo>
                  <a:pt x="88150" y="3403"/>
                </a:lnTo>
              </a:path>
            </a:pathLst>
          </a:custGeom>
          <a:ln w="25400">
            <a:solidFill>
              <a:srgbClr val="8064A2"/>
            </a:solidFill>
          </a:ln>
        </p:spPr>
        <p:txBody>
          <a:bodyPr wrap="square" lIns="0" tIns="0" rIns="0" bIns="0" rtlCol="0"/>
          <a:lstStyle/>
          <a:p>
            <a:endParaRPr/>
          </a:p>
        </p:txBody>
      </p:sp>
      <p:sp>
        <p:nvSpPr>
          <p:cNvPr id="28" name="object 28"/>
          <p:cNvSpPr/>
          <p:nvPr/>
        </p:nvSpPr>
        <p:spPr>
          <a:xfrm>
            <a:off x="4520183" y="3974591"/>
            <a:ext cx="1810511" cy="1207007"/>
          </a:xfrm>
          <a:prstGeom prst="rect">
            <a:avLst/>
          </a:prstGeom>
          <a:blipFill>
            <a:blip r:embed="rId16" cstate="print"/>
            <a:stretch>
              <a:fillRect/>
            </a:stretch>
          </a:blipFill>
        </p:spPr>
        <p:txBody>
          <a:bodyPr wrap="square" lIns="0" tIns="0" rIns="0" bIns="0" rtlCol="0"/>
          <a:lstStyle/>
          <a:p>
            <a:endParaRPr/>
          </a:p>
        </p:txBody>
      </p:sp>
      <p:sp>
        <p:nvSpPr>
          <p:cNvPr id="29" name="object 29"/>
          <p:cNvSpPr/>
          <p:nvPr/>
        </p:nvSpPr>
        <p:spPr>
          <a:xfrm>
            <a:off x="4572000" y="4128033"/>
            <a:ext cx="1579245" cy="977900"/>
          </a:xfrm>
          <a:custGeom>
            <a:avLst/>
            <a:gdLst/>
            <a:ahLst/>
            <a:cxnLst/>
            <a:rect l="l" t="t" r="r" b="b"/>
            <a:pathLst>
              <a:path w="1579245" h="977900">
                <a:moveTo>
                  <a:pt x="0" y="977366"/>
                </a:moveTo>
                <a:lnTo>
                  <a:pt x="1578813" y="0"/>
                </a:lnTo>
              </a:path>
            </a:pathLst>
          </a:custGeom>
          <a:ln w="25399">
            <a:solidFill>
              <a:srgbClr val="8064A2"/>
            </a:solidFill>
          </a:ln>
        </p:spPr>
        <p:txBody>
          <a:bodyPr wrap="square" lIns="0" tIns="0" rIns="0" bIns="0" rtlCol="0"/>
          <a:lstStyle/>
          <a:p>
            <a:endParaRPr/>
          </a:p>
        </p:txBody>
      </p:sp>
      <p:sp>
        <p:nvSpPr>
          <p:cNvPr id="30" name="object 30"/>
          <p:cNvSpPr/>
          <p:nvPr/>
        </p:nvSpPr>
        <p:spPr>
          <a:xfrm>
            <a:off x="6062631" y="4128033"/>
            <a:ext cx="88265" cy="78105"/>
          </a:xfrm>
          <a:custGeom>
            <a:avLst/>
            <a:gdLst/>
            <a:ahLst/>
            <a:cxnLst/>
            <a:rect l="l" t="t" r="r" b="b"/>
            <a:pathLst>
              <a:path w="88264" h="78104">
                <a:moveTo>
                  <a:pt x="0" y="2311"/>
                </a:moveTo>
                <a:lnTo>
                  <a:pt x="88188" y="0"/>
                </a:lnTo>
                <a:lnTo>
                  <a:pt x="46786" y="77901"/>
                </a:lnTo>
              </a:path>
            </a:pathLst>
          </a:custGeom>
          <a:ln w="25400">
            <a:solidFill>
              <a:srgbClr val="8064A2"/>
            </a:solidFill>
          </a:ln>
        </p:spPr>
        <p:txBody>
          <a:bodyPr wrap="square" lIns="0" tIns="0" rIns="0" bIns="0" rtlCol="0"/>
          <a:lstStyle/>
          <a:p>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01827"/>
            <a:ext cx="8049895" cy="5438775"/>
          </a:xfrm>
          <a:prstGeom prst="rect">
            <a:avLst/>
          </a:prstGeom>
        </p:spPr>
        <p:txBody>
          <a:bodyPr vert="horz" wrap="square" lIns="0" tIns="12700" rIns="0" bIns="0" rtlCol="0">
            <a:spAutoFit/>
          </a:bodyPr>
          <a:lstStyle/>
          <a:p>
            <a:pPr marL="356870" marR="532765" indent="-344170">
              <a:lnSpc>
                <a:spcPct val="100000"/>
              </a:lnSpc>
              <a:spcBef>
                <a:spcPts val="100"/>
              </a:spcBef>
              <a:buFont typeface="Arial"/>
              <a:buChar char="•"/>
              <a:tabLst>
                <a:tab pos="356870" algn="l"/>
                <a:tab pos="357505" algn="l"/>
              </a:tabLst>
            </a:pPr>
            <a:r>
              <a:rPr sz="2400" spc="-5" dirty="0">
                <a:latin typeface="Arial"/>
                <a:cs typeface="Arial"/>
              </a:rPr>
              <a:t>Legitimation </a:t>
            </a:r>
            <a:r>
              <a:rPr sz="2400" dirty="0">
                <a:latin typeface="Arial"/>
                <a:cs typeface="Arial"/>
              </a:rPr>
              <a:t>of, for </a:t>
            </a:r>
            <a:r>
              <a:rPr sz="2400" spc="-5" dirty="0">
                <a:latin typeface="Arial"/>
                <a:cs typeface="Arial"/>
              </a:rPr>
              <a:t>example, sexuality, housework </a:t>
            </a:r>
            <a:r>
              <a:rPr sz="2400" dirty="0">
                <a:latin typeface="Arial"/>
                <a:cs typeface="Arial"/>
              </a:rPr>
              <a:t>as  </a:t>
            </a:r>
            <a:r>
              <a:rPr sz="2400" spc="-5" dirty="0">
                <a:latin typeface="Arial"/>
                <a:cs typeface="Arial"/>
              </a:rPr>
              <a:t>“serious</a:t>
            </a:r>
            <a:r>
              <a:rPr sz="2400" spc="-25" dirty="0">
                <a:latin typeface="Arial"/>
                <a:cs typeface="Arial"/>
              </a:rPr>
              <a:t> </a:t>
            </a:r>
            <a:r>
              <a:rPr sz="2400" spc="-5" dirty="0">
                <a:latin typeface="Arial"/>
                <a:cs typeface="Arial"/>
              </a:rPr>
              <a:t>subjects”.</a:t>
            </a:r>
            <a:endParaRPr sz="2400">
              <a:latin typeface="Arial"/>
              <a:cs typeface="Arial"/>
            </a:endParaRPr>
          </a:p>
          <a:p>
            <a:pPr marL="356870" marR="1155700" indent="-344170">
              <a:lnSpc>
                <a:spcPct val="100000"/>
              </a:lnSpc>
              <a:spcBef>
                <a:spcPts val="575"/>
              </a:spcBef>
              <a:buChar char="•"/>
              <a:tabLst>
                <a:tab pos="356870" algn="l"/>
                <a:tab pos="357505" algn="l"/>
              </a:tabLst>
            </a:pPr>
            <a:r>
              <a:rPr sz="2400" spc="-5" dirty="0">
                <a:latin typeface="Arial"/>
                <a:cs typeface="Arial"/>
              </a:rPr>
              <a:t>Cognitive splits </a:t>
            </a:r>
            <a:r>
              <a:rPr sz="2400" dirty="0">
                <a:latin typeface="Arial"/>
                <a:cs typeface="Arial"/>
              </a:rPr>
              <a:t>seen as </a:t>
            </a:r>
            <a:r>
              <a:rPr sz="2400" spc="-5" dirty="0">
                <a:latin typeface="Arial"/>
                <a:cs typeface="Arial"/>
              </a:rPr>
              <a:t>legitimating exclusion </a:t>
            </a:r>
            <a:r>
              <a:rPr sz="2400" dirty="0">
                <a:latin typeface="Arial"/>
                <a:cs typeface="Arial"/>
              </a:rPr>
              <a:t>of  </a:t>
            </a:r>
            <a:r>
              <a:rPr sz="2400" spc="-5" dirty="0">
                <a:latin typeface="Arial"/>
                <a:cs typeface="Arial"/>
              </a:rPr>
              <a:t>women’s experience </a:t>
            </a:r>
            <a:r>
              <a:rPr sz="2400" dirty="0">
                <a:latin typeface="Arial"/>
                <a:cs typeface="Arial"/>
              </a:rPr>
              <a:t>and</a:t>
            </a:r>
            <a:r>
              <a:rPr sz="2400" spc="-60" dirty="0">
                <a:latin typeface="Arial"/>
                <a:cs typeface="Arial"/>
              </a:rPr>
              <a:t> </a:t>
            </a:r>
            <a:r>
              <a:rPr sz="2400" spc="-5" dirty="0">
                <a:latin typeface="Arial"/>
                <a:cs typeface="Arial"/>
              </a:rPr>
              <a:t>concerns.</a:t>
            </a:r>
            <a:endParaRPr sz="2400">
              <a:latin typeface="Arial"/>
              <a:cs typeface="Arial"/>
            </a:endParaRPr>
          </a:p>
          <a:p>
            <a:pPr marL="356870" marR="100965" indent="-344170">
              <a:lnSpc>
                <a:spcPct val="100000"/>
              </a:lnSpc>
              <a:spcBef>
                <a:spcPts val="575"/>
              </a:spcBef>
              <a:buChar char="•"/>
              <a:tabLst>
                <a:tab pos="356870" algn="l"/>
                <a:tab pos="357505" algn="l"/>
              </a:tabLst>
            </a:pPr>
            <a:r>
              <a:rPr sz="2400" spc="-5" dirty="0">
                <a:latin typeface="Arial"/>
                <a:cs typeface="Arial"/>
              </a:rPr>
              <a:t>Male </a:t>
            </a:r>
            <a:r>
              <a:rPr sz="2400" dirty="0">
                <a:latin typeface="Arial"/>
                <a:cs typeface="Arial"/>
              </a:rPr>
              <a:t>Left </a:t>
            </a:r>
            <a:r>
              <a:rPr sz="2400" spc="-5" dirty="0">
                <a:latin typeface="Arial"/>
                <a:cs typeface="Arial"/>
              </a:rPr>
              <a:t>(= critical modernism) </a:t>
            </a:r>
            <a:r>
              <a:rPr sz="2400" dirty="0">
                <a:latin typeface="Arial"/>
                <a:cs typeface="Arial"/>
              </a:rPr>
              <a:t>seen as </a:t>
            </a:r>
            <a:r>
              <a:rPr sz="2400" spc="-5" dirty="0">
                <a:latin typeface="Arial"/>
                <a:cs typeface="Arial"/>
              </a:rPr>
              <a:t>colluding in this  domination </a:t>
            </a:r>
            <a:r>
              <a:rPr sz="2400" dirty="0">
                <a:latin typeface="Arial"/>
                <a:cs typeface="Arial"/>
              </a:rPr>
              <a:t>by </a:t>
            </a:r>
            <a:r>
              <a:rPr sz="2400" spc="-5" dirty="0">
                <a:latin typeface="Arial"/>
                <a:cs typeface="Arial"/>
              </a:rPr>
              <a:t>political economy </a:t>
            </a:r>
            <a:r>
              <a:rPr sz="2400" dirty="0">
                <a:latin typeface="Arial"/>
                <a:cs typeface="Arial"/>
              </a:rPr>
              <a:t>and </a:t>
            </a:r>
            <a:r>
              <a:rPr sz="2400" spc="-5" dirty="0">
                <a:latin typeface="Arial"/>
                <a:cs typeface="Arial"/>
              </a:rPr>
              <a:t>instrumental  rationality.</a:t>
            </a:r>
            <a:endParaRPr sz="2400">
              <a:latin typeface="Arial"/>
              <a:cs typeface="Arial"/>
            </a:endParaRPr>
          </a:p>
          <a:p>
            <a:pPr marL="356870" marR="5080" indent="-344170">
              <a:lnSpc>
                <a:spcPct val="100000"/>
              </a:lnSpc>
              <a:spcBef>
                <a:spcPts val="575"/>
              </a:spcBef>
              <a:buChar char="•"/>
              <a:tabLst>
                <a:tab pos="356870" algn="l"/>
                <a:tab pos="357505" algn="l"/>
              </a:tabLst>
            </a:pPr>
            <a:r>
              <a:rPr sz="2400" spc="-5" dirty="0">
                <a:latin typeface="Arial"/>
                <a:cs typeface="Arial"/>
              </a:rPr>
              <a:t>Political shift from “instrumentally rational” hierarchical  logics </a:t>
            </a:r>
            <a:r>
              <a:rPr sz="2400" dirty="0">
                <a:latin typeface="Arial"/>
                <a:cs typeface="Arial"/>
              </a:rPr>
              <a:t>to </a:t>
            </a:r>
            <a:r>
              <a:rPr sz="2400" spc="-5" dirty="0">
                <a:latin typeface="Arial"/>
                <a:cs typeface="Arial"/>
              </a:rPr>
              <a:t>organisation </a:t>
            </a:r>
            <a:r>
              <a:rPr sz="2400" dirty="0">
                <a:latin typeface="Arial"/>
                <a:cs typeface="Arial"/>
              </a:rPr>
              <a:t>as </a:t>
            </a:r>
            <a:r>
              <a:rPr sz="2400" spc="-5" dirty="0">
                <a:latin typeface="Arial"/>
                <a:cs typeface="Arial"/>
              </a:rPr>
              <a:t>aim in itself </a:t>
            </a:r>
            <a:r>
              <a:rPr sz="2400" spc="-135" dirty="0">
                <a:latin typeface="Arial"/>
                <a:cs typeface="Arial"/>
              </a:rPr>
              <a:t>– </a:t>
            </a:r>
            <a:r>
              <a:rPr sz="2400" spc="-5" dirty="0">
                <a:latin typeface="Arial"/>
                <a:cs typeface="Arial"/>
              </a:rPr>
              <a:t>issue </a:t>
            </a:r>
            <a:r>
              <a:rPr sz="2400" dirty="0">
                <a:latin typeface="Arial"/>
                <a:cs typeface="Arial"/>
              </a:rPr>
              <a:t>of  </a:t>
            </a:r>
            <a:r>
              <a:rPr sz="2400" spc="-5" dirty="0">
                <a:latin typeface="Arial"/>
                <a:cs typeface="Arial"/>
              </a:rPr>
              <a:t>organisation </a:t>
            </a:r>
            <a:r>
              <a:rPr sz="2400" dirty="0">
                <a:latin typeface="Arial"/>
                <a:cs typeface="Arial"/>
              </a:rPr>
              <a:t>of </a:t>
            </a:r>
            <a:r>
              <a:rPr sz="2400" spc="-5" dirty="0">
                <a:latin typeface="Arial"/>
                <a:cs typeface="Arial"/>
              </a:rPr>
              <a:t>“academic mode </a:t>
            </a:r>
            <a:r>
              <a:rPr sz="2400" dirty="0">
                <a:latin typeface="Arial"/>
                <a:cs typeface="Arial"/>
              </a:rPr>
              <a:t>of </a:t>
            </a:r>
            <a:r>
              <a:rPr sz="2400" spc="-5" dirty="0">
                <a:latin typeface="Arial"/>
                <a:cs typeface="Arial"/>
              </a:rPr>
              <a:t>production”</a:t>
            </a:r>
            <a:r>
              <a:rPr sz="2400" spc="0" dirty="0">
                <a:latin typeface="Arial"/>
                <a:cs typeface="Arial"/>
              </a:rPr>
              <a:t> </a:t>
            </a:r>
            <a:r>
              <a:rPr sz="2400" spc="-5" dirty="0">
                <a:latin typeface="Arial"/>
                <a:cs typeface="Arial"/>
              </a:rPr>
              <a:t>(Stanley).</a:t>
            </a:r>
            <a:endParaRPr sz="2400">
              <a:latin typeface="Arial"/>
              <a:cs typeface="Arial"/>
            </a:endParaRPr>
          </a:p>
          <a:p>
            <a:pPr marL="356870" marR="69215" indent="-344170">
              <a:lnSpc>
                <a:spcPct val="100000"/>
              </a:lnSpc>
              <a:spcBef>
                <a:spcPts val="575"/>
              </a:spcBef>
              <a:buChar char="•"/>
              <a:tabLst>
                <a:tab pos="356870" algn="l"/>
                <a:tab pos="357505" algn="l"/>
              </a:tabLst>
            </a:pPr>
            <a:r>
              <a:rPr sz="2400" spc="-5" dirty="0">
                <a:latin typeface="Arial"/>
                <a:cs typeface="Arial"/>
              </a:rPr>
              <a:t>Doubt re “speaking for”: if knowledge was universal,  could </a:t>
            </a:r>
            <a:r>
              <a:rPr sz="2400" dirty="0">
                <a:latin typeface="Arial"/>
                <a:cs typeface="Arial"/>
              </a:rPr>
              <a:t>be </a:t>
            </a:r>
            <a:r>
              <a:rPr sz="2400" spc="-5" dirty="0">
                <a:latin typeface="Arial"/>
                <a:cs typeface="Arial"/>
              </a:rPr>
              <a:t>articulated, </a:t>
            </a:r>
            <a:r>
              <a:rPr sz="2400" dirty="0">
                <a:latin typeface="Arial"/>
                <a:cs typeface="Arial"/>
              </a:rPr>
              <a:t>and </a:t>
            </a:r>
            <a:r>
              <a:rPr sz="2400" spc="-5" dirty="0">
                <a:latin typeface="Arial"/>
                <a:cs typeface="Arial"/>
              </a:rPr>
              <a:t>could </a:t>
            </a:r>
            <a:r>
              <a:rPr sz="2400" dirty="0">
                <a:latin typeface="Arial"/>
                <a:cs typeface="Arial"/>
              </a:rPr>
              <a:t>be </a:t>
            </a:r>
            <a:r>
              <a:rPr sz="2400" spc="-5" dirty="0">
                <a:latin typeface="Arial"/>
                <a:cs typeface="Arial"/>
              </a:rPr>
              <a:t>deduced from general  principles, anyone could </a:t>
            </a:r>
            <a:r>
              <a:rPr sz="2400" dirty="0">
                <a:latin typeface="Arial"/>
                <a:cs typeface="Arial"/>
              </a:rPr>
              <a:t>speak for </a:t>
            </a:r>
            <a:r>
              <a:rPr sz="2400" spc="-5" dirty="0">
                <a:latin typeface="Arial"/>
                <a:cs typeface="Arial"/>
              </a:rPr>
              <a:t>anyone else. </a:t>
            </a:r>
            <a:r>
              <a:rPr sz="2400" dirty="0">
                <a:latin typeface="Arial"/>
                <a:cs typeface="Arial"/>
              </a:rPr>
              <a:t>But </a:t>
            </a:r>
            <a:r>
              <a:rPr sz="2400" spc="-5" dirty="0">
                <a:latin typeface="Arial"/>
                <a:cs typeface="Arial"/>
              </a:rPr>
              <a:t>it  </a:t>
            </a:r>
            <a:r>
              <a:rPr sz="2400" dirty="0">
                <a:latin typeface="Arial"/>
                <a:cs typeface="Arial"/>
              </a:rPr>
              <a:t>does not </a:t>
            </a:r>
            <a:r>
              <a:rPr sz="2400" spc="-5" dirty="0">
                <a:latin typeface="Arial"/>
                <a:cs typeface="Arial"/>
              </a:rPr>
              <a:t>work in</a:t>
            </a:r>
            <a:r>
              <a:rPr sz="2400" spc="-70" dirty="0">
                <a:latin typeface="Arial"/>
                <a:cs typeface="Arial"/>
              </a:rPr>
              <a:t> </a:t>
            </a:r>
            <a:r>
              <a:rPr sz="2400" spc="-5" dirty="0">
                <a:latin typeface="Arial"/>
                <a:cs typeface="Arial"/>
              </a:rPr>
              <a:t>practice.</a:t>
            </a:r>
            <a:endParaRPr sz="2400">
              <a:latin typeface="Arial"/>
              <a:cs typeface="Arial"/>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230</a:t>
            </a:r>
            <a:endParaRPr sz="1200">
              <a:latin typeface="Calibri"/>
              <a:cs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703580"/>
            <a:ext cx="1893570" cy="453390"/>
          </a:xfrm>
          <a:prstGeom prst="rect">
            <a:avLst/>
          </a:prstGeom>
        </p:spPr>
        <p:txBody>
          <a:bodyPr vert="horz" wrap="square" lIns="0" tIns="13335" rIns="0" bIns="0" rtlCol="0">
            <a:spAutoFit/>
          </a:bodyPr>
          <a:lstStyle/>
          <a:p>
            <a:pPr marL="12700">
              <a:lnSpc>
                <a:spcPct val="100000"/>
              </a:lnSpc>
              <a:spcBef>
                <a:spcPts val="105"/>
              </a:spcBef>
            </a:pPr>
            <a:r>
              <a:rPr b="1" spc="-105" dirty="0">
                <a:solidFill>
                  <a:srgbClr val="C00000"/>
                </a:solidFill>
                <a:latin typeface="Arial"/>
                <a:cs typeface="Arial"/>
              </a:rPr>
              <a:t>Holism,</a:t>
            </a:r>
            <a:r>
              <a:rPr b="1" spc="-135" dirty="0">
                <a:solidFill>
                  <a:srgbClr val="C00000"/>
                </a:solidFill>
                <a:latin typeface="Arial"/>
                <a:cs typeface="Arial"/>
              </a:rPr>
              <a:t> </a:t>
            </a:r>
            <a:r>
              <a:rPr b="1" spc="-65" dirty="0">
                <a:solidFill>
                  <a:srgbClr val="C00000"/>
                </a:solidFill>
                <a:latin typeface="Arial"/>
                <a:cs typeface="Arial"/>
              </a:rPr>
              <a:t>etc.</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231</a:t>
            </a:fld>
            <a:endParaRPr dirty="0"/>
          </a:p>
        </p:txBody>
      </p:sp>
      <p:sp>
        <p:nvSpPr>
          <p:cNvPr id="3" name="object 3"/>
          <p:cNvSpPr txBox="1"/>
          <p:nvPr/>
        </p:nvSpPr>
        <p:spPr>
          <a:xfrm>
            <a:off x="383540" y="1215644"/>
            <a:ext cx="8151495" cy="4550410"/>
          </a:xfrm>
          <a:prstGeom prst="rect">
            <a:avLst/>
          </a:prstGeom>
        </p:spPr>
        <p:txBody>
          <a:bodyPr vert="horz" wrap="square" lIns="0" tIns="13335" rIns="0" bIns="0" rtlCol="0">
            <a:spAutoFit/>
          </a:bodyPr>
          <a:lstStyle/>
          <a:p>
            <a:pPr marL="356870" marR="487045" indent="-344170">
              <a:lnSpc>
                <a:spcPct val="100000"/>
              </a:lnSpc>
              <a:spcBef>
                <a:spcPts val="105"/>
              </a:spcBef>
              <a:buChar char="•"/>
              <a:tabLst>
                <a:tab pos="356870" algn="l"/>
                <a:tab pos="357505" algn="l"/>
              </a:tabLst>
            </a:pPr>
            <a:r>
              <a:rPr sz="2800" dirty="0">
                <a:latin typeface="Arial"/>
                <a:cs typeface="Arial"/>
              </a:rPr>
              <a:t>Marxism / feminism debate, derived from</a:t>
            </a:r>
            <a:r>
              <a:rPr sz="2800" spc="-135" dirty="0">
                <a:latin typeface="Arial"/>
                <a:cs typeface="Arial"/>
              </a:rPr>
              <a:t> </a:t>
            </a:r>
            <a:r>
              <a:rPr sz="2800" spc="-5" dirty="0">
                <a:latin typeface="Arial"/>
                <a:cs typeface="Arial"/>
              </a:rPr>
              <a:t>early  </a:t>
            </a:r>
            <a:r>
              <a:rPr sz="2800" dirty="0">
                <a:latin typeface="Arial"/>
                <a:cs typeface="Arial"/>
              </a:rPr>
              <a:t>interaction in second-wave</a:t>
            </a:r>
            <a:r>
              <a:rPr sz="2800" spc="-95" dirty="0">
                <a:latin typeface="Arial"/>
                <a:cs typeface="Arial"/>
              </a:rPr>
              <a:t> </a:t>
            </a:r>
            <a:r>
              <a:rPr sz="2800" spc="-5" dirty="0">
                <a:latin typeface="Arial"/>
                <a:cs typeface="Arial"/>
              </a:rPr>
              <a:t>feminism.</a:t>
            </a:r>
            <a:endParaRPr sz="2800">
              <a:latin typeface="Arial"/>
              <a:cs typeface="Arial"/>
            </a:endParaRPr>
          </a:p>
          <a:p>
            <a:pPr marL="356870" marR="64769" indent="-344170">
              <a:lnSpc>
                <a:spcPct val="100000"/>
              </a:lnSpc>
              <a:spcBef>
                <a:spcPts val="670"/>
              </a:spcBef>
              <a:buChar char="•"/>
              <a:tabLst>
                <a:tab pos="356870" algn="l"/>
                <a:tab pos="357505" algn="l"/>
              </a:tabLst>
            </a:pPr>
            <a:r>
              <a:rPr sz="2800" spc="-5" dirty="0">
                <a:latin typeface="Arial"/>
                <a:cs typeface="Arial"/>
              </a:rPr>
              <a:t>Liberal </a:t>
            </a:r>
            <a:r>
              <a:rPr sz="2800" dirty="0">
                <a:latin typeface="Arial"/>
                <a:cs typeface="Arial"/>
              </a:rPr>
              <a:t>feminism not discussed here as clearly  affirmative </a:t>
            </a:r>
            <a:r>
              <a:rPr sz="2800" spc="-5" dirty="0">
                <a:latin typeface="Arial"/>
                <a:cs typeface="Arial"/>
              </a:rPr>
              <a:t>modernist </a:t>
            </a:r>
            <a:r>
              <a:rPr sz="2800" dirty="0">
                <a:latin typeface="Arial"/>
                <a:cs typeface="Arial"/>
              </a:rPr>
              <a:t>in approach </a:t>
            </a:r>
            <a:r>
              <a:rPr sz="2800" spc="-5" dirty="0">
                <a:latin typeface="Arial"/>
                <a:cs typeface="Arial"/>
              </a:rPr>
              <a:t>(modernisation  </a:t>
            </a:r>
            <a:r>
              <a:rPr sz="2800" dirty="0">
                <a:latin typeface="Arial"/>
                <a:cs typeface="Arial"/>
              </a:rPr>
              <a:t>as progress; absence of reflexivity; uncritical  reliance on </a:t>
            </a:r>
            <a:r>
              <a:rPr sz="2800" spc="0" dirty="0">
                <a:latin typeface="Arial"/>
                <a:cs typeface="Arial"/>
              </a:rPr>
              <a:t>state </a:t>
            </a:r>
            <a:r>
              <a:rPr sz="2800" dirty="0">
                <a:latin typeface="Arial"/>
                <a:cs typeface="Arial"/>
              </a:rPr>
              <a:t>agency,</a:t>
            </a:r>
            <a:r>
              <a:rPr sz="2800" spc="-125" dirty="0">
                <a:latin typeface="Arial"/>
                <a:cs typeface="Arial"/>
              </a:rPr>
              <a:t> </a:t>
            </a:r>
            <a:r>
              <a:rPr sz="2800" dirty="0">
                <a:latin typeface="Arial"/>
                <a:cs typeface="Arial"/>
              </a:rPr>
              <a:t>etc)</a:t>
            </a:r>
            <a:endParaRPr sz="2800">
              <a:latin typeface="Arial"/>
              <a:cs typeface="Arial"/>
            </a:endParaRPr>
          </a:p>
          <a:p>
            <a:pPr marL="356870" marR="5080" indent="-344170">
              <a:lnSpc>
                <a:spcPts val="3360"/>
              </a:lnSpc>
              <a:spcBef>
                <a:spcPts val="785"/>
              </a:spcBef>
              <a:buSzPct val="94915"/>
              <a:buFont typeface="Arial"/>
              <a:buChar char="•"/>
              <a:tabLst>
                <a:tab pos="356870" algn="l"/>
                <a:tab pos="357505" algn="l"/>
              </a:tabLst>
            </a:pPr>
            <a:r>
              <a:rPr sz="2950" i="1" spc="-75" dirty="0">
                <a:latin typeface="Arial"/>
                <a:cs typeface="Arial"/>
              </a:rPr>
              <a:t>Idea </a:t>
            </a:r>
            <a:r>
              <a:rPr sz="2950" i="1" spc="-65" dirty="0">
                <a:latin typeface="Arial"/>
                <a:cs typeface="Arial"/>
              </a:rPr>
              <a:t>of patriarchy </a:t>
            </a:r>
            <a:r>
              <a:rPr sz="2950" i="1" spc="-60" dirty="0">
                <a:latin typeface="Arial"/>
                <a:cs typeface="Arial"/>
              </a:rPr>
              <a:t>in </a:t>
            </a:r>
            <a:r>
              <a:rPr sz="2950" i="1" spc="-65" dirty="0">
                <a:latin typeface="Arial"/>
                <a:cs typeface="Arial"/>
              </a:rPr>
              <a:t>radical </a:t>
            </a:r>
            <a:r>
              <a:rPr sz="2950" i="1" spc="-85" dirty="0">
                <a:latin typeface="Arial"/>
                <a:cs typeface="Arial"/>
              </a:rPr>
              <a:t>and </a:t>
            </a:r>
            <a:r>
              <a:rPr sz="2950" i="1" spc="-70" dirty="0">
                <a:latin typeface="Arial"/>
                <a:cs typeface="Arial"/>
              </a:rPr>
              <a:t>Marxist </a:t>
            </a:r>
            <a:r>
              <a:rPr sz="2950" i="1" spc="-40" dirty="0">
                <a:latin typeface="Arial"/>
                <a:cs typeface="Arial"/>
              </a:rPr>
              <a:t>/ </a:t>
            </a:r>
            <a:r>
              <a:rPr sz="2950" i="1" spc="-60" dirty="0">
                <a:latin typeface="Arial"/>
                <a:cs typeface="Arial"/>
              </a:rPr>
              <a:t>socialist  </a:t>
            </a:r>
            <a:r>
              <a:rPr sz="2950" i="1" spc="-75" dirty="0">
                <a:latin typeface="Arial"/>
                <a:cs typeface="Arial"/>
              </a:rPr>
              <a:t>feminism </a:t>
            </a:r>
            <a:r>
              <a:rPr sz="2950" i="1" spc="-70" dirty="0">
                <a:latin typeface="Arial"/>
                <a:cs typeface="Arial"/>
              </a:rPr>
              <a:t>-&gt; Patriarchy </a:t>
            </a:r>
            <a:r>
              <a:rPr sz="2950" i="1" spc="-40" dirty="0">
                <a:latin typeface="Arial"/>
                <a:cs typeface="Arial"/>
              </a:rPr>
              <a:t>/ </a:t>
            </a:r>
            <a:r>
              <a:rPr sz="2950" i="1" spc="-65" dirty="0">
                <a:latin typeface="Arial"/>
                <a:cs typeface="Arial"/>
              </a:rPr>
              <a:t>capitalism</a:t>
            </a:r>
            <a:r>
              <a:rPr sz="2950" i="1" spc="-90" dirty="0">
                <a:latin typeface="Arial"/>
                <a:cs typeface="Arial"/>
              </a:rPr>
              <a:t> </a:t>
            </a:r>
            <a:r>
              <a:rPr sz="2950" i="1" spc="-75" dirty="0">
                <a:latin typeface="Arial"/>
                <a:cs typeface="Arial"/>
              </a:rPr>
              <a:t>debate.</a:t>
            </a:r>
            <a:endParaRPr sz="2950">
              <a:latin typeface="Arial"/>
              <a:cs typeface="Arial"/>
            </a:endParaRPr>
          </a:p>
          <a:p>
            <a:pPr marL="356870" marR="1397000" indent="-344170">
              <a:lnSpc>
                <a:spcPct val="100000"/>
              </a:lnSpc>
              <a:spcBef>
                <a:spcPts val="555"/>
              </a:spcBef>
              <a:buChar char="•"/>
              <a:tabLst>
                <a:tab pos="356870" algn="l"/>
                <a:tab pos="357505" algn="l"/>
              </a:tabLst>
            </a:pPr>
            <a:r>
              <a:rPr sz="2800" dirty="0">
                <a:latin typeface="Arial"/>
                <a:cs typeface="Arial"/>
              </a:rPr>
              <a:t>Patriarchy as systematic </a:t>
            </a:r>
            <a:r>
              <a:rPr sz="2800" spc="-5" dirty="0">
                <a:latin typeface="Arial"/>
                <a:cs typeface="Arial"/>
              </a:rPr>
              <a:t>domination and  </a:t>
            </a:r>
            <a:r>
              <a:rPr sz="2800" dirty="0">
                <a:latin typeface="Arial"/>
                <a:cs typeface="Arial"/>
              </a:rPr>
              <a:t>exploitation of </a:t>
            </a:r>
            <a:r>
              <a:rPr sz="2800" spc="-5" dirty="0">
                <a:latin typeface="Arial"/>
                <a:cs typeface="Arial"/>
              </a:rPr>
              <a:t>women </a:t>
            </a:r>
            <a:r>
              <a:rPr sz="2800" dirty="0">
                <a:latin typeface="Arial"/>
                <a:cs typeface="Arial"/>
              </a:rPr>
              <a:t>by</a:t>
            </a:r>
            <a:r>
              <a:rPr sz="2800" spc="-55" dirty="0">
                <a:latin typeface="Arial"/>
                <a:cs typeface="Arial"/>
              </a:rPr>
              <a:t> </a:t>
            </a:r>
            <a:r>
              <a:rPr sz="2800" spc="-5" dirty="0">
                <a:latin typeface="Arial"/>
                <a:cs typeface="Arial"/>
              </a:rPr>
              <a:t>men.</a:t>
            </a:r>
            <a:endParaRPr sz="2800">
              <a:latin typeface="Arial"/>
              <a:cs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453643"/>
            <a:ext cx="8144509" cy="5301615"/>
          </a:xfrm>
          <a:prstGeom prst="rect">
            <a:avLst/>
          </a:prstGeom>
        </p:spPr>
        <p:txBody>
          <a:bodyPr vert="horz" wrap="square" lIns="0" tIns="47625" rIns="0" bIns="0" rtlCol="0">
            <a:spAutoFit/>
          </a:bodyPr>
          <a:lstStyle/>
          <a:p>
            <a:pPr marL="356870" marR="954405" algn="just">
              <a:lnSpc>
                <a:spcPct val="92100"/>
              </a:lnSpc>
              <a:spcBef>
                <a:spcPts val="375"/>
              </a:spcBef>
            </a:pPr>
            <a:r>
              <a:rPr sz="2900" b="1" spc="-150" dirty="0">
                <a:solidFill>
                  <a:srgbClr val="FFC000"/>
                </a:solidFill>
                <a:latin typeface="Arial"/>
                <a:cs typeface="Arial"/>
              </a:rPr>
              <a:t>Limits </a:t>
            </a:r>
            <a:r>
              <a:rPr sz="2900" b="1" spc="-155" dirty="0">
                <a:solidFill>
                  <a:srgbClr val="FFC000"/>
                </a:solidFill>
                <a:latin typeface="Arial"/>
                <a:cs typeface="Arial"/>
              </a:rPr>
              <a:t>of </a:t>
            </a:r>
            <a:r>
              <a:rPr sz="2900" b="1" spc="-125" dirty="0">
                <a:solidFill>
                  <a:srgbClr val="FFC000"/>
                </a:solidFill>
                <a:latin typeface="Arial"/>
                <a:cs typeface="Arial"/>
              </a:rPr>
              <a:t>patriarchy </a:t>
            </a:r>
            <a:r>
              <a:rPr sz="2900" b="1" spc="-130" dirty="0">
                <a:solidFill>
                  <a:srgbClr val="FFC000"/>
                </a:solidFill>
                <a:latin typeface="Arial"/>
                <a:cs typeface="Arial"/>
              </a:rPr>
              <a:t>concept </a:t>
            </a:r>
            <a:r>
              <a:rPr sz="2900" b="1" spc="-114" dirty="0">
                <a:solidFill>
                  <a:srgbClr val="FFC000"/>
                </a:solidFill>
                <a:latin typeface="Arial"/>
                <a:cs typeface="Arial"/>
              </a:rPr>
              <a:t>when </a:t>
            </a:r>
            <a:r>
              <a:rPr sz="2900" b="1" spc="-110" dirty="0">
                <a:solidFill>
                  <a:srgbClr val="FFC000"/>
                </a:solidFill>
                <a:latin typeface="Arial"/>
                <a:cs typeface="Arial"/>
              </a:rPr>
              <a:t>used </a:t>
            </a:r>
            <a:r>
              <a:rPr sz="2900" b="1" spc="-150" dirty="0">
                <a:solidFill>
                  <a:srgbClr val="FFC000"/>
                </a:solidFill>
                <a:latin typeface="Arial"/>
                <a:cs typeface="Arial"/>
              </a:rPr>
              <a:t>to  </a:t>
            </a:r>
            <a:r>
              <a:rPr sz="2900" b="1" spc="-114" dirty="0">
                <a:solidFill>
                  <a:srgbClr val="FFC000"/>
                </a:solidFill>
                <a:latin typeface="Arial"/>
                <a:cs typeface="Arial"/>
              </a:rPr>
              <a:t>exclude </a:t>
            </a:r>
            <a:r>
              <a:rPr sz="2900" b="1" spc="-135" dirty="0">
                <a:solidFill>
                  <a:srgbClr val="FFC000"/>
                </a:solidFill>
                <a:latin typeface="Arial"/>
                <a:cs typeface="Arial"/>
              </a:rPr>
              <a:t>critical </a:t>
            </a:r>
            <a:r>
              <a:rPr sz="2900" b="1" spc="-140" dirty="0">
                <a:solidFill>
                  <a:srgbClr val="FFC000"/>
                </a:solidFill>
                <a:latin typeface="Arial"/>
                <a:cs typeface="Arial"/>
              </a:rPr>
              <a:t>modernist discourse </a:t>
            </a:r>
            <a:r>
              <a:rPr sz="2900" b="1" spc="-50" dirty="0">
                <a:solidFill>
                  <a:srgbClr val="FFC000"/>
                </a:solidFill>
                <a:latin typeface="Arial"/>
                <a:cs typeface="Arial"/>
              </a:rPr>
              <a:t>(as </a:t>
            </a:r>
            <a:r>
              <a:rPr sz="2900" b="1" spc="-150" dirty="0">
                <a:solidFill>
                  <a:srgbClr val="FFC000"/>
                </a:solidFill>
                <a:latin typeface="Arial"/>
                <a:cs typeface="Arial"/>
              </a:rPr>
              <a:t>in  </a:t>
            </a:r>
            <a:r>
              <a:rPr sz="2900" b="1" spc="-114" dirty="0">
                <a:solidFill>
                  <a:srgbClr val="FFC000"/>
                </a:solidFill>
                <a:latin typeface="Arial"/>
                <a:cs typeface="Arial"/>
              </a:rPr>
              <a:t>radical</a:t>
            </a:r>
            <a:r>
              <a:rPr sz="2900" b="1" spc="-85" dirty="0">
                <a:solidFill>
                  <a:srgbClr val="FFC000"/>
                </a:solidFill>
                <a:latin typeface="Arial"/>
                <a:cs typeface="Arial"/>
              </a:rPr>
              <a:t> </a:t>
            </a:r>
            <a:r>
              <a:rPr sz="2900" b="1" spc="-125" dirty="0">
                <a:solidFill>
                  <a:srgbClr val="FFC000"/>
                </a:solidFill>
                <a:latin typeface="Arial"/>
                <a:cs typeface="Arial"/>
              </a:rPr>
              <a:t>feminism):</a:t>
            </a:r>
            <a:endParaRPr sz="2900">
              <a:latin typeface="Arial"/>
              <a:cs typeface="Arial"/>
            </a:endParaRPr>
          </a:p>
          <a:p>
            <a:pPr>
              <a:lnSpc>
                <a:spcPct val="100000"/>
              </a:lnSpc>
              <a:spcBef>
                <a:spcPts val="30"/>
              </a:spcBef>
            </a:pPr>
            <a:endParaRPr sz="3950">
              <a:latin typeface="Times New Roman"/>
              <a:cs typeface="Times New Roman"/>
            </a:endParaRPr>
          </a:p>
          <a:p>
            <a:pPr marL="356870" marR="440690" indent="-344170">
              <a:lnSpc>
                <a:spcPts val="3120"/>
              </a:lnSpc>
              <a:buChar char="•"/>
              <a:tabLst>
                <a:tab pos="356870" algn="l"/>
                <a:tab pos="357505" algn="l"/>
              </a:tabLst>
            </a:pPr>
            <a:r>
              <a:rPr sz="2900" spc="-5" dirty="0">
                <a:latin typeface="Arial"/>
                <a:cs typeface="Arial"/>
              </a:rPr>
              <a:t>difficulty </a:t>
            </a:r>
            <a:r>
              <a:rPr sz="2900" dirty="0">
                <a:latin typeface="Arial"/>
                <a:cs typeface="Arial"/>
              </a:rPr>
              <a:t>in </a:t>
            </a:r>
            <a:r>
              <a:rPr sz="2900" spc="-5" dirty="0">
                <a:latin typeface="Arial"/>
                <a:cs typeface="Arial"/>
              </a:rPr>
              <a:t>thinking </a:t>
            </a:r>
            <a:r>
              <a:rPr sz="2900" spc="-10" dirty="0">
                <a:latin typeface="Arial"/>
                <a:cs typeface="Arial"/>
              </a:rPr>
              <a:t>about </a:t>
            </a:r>
            <a:r>
              <a:rPr sz="2900" spc="-5" dirty="0">
                <a:latin typeface="Arial"/>
                <a:cs typeface="Arial"/>
              </a:rPr>
              <a:t>nature of paid </a:t>
            </a:r>
            <a:r>
              <a:rPr sz="2900" spc="-10" dirty="0">
                <a:latin typeface="Arial"/>
                <a:cs typeface="Arial"/>
              </a:rPr>
              <a:t>work  </a:t>
            </a:r>
            <a:r>
              <a:rPr sz="2900" spc="-5" dirty="0">
                <a:latin typeface="Arial"/>
                <a:cs typeface="Arial"/>
              </a:rPr>
              <a:t>rather than distribution of positions within</a:t>
            </a:r>
            <a:r>
              <a:rPr sz="2900" spc="-80" dirty="0">
                <a:latin typeface="Arial"/>
                <a:cs typeface="Arial"/>
              </a:rPr>
              <a:t> </a:t>
            </a:r>
            <a:r>
              <a:rPr sz="2900" dirty="0">
                <a:latin typeface="Arial"/>
                <a:cs typeface="Arial"/>
              </a:rPr>
              <a:t>it;</a:t>
            </a:r>
            <a:endParaRPr sz="2900">
              <a:latin typeface="Arial"/>
              <a:cs typeface="Arial"/>
            </a:endParaRPr>
          </a:p>
          <a:p>
            <a:pPr marL="356870" marR="5080" indent="-344170">
              <a:lnSpc>
                <a:spcPts val="3120"/>
              </a:lnSpc>
              <a:spcBef>
                <a:spcPts val="715"/>
              </a:spcBef>
              <a:buChar char="•"/>
              <a:tabLst>
                <a:tab pos="356870" algn="l"/>
                <a:tab pos="357505" algn="l"/>
              </a:tabLst>
            </a:pPr>
            <a:r>
              <a:rPr sz="2900" spc="-5" dirty="0">
                <a:latin typeface="Arial"/>
                <a:cs typeface="Arial"/>
              </a:rPr>
              <a:t>difficulty </a:t>
            </a:r>
            <a:r>
              <a:rPr sz="2900" dirty="0">
                <a:latin typeface="Arial"/>
                <a:cs typeface="Arial"/>
              </a:rPr>
              <a:t>in </a:t>
            </a:r>
            <a:r>
              <a:rPr sz="2900" spc="-5" dirty="0">
                <a:latin typeface="Arial"/>
                <a:cs typeface="Arial"/>
              </a:rPr>
              <a:t>explaining </a:t>
            </a:r>
            <a:r>
              <a:rPr sz="2900" dirty="0">
                <a:latin typeface="Arial"/>
                <a:cs typeface="Arial"/>
              </a:rPr>
              <a:t>conflicts </a:t>
            </a:r>
            <a:r>
              <a:rPr sz="2900" spc="-5" dirty="0">
                <a:latin typeface="Arial"/>
                <a:cs typeface="Arial"/>
              </a:rPr>
              <a:t>within </a:t>
            </a:r>
            <a:r>
              <a:rPr sz="2900" spc="-10" dirty="0">
                <a:latin typeface="Arial"/>
                <a:cs typeface="Arial"/>
              </a:rPr>
              <a:t>patriarchal  </a:t>
            </a:r>
            <a:r>
              <a:rPr sz="2900" dirty="0">
                <a:latin typeface="Arial"/>
                <a:cs typeface="Arial"/>
              </a:rPr>
              <a:t>state /</a:t>
            </a:r>
            <a:r>
              <a:rPr sz="2900" spc="-105" dirty="0">
                <a:latin typeface="Arial"/>
                <a:cs typeface="Arial"/>
              </a:rPr>
              <a:t> </a:t>
            </a:r>
            <a:r>
              <a:rPr sz="2900" dirty="0">
                <a:latin typeface="Arial"/>
                <a:cs typeface="Arial"/>
              </a:rPr>
              <a:t>politics;</a:t>
            </a:r>
            <a:endParaRPr sz="2900">
              <a:latin typeface="Arial"/>
              <a:cs typeface="Arial"/>
            </a:endParaRPr>
          </a:p>
          <a:p>
            <a:pPr marL="356870" marR="24130" indent="-344170">
              <a:lnSpc>
                <a:spcPts val="3120"/>
              </a:lnSpc>
              <a:spcBef>
                <a:spcPts val="715"/>
              </a:spcBef>
              <a:buChar char="•"/>
              <a:tabLst>
                <a:tab pos="356870" algn="l"/>
                <a:tab pos="357505" algn="l"/>
              </a:tabLst>
            </a:pPr>
            <a:r>
              <a:rPr sz="2900" spc="-5" dirty="0">
                <a:latin typeface="Arial"/>
                <a:cs typeface="Arial"/>
              </a:rPr>
              <a:t>difficulty </a:t>
            </a:r>
            <a:r>
              <a:rPr sz="2900" dirty="0">
                <a:latin typeface="Arial"/>
                <a:cs typeface="Arial"/>
              </a:rPr>
              <a:t>in </a:t>
            </a:r>
            <a:r>
              <a:rPr sz="2900" spc="-5" dirty="0">
                <a:latin typeface="Arial"/>
                <a:cs typeface="Arial"/>
              </a:rPr>
              <a:t>explaining change within </a:t>
            </a:r>
            <a:r>
              <a:rPr sz="2900" spc="-10" dirty="0">
                <a:latin typeface="Arial"/>
                <a:cs typeface="Arial"/>
              </a:rPr>
              <a:t>unchanged  </a:t>
            </a:r>
            <a:r>
              <a:rPr sz="2900" spc="-5" dirty="0">
                <a:latin typeface="Arial"/>
                <a:cs typeface="Arial"/>
              </a:rPr>
              <a:t>patriarchy;</a:t>
            </a:r>
            <a:endParaRPr sz="2900">
              <a:latin typeface="Arial"/>
              <a:cs typeface="Arial"/>
            </a:endParaRPr>
          </a:p>
          <a:p>
            <a:pPr marL="356870" marR="1034415" indent="-344170">
              <a:lnSpc>
                <a:spcPts val="3120"/>
              </a:lnSpc>
              <a:spcBef>
                <a:spcPts val="715"/>
              </a:spcBef>
              <a:buChar char="•"/>
              <a:tabLst>
                <a:tab pos="356870" algn="l"/>
                <a:tab pos="357505" algn="l"/>
              </a:tabLst>
            </a:pPr>
            <a:r>
              <a:rPr sz="2900" spc="-5" dirty="0">
                <a:latin typeface="Arial"/>
                <a:cs typeface="Arial"/>
              </a:rPr>
              <a:t>difficulty </a:t>
            </a:r>
            <a:r>
              <a:rPr sz="2900" dirty="0">
                <a:latin typeface="Arial"/>
                <a:cs typeface="Arial"/>
              </a:rPr>
              <a:t>in </a:t>
            </a:r>
            <a:r>
              <a:rPr sz="2900" spc="-10" dirty="0">
                <a:latin typeface="Arial"/>
                <a:cs typeface="Arial"/>
              </a:rPr>
              <a:t>agreeing </a:t>
            </a:r>
            <a:r>
              <a:rPr sz="2900" spc="-5" dirty="0">
                <a:latin typeface="Arial"/>
                <a:cs typeface="Arial"/>
              </a:rPr>
              <a:t>on nature of </a:t>
            </a:r>
            <a:r>
              <a:rPr sz="2900" spc="-10" dirty="0">
                <a:latin typeface="Arial"/>
                <a:cs typeface="Arial"/>
              </a:rPr>
              <a:t>problem  </a:t>
            </a:r>
            <a:r>
              <a:rPr sz="2900" spc="-5" dirty="0">
                <a:latin typeface="Arial"/>
                <a:cs typeface="Arial"/>
              </a:rPr>
              <a:t>(biological?</a:t>
            </a:r>
            <a:r>
              <a:rPr sz="2900" spc="-25" dirty="0">
                <a:latin typeface="Arial"/>
                <a:cs typeface="Arial"/>
              </a:rPr>
              <a:t> </a:t>
            </a:r>
            <a:r>
              <a:rPr sz="2900" spc="-5" dirty="0">
                <a:latin typeface="Arial"/>
                <a:cs typeface="Arial"/>
              </a:rPr>
              <a:t>psychological?)</a:t>
            </a:r>
            <a:endParaRPr sz="29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232</a:t>
            </a:fld>
            <a:endParaRPr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7963" y="490219"/>
            <a:ext cx="3983990" cy="482600"/>
          </a:xfrm>
          <a:prstGeom prst="rect">
            <a:avLst/>
          </a:prstGeom>
        </p:spPr>
        <p:txBody>
          <a:bodyPr vert="horz" wrap="square" lIns="0" tIns="12700" rIns="0" bIns="0" rtlCol="0">
            <a:spAutoFit/>
          </a:bodyPr>
          <a:lstStyle/>
          <a:p>
            <a:pPr marL="12700">
              <a:lnSpc>
                <a:spcPct val="100000"/>
              </a:lnSpc>
              <a:spcBef>
                <a:spcPts val="100"/>
              </a:spcBef>
            </a:pPr>
            <a:r>
              <a:rPr sz="3000" b="1" spc="-140" dirty="0">
                <a:solidFill>
                  <a:srgbClr val="FFFF00"/>
                </a:solidFill>
                <a:latin typeface="Arial"/>
                <a:cs typeface="Arial"/>
              </a:rPr>
              <a:t>Attempts </a:t>
            </a:r>
            <a:r>
              <a:rPr sz="3000" b="1" spc="-70" dirty="0">
                <a:solidFill>
                  <a:srgbClr val="FFFF00"/>
                </a:solidFill>
                <a:latin typeface="Arial"/>
                <a:cs typeface="Arial"/>
              </a:rPr>
              <a:t>at</a:t>
            </a:r>
            <a:r>
              <a:rPr sz="3000" b="1" spc="35" dirty="0">
                <a:solidFill>
                  <a:srgbClr val="FFFF00"/>
                </a:solidFill>
                <a:latin typeface="Arial"/>
                <a:cs typeface="Arial"/>
              </a:rPr>
              <a:t> </a:t>
            </a:r>
            <a:r>
              <a:rPr sz="3000" b="1" spc="-120" dirty="0">
                <a:solidFill>
                  <a:srgbClr val="FFFF00"/>
                </a:solidFill>
                <a:latin typeface="Arial"/>
                <a:cs typeface="Arial"/>
              </a:rPr>
              <a:t>Integration:</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233</a:t>
            </a:fld>
            <a:endParaRPr dirty="0"/>
          </a:p>
        </p:txBody>
      </p:sp>
      <p:sp>
        <p:nvSpPr>
          <p:cNvPr id="3" name="object 3"/>
          <p:cNvSpPr txBox="1"/>
          <p:nvPr/>
        </p:nvSpPr>
        <p:spPr>
          <a:xfrm>
            <a:off x="383540" y="1602739"/>
            <a:ext cx="8286750" cy="3408679"/>
          </a:xfrm>
          <a:prstGeom prst="rect">
            <a:avLst/>
          </a:prstGeom>
        </p:spPr>
        <p:txBody>
          <a:bodyPr vert="horz" wrap="square" lIns="0" tIns="12700" rIns="0" bIns="0" rtlCol="0">
            <a:spAutoFit/>
          </a:bodyPr>
          <a:lstStyle/>
          <a:p>
            <a:pPr marL="356870" marR="594360" indent="-344170">
              <a:lnSpc>
                <a:spcPct val="100000"/>
              </a:lnSpc>
              <a:spcBef>
                <a:spcPts val="100"/>
              </a:spcBef>
              <a:buChar char="•"/>
              <a:tabLst>
                <a:tab pos="356870" algn="l"/>
                <a:tab pos="357505" algn="l"/>
              </a:tabLst>
            </a:pPr>
            <a:r>
              <a:rPr sz="3000" spc="-5" dirty="0">
                <a:latin typeface="Arial"/>
                <a:cs typeface="Arial"/>
              </a:rPr>
              <a:t>Dual-systems </a:t>
            </a:r>
            <a:r>
              <a:rPr sz="3000" dirty="0">
                <a:latin typeface="Arial"/>
                <a:cs typeface="Arial"/>
              </a:rPr>
              <a:t>theory (Walby): interaction /  </a:t>
            </a:r>
            <a:r>
              <a:rPr sz="3000" spc="-5" dirty="0">
                <a:latin typeface="Arial"/>
                <a:cs typeface="Arial"/>
              </a:rPr>
              <a:t>interarticulation </a:t>
            </a:r>
            <a:r>
              <a:rPr sz="3000" dirty="0">
                <a:latin typeface="Arial"/>
                <a:cs typeface="Arial"/>
              </a:rPr>
              <a:t>of capitalism and</a:t>
            </a:r>
            <a:r>
              <a:rPr sz="3000" spc="-100" dirty="0">
                <a:latin typeface="Arial"/>
                <a:cs typeface="Arial"/>
              </a:rPr>
              <a:t> </a:t>
            </a:r>
            <a:r>
              <a:rPr sz="3000" dirty="0">
                <a:latin typeface="Arial"/>
                <a:cs typeface="Arial"/>
              </a:rPr>
              <a:t>patriarchy  (hence shift private -&gt; public</a:t>
            </a:r>
            <a:r>
              <a:rPr sz="3000" spc="-240" dirty="0">
                <a:latin typeface="Arial"/>
                <a:cs typeface="Arial"/>
              </a:rPr>
              <a:t> </a:t>
            </a:r>
            <a:r>
              <a:rPr sz="3000" dirty="0">
                <a:latin typeface="Arial"/>
                <a:cs typeface="Arial"/>
              </a:rPr>
              <a:t>patriarchy);</a:t>
            </a:r>
            <a:endParaRPr sz="3000">
              <a:latin typeface="Arial"/>
              <a:cs typeface="Arial"/>
            </a:endParaRPr>
          </a:p>
          <a:p>
            <a:pPr marL="356870" marR="5080" indent="-344170">
              <a:lnSpc>
                <a:spcPct val="100000"/>
              </a:lnSpc>
              <a:spcBef>
                <a:spcPts val="720"/>
              </a:spcBef>
              <a:buChar char="•"/>
              <a:tabLst>
                <a:tab pos="356870" algn="l"/>
                <a:tab pos="357505" algn="l"/>
              </a:tabLst>
            </a:pPr>
            <a:r>
              <a:rPr sz="3000" spc="-5" dirty="0">
                <a:latin typeface="Arial"/>
                <a:cs typeface="Arial"/>
              </a:rPr>
              <a:t>Capitalism </a:t>
            </a:r>
            <a:r>
              <a:rPr sz="3000" dirty="0">
                <a:latin typeface="Arial"/>
                <a:cs typeface="Arial"/>
              </a:rPr>
              <a:t>typically seen as </a:t>
            </a:r>
            <a:r>
              <a:rPr sz="3000" spc="-5" dirty="0">
                <a:latin typeface="Arial"/>
                <a:cs typeface="Arial"/>
              </a:rPr>
              <a:t>patriarchal </a:t>
            </a:r>
            <a:r>
              <a:rPr sz="3000" dirty="0">
                <a:latin typeface="Arial"/>
                <a:cs typeface="Arial"/>
              </a:rPr>
              <a:t>but </a:t>
            </a:r>
            <a:r>
              <a:rPr sz="3000" spc="0" dirty="0">
                <a:latin typeface="Arial"/>
                <a:cs typeface="Arial"/>
              </a:rPr>
              <a:t>as  </a:t>
            </a:r>
            <a:r>
              <a:rPr sz="3000" spc="-5" dirty="0">
                <a:latin typeface="Arial"/>
                <a:cs typeface="Arial"/>
              </a:rPr>
              <a:t>changing </a:t>
            </a:r>
            <a:r>
              <a:rPr sz="3000" dirty="0">
                <a:latin typeface="Arial"/>
                <a:cs typeface="Arial"/>
              </a:rPr>
              <a:t>the nature of </a:t>
            </a:r>
            <a:r>
              <a:rPr sz="3000" spc="-5" dirty="0">
                <a:latin typeface="Arial"/>
                <a:cs typeface="Arial"/>
              </a:rPr>
              <a:t>patriarchal</a:t>
            </a:r>
            <a:r>
              <a:rPr sz="3000" spc="-110" dirty="0">
                <a:latin typeface="Arial"/>
                <a:cs typeface="Arial"/>
              </a:rPr>
              <a:t> </a:t>
            </a:r>
            <a:r>
              <a:rPr sz="3000" dirty="0">
                <a:latin typeface="Arial"/>
                <a:cs typeface="Arial"/>
              </a:rPr>
              <a:t>mechanisms  of domination and</a:t>
            </a:r>
            <a:r>
              <a:rPr sz="3000" spc="-175" dirty="0">
                <a:latin typeface="Arial"/>
                <a:cs typeface="Arial"/>
              </a:rPr>
              <a:t> </a:t>
            </a:r>
            <a:r>
              <a:rPr sz="3000" spc="-5" dirty="0">
                <a:latin typeface="Arial"/>
                <a:cs typeface="Arial"/>
              </a:rPr>
              <a:t>exploitation;</a:t>
            </a:r>
            <a:endParaRPr sz="3000">
              <a:latin typeface="Arial"/>
              <a:cs typeface="Arial"/>
            </a:endParaRPr>
          </a:p>
          <a:p>
            <a:pPr marL="356870" indent="-344170">
              <a:lnSpc>
                <a:spcPct val="100000"/>
              </a:lnSpc>
              <a:spcBef>
                <a:spcPts val="720"/>
              </a:spcBef>
              <a:buChar char="•"/>
              <a:tabLst>
                <a:tab pos="356870" algn="l"/>
                <a:tab pos="357505" algn="l"/>
              </a:tabLst>
            </a:pPr>
            <a:r>
              <a:rPr sz="3000" spc="-5" dirty="0">
                <a:latin typeface="Arial"/>
                <a:cs typeface="Arial"/>
              </a:rPr>
              <a:t>Very </a:t>
            </a:r>
            <a:r>
              <a:rPr sz="3000" dirty="0">
                <a:latin typeface="Arial"/>
                <a:cs typeface="Arial"/>
              </a:rPr>
              <a:t>fruitful as empirical</a:t>
            </a:r>
            <a:r>
              <a:rPr sz="3000" spc="-190" dirty="0">
                <a:latin typeface="Arial"/>
                <a:cs typeface="Arial"/>
              </a:rPr>
              <a:t> </a:t>
            </a:r>
            <a:r>
              <a:rPr sz="3000" dirty="0">
                <a:latin typeface="Arial"/>
                <a:cs typeface="Arial"/>
              </a:rPr>
              <a:t>hypothesis.</a:t>
            </a:r>
            <a:endParaRPr sz="3000">
              <a:latin typeface="Arial"/>
              <a:cs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675145"/>
            <a:ext cx="3145155" cy="476884"/>
          </a:xfrm>
          <a:prstGeom prst="rect">
            <a:avLst/>
          </a:prstGeom>
        </p:spPr>
        <p:txBody>
          <a:bodyPr vert="horz" wrap="square" lIns="0" tIns="13970" rIns="0" bIns="0" rtlCol="0">
            <a:spAutoFit/>
          </a:bodyPr>
          <a:lstStyle/>
          <a:p>
            <a:pPr marL="12700">
              <a:lnSpc>
                <a:spcPct val="100000"/>
              </a:lnSpc>
              <a:spcBef>
                <a:spcPts val="110"/>
              </a:spcBef>
            </a:pPr>
            <a:r>
              <a:rPr sz="2950" b="1" i="1" spc="-190" dirty="0">
                <a:solidFill>
                  <a:srgbClr val="7030A0"/>
                </a:solidFill>
                <a:latin typeface="Arial"/>
                <a:cs typeface="Arial"/>
              </a:rPr>
              <a:t>Periodisation</a:t>
            </a:r>
            <a:r>
              <a:rPr sz="2950" b="1" i="1" spc="-160" dirty="0">
                <a:solidFill>
                  <a:srgbClr val="7030A0"/>
                </a:solidFill>
                <a:latin typeface="Arial"/>
                <a:cs typeface="Arial"/>
              </a:rPr>
              <a:t> </a:t>
            </a:r>
            <a:r>
              <a:rPr sz="2950" b="1" i="1" spc="-165" dirty="0">
                <a:solidFill>
                  <a:srgbClr val="7030A0"/>
                </a:solidFill>
                <a:latin typeface="Arial"/>
                <a:cs typeface="Arial"/>
              </a:rPr>
              <a:t>Issue:</a:t>
            </a:r>
            <a:endParaRPr sz="295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234</a:t>
            </a:fld>
            <a:endParaRPr dirty="0"/>
          </a:p>
        </p:txBody>
      </p:sp>
      <p:sp>
        <p:nvSpPr>
          <p:cNvPr id="3" name="object 3"/>
          <p:cNvSpPr txBox="1"/>
          <p:nvPr/>
        </p:nvSpPr>
        <p:spPr>
          <a:xfrm>
            <a:off x="383222" y="1429004"/>
            <a:ext cx="8293734" cy="4674870"/>
          </a:xfrm>
          <a:prstGeom prst="rect">
            <a:avLst/>
          </a:prstGeom>
        </p:spPr>
        <p:txBody>
          <a:bodyPr vert="horz" wrap="square" lIns="0" tIns="85725" rIns="0" bIns="0" rtlCol="0">
            <a:spAutoFit/>
          </a:bodyPr>
          <a:lstStyle/>
          <a:p>
            <a:pPr marL="356870" marR="5080" indent="-344170">
              <a:lnSpc>
                <a:spcPts val="2400"/>
              </a:lnSpc>
              <a:spcBef>
                <a:spcPts val="675"/>
              </a:spcBef>
              <a:buChar char="•"/>
              <a:tabLst>
                <a:tab pos="357505" algn="l"/>
                <a:tab pos="358140" algn="l"/>
              </a:tabLst>
            </a:pPr>
            <a:r>
              <a:rPr sz="2500" spc="-5" dirty="0">
                <a:latin typeface="Arial"/>
                <a:cs typeface="Arial"/>
              </a:rPr>
              <a:t>Patriarchy seen as antecedent to and more general than  capitalism, yet capitalism clearly modifies patriarchy  (changing gender divisions of labour, private / public  issue, family changes,.</a:t>
            </a:r>
            <a:r>
              <a:rPr sz="2500" spc="-20" dirty="0">
                <a:latin typeface="Arial"/>
                <a:cs typeface="Arial"/>
              </a:rPr>
              <a:t> </a:t>
            </a:r>
            <a:r>
              <a:rPr sz="2500" spc="-5" dirty="0">
                <a:latin typeface="Arial"/>
                <a:cs typeface="Arial"/>
              </a:rPr>
              <a:t>etc.)</a:t>
            </a:r>
            <a:endParaRPr sz="2500">
              <a:latin typeface="Arial"/>
              <a:cs typeface="Arial"/>
            </a:endParaRPr>
          </a:p>
          <a:p>
            <a:pPr marL="356870" marR="180975" indent="-344170">
              <a:lnSpc>
                <a:spcPts val="2400"/>
              </a:lnSpc>
              <a:spcBef>
                <a:spcPts val="600"/>
              </a:spcBef>
              <a:buChar char="•"/>
              <a:tabLst>
                <a:tab pos="356870" algn="l"/>
                <a:tab pos="357505" algn="l"/>
              </a:tabLst>
            </a:pPr>
            <a:r>
              <a:rPr sz="2500" spc="-5" dirty="0">
                <a:latin typeface="Arial"/>
                <a:cs typeface="Arial"/>
              </a:rPr>
              <a:t>Suggest: this is false problem. "Patriarchy" is at higher  level than "capitalism" and corresponds in fact to "class  society" in</a:t>
            </a:r>
            <a:r>
              <a:rPr sz="2500" spc="-20" dirty="0">
                <a:latin typeface="Arial"/>
                <a:cs typeface="Arial"/>
              </a:rPr>
              <a:t> </a:t>
            </a:r>
            <a:r>
              <a:rPr sz="2500" spc="-5" dirty="0">
                <a:latin typeface="Arial"/>
                <a:cs typeface="Arial"/>
              </a:rPr>
              <a:t>Marx:</a:t>
            </a:r>
            <a:endParaRPr sz="2500">
              <a:latin typeface="Arial"/>
              <a:cs typeface="Arial"/>
            </a:endParaRPr>
          </a:p>
          <a:p>
            <a:pPr marL="356870" indent="-344170">
              <a:lnSpc>
                <a:spcPct val="100000"/>
              </a:lnSpc>
              <a:spcBef>
                <a:spcPts val="20"/>
              </a:spcBef>
              <a:buChar char="•"/>
              <a:tabLst>
                <a:tab pos="356870" algn="l"/>
                <a:tab pos="357505" algn="l"/>
              </a:tabLst>
            </a:pPr>
            <a:r>
              <a:rPr sz="2500" spc="-5" dirty="0">
                <a:latin typeface="Arial"/>
                <a:cs typeface="Arial"/>
              </a:rPr>
              <a:t>both dominate known</a:t>
            </a:r>
            <a:r>
              <a:rPr sz="2500" spc="-30" dirty="0">
                <a:latin typeface="Arial"/>
                <a:cs typeface="Arial"/>
              </a:rPr>
              <a:t> </a:t>
            </a:r>
            <a:r>
              <a:rPr sz="2500" spc="-5" dirty="0">
                <a:latin typeface="Arial"/>
                <a:cs typeface="Arial"/>
              </a:rPr>
              <a:t>history;</a:t>
            </a:r>
            <a:endParaRPr sz="2500">
              <a:latin typeface="Arial"/>
              <a:cs typeface="Arial"/>
            </a:endParaRPr>
          </a:p>
          <a:p>
            <a:pPr marL="356870" marR="1453515" indent="-344170">
              <a:lnSpc>
                <a:spcPts val="2400"/>
              </a:lnSpc>
              <a:spcBef>
                <a:spcPts val="580"/>
              </a:spcBef>
              <a:buChar char="•"/>
              <a:tabLst>
                <a:tab pos="356870" algn="l"/>
                <a:tab pos="357505" algn="l"/>
              </a:tabLst>
            </a:pPr>
            <a:r>
              <a:rPr sz="2500" spc="-5" dirty="0">
                <a:latin typeface="Arial"/>
                <a:cs typeface="Arial"/>
              </a:rPr>
              <a:t>both can be seen (a la Raymond Williams!) as  continuously</a:t>
            </a:r>
            <a:r>
              <a:rPr sz="2500" spc="-55" dirty="0">
                <a:latin typeface="Arial"/>
                <a:cs typeface="Arial"/>
              </a:rPr>
              <a:t> </a:t>
            </a:r>
            <a:r>
              <a:rPr sz="2500" spc="-5" dirty="0">
                <a:latin typeface="Arial"/>
                <a:cs typeface="Arial"/>
              </a:rPr>
              <a:t>interrelated;</a:t>
            </a:r>
            <a:endParaRPr sz="2500">
              <a:latin typeface="Arial"/>
              <a:cs typeface="Arial"/>
            </a:endParaRPr>
          </a:p>
          <a:p>
            <a:pPr marL="356870" marR="151130" indent="-344170">
              <a:lnSpc>
                <a:spcPts val="2400"/>
              </a:lnSpc>
              <a:spcBef>
                <a:spcPts val="600"/>
              </a:spcBef>
              <a:buChar char="•"/>
              <a:tabLst>
                <a:tab pos="356870" algn="l"/>
                <a:tab pos="357505" algn="l"/>
              </a:tabLst>
            </a:pPr>
            <a:r>
              <a:rPr sz="2500" spc="-5" dirty="0">
                <a:latin typeface="Arial"/>
                <a:cs typeface="Arial"/>
              </a:rPr>
              <a:t>can be thought of in "loose" terms as domination and  exploitation without turning what are historically specific  modes of gender and class formation into an eternal  structure.</a:t>
            </a:r>
            <a:endParaRPr sz="2500">
              <a:latin typeface="Arial"/>
              <a:cs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7825105" cy="5992495"/>
          </a:xfrm>
          <a:prstGeom prst="rect">
            <a:avLst/>
          </a:prstGeom>
        </p:spPr>
        <p:txBody>
          <a:bodyPr vert="horz" wrap="square" lIns="0" tIns="26034" rIns="0" bIns="0" rtlCol="0">
            <a:spAutoFit/>
          </a:bodyPr>
          <a:lstStyle/>
          <a:p>
            <a:pPr marL="356870" marR="5080" indent="-344170">
              <a:lnSpc>
                <a:spcPts val="2690"/>
              </a:lnSpc>
              <a:spcBef>
                <a:spcPts val="204"/>
              </a:spcBef>
              <a:buFont typeface="Arial"/>
              <a:buChar char="•"/>
              <a:tabLst>
                <a:tab pos="356870" algn="l"/>
                <a:tab pos="357505" algn="l"/>
              </a:tabLst>
            </a:pPr>
            <a:r>
              <a:rPr sz="2250" dirty="0">
                <a:latin typeface="Arial"/>
                <a:cs typeface="Arial"/>
              </a:rPr>
              <a:t>We </a:t>
            </a:r>
            <a:r>
              <a:rPr sz="2250" spc="-5" dirty="0">
                <a:latin typeface="Arial"/>
                <a:cs typeface="Arial"/>
              </a:rPr>
              <a:t>can then look at (a) capitalist patriarchy and </a:t>
            </a:r>
            <a:r>
              <a:rPr sz="2250" spc="-10" dirty="0">
                <a:latin typeface="Arial"/>
                <a:cs typeface="Arial"/>
              </a:rPr>
              <a:t>(b)  </a:t>
            </a:r>
            <a:r>
              <a:rPr sz="2250" spc="-5" dirty="0">
                <a:latin typeface="Arial"/>
                <a:cs typeface="Arial"/>
              </a:rPr>
              <a:t>interaction of shifts </a:t>
            </a:r>
            <a:r>
              <a:rPr sz="2250" dirty="0">
                <a:latin typeface="Arial"/>
                <a:cs typeface="Arial"/>
              </a:rPr>
              <a:t>within </a:t>
            </a:r>
            <a:r>
              <a:rPr sz="2250" spc="-5" dirty="0">
                <a:latin typeface="Arial"/>
                <a:cs typeface="Arial"/>
              </a:rPr>
              <a:t>capitalism and patriarchy</a:t>
            </a:r>
            <a:r>
              <a:rPr sz="2250" spc="-50" dirty="0">
                <a:latin typeface="Arial"/>
                <a:cs typeface="Arial"/>
              </a:rPr>
              <a:t> </a:t>
            </a:r>
            <a:r>
              <a:rPr sz="2250" spc="-5" dirty="0">
                <a:latin typeface="Arial"/>
                <a:cs typeface="Arial"/>
              </a:rPr>
              <a:t>(private</a:t>
            </a:r>
            <a:endParaRPr sz="2250">
              <a:latin typeface="Arial"/>
              <a:cs typeface="Arial"/>
            </a:endParaRPr>
          </a:p>
          <a:p>
            <a:pPr marL="356870">
              <a:lnSpc>
                <a:spcPts val="2615"/>
              </a:lnSpc>
            </a:pPr>
            <a:r>
              <a:rPr sz="2250" spc="-5" dirty="0">
                <a:latin typeface="Arial"/>
                <a:cs typeface="Arial"/>
              </a:rPr>
              <a:t>-&gt; public</a:t>
            </a:r>
            <a:r>
              <a:rPr sz="2250" spc="-30" dirty="0">
                <a:latin typeface="Arial"/>
                <a:cs typeface="Arial"/>
              </a:rPr>
              <a:t> </a:t>
            </a:r>
            <a:r>
              <a:rPr sz="2250" spc="-5" dirty="0">
                <a:latin typeface="Arial"/>
                <a:cs typeface="Arial"/>
              </a:rPr>
              <a:t>shift).</a:t>
            </a:r>
            <a:endParaRPr sz="2250">
              <a:latin typeface="Arial"/>
              <a:cs typeface="Arial"/>
            </a:endParaRPr>
          </a:p>
          <a:p>
            <a:pPr marL="356870">
              <a:lnSpc>
                <a:spcPts val="2695"/>
              </a:lnSpc>
            </a:pPr>
            <a:r>
              <a:rPr sz="2250" dirty="0">
                <a:latin typeface="Arial"/>
                <a:cs typeface="Arial"/>
              </a:rPr>
              <a:t>NB: </a:t>
            </a:r>
            <a:r>
              <a:rPr sz="2250" spc="-5" dirty="0">
                <a:latin typeface="Arial"/>
                <a:cs typeface="Arial"/>
              </a:rPr>
              <a:t>need also </a:t>
            </a:r>
            <a:r>
              <a:rPr sz="2250" dirty="0">
                <a:latin typeface="Arial"/>
                <a:cs typeface="Arial"/>
              </a:rPr>
              <a:t>to </a:t>
            </a:r>
            <a:r>
              <a:rPr sz="2250" spc="-5" dirty="0">
                <a:latin typeface="Arial"/>
                <a:cs typeface="Arial"/>
              </a:rPr>
              <a:t>consider idea that changes </a:t>
            </a:r>
            <a:r>
              <a:rPr sz="2250" dirty="0">
                <a:latin typeface="Arial"/>
                <a:cs typeface="Arial"/>
              </a:rPr>
              <a:t>in</a:t>
            </a:r>
            <a:r>
              <a:rPr sz="2250" spc="-25" dirty="0">
                <a:latin typeface="Arial"/>
                <a:cs typeface="Arial"/>
              </a:rPr>
              <a:t> </a:t>
            </a:r>
            <a:r>
              <a:rPr sz="2250" spc="-10" dirty="0">
                <a:latin typeface="Arial"/>
                <a:cs typeface="Arial"/>
              </a:rPr>
              <a:t>patriarchal</a:t>
            </a:r>
            <a:endParaRPr sz="2250">
              <a:latin typeface="Arial"/>
              <a:cs typeface="Arial"/>
            </a:endParaRPr>
          </a:p>
          <a:p>
            <a:pPr marL="356870" marR="447675">
              <a:lnSpc>
                <a:spcPct val="100000"/>
              </a:lnSpc>
              <a:spcBef>
                <a:spcPts val="10"/>
              </a:spcBef>
            </a:pPr>
            <a:r>
              <a:rPr sz="2250" spc="-5" dirty="0">
                <a:latin typeface="Arial"/>
                <a:cs typeface="Arial"/>
              </a:rPr>
              <a:t>modes of domination </a:t>
            </a:r>
            <a:r>
              <a:rPr sz="2250" dirty="0">
                <a:latin typeface="Arial"/>
                <a:cs typeface="Arial"/>
              </a:rPr>
              <a:t>/ </a:t>
            </a:r>
            <a:r>
              <a:rPr sz="2250" spc="-5" dirty="0">
                <a:latin typeface="Arial"/>
                <a:cs typeface="Arial"/>
              </a:rPr>
              <a:t>exploitation lead </a:t>
            </a:r>
            <a:r>
              <a:rPr sz="2250" dirty="0">
                <a:latin typeface="Arial"/>
                <a:cs typeface="Arial"/>
              </a:rPr>
              <a:t>to </a:t>
            </a:r>
            <a:r>
              <a:rPr sz="2250" spc="-5" dirty="0">
                <a:latin typeface="Arial"/>
                <a:cs typeface="Arial"/>
              </a:rPr>
              <a:t>shifts </a:t>
            </a:r>
            <a:r>
              <a:rPr sz="2250" dirty="0">
                <a:latin typeface="Arial"/>
                <a:cs typeface="Arial"/>
              </a:rPr>
              <a:t>in  </a:t>
            </a:r>
            <a:r>
              <a:rPr sz="2250" spc="-5" dirty="0">
                <a:latin typeface="Arial"/>
                <a:cs typeface="Arial"/>
              </a:rPr>
              <a:t>capitalism as </a:t>
            </a:r>
            <a:r>
              <a:rPr sz="2250" dirty="0">
                <a:latin typeface="Arial"/>
                <a:cs typeface="Arial"/>
              </a:rPr>
              <a:t>well; </a:t>
            </a:r>
            <a:r>
              <a:rPr sz="2250" spc="-5" dirty="0">
                <a:latin typeface="Arial"/>
                <a:cs typeface="Arial"/>
              </a:rPr>
              <a:t>points </a:t>
            </a:r>
            <a:r>
              <a:rPr sz="2250" dirty="0">
                <a:latin typeface="Arial"/>
                <a:cs typeface="Arial"/>
              </a:rPr>
              <a:t>to </a:t>
            </a:r>
            <a:r>
              <a:rPr sz="2250" spc="-5" dirty="0">
                <a:latin typeface="Arial"/>
                <a:cs typeface="Arial"/>
              </a:rPr>
              <a:t>need for more dynamic </a:t>
            </a:r>
            <a:r>
              <a:rPr sz="2250" spc="-10" dirty="0">
                <a:latin typeface="Arial"/>
                <a:cs typeface="Arial"/>
              </a:rPr>
              <a:t>and  </a:t>
            </a:r>
            <a:r>
              <a:rPr sz="2250" spc="-5" dirty="0">
                <a:latin typeface="Arial"/>
                <a:cs typeface="Arial"/>
              </a:rPr>
              <a:t>agency-oriented theories of</a:t>
            </a:r>
            <a:r>
              <a:rPr sz="2250" spc="-15" dirty="0">
                <a:latin typeface="Arial"/>
                <a:cs typeface="Arial"/>
              </a:rPr>
              <a:t> </a:t>
            </a:r>
            <a:r>
              <a:rPr sz="2250" spc="-10" dirty="0">
                <a:latin typeface="Arial"/>
                <a:cs typeface="Arial"/>
              </a:rPr>
              <a:t>patriarchy?</a:t>
            </a:r>
            <a:endParaRPr sz="2250">
              <a:latin typeface="Arial"/>
              <a:cs typeface="Arial"/>
            </a:endParaRPr>
          </a:p>
          <a:p>
            <a:pPr>
              <a:lnSpc>
                <a:spcPct val="100000"/>
              </a:lnSpc>
              <a:spcBef>
                <a:spcPts val="40"/>
              </a:spcBef>
            </a:pPr>
            <a:endParaRPr sz="3250">
              <a:latin typeface="Times New Roman"/>
              <a:cs typeface="Times New Roman"/>
            </a:endParaRPr>
          </a:p>
          <a:p>
            <a:pPr marL="356870" marR="5080" indent="-344170">
              <a:lnSpc>
                <a:spcPct val="100000"/>
              </a:lnSpc>
              <a:spcBef>
                <a:spcPts val="5"/>
              </a:spcBef>
              <a:buChar char="•"/>
              <a:tabLst>
                <a:tab pos="356870" algn="l"/>
                <a:tab pos="357505" algn="l"/>
              </a:tabLst>
            </a:pPr>
            <a:r>
              <a:rPr sz="2250" spc="-5" dirty="0">
                <a:latin typeface="Arial"/>
                <a:cs typeface="Arial"/>
              </a:rPr>
              <a:t>This area </a:t>
            </a:r>
            <a:r>
              <a:rPr sz="2250" spc="-10" dirty="0">
                <a:latin typeface="Arial"/>
                <a:cs typeface="Arial"/>
              </a:rPr>
              <a:t>generates </a:t>
            </a:r>
            <a:r>
              <a:rPr sz="2250" spc="-5" dirty="0">
                <a:latin typeface="Arial"/>
                <a:cs typeface="Arial"/>
              </a:rPr>
              <a:t>fruitful empirical hypotheses </a:t>
            </a:r>
            <a:r>
              <a:rPr sz="2250" spc="-10" dirty="0">
                <a:latin typeface="Arial"/>
                <a:cs typeface="Arial"/>
              </a:rPr>
              <a:t>for  </a:t>
            </a:r>
            <a:r>
              <a:rPr sz="2250" spc="-5" dirty="0">
                <a:latin typeface="Arial"/>
                <a:cs typeface="Arial"/>
              </a:rPr>
              <a:t>historical/sociological analysis of institutions (Abbott </a:t>
            </a:r>
            <a:r>
              <a:rPr sz="2250" spc="-10" dirty="0">
                <a:latin typeface="Arial"/>
                <a:cs typeface="Arial"/>
              </a:rPr>
              <a:t>and  </a:t>
            </a:r>
            <a:r>
              <a:rPr sz="2250" spc="-5" dirty="0">
                <a:latin typeface="Arial"/>
                <a:cs typeface="Arial"/>
              </a:rPr>
              <a:t>Wallace, Walby), runs risk of too much contingency </a:t>
            </a:r>
            <a:r>
              <a:rPr sz="2250" dirty="0">
                <a:latin typeface="Arial"/>
                <a:cs typeface="Arial"/>
              </a:rPr>
              <a:t>/  </a:t>
            </a:r>
            <a:r>
              <a:rPr sz="2250" spc="-5" dirty="0">
                <a:latin typeface="Arial"/>
                <a:cs typeface="Arial"/>
              </a:rPr>
              <a:t>description and inability </a:t>
            </a:r>
            <a:r>
              <a:rPr sz="2250" dirty="0">
                <a:latin typeface="Arial"/>
                <a:cs typeface="Arial"/>
              </a:rPr>
              <a:t>to </a:t>
            </a:r>
            <a:r>
              <a:rPr sz="2250" spc="-5" dirty="0">
                <a:latin typeface="Arial"/>
                <a:cs typeface="Arial"/>
              </a:rPr>
              <a:t>grasp contemporary capitalist  patriarchy as coherent structure or as </a:t>
            </a:r>
            <a:r>
              <a:rPr sz="2250" spc="-10" dirty="0">
                <a:latin typeface="Arial"/>
                <a:cs typeface="Arial"/>
              </a:rPr>
              <a:t>"agency </a:t>
            </a:r>
            <a:r>
              <a:rPr sz="2250" spc="-5" dirty="0">
                <a:latin typeface="Arial"/>
                <a:cs typeface="Arial"/>
              </a:rPr>
              <a:t>system" </a:t>
            </a:r>
            <a:r>
              <a:rPr sz="2250" dirty="0">
                <a:latin typeface="Arial"/>
                <a:cs typeface="Arial"/>
              </a:rPr>
              <a:t>a la  </a:t>
            </a:r>
            <a:r>
              <a:rPr sz="2250" spc="-10" dirty="0">
                <a:latin typeface="Arial"/>
                <a:cs typeface="Arial"/>
              </a:rPr>
              <a:t>Touraine. </a:t>
            </a:r>
            <a:r>
              <a:rPr sz="2250" spc="-5" dirty="0">
                <a:latin typeface="Arial"/>
                <a:cs typeface="Arial"/>
              </a:rPr>
              <a:t>Walby especially often reads like collection </a:t>
            </a:r>
            <a:r>
              <a:rPr sz="2250" spc="-10" dirty="0">
                <a:latin typeface="Arial"/>
                <a:cs typeface="Arial"/>
              </a:rPr>
              <a:t>of  </a:t>
            </a:r>
            <a:r>
              <a:rPr sz="2250" spc="-5" dirty="0">
                <a:latin typeface="Arial"/>
                <a:cs typeface="Arial"/>
              </a:rPr>
              <a:t>descriptions of 90s Britain. What </a:t>
            </a:r>
            <a:r>
              <a:rPr sz="2250" dirty="0">
                <a:latin typeface="Arial"/>
                <a:cs typeface="Arial"/>
              </a:rPr>
              <a:t>is </a:t>
            </a:r>
            <a:r>
              <a:rPr sz="2250" spc="-5" dirty="0">
                <a:latin typeface="Arial"/>
                <a:cs typeface="Arial"/>
              </a:rPr>
              <a:t>often missing </a:t>
            </a:r>
            <a:r>
              <a:rPr sz="2250" dirty="0">
                <a:latin typeface="Arial"/>
                <a:cs typeface="Arial"/>
              </a:rPr>
              <a:t>is a  </a:t>
            </a:r>
            <a:r>
              <a:rPr sz="2250" spc="-5" dirty="0">
                <a:latin typeface="Arial"/>
                <a:cs typeface="Arial"/>
              </a:rPr>
              <a:t>theoretical account of what </a:t>
            </a:r>
            <a:r>
              <a:rPr sz="2250" spc="-10" dirty="0">
                <a:latin typeface="Arial"/>
                <a:cs typeface="Arial"/>
              </a:rPr>
              <a:t>generates </a:t>
            </a:r>
            <a:r>
              <a:rPr sz="2250" spc="-5" dirty="0">
                <a:latin typeface="Arial"/>
                <a:cs typeface="Arial"/>
              </a:rPr>
              <a:t>and renews  patriarchal relations </a:t>
            </a:r>
            <a:r>
              <a:rPr sz="2250" dirty="0">
                <a:latin typeface="Arial"/>
                <a:cs typeface="Arial"/>
              </a:rPr>
              <a:t>in </a:t>
            </a:r>
            <a:r>
              <a:rPr sz="2250" spc="-5" dirty="0">
                <a:latin typeface="Arial"/>
                <a:cs typeface="Arial"/>
              </a:rPr>
              <a:t>their most </a:t>
            </a:r>
            <a:r>
              <a:rPr sz="2250" spc="-10" dirty="0">
                <a:latin typeface="Arial"/>
                <a:cs typeface="Arial"/>
              </a:rPr>
              <a:t>general</a:t>
            </a:r>
            <a:r>
              <a:rPr sz="2250" spc="0" dirty="0">
                <a:latin typeface="Arial"/>
                <a:cs typeface="Arial"/>
              </a:rPr>
              <a:t> </a:t>
            </a:r>
            <a:r>
              <a:rPr sz="2250" spc="-5" dirty="0">
                <a:latin typeface="Arial"/>
                <a:cs typeface="Arial"/>
              </a:rPr>
              <a:t>sense.</a:t>
            </a:r>
            <a:endParaRPr sz="225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235</a:t>
            </a:fld>
            <a:endParaRP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43204"/>
            <a:ext cx="7635875" cy="5083810"/>
          </a:xfrm>
          <a:prstGeom prst="rect">
            <a:avLst/>
          </a:prstGeom>
        </p:spPr>
        <p:txBody>
          <a:bodyPr vert="horz" wrap="square" lIns="0" tIns="13335" rIns="0" bIns="0" rtlCol="0">
            <a:spAutoFit/>
          </a:bodyPr>
          <a:lstStyle/>
          <a:p>
            <a:pPr marL="356870">
              <a:lnSpc>
                <a:spcPct val="100000"/>
              </a:lnSpc>
              <a:spcBef>
                <a:spcPts val="105"/>
              </a:spcBef>
            </a:pPr>
            <a:r>
              <a:rPr sz="2800" b="1" spc="-105" dirty="0">
                <a:solidFill>
                  <a:srgbClr val="002060"/>
                </a:solidFill>
                <a:latin typeface="Arial"/>
                <a:cs typeface="Arial"/>
              </a:rPr>
              <a:t>Unified </a:t>
            </a:r>
            <a:r>
              <a:rPr sz="2800" b="1" spc="-125" dirty="0">
                <a:solidFill>
                  <a:srgbClr val="002060"/>
                </a:solidFill>
                <a:latin typeface="Arial"/>
                <a:cs typeface="Arial"/>
              </a:rPr>
              <a:t>systems</a:t>
            </a:r>
            <a:r>
              <a:rPr sz="2800" b="1" spc="-100" dirty="0">
                <a:solidFill>
                  <a:srgbClr val="002060"/>
                </a:solidFill>
                <a:latin typeface="Arial"/>
                <a:cs typeface="Arial"/>
              </a:rPr>
              <a:t> </a:t>
            </a:r>
            <a:r>
              <a:rPr sz="2800" b="1" spc="-135" dirty="0">
                <a:solidFill>
                  <a:srgbClr val="002060"/>
                </a:solidFill>
                <a:latin typeface="Arial"/>
                <a:cs typeface="Arial"/>
              </a:rPr>
              <a:t>accounts:</a:t>
            </a:r>
            <a:endParaRPr sz="2800">
              <a:latin typeface="Arial"/>
              <a:cs typeface="Arial"/>
            </a:endParaRPr>
          </a:p>
          <a:p>
            <a:pPr>
              <a:lnSpc>
                <a:spcPct val="100000"/>
              </a:lnSpc>
              <a:spcBef>
                <a:spcPts val="35"/>
              </a:spcBef>
            </a:pPr>
            <a:endParaRPr sz="4200">
              <a:latin typeface="Times New Roman"/>
              <a:cs typeface="Times New Roman"/>
            </a:endParaRPr>
          </a:p>
          <a:p>
            <a:pPr marL="356870" marR="260985" indent="-344170">
              <a:lnSpc>
                <a:spcPct val="100000"/>
              </a:lnSpc>
              <a:spcBef>
                <a:spcPts val="5"/>
              </a:spcBef>
              <a:buChar char="•"/>
              <a:tabLst>
                <a:tab pos="356870" algn="l"/>
                <a:tab pos="357505" algn="l"/>
              </a:tabLst>
            </a:pPr>
            <a:r>
              <a:rPr sz="2800" dirty="0">
                <a:latin typeface="Arial"/>
                <a:cs typeface="Arial"/>
              </a:rPr>
              <a:t>General </a:t>
            </a:r>
            <a:r>
              <a:rPr sz="2800" spc="-5" dirty="0">
                <a:latin typeface="Arial"/>
                <a:cs typeface="Arial"/>
              </a:rPr>
              <a:t>agreement </a:t>
            </a:r>
            <a:r>
              <a:rPr sz="2800" dirty="0">
                <a:latin typeface="Arial"/>
                <a:cs typeface="Arial"/>
              </a:rPr>
              <a:t>by now of inadequacy of  "Marxist </a:t>
            </a:r>
            <a:r>
              <a:rPr sz="2800" spc="-5" dirty="0">
                <a:latin typeface="Arial"/>
                <a:cs typeface="Arial"/>
              </a:rPr>
              <a:t>feminism" </a:t>
            </a:r>
            <a:r>
              <a:rPr sz="2800" dirty="0">
                <a:latin typeface="Arial"/>
                <a:cs typeface="Arial"/>
              </a:rPr>
              <a:t>(patriarchy as subset of  capitalism): especially historical difficulties  (patriarchy comes first) and </a:t>
            </a:r>
            <a:r>
              <a:rPr sz="2800" spc="-5" dirty="0">
                <a:latin typeface="Arial"/>
                <a:cs typeface="Arial"/>
              </a:rPr>
              <a:t>limited </a:t>
            </a:r>
            <a:r>
              <a:rPr sz="2800" dirty="0">
                <a:latin typeface="Arial"/>
                <a:cs typeface="Arial"/>
              </a:rPr>
              <a:t>range of  issues for which this</a:t>
            </a:r>
            <a:r>
              <a:rPr sz="2800" spc="-105" dirty="0">
                <a:latin typeface="Arial"/>
                <a:cs typeface="Arial"/>
              </a:rPr>
              <a:t> </a:t>
            </a:r>
            <a:r>
              <a:rPr sz="2800" dirty="0">
                <a:latin typeface="Arial"/>
                <a:cs typeface="Arial"/>
              </a:rPr>
              <a:t>helps.</a:t>
            </a:r>
            <a:endParaRPr sz="2800">
              <a:latin typeface="Arial"/>
              <a:cs typeface="Arial"/>
            </a:endParaRPr>
          </a:p>
          <a:p>
            <a:pPr>
              <a:lnSpc>
                <a:spcPct val="100000"/>
              </a:lnSpc>
              <a:spcBef>
                <a:spcPts val="40"/>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dirty="0">
                <a:latin typeface="Arial"/>
                <a:cs typeface="Arial"/>
              </a:rPr>
              <a:t>Most </a:t>
            </a:r>
            <a:r>
              <a:rPr sz="2800" spc="-5" dirty="0">
                <a:latin typeface="Arial"/>
                <a:cs typeface="Arial"/>
              </a:rPr>
              <a:t>important idea: </a:t>
            </a:r>
            <a:r>
              <a:rPr sz="2800" dirty="0">
                <a:latin typeface="Arial"/>
                <a:cs typeface="Arial"/>
              </a:rPr>
              <a:t>domestic </a:t>
            </a:r>
            <a:r>
              <a:rPr sz="2800" spc="-5" dirty="0">
                <a:latin typeface="Arial"/>
                <a:cs typeface="Arial"/>
              </a:rPr>
              <a:t>labour as  </a:t>
            </a:r>
            <a:r>
              <a:rPr sz="2800" dirty="0">
                <a:latin typeface="Arial"/>
                <a:cs typeface="Arial"/>
              </a:rPr>
              <a:t>"reproduction of </a:t>
            </a:r>
            <a:r>
              <a:rPr sz="2800" spc="-5" dirty="0">
                <a:latin typeface="Arial"/>
                <a:cs typeface="Arial"/>
              </a:rPr>
              <a:t>real </a:t>
            </a:r>
            <a:r>
              <a:rPr sz="2800" dirty="0">
                <a:latin typeface="Arial"/>
                <a:cs typeface="Arial"/>
              </a:rPr>
              <a:t>life" (Engels) and hence  thinkable as constituent </a:t>
            </a:r>
            <a:r>
              <a:rPr sz="2800" spc="-5" dirty="0">
                <a:latin typeface="Arial"/>
                <a:cs typeface="Arial"/>
              </a:rPr>
              <a:t>element </a:t>
            </a:r>
            <a:r>
              <a:rPr sz="2800" dirty="0">
                <a:latin typeface="Arial"/>
                <a:cs typeface="Arial"/>
              </a:rPr>
              <a:t>of</a:t>
            </a:r>
            <a:r>
              <a:rPr sz="2800" spc="-90" dirty="0">
                <a:latin typeface="Arial"/>
                <a:cs typeface="Arial"/>
              </a:rPr>
              <a:t> </a:t>
            </a:r>
            <a:r>
              <a:rPr sz="2800" dirty="0">
                <a:latin typeface="Arial"/>
                <a:cs typeface="Arial"/>
              </a:rPr>
              <a:t>capitalism.</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236</a:t>
            </a:fld>
            <a:endParaRPr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70636"/>
            <a:ext cx="8033384" cy="3740150"/>
          </a:xfrm>
          <a:prstGeom prst="rect">
            <a:avLst/>
          </a:prstGeom>
        </p:spPr>
        <p:txBody>
          <a:bodyPr vert="horz" wrap="square" lIns="0" tIns="11430" rIns="0" bIns="0" rtlCol="0">
            <a:spAutoFit/>
          </a:bodyPr>
          <a:lstStyle/>
          <a:p>
            <a:pPr marL="356870">
              <a:lnSpc>
                <a:spcPct val="100000"/>
              </a:lnSpc>
              <a:spcBef>
                <a:spcPts val="90"/>
              </a:spcBef>
            </a:pPr>
            <a:r>
              <a:rPr sz="3200" b="1" spc="-150" dirty="0">
                <a:solidFill>
                  <a:srgbClr val="7030A0"/>
                </a:solidFill>
                <a:latin typeface="Arial"/>
                <a:cs typeface="Arial"/>
              </a:rPr>
              <a:t>Difficulties:</a:t>
            </a:r>
            <a:endParaRPr sz="3200">
              <a:latin typeface="Arial"/>
              <a:cs typeface="Arial"/>
            </a:endParaRPr>
          </a:p>
          <a:p>
            <a:pPr>
              <a:lnSpc>
                <a:spcPct val="100000"/>
              </a:lnSpc>
              <a:spcBef>
                <a:spcPts val="40"/>
              </a:spcBef>
            </a:pPr>
            <a:endParaRPr sz="4700">
              <a:latin typeface="Times New Roman"/>
              <a:cs typeface="Times New Roman"/>
            </a:endParaRPr>
          </a:p>
          <a:p>
            <a:pPr marL="356870" indent="-344170">
              <a:lnSpc>
                <a:spcPct val="100000"/>
              </a:lnSpc>
              <a:buChar char="•"/>
              <a:tabLst>
                <a:tab pos="356870" algn="l"/>
                <a:tab pos="357505" algn="l"/>
              </a:tabLst>
            </a:pPr>
            <a:r>
              <a:rPr sz="3200" spc="-10" dirty="0">
                <a:latin typeface="Arial"/>
                <a:cs typeface="Arial"/>
              </a:rPr>
              <a:t>This doesn’t account </a:t>
            </a:r>
            <a:r>
              <a:rPr sz="3200" spc="-5" dirty="0">
                <a:latin typeface="Arial"/>
                <a:cs typeface="Arial"/>
              </a:rPr>
              <a:t>for </a:t>
            </a:r>
            <a:r>
              <a:rPr sz="3200" spc="-10" dirty="0">
                <a:latin typeface="Arial"/>
                <a:cs typeface="Arial"/>
              </a:rPr>
              <a:t>other</a:t>
            </a:r>
            <a:r>
              <a:rPr sz="3200" spc="35" dirty="0">
                <a:latin typeface="Arial"/>
                <a:cs typeface="Arial"/>
              </a:rPr>
              <a:t> </a:t>
            </a:r>
            <a:r>
              <a:rPr sz="3200" spc="-10" dirty="0">
                <a:latin typeface="Arial"/>
                <a:cs typeface="Arial"/>
              </a:rPr>
              <a:t>patriarchies;</a:t>
            </a:r>
            <a:endParaRPr sz="3200">
              <a:latin typeface="Arial"/>
              <a:cs typeface="Arial"/>
            </a:endParaRPr>
          </a:p>
          <a:p>
            <a:pPr marL="356870" marR="114300" indent="-344170">
              <a:lnSpc>
                <a:spcPct val="100000"/>
              </a:lnSpc>
              <a:spcBef>
                <a:spcPts val="765"/>
              </a:spcBef>
              <a:buChar char="•"/>
              <a:tabLst>
                <a:tab pos="356870" algn="l"/>
                <a:tab pos="357505" algn="l"/>
              </a:tabLst>
            </a:pPr>
            <a:r>
              <a:rPr sz="3200" spc="-10" dirty="0">
                <a:latin typeface="Arial"/>
                <a:cs typeface="Arial"/>
              </a:rPr>
              <a:t>Difference between needs of </a:t>
            </a:r>
            <a:r>
              <a:rPr sz="3200" spc="-5" dirty="0">
                <a:latin typeface="Arial"/>
                <a:cs typeface="Arial"/>
              </a:rPr>
              <a:t>capital for  </a:t>
            </a:r>
            <a:r>
              <a:rPr sz="3200" spc="-10" dirty="0">
                <a:latin typeface="Arial"/>
                <a:cs typeface="Arial"/>
              </a:rPr>
              <a:t>reproduction of labour power </a:t>
            </a:r>
            <a:r>
              <a:rPr sz="3200" spc="-5" dirty="0">
                <a:latin typeface="Arial"/>
                <a:cs typeface="Arial"/>
              </a:rPr>
              <a:t>(functionalist  </a:t>
            </a:r>
            <a:r>
              <a:rPr sz="3200" spc="-10" dirty="0">
                <a:latin typeface="Arial"/>
                <a:cs typeface="Arial"/>
              </a:rPr>
              <a:t>account) and needs of </a:t>
            </a:r>
            <a:r>
              <a:rPr sz="3200" spc="-5" dirty="0">
                <a:latin typeface="Arial"/>
                <a:cs typeface="Arial"/>
              </a:rPr>
              <a:t>individual  capitalists for </a:t>
            </a:r>
            <a:r>
              <a:rPr sz="3200" spc="-10" dirty="0">
                <a:latin typeface="Arial"/>
                <a:cs typeface="Arial"/>
              </a:rPr>
              <a:t>cheap </a:t>
            </a:r>
            <a:r>
              <a:rPr sz="3200" spc="-5" dirty="0">
                <a:latin typeface="Arial"/>
                <a:cs typeface="Arial"/>
              </a:rPr>
              <a:t>female</a:t>
            </a:r>
            <a:r>
              <a:rPr sz="3200" spc="-75" dirty="0">
                <a:latin typeface="Arial"/>
                <a:cs typeface="Arial"/>
              </a:rPr>
              <a:t> </a:t>
            </a:r>
            <a:r>
              <a:rPr sz="3200" spc="-10" dirty="0">
                <a:latin typeface="Arial"/>
                <a:cs typeface="Arial"/>
              </a:rPr>
              <a:t>labour.</a:t>
            </a:r>
            <a:endParaRPr sz="3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237</a:t>
            </a:fld>
            <a:endParaRPr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4980"/>
            <a:ext cx="8016875" cy="5017135"/>
          </a:xfrm>
          <a:prstGeom prst="rect">
            <a:avLst/>
          </a:prstGeom>
        </p:spPr>
        <p:txBody>
          <a:bodyPr vert="horz" wrap="square" lIns="0" tIns="87630" rIns="0" bIns="0" rtlCol="0">
            <a:spAutoFit/>
          </a:bodyPr>
          <a:lstStyle/>
          <a:p>
            <a:pPr marL="356870" marR="5080" indent="-344170">
              <a:lnSpc>
                <a:spcPts val="2500"/>
              </a:lnSpc>
              <a:spcBef>
                <a:spcPts val="690"/>
              </a:spcBef>
              <a:buFont typeface="Arial"/>
              <a:buChar char="•"/>
              <a:tabLst>
                <a:tab pos="356870" algn="l"/>
                <a:tab pos="357505" algn="l"/>
              </a:tabLst>
            </a:pPr>
            <a:r>
              <a:rPr sz="2600" spc="-5" dirty="0">
                <a:latin typeface="Arial"/>
                <a:cs typeface="Arial"/>
              </a:rPr>
              <a:t>Empirical value </a:t>
            </a:r>
            <a:r>
              <a:rPr sz="2600" spc="-10" dirty="0">
                <a:latin typeface="Arial"/>
                <a:cs typeface="Arial"/>
              </a:rPr>
              <a:t>especially in pointing </a:t>
            </a:r>
            <a:r>
              <a:rPr sz="2600" spc="-5" dirty="0">
                <a:latin typeface="Arial"/>
                <a:cs typeface="Arial"/>
              </a:rPr>
              <a:t>to </a:t>
            </a:r>
            <a:r>
              <a:rPr sz="2600" spc="-10" dirty="0">
                <a:latin typeface="Arial"/>
                <a:cs typeface="Arial"/>
              </a:rPr>
              <a:t>impact of  housework, childcare, emotional support and  especially childbearing </a:t>
            </a:r>
            <a:r>
              <a:rPr sz="2600" spc="-5" dirty="0">
                <a:latin typeface="Arial"/>
                <a:cs typeface="Arial"/>
              </a:rPr>
              <a:t>/ </a:t>
            </a:r>
            <a:r>
              <a:rPr sz="2600" spc="-10" dirty="0">
                <a:latin typeface="Arial"/>
                <a:cs typeface="Arial"/>
              </a:rPr>
              <a:t>childcare nexus  (simultaneously </a:t>
            </a:r>
            <a:r>
              <a:rPr sz="2600" spc="-5" dirty="0">
                <a:latin typeface="Arial"/>
                <a:cs typeface="Arial"/>
              </a:rPr>
              <a:t>a possible </a:t>
            </a:r>
            <a:r>
              <a:rPr sz="2600" spc="-10" dirty="0">
                <a:latin typeface="Arial"/>
                <a:cs typeface="Arial"/>
              </a:rPr>
              <a:t>answer </a:t>
            </a:r>
            <a:r>
              <a:rPr sz="2600" spc="-5" dirty="0">
                <a:latin typeface="Arial"/>
                <a:cs typeface="Arial"/>
              </a:rPr>
              <a:t>to </a:t>
            </a:r>
            <a:r>
              <a:rPr sz="2600" spc="-10" dirty="0">
                <a:latin typeface="Arial"/>
                <a:cs typeface="Arial"/>
              </a:rPr>
              <a:t>"why women"?  question, implying </a:t>
            </a:r>
            <a:r>
              <a:rPr sz="2600" spc="-5" dirty="0">
                <a:latin typeface="Arial"/>
                <a:cs typeface="Arial"/>
              </a:rPr>
              <a:t>transferral </a:t>
            </a:r>
            <a:r>
              <a:rPr sz="2600" spc="-10" dirty="0">
                <a:latin typeface="Arial"/>
                <a:cs typeface="Arial"/>
              </a:rPr>
              <a:t>of "natural"  childbearing </a:t>
            </a:r>
            <a:r>
              <a:rPr sz="2600" spc="-5" dirty="0">
                <a:latin typeface="Arial"/>
                <a:cs typeface="Arial"/>
              </a:rPr>
              <a:t>to </a:t>
            </a:r>
            <a:r>
              <a:rPr sz="2600" spc="-10" dirty="0">
                <a:latin typeface="Arial"/>
                <a:cs typeface="Arial"/>
              </a:rPr>
              <a:t>"natural" childcare functions, and  something with </a:t>
            </a:r>
            <a:r>
              <a:rPr sz="2600" spc="-5" dirty="0">
                <a:latin typeface="Arial"/>
                <a:cs typeface="Arial"/>
              </a:rPr>
              <a:t>a </a:t>
            </a:r>
            <a:r>
              <a:rPr sz="2600" spc="-10" dirty="0">
                <a:latin typeface="Arial"/>
                <a:cs typeface="Arial"/>
              </a:rPr>
              <a:t>directly demonstrable impact on  women's life-chances in contemporary</a:t>
            </a:r>
            <a:r>
              <a:rPr sz="2600" spc="180" dirty="0">
                <a:latin typeface="Arial"/>
                <a:cs typeface="Arial"/>
              </a:rPr>
              <a:t> </a:t>
            </a:r>
            <a:r>
              <a:rPr sz="2600" spc="-5" dirty="0">
                <a:latin typeface="Arial"/>
                <a:cs typeface="Arial"/>
              </a:rPr>
              <a:t>society.)</a:t>
            </a:r>
            <a:endParaRPr sz="2600">
              <a:latin typeface="Arial"/>
              <a:cs typeface="Arial"/>
            </a:endParaRPr>
          </a:p>
          <a:p>
            <a:pPr>
              <a:lnSpc>
                <a:spcPct val="100000"/>
              </a:lnSpc>
              <a:spcBef>
                <a:spcPts val="55"/>
              </a:spcBef>
              <a:buFont typeface="Arial"/>
              <a:buChar char="•"/>
            </a:pPr>
            <a:endParaRPr sz="3200">
              <a:latin typeface="Times New Roman"/>
              <a:cs typeface="Times New Roman"/>
            </a:endParaRPr>
          </a:p>
          <a:p>
            <a:pPr marL="356870" marR="50165" indent="-344170">
              <a:lnSpc>
                <a:spcPts val="2500"/>
              </a:lnSpc>
              <a:buChar char="•"/>
              <a:tabLst>
                <a:tab pos="356870" algn="l"/>
                <a:tab pos="357505" algn="l"/>
              </a:tabLst>
            </a:pPr>
            <a:r>
              <a:rPr sz="2600" spc="-10" dirty="0">
                <a:latin typeface="Arial"/>
                <a:cs typeface="Arial"/>
              </a:rPr>
              <a:t>NB however </a:t>
            </a:r>
            <a:r>
              <a:rPr sz="2600" spc="-5" dirty="0">
                <a:latin typeface="Arial"/>
                <a:cs typeface="Arial"/>
              </a:rPr>
              <a:t>collusion </a:t>
            </a:r>
            <a:r>
              <a:rPr sz="2600" spc="-10" dirty="0">
                <a:latin typeface="Arial"/>
                <a:cs typeface="Arial"/>
              </a:rPr>
              <a:t>of male workers in imposing  "private patriarchy" even against capitalist </a:t>
            </a:r>
            <a:r>
              <a:rPr sz="2600" spc="-5" dirty="0">
                <a:latin typeface="Arial"/>
                <a:cs typeface="Arial"/>
              </a:rPr>
              <a:t>interests;  "family </a:t>
            </a:r>
            <a:r>
              <a:rPr sz="2600" spc="-10" dirty="0">
                <a:latin typeface="Arial"/>
                <a:cs typeface="Arial"/>
              </a:rPr>
              <a:t>wage"; threat </a:t>
            </a:r>
            <a:r>
              <a:rPr sz="2600" spc="-5" dirty="0">
                <a:latin typeface="Arial"/>
                <a:cs typeface="Arial"/>
              </a:rPr>
              <a:t>to </a:t>
            </a:r>
            <a:r>
              <a:rPr sz="2600" spc="-10" dirty="0">
                <a:latin typeface="Arial"/>
                <a:cs typeface="Arial"/>
              </a:rPr>
              <a:t>working </a:t>
            </a:r>
            <a:r>
              <a:rPr sz="2600" spc="-5" dirty="0">
                <a:latin typeface="Arial"/>
                <a:cs typeface="Arial"/>
              </a:rPr>
              <a:t>class </a:t>
            </a:r>
            <a:r>
              <a:rPr sz="2600" spc="-10" dirty="0">
                <a:latin typeface="Arial"/>
                <a:cs typeface="Arial"/>
              </a:rPr>
              <a:t>wages and  organisation levels. Suggests contradiction between  women's and (male) workers' interests &amp; hence  between</a:t>
            </a:r>
            <a:r>
              <a:rPr sz="2600" spc="30" dirty="0">
                <a:latin typeface="Arial"/>
                <a:cs typeface="Arial"/>
              </a:rPr>
              <a:t> </a:t>
            </a:r>
            <a:r>
              <a:rPr sz="2600" spc="-10" dirty="0">
                <a:latin typeface="Arial"/>
                <a:cs typeface="Arial"/>
              </a:rPr>
              <a:t>movements.</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238</a:t>
            </a:fld>
            <a:endParaRPr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478027"/>
            <a:ext cx="8395970" cy="5888990"/>
          </a:xfrm>
          <a:prstGeom prst="rect">
            <a:avLst/>
          </a:prstGeom>
        </p:spPr>
        <p:txBody>
          <a:bodyPr vert="horz" wrap="square" lIns="0" tIns="11430" rIns="0" bIns="0" rtlCol="0">
            <a:spAutoFit/>
          </a:bodyPr>
          <a:lstStyle/>
          <a:p>
            <a:pPr marL="356870" marR="260985" indent="-344170">
              <a:lnSpc>
                <a:spcPct val="100000"/>
              </a:lnSpc>
              <a:spcBef>
                <a:spcPts val="90"/>
              </a:spcBef>
              <a:buFont typeface="Arial"/>
              <a:buChar char="•"/>
              <a:tabLst>
                <a:tab pos="356870" algn="l"/>
                <a:tab pos="357505" algn="l"/>
              </a:tabLst>
            </a:pPr>
            <a:r>
              <a:rPr sz="2600" spc="-10" dirty="0">
                <a:latin typeface="Arial"/>
                <a:cs typeface="Arial"/>
              </a:rPr>
              <a:t>Unified </a:t>
            </a:r>
            <a:r>
              <a:rPr sz="2600" spc="-5" dirty="0">
                <a:latin typeface="Arial"/>
                <a:cs typeface="Arial"/>
              </a:rPr>
              <a:t>socialist feminist </a:t>
            </a:r>
            <a:r>
              <a:rPr sz="2600" spc="-10" dirty="0">
                <a:latin typeface="Arial"/>
                <a:cs typeface="Arial"/>
              </a:rPr>
              <a:t>theories (as against "Marxist  feminism") don't subordinate patriarchy </a:t>
            </a:r>
            <a:r>
              <a:rPr sz="2600" spc="-5" dirty="0">
                <a:latin typeface="Arial"/>
                <a:cs typeface="Arial"/>
              </a:rPr>
              <a:t>to </a:t>
            </a:r>
            <a:r>
              <a:rPr sz="2600" spc="-10" dirty="0">
                <a:latin typeface="Arial"/>
                <a:cs typeface="Arial"/>
              </a:rPr>
              <a:t>capitalism  but reconceptualise</a:t>
            </a:r>
            <a:r>
              <a:rPr sz="2600" spc="90" dirty="0">
                <a:latin typeface="Arial"/>
                <a:cs typeface="Arial"/>
              </a:rPr>
              <a:t> </a:t>
            </a:r>
            <a:r>
              <a:rPr sz="2600" spc="-10" dirty="0">
                <a:latin typeface="Arial"/>
                <a:cs typeface="Arial"/>
              </a:rPr>
              <a:t>both.</a:t>
            </a:r>
            <a:endParaRPr sz="2600">
              <a:latin typeface="Arial"/>
              <a:cs typeface="Arial"/>
            </a:endParaRPr>
          </a:p>
          <a:p>
            <a:pPr>
              <a:lnSpc>
                <a:spcPct val="100000"/>
              </a:lnSpc>
              <a:spcBef>
                <a:spcPts val="30"/>
              </a:spcBef>
              <a:buFont typeface="Arial"/>
              <a:buChar char="•"/>
            </a:pPr>
            <a:endParaRPr sz="3800">
              <a:latin typeface="Times New Roman"/>
              <a:cs typeface="Times New Roman"/>
            </a:endParaRPr>
          </a:p>
          <a:p>
            <a:pPr marL="356870" marR="5080" indent="-344170">
              <a:lnSpc>
                <a:spcPct val="98800"/>
              </a:lnSpc>
              <a:buChar char="•"/>
              <a:tabLst>
                <a:tab pos="356870" algn="l"/>
                <a:tab pos="357505" algn="l"/>
              </a:tabLst>
            </a:pPr>
            <a:r>
              <a:rPr sz="2600" spc="-10" dirty="0">
                <a:latin typeface="Arial"/>
                <a:cs typeface="Arial"/>
              </a:rPr>
              <a:t>Early version: </a:t>
            </a:r>
            <a:r>
              <a:rPr sz="2600" spc="-5" dirty="0">
                <a:latin typeface="Arial"/>
                <a:cs typeface="Arial"/>
              </a:rPr>
              <a:t>Firestone </a:t>
            </a:r>
            <a:r>
              <a:rPr sz="2600" spc="-10" dirty="0">
                <a:latin typeface="Arial"/>
                <a:cs typeface="Arial"/>
              </a:rPr>
              <a:t>(normally presented as radical  feminist but here seen as expanding idea of production  and reproduction of real life). Firestone draws on  Engeis' </a:t>
            </a:r>
            <a:r>
              <a:rPr sz="2700" i="1" spc="-50" dirty="0">
                <a:latin typeface="Arial"/>
                <a:cs typeface="Arial"/>
              </a:rPr>
              <a:t>Origin of </a:t>
            </a:r>
            <a:r>
              <a:rPr sz="2700" i="1" spc="-55" dirty="0">
                <a:latin typeface="Arial"/>
                <a:cs typeface="Arial"/>
              </a:rPr>
              <a:t>the Family </a:t>
            </a:r>
            <a:r>
              <a:rPr sz="2700" i="1" spc="-30" dirty="0">
                <a:latin typeface="Arial"/>
                <a:cs typeface="Arial"/>
              </a:rPr>
              <a:t>... </a:t>
            </a:r>
            <a:r>
              <a:rPr sz="2600" spc="-10" dirty="0">
                <a:latin typeface="Arial"/>
                <a:cs typeface="Arial"/>
              </a:rPr>
              <a:t>Generally reckoned </a:t>
            </a:r>
            <a:r>
              <a:rPr sz="2600" spc="-5" dirty="0">
                <a:latin typeface="Arial"/>
                <a:cs typeface="Arial"/>
              </a:rPr>
              <a:t>to  </a:t>
            </a:r>
            <a:r>
              <a:rPr sz="2600" spc="-10" dirty="0">
                <a:latin typeface="Arial"/>
                <a:cs typeface="Arial"/>
              </a:rPr>
              <a:t>be failure because of her biological determinism, but  brave and pioneering attempt at reconceptualising  </a:t>
            </a:r>
            <a:r>
              <a:rPr sz="2700" i="1" spc="-55" dirty="0">
                <a:latin typeface="Arial"/>
                <a:cs typeface="Arial"/>
              </a:rPr>
              <a:t>everything</a:t>
            </a:r>
            <a:r>
              <a:rPr sz="2600" spc="-55" dirty="0">
                <a:latin typeface="Arial"/>
                <a:cs typeface="Arial"/>
              </a:rPr>
              <a:t>.</a:t>
            </a:r>
            <a:endParaRPr sz="2600">
              <a:latin typeface="Arial"/>
              <a:cs typeface="Arial"/>
            </a:endParaRPr>
          </a:p>
          <a:p>
            <a:pPr>
              <a:lnSpc>
                <a:spcPct val="100000"/>
              </a:lnSpc>
              <a:spcBef>
                <a:spcPts val="30"/>
              </a:spcBef>
              <a:buFont typeface="Arial"/>
              <a:buChar char="•"/>
            </a:pPr>
            <a:endParaRPr sz="3750">
              <a:latin typeface="Times New Roman"/>
              <a:cs typeface="Times New Roman"/>
            </a:endParaRPr>
          </a:p>
          <a:p>
            <a:pPr marL="356870" marR="469265" indent="-344170">
              <a:lnSpc>
                <a:spcPct val="100000"/>
              </a:lnSpc>
              <a:buChar char="•"/>
              <a:tabLst>
                <a:tab pos="356870" algn="l"/>
                <a:tab pos="357505" algn="l"/>
              </a:tabLst>
            </a:pPr>
            <a:r>
              <a:rPr sz="2600" spc="-10" dirty="0">
                <a:latin typeface="Arial"/>
                <a:cs typeface="Arial"/>
              </a:rPr>
              <a:t>Later: Young and Jaggar (expansions of "division of  labour" and</a:t>
            </a:r>
            <a:r>
              <a:rPr sz="2600" spc="50" dirty="0">
                <a:latin typeface="Arial"/>
                <a:cs typeface="Arial"/>
              </a:rPr>
              <a:t> </a:t>
            </a:r>
            <a:r>
              <a:rPr sz="2600" spc="-10" dirty="0">
                <a:latin typeface="Arial"/>
                <a:cs typeface="Arial"/>
              </a:rPr>
              <a:t>"alienation”).</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239</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4739" y="825500"/>
            <a:ext cx="3825240" cy="453390"/>
          </a:xfrm>
          <a:prstGeom prst="rect">
            <a:avLst/>
          </a:prstGeom>
        </p:spPr>
        <p:txBody>
          <a:bodyPr vert="horz" wrap="square" lIns="0" tIns="13335" rIns="0" bIns="0" rtlCol="0">
            <a:spAutoFit/>
          </a:bodyPr>
          <a:lstStyle/>
          <a:p>
            <a:pPr marL="12700">
              <a:lnSpc>
                <a:spcPct val="100000"/>
              </a:lnSpc>
              <a:spcBef>
                <a:spcPts val="105"/>
              </a:spcBef>
            </a:pPr>
            <a:r>
              <a:rPr b="1" spc="-10" dirty="0">
                <a:latin typeface="Calibri"/>
                <a:cs typeface="Calibri"/>
              </a:rPr>
              <a:t>Dramatic</a:t>
            </a:r>
            <a:r>
              <a:rPr b="1" spc="-70" dirty="0">
                <a:latin typeface="Calibri"/>
                <a:cs typeface="Calibri"/>
              </a:rPr>
              <a:t> </a:t>
            </a:r>
            <a:r>
              <a:rPr b="1" spc="-10" dirty="0">
                <a:latin typeface="Calibri"/>
                <a:cs typeface="Calibri"/>
              </a:rPr>
              <a:t>transformations</a:t>
            </a:r>
          </a:p>
        </p:txBody>
      </p:sp>
      <p:sp>
        <p:nvSpPr>
          <p:cNvPr id="3" name="object 3"/>
          <p:cNvSpPr/>
          <p:nvPr/>
        </p:nvSpPr>
        <p:spPr>
          <a:xfrm>
            <a:off x="2432303" y="1258824"/>
            <a:ext cx="1813559" cy="15880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09888" y="1295400"/>
            <a:ext cx="1581150" cy="1355725"/>
          </a:xfrm>
          <a:custGeom>
            <a:avLst/>
            <a:gdLst/>
            <a:ahLst/>
            <a:cxnLst/>
            <a:rect l="l" t="t" r="r" b="b"/>
            <a:pathLst>
              <a:path w="1581150" h="1355725">
                <a:moveTo>
                  <a:pt x="1581111" y="0"/>
                </a:moveTo>
                <a:lnTo>
                  <a:pt x="0" y="1355229"/>
                </a:lnTo>
              </a:path>
            </a:pathLst>
          </a:custGeom>
          <a:ln w="25400">
            <a:solidFill>
              <a:srgbClr val="8064A2"/>
            </a:solidFill>
          </a:ln>
        </p:spPr>
        <p:txBody>
          <a:bodyPr wrap="square" lIns="0" tIns="0" rIns="0" bIns="0" rtlCol="0"/>
          <a:lstStyle/>
          <a:p>
            <a:endParaRPr/>
          </a:p>
        </p:txBody>
      </p:sp>
      <p:sp>
        <p:nvSpPr>
          <p:cNvPr id="5" name="object 5"/>
          <p:cNvSpPr/>
          <p:nvPr/>
        </p:nvSpPr>
        <p:spPr>
          <a:xfrm>
            <a:off x="2609894" y="2567288"/>
            <a:ext cx="86995" cy="83820"/>
          </a:xfrm>
          <a:custGeom>
            <a:avLst/>
            <a:gdLst/>
            <a:ahLst/>
            <a:cxnLst/>
            <a:rect l="l" t="t" r="r" b="b"/>
            <a:pathLst>
              <a:path w="86994" h="83819">
                <a:moveTo>
                  <a:pt x="86779" y="67500"/>
                </a:moveTo>
                <a:lnTo>
                  <a:pt x="0" y="83350"/>
                </a:lnTo>
                <a:lnTo>
                  <a:pt x="28917" y="0"/>
                </a:lnTo>
              </a:path>
            </a:pathLst>
          </a:custGeom>
          <a:ln w="25400">
            <a:solidFill>
              <a:srgbClr val="8064A2"/>
            </a:solidFill>
          </a:ln>
        </p:spPr>
        <p:txBody>
          <a:bodyPr wrap="square" lIns="0" tIns="0" rIns="0" bIns="0" rtlCol="0"/>
          <a:lstStyle/>
          <a:p>
            <a:endParaRPr/>
          </a:p>
        </p:txBody>
      </p:sp>
      <p:sp>
        <p:nvSpPr>
          <p:cNvPr id="6" name="object 6"/>
          <p:cNvSpPr/>
          <p:nvPr/>
        </p:nvSpPr>
        <p:spPr>
          <a:xfrm>
            <a:off x="4032503" y="1271015"/>
            <a:ext cx="316991" cy="226161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91037" y="1295400"/>
            <a:ext cx="3175" cy="2032635"/>
          </a:xfrm>
          <a:custGeom>
            <a:avLst/>
            <a:gdLst/>
            <a:ahLst/>
            <a:cxnLst/>
            <a:rect l="l" t="t" r="r" b="b"/>
            <a:pathLst>
              <a:path w="3175" h="2032635">
                <a:moveTo>
                  <a:pt x="3136" y="0"/>
                </a:moveTo>
                <a:lnTo>
                  <a:pt x="0" y="2032254"/>
                </a:lnTo>
              </a:path>
            </a:pathLst>
          </a:custGeom>
          <a:ln w="25400">
            <a:solidFill>
              <a:srgbClr val="4F81BD"/>
            </a:solidFill>
          </a:ln>
        </p:spPr>
        <p:txBody>
          <a:bodyPr wrap="square" lIns="0" tIns="0" rIns="0" bIns="0" rtlCol="0"/>
          <a:lstStyle/>
          <a:p>
            <a:endParaRPr/>
          </a:p>
        </p:txBody>
      </p:sp>
      <p:sp>
        <p:nvSpPr>
          <p:cNvPr id="8" name="object 8"/>
          <p:cNvSpPr/>
          <p:nvPr/>
        </p:nvSpPr>
        <p:spPr>
          <a:xfrm>
            <a:off x="4146702" y="3251393"/>
            <a:ext cx="88900" cy="76835"/>
          </a:xfrm>
          <a:custGeom>
            <a:avLst/>
            <a:gdLst/>
            <a:ahLst/>
            <a:cxnLst/>
            <a:rect l="l" t="t" r="r" b="b"/>
            <a:pathLst>
              <a:path w="88900" h="76835">
                <a:moveTo>
                  <a:pt x="88900" y="126"/>
                </a:moveTo>
                <a:lnTo>
                  <a:pt x="44335" y="76263"/>
                </a:lnTo>
                <a:lnTo>
                  <a:pt x="0" y="0"/>
                </a:lnTo>
              </a:path>
            </a:pathLst>
          </a:custGeom>
          <a:ln w="25400">
            <a:solidFill>
              <a:srgbClr val="4F81BD"/>
            </a:solidFill>
          </a:ln>
        </p:spPr>
        <p:txBody>
          <a:bodyPr wrap="square" lIns="0" tIns="0" rIns="0" bIns="0" rtlCol="0"/>
          <a:lstStyle/>
          <a:p>
            <a:endParaRPr/>
          </a:p>
        </p:txBody>
      </p:sp>
      <p:sp>
        <p:nvSpPr>
          <p:cNvPr id="9" name="object 9"/>
          <p:cNvSpPr/>
          <p:nvPr/>
        </p:nvSpPr>
        <p:spPr>
          <a:xfrm>
            <a:off x="4136135" y="1258824"/>
            <a:ext cx="1965959" cy="166420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191000" y="1295400"/>
            <a:ext cx="1733550" cy="1431925"/>
          </a:xfrm>
          <a:custGeom>
            <a:avLst/>
            <a:gdLst/>
            <a:ahLst/>
            <a:cxnLst/>
            <a:rect l="l" t="t" r="r" b="b"/>
            <a:pathLst>
              <a:path w="1733550" h="1431925">
                <a:moveTo>
                  <a:pt x="0" y="0"/>
                </a:moveTo>
                <a:lnTo>
                  <a:pt x="1733219" y="1431785"/>
                </a:lnTo>
              </a:path>
            </a:pathLst>
          </a:custGeom>
          <a:ln w="25400">
            <a:solidFill>
              <a:srgbClr val="F79646"/>
            </a:solidFill>
          </a:ln>
        </p:spPr>
        <p:txBody>
          <a:bodyPr wrap="square" lIns="0" tIns="0" rIns="0" bIns="0" rtlCol="0"/>
          <a:lstStyle/>
          <a:p>
            <a:endParaRPr/>
          </a:p>
        </p:txBody>
      </p:sp>
      <p:sp>
        <p:nvSpPr>
          <p:cNvPr id="11" name="object 11"/>
          <p:cNvSpPr/>
          <p:nvPr/>
        </p:nvSpPr>
        <p:spPr>
          <a:xfrm>
            <a:off x="5837163" y="2644382"/>
            <a:ext cx="87630" cy="83185"/>
          </a:xfrm>
          <a:custGeom>
            <a:avLst/>
            <a:gdLst/>
            <a:ahLst/>
            <a:cxnLst/>
            <a:rect l="l" t="t" r="r" b="b"/>
            <a:pathLst>
              <a:path w="87629" h="83185">
                <a:moveTo>
                  <a:pt x="56616" y="0"/>
                </a:moveTo>
                <a:lnTo>
                  <a:pt x="87045" y="82804"/>
                </a:lnTo>
                <a:lnTo>
                  <a:pt x="0" y="68541"/>
                </a:lnTo>
              </a:path>
            </a:pathLst>
          </a:custGeom>
          <a:ln w="25400">
            <a:solidFill>
              <a:srgbClr val="F79646"/>
            </a:solidFill>
          </a:ln>
        </p:spPr>
        <p:txBody>
          <a:bodyPr wrap="square" lIns="0" tIns="0" rIns="0" bIns="0" rtlCol="0"/>
          <a:lstStyle/>
          <a:p>
            <a:endParaRPr/>
          </a:p>
        </p:txBody>
      </p:sp>
      <p:sp>
        <p:nvSpPr>
          <p:cNvPr id="12" name="object 12"/>
          <p:cNvSpPr/>
          <p:nvPr/>
        </p:nvSpPr>
        <p:spPr>
          <a:xfrm>
            <a:off x="1548383" y="2862071"/>
            <a:ext cx="1475231" cy="56387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670304" y="2895600"/>
            <a:ext cx="1228343" cy="43281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600200" y="2895600"/>
            <a:ext cx="1371600" cy="457200"/>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1600200" y="2895600"/>
            <a:ext cx="1371600" cy="457200"/>
          </a:xfrm>
          <a:prstGeom prst="rect">
            <a:avLst/>
          </a:prstGeom>
          <a:ln w="12700">
            <a:solidFill>
              <a:srgbClr val="7D60A0"/>
            </a:solidFill>
          </a:ln>
        </p:spPr>
        <p:txBody>
          <a:bodyPr vert="horz" wrap="square" lIns="0" tIns="76200" rIns="0" bIns="0" rtlCol="0">
            <a:spAutoFit/>
          </a:bodyPr>
          <a:lstStyle/>
          <a:p>
            <a:pPr marL="253365">
              <a:lnSpc>
                <a:spcPct val="100000"/>
              </a:lnSpc>
              <a:spcBef>
                <a:spcPts val="600"/>
              </a:spcBef>
            </a:pPr>
            <a:r>
              <a:rPr sz="1800" b="1" spc="-15" dirty="0">
                <a:latin typeface="Calibri"/>
                <a:cs typeface="Calibri"/>
              </a:rPr>
              <a:t>Economy</a:t>
            </a:r>
            <a:endParaRPr sz="1800">
              <a:latin typeface="Calibri"/>
              <a:cs typeface="Calibri"/>
            </a:endParaRPr>
          </a:p>
        </p:txBody>
      </p:sp>
      <p:sp>
        <p:nvSpPr>
          <p:cNvPr id="16" name="object 16"/>
          <p:cNvSpPr/>
          <p:nvPr/>
        </p:nvSpPr>
        <p:spPr>
          <a:xfrm>
            <a:off x="3758183" y="3471671"/>
            <a:ext cx="1170431" cy="64007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813048" y="3541776"/>
            <a:ext cx="1060703" cy="43281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3810000" y="3505200"/>
            <a:ext cx="1066800" cy="5334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3810000" y="3505200"/>
            <a:ext cx="1066800" cy="533400"/>
          </a:xfrm>
          <a:prstGeom prst="rect">
            <a:avLst/>
          </a:prstGeom>
          <a:ln w="12700">
            <a:solidFill>
              <a:srgbClr val="46AAC5"/>
            </a:solidFill>
          </a:ln>
        </p:spPr>
        <p:txBody>
          <a:bodyPr vert="horz" wrap="square" lIns="0" tIns="114300" rIns="0" bIns="0" rtlCol="0">
            <a:spAutoFit/>
          </a:bodyPr>
          <a:lstStyle/>
          <a:p>
            <a:pPr marL="186055">
              <a:lnSpc>
                <a:spcPct val="100000"/>
              </a:lnSpc>
              <a:spcBef>
                <a:spcPts val="900"/>
              </a:spcBef>
            </a:pPr>
            <a:r>
              <a:rPr sz="1800" b="1" spc="-10" dirty="0">
                <a:latin typeface="Calibri"/>
                <a:cs typeface="Calibri"/>
              </a:rPr>
              <a:t>Culture</a:t>
            </a:r>
            <a:endParaRPr sz="1800">
              <a:latin typeface="Calibri"/>
              <a:cs typeface="Calibri"/>
            </a:endParaRPr>
          </a:p>
        </p:txBody>
      </p:sp>
      <p:sp>
        <p:nvSpPr>
          <p:cNvPr id="20" name="object 20"/>
          <p:cNvSpPr/>
          <p:nvPr/>
        </p:nvSpPr>
        <p:spPr>
          <a:xfrm>
            <a:off x="5358383" y="2862071"/>
            <a:ext cx="1399031" cy="640079"/>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5605271" y="2932175"/>
            <a:ext cx="905255" cy="43281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5410200" y="2895600"/>
            <a:ext cx="1295400" cy="533400"/>
          </a:xfrm>
          <a:prstGeom prst="rect">
            <a:avLst/>
          </a:prstGeom>
          <a:blipFill>
            <a:blip r:embed="rId13" cstate="print"/>
            <a:stretch>
              <a:fillRect/>
            </a:stretch>
          </a:blipFill>
        </p:spPr>
        <p:txBody>
          <a:bodyPr wrap="square" lIns="0" tIns="0" rIns="0" bIns="0" rtlCol="0"/>
          <a:lstStyle/>
          <a:p>
            <a:endParaRPr/>
          </a:p>
        </p:txBody>
      </p:sp>
      <p:sp>
        <p:nvSpPr>
          <p:cNvPr id="23" name="object 23"/>
          <p:cNvSpPr txBox="1"/>
          <p:nvPr/>
        </p:nvSpPr>
        <p:spPr>
          <a:xfrm>
            <a:off x="5410200" y="2895600"/>
            <a:ext cx="1295400" cy="533400"/>
          </a:xfrm>
          <a:prstGeom prst="rect">
            <a:avLst/>
          </a:prstGeom>
          <a:ln w="12700">
            <a:solidFill>
              <a:srgbClr val="F69240"/>
            </a:solidFill>
          </a:ln>
        </p:spPr>
        <p:txBody>
          <a:bodyPr vert="horz" wrap="square" lIns="0" tIns="114300" rIns="0" bIns="0" rtlCol="0">
            <a:spAutoFit/>
          </a:bodyPr>
          <a:lstStyle/>
          <a:p>
            <a:pPr marL="378460">
              <a:lnSpc>
                <a:spcPct val="100000"/>
              </a:lnSpc>
              <a:spcBef>
                <a:spcPts val="900"/>
              </a:spcBef>
            </a:pPr>
            <a:r>
              <a:rPr sz="1800" b="1" spc="-15" dirty="0">
                <a:latin typeface="Calibri"/>
                <a:cs typeface="Calibri"/>
              </a:rPr>
              <a:t>Polity</a:t>
            </a:r>
            <a:endParaRPr sz="1800">
              <a:latin typeface="Calibri"/>
              <a:cs typeface="Calibri"/>
            </a:endParaRPr>
          </a:p>
        </p:txBody>
      </p:sp>
      <p:sp>
        <p:nvSpPr>
          <p:cNvPr id="24" name="object 24"/>
          <p:cNvSpPr/>
          <p:nvPr/>
        </p:nvSpPr>
        <p:spPr>
          <a:xfrm>
            <a:off x="0" y="4151312"/>
            <a:ext cx="2209800" cy="2706686"/>
          </a:xfrm>
          <a:prstGeom prst="rect">
            <a:avLst/>
          </a:prstGeom>
          <a:blipFill>
            <a:blip r:embed="rId14" cstate="print"/>
            <a:stretch>
              <a:fillRect/>
            </a:stretch>
          </a:blipFill>
        </p:spPr>
        <p:txBody>
          <a:bodyPr wrap="square" lIns="0" tIns="0" rIns="0" bIns="0" rtlCol="0"/>
          <a:lstStyle/>
          <a:p>
            <a:endParaRPr/>
          </a:p>
        </p:txBody>
      </p:sp>
      <p:sp>
        <p:nvSpPr>
          <p:cNvPr id="25" name="object 25"/>
          <p:cNvSpPr txBox="1"/>
          <p:nvPr/>
        </p:nvSpPr>
        <p:spPr>
          <a:xfrm>
            <a:off x="7241540" y="6425628"/>
            <a:ext cx="1366520" cy="300990"/>
          </a:xfrm>
          <a:prstGeom prst="rect">
            <a:avLst/>
          </a:prstGeom>
        </p:spPr>
        <p:txBody>
          <a:bodyPr vert="horz" wrap="square" lIns="0" tIns="12700" rIns="0" bIns="0" rtlCol="0">
            <a:spAutoFit/>
          </a:bodyPr>
          <a:lstStyle/>
          <a:p>
            <a:pPr marR="5080" algn="r">
              <a:lnSpc>
                <a:spcPts val="1325"/>
              </a:lnSpc>
              <a:spcBef>
                <a:spcPts val="100"/>
              </a:spcBef>
            </a:pPr>
            <a:r>
              <a:rPr sz="1200" spc="-10" dirty="0">
                <a:solidFill>
                  <a:srgbClr val="8A8A8A"/>
                </a:solidFill>
                <a:latin typeface="Calibri"/>
                <a:cs typeface="Calibri"/>
              </a:rPr>
              <a:t>24</a:t>
            </a:r>
            <a:endParaRPr sz="1200">
              <a:latin typeface="Calibri"/>
              <a:cs typeface="Calibri"/>
            </a:endParaRPr>
          </a:p>
          <a:p>
            <a:pPr marL="12700">
              <a:lnSpc>
                <a:spcPts val="844"/>
              </a:lnSpc>
            </a:pPr>
            <a:r>
              <a:rPr sz="800" spc="-10" dirty="0">
                <a:latin typeface="Calibri"/>
                <a:cs typeface="Calibri"/>
              </a:rPr>
              <a:t>Image Courtesy:</a:t>
            </a:r>
            <a:r>
              <a:rPr sz="800" spc="10" dirty="0">
                <a:latin typeface="Calibri"/>
                <a:cs typeface="Calibri"/>
              </a:rPr>
              <a:t> </a:t>
            </a:r>
            <a:r>
              <a:rPr sz="800" spc="-10" dirty="0">
                <a:latin typeface="Calibri"/>
                <a:cs typeface="Calibri"/>
              </a:rPr>
              <a:t>cultureby.com</a:t>
            </a:r>
            <a:endParaRPr sz="800">
              <a:latin typeface="Calibri"/>
              <a:cs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4980"/>
            <a:ext cx="7904480" cy="5745480"/>
          </a:xfrm>
          <a:prstGeom prst="rect">
            <a:avLst/>
          </a:prstGeom>
        </p:spPr>
        <p:txBody>
          <a:bodyPr vert="horz" wrap="square" lIns="0" tIns="13335" rIns="0" bIns="0" rtlCol="0">
            <a:spAutoFit/>
          </a:bodyPr>
          <a:lstStyle/>
          <a:p>
            <a:pPr marL="356870" marR="41910" indent="-344170">
              <a:lnSpc>
                <a:spcPct val="100000"/>
              </a:lnSpc>
              <a:spcBef>
                <a:spcPts val="105"/>
              </a:spcBef>
              <a:buFont typeface="Arial"/>
              <a:buChar char="•"/>
              <a:tabLst>
                <a:tab pos="356870" algn="l"/>
                <a:tab pos="357505" algn="l"/>
              </a:tabLst>
            </a:pPr>
            <a:r>
              <a:rPr sz="2800" dirty="0">
                <a:latin typeface="Arial"/>
                <a:cs typeface="Arial"/>
              </a:rPr>
              <a:t>Especially </a:t>
            </a:r>
            <a:r>
              <a:rPr sz="2800" spc="-5" dirty="0">
                <a:latin typeface="Arial"/>
                <a:cs typeface="Arial"/>
              </a:rPr>
              <a:t>alienation </a:t>
            </a:r>
            <a:r>
              <a:rPr sz="2800" dirty="0">
                <a:latin typeface="Arial"/>
                <a:cs typeface="Arial"/>
              </a:rPr>
              <a:t>account </a:t>
            </a:r>
            <a:r>
              <a:rPr sz="2800" spc="-5" dirty="0">
                <a:latin typeface="Arial"/>
                <a:cs typeface="Arial"/>
              </a:rPr>
              <a:t>broadens </a:t>
            </a:r>
            <a:r>
              <a:rPr sz="2800" dirty="0">
                <a:latin typeface="Arial"/>
                <a:cs typeface="Arial"/>
              </a:rPr>
              <a:t>idea </a:t>
            </a:r>
            <a:r>
              <a:rPr sz="2800" spc="-5" dirty="0">
                <a:latin typeface="Arial"/>
                <a:cs typeface="Arial"/>
              </a:rPr>
              <a:t>of  </a:t>
            </a:r>
            <a:r>
              <a:rPr sz="2800" dirty="0">
                <a:latin typeface="Arial"/>
                <a:cs typeface="Arial"/>
              </a:rPr>
              <a:t>exploitation / </a:t>
            </a:r>
            <a:r>
              <a:rPr sz="2800" spc="-5" dirty="0">
                <a:latin typeface="Arial"/>
                <a:cs typeface="Arial"/>
              </a:rPr>
              <a:t>domination </a:t>
            </a:r>
            <a:r>
              <a:rPr sz="2800" dirty="0">
                <a:latin typeface="Arial"/>
                <a:cs typeface="Arial"/>
              </a:rPr>
              <a:t>and resolves  sociological issues </a:t>
            </a:r>
            <a:r>
              <a:rPr sz="2800" spc="-5" dirty="0">
                <a:latin typeface="Arial"/>
                <a:cs typeface="Arial"/>
              </a:rPr>
              <a:t>around </a:t>
            </a:r>
            <a:r>
              <a:rPr sz="2800" dirty="0">
                <a:latin typeface="Arial"/>
                <a:cs typeface="Arial"/>
              </a:rPr>
              <a:t>agency / structure in  a very helpful way: </a:t>
            </a:r>
            <a:r>
              <a:rPr sz="2800" spc="-5" dirty="0">
                <a:latin typeface="Arial"/>
                <a:cs typeface="Arial"/>
              </a:rPr>
              <a:t>it </a:t>
            </a:r>
            <a:r>
              <a:rPr sz="2800" dirty="0">
                <a:latin typeface="Arial"/>
                <a:cs typeface="Arial"/>
              </a:rPr>
              <a:t>avoids reification of </a:t>
            </a:r>
            <a:r>
              <a:rPr sz="2800" spc="-5" dirty="0">
                <a:latin typeface="Arial"/>
                <a:cs typeface="Arial"/>
              </a:rPr>
              <a:t>limited  </a:t>
            </a:r>
            <a:r>
              <a:rPr sz="2800" dirty="0">
                <a:latin typeface="Arial"/>
                <a:cs typeface="Arial"/>
              </a:rPr>
              <a:t>aspects and </a:t>
            </a:r>
            <a:r>
              <a:rPr sz="2800" spc="-5" dirty="0">
                <a:latin typeface="Arial"/>
                <a:cs typeface="Arial"/>
              </a:rPr>
              <a:t>moments </a:t>
            </a:r>
            <a:r>
              <a:rPr sz="2800" dirty="0">
                <a:latin typeface="Arial"/>
                <a:cs typeface="Arial"/>
              </a:rPr>
              <a:t>of capitalism </a:t>
            </a:r>
            <a:r>
              <a:rPr sz="2800" spc="-5" dirty="0">
                <a:latin typeface="Arial"/>
                <a:cs typeface="Arial"/>
              </a:rPr>
              <a:t>as  </a:t>
            </a:r>
            <a:r>
              <a:rPr sz="2800" dirty="0">
                <a:latin typeface="Arial"/>
                <a:cs typeface="Arial"/>
              </a:rPr>
              <a:t>constitutive of </a:t>
            </a:r>
            <a:r>
              <a:rPr sz="2800" spc="-5" dirty="0">
                <a:latin typeface="Arial"/>
                <a:cs typeface="Arial"/>
              </a:rPr>
              <a:t>all </a:t>
            </a:r>
            <a:r>
              <a:rPr sz="2800" spc="0" dirty="0">
                <a:latin typeface="Arial"/>
                <a:cs typeface="Arial"/>
              </a:rPr>
              <a:t>"class</a:t>
            </a:r>
            <a:r>
              <a:rPr sz="2800" spc="-145" dirty="0">
                <a:latin typeface="Arial"/>
                <a:cs typeface="Arial"/>
              </a:rPr>
              <a:t> </a:t>
            </a:r>
            <a:r>
              <a:rPr sz="2800" spc="0" dirty="0">
                <a:latin typeface="Arial"/>
                <a:cs typeface="Arial"/>
              </a:rPr>
              <a:t>society".</a:t>
            </a:r>
            <a:endParaRPr sz="2800">
              <a:latin typeface="Arial"/>
              <a:cs typeface="Arial"/>
            </a:endParaRPr>
          </a:p>
          <a:p>
            <a:pPr>
              <a:lnSpc>
                <a:spcPct val="100000"/>
              </a:lnSpc>
              <a:spcBef>
                <a:spcPts val="35"/>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spc="-5" dirty="0">
                <a:latin typeface="Arial"/>
                <a:cs typeface="Arial"/>
              </a:rPr>
              <a:t>Claim </a:t>
            </a:r>
            <a:r>
              <a:rPr sz="2800" dirty="0">
                <a:latin typeface="Arial"/>
                <a:cs typeface="Arial"/>
              </a:rPr>
              <a:t>/ aim of unified theory: </a:t>
            </a:r>
            <a:r>
              <a:rPr sz="2800" spc="0" dirty="0">
                <a:latin typeface="Arial"/>
                <a:cs typeface="Arial"/>
              </a:rPr>
              <a:t>to </a:t>
            </a:r>
            <a:r>
              <a:rPr sz="2800" dirty="0">
                <a:latin typeface="Arial"/>
                <a:cs typeface="Arial"/>
              </a:rPr>
              <a:t>integrate  analysis of "production and reproduction of </a:t>
            </a:r>
            <a:r>
              <a:rPr sz="2800" spc="-5" dirty="0">
                <a:latin typeface="Arial"/>
                <a:cs typeface="Arial"/>
              </a:rPr>
              <a:t>real  </a:t>
            </a:r>
            <a:r>
              <a:rPr sz="2800" dirty="0">
                <a:latin typeface="Arial"/>
                <a:cs typeface="Arial"/>
              </a:rPr>
              <a:t>life", </a:t>
            </a:r>
            <a:r>
              <a:rPr sz="2800" spc="-5" dirty="0">
                <a:latin typeface="Arial"/>
                <a:cs typeface="Arial"/>
              </a:rPr>
              <a:t>domination </a:t>
            </a:r>
            <a:r>
              <a:rPr sz="2800" dirty="0">
                <a:latin typeface="Arial"/>
                <a:cs typeface="Arial"/>
              </a:rPr>
              <a:t>and exploitation; typically also  integration of analysis of </a:t>
            </a:r>
            <a:r>
              <a:rPr sz="2800" spc="-5" dirty="0">
                <a:latin typeface="Arial"/>
                <a:cs typeface="Arial"/>
              </a:rPr>
              <a:t>meaning </a:t>
            </a:r>
            <a:r>
              <a:rPr sz="2800" dirty="0">
                <a:latin typeface="Arial"/>
                <a:cs typeface="Arial"/>
              </a:rPr>
              <a:t>and  psychoanalysis, </a:t>
            </a:r>
            <a:r>
              <a:rPr sz="2800" spc="-5" dirty="0">
                <a:latin typeface="Arial"/>
                <a:cs typeface="Arial"/>
              </a:rPr>
              <a:t>literary </a:t>
            </a:r>
            <a:r>
              <a:rPr sz="2800" dirty="0">
                <a:latin typeface="Arial"/>
                <a:cs typeface="Arial"/>
              </a:rPr>
              <a:t>theory, politics, etc.</a:t>
            </a:r>
            <a:r>
              <a:rPr sz="2800" spc="-160" dirty="0">
                <a:latin typeface="Arial"/>
                <a:cs typeface="Arial"/>
              </a:rPr>
              <a:t> </a:t>
            </a:r>
            <a:r>
              <a:rPr sz="2800" dirty="0">
                <a:latin typeface="Arial"/>
                <a:cs typeface="Arial"/>
              </a:rPr>
              <a:t>Key  question: is </a:t>
            </a:r>
            <a:r>
              <a:rPr sz="2800" spc="-5" dirty="0">
                <a:latin typeface="Arial"/>
                <a:cs typeface="Arial"/>
              </a:rPr>
              <a:t>it</a:t>
            </a:r>
            <a:r>
              <a:rPr sz="2800" spc="-80" dirty="0">
                <a:latin typeface="Arial"/>
                <a:cs typeface="Arial"/>
              </a:rPr>
              <a:t> </a:t>
            </a:r>
            <a:r>
              <a:rPr sz="2800" dirty="0">
                <a:latin typeface="Arial"/>
                <a:cs typeface="Arial"/>
              </a:rPr>
              <a:t>tenable?</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240</a:t>
            </a:fld>
            <a:endParaRPr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46251"/>
            <a:ext cx="7954009" cy="5026025"/>
          </a:xfrm>
          <a:prstGeom prst="rect">
            <a:avLst/>
          </a:prstGeom>
        </p:spPr>
        <p:txBody>
          <a:bodyPr vert="horz" wrap="square" lIns="0" tIns="11430" rIns="0" bIns="0" rtlCol="0">
            <a:spAutoFit/>
          </a:bodyPr>
          <a:lstStyle/>
          <a:p>
            <a:pPr marL="356870">
              <a:lnSpc>
                <a:spcPct val="100000"/>
              </a:lnSpc>
              <a:spcBef>
                <a:spcPts val="90"/>
              </a:spcBef>
            </a:pPr>
            <a:r>
              <a:rPr sz="2600" b="1" spc="-110" dirty="0">
                <a:solidFill>
                  <a:srgbClr val="FF0000"/>
                </a:solidFill>
                <a:latin typeface="Arial"/>
                <a:cs typeface="Arial"/>
              </a:rPr>
              <a:t>Finally:</a:t>
            </a:r>
            <a:endParaRPr sz="2600">
              <a:latin typeface="Arial"/>
              <a:cs typeface="Arial"/>
            </a:endParaRPr>
          </a:p>
          <a:p>
            <a:pPr>
              <a:lnSpc>
                <a:spcPct val="100000"/>
              </a:lnSpc>
              <a:spcBef>
                <a:spcPts val="25"/>
              </a:spcBef>
            </a:pPr>
            <a:endParaRPr sz="3600">
              <a:latin typeface="Times New Roman"/>
              <a:cs typeface="Times New Roman"/>
            </a:endParaRPr>
          </a:p>
          <a:p>
            <a:pPr marL="356870" marR="5080" indent="-344170">
              <a:lnSpc>
                <a:spcPts val="2810"/>
              </a:lnSpc>
              <a:buChar char="•"/>
              <a:tabLst>
                <a:tab pos="356870" algn="l"/>
                <a:tab pos="357505" algn="l"/>
              </a:tabLst>
            </a:pPr>
            <a:r>
              <a:rPr sz="2600" spc="-10" dirty="0">
                <a:latin typeface="Arial"/>
                <a:cs typeface="Arial"/>
              </a:rPr>
              <a:t>Some of difficulties of agreement in 1970s feminism  (and some of promise of unified socialist </a:t>
            </a:r>
            <a:r>
              <a:rPr sz="2600" spc="-5" dirty="0">
                <a:latin typeface="Arial"/>
                <a:cs typeface="Arial"/>
              </a:rPr>
              <a:t>feminism)  </a:t>
            </a:r>
            <a:r>
              <a:rPr sz="2600" spc="-10" dirty="0">
                <a:latin typeface="Arial"/>
                <a:cs typeface="Arial"/>
              </a:rPr>
              <a:t>relates </a:t>
            </a:r>
            <a:r>
              <a:rPr sz="2600" spc="-5" dirty="0">
                <a:latin typeface="Arial"/>
                <a:cs typeface="Arial"/>
              </a:rPr>
              <a:t>to </a:t>
            </a:r>
            <a:r>
              <a:rPr sz="2600" spc="-10" dirty="0">
                <a:latin typeface="Arial"/>
                <a:cs typeface="Arial"/>
              </a:rPr>
              <a:t>academic </a:t>
            </a:r>
            <a:r>
              <a:rPr sz="2600" spc="-5" dirty="0">
                <a:latin typeface="Arial"/>
                <a:cs typeface="Arial"/>
              </a:rPr>
              <a:t>specialisation / </a:t>
            </a:r>
            <a:r>
              <a:rPr sz="2600" spc="-10" dirty="0">
                <a:latin typeface="Arial"/>
                <a:cs typeface="Arial"/>
              </a:rPr>
              <a:t>reification:  political economy, biological deteminism, literary  </a:t>
            </a:r>
            <a:r>
              <a:rPr sz="2600" spc="-5" dirty="0">
                <a:latin typeface="Arial"/>
                <a:cs typeface="Arial"/>
              </a:rPr>
              <a:t>criticism, </a:t>
            </a:r>
            <a:r>
              <a:rPr sz="2600" spc="-10" dirty="0">
                <a:latin typeface="Arial"/>
                <a:cs typeface="Arial"/>
              </a:rPr>
              <a:t>psychoanalysis, etc. </a:t>
            </a:r>
            <a:r>
              <a:rPr sz="2600" spc="-5" dirty="0">
                <a:latin typeface="Arial"/>
                <a:cs typeface="Arial"/>
              </a:rPr>
              <a:t>The specialisation </a:t>
            </a:r>
            <a:r>
              <a:rPr sz="2600" spc="-10" dirty="0">
                <a:latin typeface="Arial"/>
                <a:cs typeface="Arial"/>
              </a:rPr>
              <a:t>of  these fields and generation of narrow concepts  tends </a:t>
            </a:r>
            <a:r>
              <a:rPr sz="2600" spc="-5" dirty="0">
                <a:latin typeface="Arial"/>
                <a:cs typeface="Arial"/>
              </a:rPr>
              <a:t>to </a:t>
            </a:r>
            <a:r>
              <a:rPr sz="2600" spc="-10" dirty="0">
                <a:latin typeface="Arial"/>
                <a:cs typeface="Arial"/>
              </a:rPr>
              <a:t>lose hold on the totality of lived</a:t>
            </a:r>
            <a:r>
              <a:rPr sz="2600" spc="300" dirty="0">
                <a:latin typeface="Arial"/>
                <a:cs typeface="Arial"/>
              </a:rPr>
              <a:t> </a:t>
            </a:r>
            <a:r>
              <a:rPr sz="2600" spc="-10" dirty="0">
                <a:latin typeface="Arial"/>
                <a:cs typeface="Arial"/>
              </a:rPr>
              <a:t>experience.</a:t>
            </a:r>
            <a:endParaRPr sz="2600">
              <a:latin typeface="Arial"/>
              <a:cs typeface="Arial"/>
            </a:endParaRPr>
          </a:p>
          <a:p>
            <a:pPr>
              <a:lnSpc>
                <a:spcPct val="100000"/>
              </a:lnSpc>
              <a:spcBef>
                <a:spcPts val="30"/>
              </a:spcBef>
              <a:buFont typeface="Arial"/>
              <a:buChar char="•"/>
            </a:pPr>
            <a:endParaRPr sz="3500">
              <a:latin typeface="Times New Roman"/>
              <a:cs typeface="Times New Roman"/>
            </a:endParaRPr>
          </a:p>
          <a:p>
            <a:pPr marL="356870" marR="915035" indent="-344170">
              <a:lnSpc>
                <a:spcPts val="2810"/>
              </a:lnSpc>
              <a:buChar char="•"/>
              <a:tabLst>
                <a:tab pos="356870" algn="l"/>
                <a:tab pos="357505" algn="l"/>
              </a:tabLst>
            </a:pPr>
            <a:r>
              <a:rPr sz="2600" spc="-10" dirty="0">
                <a:latin typeface="Arial"/>
                <a:cs typeface="Arial"/>
              </a:rPr>
              <a:t>Cue cultural studies </a:t>
            </a:r>
            <a:r>
              <a:rPr sz="2600" spc="-5" dirty="0">
                <a:latin typeface="Arial"/>
                <a:cs typeface="Arial"/>
              </a:rPr>
              <a:t>a </a:t>
            </a:r>
            <a:r>
              <a:rPr sz="2600" spc="-10" dirty="0">
                <a:latin typeface="Arial"/>
                <a:cs typeface="Arial"/>
              </a:rPr>
              <a:t>la Williams, Thompson,  Foucault; Angela McRobbie’s Defence of  “looseness”.</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241</a:t>
            </a:fld>
            <a:endParaRPr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62261" rIns="0" bIns="0" rtlCol="0">
            <a:spAutoFit/>
          </a:bodyPr>
          <a:lstStyle/>
          <a:p>
            <a:pPr marL="2202180" marR="2032635" indent="-79375">
              <a:lnSpc>
                <a:spcPct val="100000"/>
              </a:lnSpc>
              <a:spcBef>
                <a:spcPts val="105"/>
              </a:spcBef>
            </a:pPr>
            <a:r>
              <a:rPr b="1" spc="-130" dirty="0">
                <a:latin typeface="Arial"/>
                <a:cs typeface="Arial"/>
              </a:rPr>
              <a:t>Deconstructing </a:t>
            </a:r>
            <a:r>
              <a:rPr b="1" spc="-114" dirty="0">
                <a:latin typeface="Arial"/>
                <a:cs typeface="Arial"/>
              </a:rPr>
              <a:t>Modernity:  </a:t>
            </a:r>
            <a:r>
              <a:rPr b="1" spc="-105" dirty="0">
                <a:latin typeface="Arial"/>
                <a:cs typeface="Arial"/>
              </a:rPr>
              <a:t>Towards </a:t>
            </a:r>
            <a:r>
              <a:rPr b="1" spc="-110" dirty="0">
                <a:latin typeface="Arial"/>
                <a:cs typeface="Arial"/>
              </a:rPr>
              <a:t>Cultural</a:t>
            </a:r>
            <a:r>
              <a:rPr b="1" spc="-85" dirty="0">
                <a:latin typeface="Arial"/>
                <a:cs typeface="Arial"/>
              </a:rPr>
              <a:t> </a:t>
            </a:r>
            <a:r>
              <a:rPr b="1" spc="-100" dirty="0">
                <a:latin typeface="Arial"/>
                <a:cs typeface="Arial"/>
              </a:rPr>
              <a:t>Studies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242</a:t>
            </a:fld>
            <a:endParaRPr dirty="0"/>
          </a:p>
        </p:txBody>
      </p:sp>
      <p:sp>
        <p:nvSpPr>
          <p:cNvPr id="4" name="object 4"/>
          <p:cNvSpPr txBox="1"/>
          <p:nvPr/>
        </p:nvSpPr>
        <p:spPr>
          <a:xfrm>
            <a:off x="307340" y="1617980"/>
            <a:ext cx="8477885" cy="4810125"/>
          </a:xfrm>
          <a:prstGeom prst="rect">
            <a:avLst/>
          </a:prstGeom>
        </p:spPr>
        <p:txBody>
          <a:bodyPr vert="horz" wrap="square" lIns="0" tIns="13335" rIns="0" bIns="0" rtlCol="0">
            <a:spAutoFit/>
          </a:bodyPr>
          <a:lstStyle/>
          <a:p>
            <a:pPr marL="356870">
              <a:lnSpc>
                <a:spcPct val="100000"/>
              </a:lnSpc>
              <a:spcBef>
                <a:spcPts val="105"/>
              </a:spcBef>
            </a:pPr>
            <a:r>
              <a:rPr sz="2800" b="1" spc="-130" dirty="0">
                <a:solidFill>
                  <a:srgbClr val="FFFF00"/>
                </a:solidFill>
                <a:latin typeface="Arial"/>
                <a:cs typeface="Arial"/>
              </a:rPr>
              <a:t>History </a:t>
            </a:r>
            <a:r>
              <a:rPr sz="2800" b="1" spc="-145" dirty="0">
                <a:solidFill>
                  <a:srgbClr val="FFFF00"/>
                </a:solidFill>
                <a:latin typeface="Arial"/>
                <a:cs typeface="Arial"/>
              </a:rPr>
              <a:t>of </a:t>
            </a:r>
            <a:r>
              <a:rPr sz="2800" b="1" spc="-120" dirty="0">
                <a:solidFill>
                  <a:srgbClr val="FFFF00"/>
                </a:solidFill>
                <a:latin typeface="Arial"/>
                <a:cs typeface="Arial"/>
              </a:rPr>
              <a:t>social </a:t>
            </a:r>
            <a:r>
              <a:rPr sz="2800" b="1" spc="-145" dirty="0">
                <a:solidFill>
                  <a:srgbClr val="FFFF00"/>
                </a:solidFill>
                <a:latin typeface="Arial"/>
                <a:cs typeface="Arial"/>
              </a:rPr>
              <a:t>thought </a:t>
            </a:r>
            <a:r>
              <a:rPr sz="2800" b="1" spc="-70" dirty="0">
                <a:solidFill>
                  <a:srgbClr val="FFFF00"/>
                </a:solidFill>
                <a:latin typeface="Arial"/>
                <a:cs typeface="Arial"/>
              </a:rPr>
              <a:t>as </a:t>
            </a:r>
            <a:r>
              <a:rPr sz="2800" b="1" dirty="0">
                <a:solidFill>
                  <a:srgbClr val="FFFF00"/>
                </a:solidFill>
                <a:latin typeface="Arial"/>
                <a:cs typeface="Arial"/>
              </a:rPr>
              <a:t>a</a:t>
            </a:r>
            <a:r>
              <a:rPr sz="2800" b="1" spc="280" dirty="0">
                <a:solidFill>
                  <a:srgbClr val="FFFF00"/>
                </a:solidFill>
                <a:latin typeface="Arial"/>
                <a:cs typeface="Arial"/>
              </a:rPr>
              <a:t> </a:t>
            </a:r>
            <a:r>
              <a:rPr sz="2800" b="1" spc="-125" dirty="0">
                <a:solidFill>
                  <a:srgbClr val="FFFF00"/>
                </a:solidFill>
                <a:latin typeface="Arial"/>
                <a:cs typeface="Arial"/>
              </a:rPr>
              <a:t>differentiation:</a:t>
            </a:r>
            <a:endParaRPr sz="2800">
              <a:latin typeface="Arial"/>
              <a:cs typeface="Arial"/>
            </a:endParaRPr>
          </a:p>
          <a:p>
            <a:pPr>
              <a:lnSpc>
                <a:spcPct val="100000"/>
              </a:lnSpc>
              <a:spcBef>
                <a:spcPts val="40"/>
              </a:spcBef>
            </a:pPr>
            <a:endParaRPr sz="4050">
              <a:latin typeface="Times New Roman"/>
              <a:cs typeface="Times New Roman"/>
            </a:endParaRPr>
          </a:p>
          <a:p>
            <a:pPr marL="356870" indent="-344170">
              <a:lnSpc>
                <a:spcPct val="100000"/>
              </a:lnSpc>
              <a:buChar char="•"/>
              <a:tabLst>
                <a:tab pos="356870" algn="l"/>
                <a:tab pos="357505" algn="l"/>
              </a:tabLst>
            </a:pPr>
            <a:r>
              <a:rPr sz="2800" dirty="0">
                <a:latin typeface="Arial"/>
                <a:cs typeface="Arial"/>
              </a:rPr>
              <a:t>Philosophy / History split</a:t>
            </a:r>
            <a:r>
              <a:rPr sz="2800" spc="-105" dirty="0">
                <a:latin typeface="Arial"/>
                <a:cs typeface="Arial"/>
              </a:rPr>
              <a:t> </a:t>
            </a:r>
            <a:r>
              <a:rPr sz="2800" dirty="0">
                <a:latin typeface="Arial"/>
                <a:cs typeface="Arial"/>
              </a:rPr>
              <a:t>(Greeks)</a:t>
            </a:r>
            <a:endParaRPr sz="2800">
              <a:latin typeface="Arial"/>
              <a:cs typeface="Arial"/>
            </a:endParaRPr>
          </a:p>
          <a:p>
            <a:pPr marL="356870" indent="-344170">
              <a:lnSpc>
                <a:spcPct val="100000"/>
              </a:lnSpc>
              <a:spcBef>
                <a:spcPts val="665"/>
              </a:spcBef>
              <a:buChar char="•"/>
              <a:tabLst>
                <a:tab pos="356870" algn="l"/>
                <a:tab pos="357505" algn="l"/>
              </a:tabLst>
            </a:pPr>
            <a:r>
              <a:rPr sz="2800" dirty="0">
                <a:latin typeface="Arial"/>
                <a:cs typeface="Arial"/>
              </a:rPr>
              <a:t>birth of </a:t>
            </a:r>
            <a:r>
              <a:rPr sz="2800" spc="-5" dirty="0">
                <a:latin typeface="Arial"/>
                <a:cs typeface="Arial"/>
              </a:rPr>
              <a:t>modern </a:t>
            </a:r>
            <a:r>
              <a:rPr sz="2800" dirty="0">
                <a:latin typeface="Arial"/>
                <a:cs typeface="Arial"/>
              </a:rPr>
              <a:t>Political Science</a:t>
            </a:r>
            <a:r>
              <a:rPr sz="2800" spc="-75" dirty="0">
                <a:latin typeface="Arial"/>
                <a:cs typeface="Arial"/>
              </a:rPr>
              <a:t> </a:t>
            </a:r>
            <a:r>
              <a:rPr sz="2800" spc="-5" dirty="0">
                <a:latin typeface="Arial"/>
                <a:cs typeface="Arial"/>
              </a:rPr>
              <a:t>(Machiavelli)</a:t>
            </a:r>
            <a:endParaRPr sz="2800">
              <a:latin typeface="Arial"/>
              <a:cs typeface="Arial"/>
            </a:endParaRPr>
          </a:p>
          <a:p>
            <a:pPr marL="356870" marR="1065530" indent="-344170">
              <a:lnSpc>
                <a:spcPct val="100000"/>
              </a:lnSpc>
              <a:spcBef>
                <a:spcPts val="665"/>
              </a:spcBef>
              <a:buChar char="•"/>
              <a:tabLst>
                <a:tab pos="356870" algn="l"/>
                <a:tab pos="357505" algn="l"/>
              </a:tabLst>
            </a:pPr>
            <a:r>
              <a:rPr sz="2800" dirty="0">
                <a:latin typeface="Arial"/>
                <a:cs typeface="Arial"/>
              </a:rPr>
              <a:t>Economics / Anthropology in </a:t>
            </a:r>
            <a:r>
              <a:rPr sz="2800" spc="-5" dirty="0">
                <a:latin typeface="Arial"/>
                <a:cs typeface="Arial"/>
              </a:rPr>
              <a:t>modern </a:t>
            </a:r>
            <a:r>
              <a:rPr sz="2800" dirty="0">
                <a:latin typeface="Arial"/>
                <a:cs typeface="Arial"/>
              </a:rPr>
              <a:t>senses  </a:t>
            </a:r>
            <a:r>
              <a:rPr sz="2800" spc="-5" dirty="0">
                <a:latin typeface="Arial"/>
                <a:cs typeface="Arial"/>
              </a:rPr>
              <a:t>(enlightenment)</a:t>
            </a:r>
            <a:endParaRPr sz="2800">
              <a:latin typeface="Arial"/>
              <a:cs typeface="Arial"/>
            </a:endParaRPr>
          </a:p>
          <a:p>
            <a:pPr>
              <a:lnSpc>
                <a:spcPct val="100000"/>
              </a:lnSpc>
              <a:spcBef>
                <a:spcPts val="35"/>
              </a:spcBef>
            </a:pPr>
            <a:endParaRPr sz="4150">
              <a:latin typeface="Times New Roman"/>
              <a:cs typeface="Times New Roman"/>
            </a:endParaRPr>
          </a:p>
          <a:p>
            <a:pPr marL="356870" marR="5080">
              <a:lnSpc>
                <a:spcPts val="3360"/>
              </a:lnSpc>
            </a:pPr>
            <a:r>
              <a:rPr sz="2950" b="1" i="1" spc="-150" dirty="0">
                <a:latin typeface="Arial"/>
                <a:cs typeface="Arial"/>
              </a:rPr>
              <a:t>Each </a:t>
            </a:r>
            <a:r>
              <a:rPr sz="2950" b="1" i="1" spc="-210" dirty="0">
                <a:latin typeface="Arial"/>
                <a:cs typeface="Arial"/>
              </a:rPr>
              <a:t>simultaneously </a:t>
            </a:r>
            <a:r>
              <a:rPr sz="2950" b="1" i="1" spc="-180" dirty="0">
                <a:latin typeface="Arial"/>
                <a:cs typeface="Arial"/>
              </a:rPr>
              <a:t>addresses itself </a:t>
            </a:r>
            <a:r>
              <a:rPr sz="2950" b="1" i="1" spc="-210" dirty="0">
                <a:latin typeface="Arial"/>
                <a:cs typeface="Arial"/>
              </a:rPr>
              <a:t>to </a:t>
            </a:r>
            <a:r>
              <a:rPr sz="2950" b="1" i="1" spc="-185" dirty="0">
                <a:latin typeface="Arial"/>
                <a:cs typeface="Arial"/>
              </a:rPr>
              <a:t>specialised  </a:t>
            </a:r>
            <a:r>
              <a:rPr sz="2950" b="1" i="1" spc="-190" dirty="0">
                <a:latin typeface="Arial"/>
                <a:cs typeface="Arial"/>
              </a:rPr>
              <a:t>category </a:t>
            </a:r>
            <a:r>
              <a:rPr sz="2950" b="1" i="1" spc="-215" dirty="0">
                <a:latin typeface="Arial"/>
                <a:cs typeface="Arial"/>
              </a:rPr>
              <a:t>of </a:t>
            </a:r>
            <a:r>
              <a:rPr sz="2950" b="1" i="1" spc="-210" dirty="0">
                <a:latin typeface="Arial"/>
                <a:cs typeface="Arial"/>
              </a:rPr>
              <a:t>human </a:t>
            </a:r>
            <a:r>
              <a:rPr sz="2950" b="1" i="1" spc="-165" dirty="0">
                <a:latin typeface="Arial"/>
                <a:cs typeface="Arial"/>
              </a:rPr>
              <a:t>experience </a:t>
            </a:r>
            <a:r>
              <a:rPr sz="2950" b="1" i="1" spc="-180" dirty="0">
                <a:latin typeface="Arial"/>
                <a:cs typeface="Arial"/>
              </a:rPr>
              <a:t>and </a:t>
            </a:r>
            <a:r>
              <a:rPr sz="2950" b="1" i="1" spc="-190" dirty="0">
                <a:latin typeface="Arial"/>
                <a:cs typeface="Arial"/>
              </a:rPr>
              <a:t>attempts </a:t>
            </a:r>
            <a:r>
              <a:rPr sz="2950" b="1" i="1" spc="-210" dirty="0">
                <a:latin typeface="Arial"/>
                <a:cs typeface="Arial"/>
              </a:rPr>
              <a:t>to  </a:t>
            </a:r>
            <a:r>
              <a:rPr sz="2950" b="1" i="1" spc="-200" dirty="0">
                <a:latin typeface="Arial"/>
                <a:cs typeface="Arial"/>
              </a:rPr>
              <a:t>project </a:t>
            </a:r>
            <a:r>
              <a:rPr sz="2950" b="1" i="1" spc="-204" dirty="0">
                <a:latin typeface="Arial"/>
                <a:cs typeface="Arial"/>
              </a:rPr>
              <a:t>this </a:t>
            </a:r>
            <a:r>
              <a:rPr sz="2950" b="1" i="1" spc="-155" dirty="0">
                <a:latin typeface="Arial"/>
                <a:cs typeface="Arial"/>
              </a:rPr>
              <a:t>as </a:t>
            </a:r>
            <a:r>
              <a:rPr sz="2950" b="1" i="1" spc="-204" dirty="0">
                <a:latin typeface="Arial"/>
                <a:cs typeface="Arial"/>
              </a:rPr>
              <a:t>account </a:t>
            </a:r>
            <a:r>
              <a:rPr sz="2950" b="1" i="1" spc="-215" dirty="0">
                <a:latin typeface="Arial"/>
                <a:cs typeface="Arial"/>
              </a:rPr>
              <a:t>of </a:t>
            </a:r>
            <a:r>
              <a:rPr sz="2950" b="1" i="1" spc="-160" dirty="0">
                <a:latin typeface="Arial"/>
                <a:cs typeface="Arial"/>
              </a:rPr>
              <a:t>the</a:t>
            </a:r>
            <a:r>
              <a:rPr sz="2950" b="1" i="1" spc="280" dirty="0">
                <a:latin typeface="Arial"/>
                <a:cs typeface="Arial"/>
              </a:rPr>
              <a:t> </a:t>
            </a:r>
            <a:r>
              <a:rPr sz="2950" b="1" i="1" spc="-170" dirty="0">
                <a:latin typeface="Arial"/>
                <a:cs typeface="Arial"/>
              </a:rPr>
              <a:t>whole.</a:t>
            </a:r>
            <a:endParaRPr sz="2950">
              <a:latin typeface="Arial"/>
              <a:cs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84708"/>
            <a:ext cx="8065134" cy="5420360"/>
          </a:xfrm>
          <a:prstGeom prst="rect">
            <a:avLst/>
          </a:prstGeom>
        </p:spPr>
        <p:txBody>
          <a:bodyPr vert="horz" wrap="square" lIns="0" tIns="54610" rIns="0" bIns="0" rtlCol="0">
            <a:spAutoFit/>
          </a:bodyPr>
          <a:lstStyle/>
          <a:p>
            <a:pPr marL="356870" marR="5080" indent="-344170">
              <a:lnSpc>
                <a:spcPct val="90100"/>
              </a:lnSpc>
              <a:spcBef>
                <a:spcPts val="430"/>
              </a:spcBef>
              <a:buFont typeface="Arial"/>
              <a:buChar char="•"/>
              <a:tabLst>
                <a:tab pos="356870" algn="l"/>
                <a:tab pos="357505" algn="l"/>
              </a:tabLst>
            </a:pPr>
            <a:r>
              <a:rPr sz="2700" dirty="0">
                <a:latin typeface="Arial"/>
                <a:cs typeface="Arial"/>
              </a:rPr>
              <a:t>Series </a:t>
            </a:r>
            <a:r>
              <a:rPr sz="2700" spc="0" dirty="0">
                <a:latin typeface="Arial"/>
                <a:cs typeface="Arial"/>
              </a:rPr>
              <a:t>of </a:t>
            </a:r>
            <a:r>
              <a:rPr sz="2700" spc="-5" dirty="0">
                <a:latin typeface="Arial"/>
                <a:cs typeface="Arial"/>
              </a:rPr>
              <a:t>attempts to </a:t>
            </a:r>
            <a:r>
              <a:rPr sz="2700" spc="0" dirty="0">
                <a:latin typeface="Arial"/>
                <a:cs typeface="Arial"/>
              </a:rPr>
              <a:t>reverse </a:t>
            </a:r>
            <a:r>
              <a:rPr sz="2700" spc="-5" dirty="0">
                <a:latin typeface="Arial"/>
                <a:cs typeface="Arial"/>
              </a:rPr>
              <a:t>this </a:t>
            </a:r>
            <a:r>
              <a:rPr sz="2700" spc="0" dirty="0">
                <a:latin typeface="Arial"/>
                <a:cs typeface="Arial"/>
              </a:rPr>
              <a:t>process: Marx  and Weber are classic examples. </a:t>
            </a:r>
            <a:r>
              <a:rPr sz="2700" spc="-5" dirty="0">
                <a:latin typeface="Arial"/>
                <a:cs typeface="Arial"/>
              </a:rPr>
              <a:t>Both </a:t>
            </a:r>
            <a:r>
              <a:rPr sz="2700" dirty="0">
                <a:latin typeface="Arial"/>
                <a:cs typeface="Arial"/>
              </a:rPr>
              <a:t>link</a:t>
            </a:r>
            <a:r>
              <a:rPr sz="2700" spc="-350" dirty="0">
                <a:latin typeface="Arial"/>
                <a:cs typeface="Arial"/>
              </a:rPr>
              <a:t> </a:t>
            </a:r>
            <a:r>
              <a:rPr sz="2700" dirty="0">
                <a:latin typeface="Arial"/>
                <a:cs typeface="Arial"/>
              </a:rPr>
              <a:t>politics,  </a:t>
            </a:r>
            <a:r>
              <a:rPr sz="2700" spc="0" dirty="0">
                <a:latin typeface="Arial"/>
                <a:cs typeface="Arial"/>
              </a:rPr>
              <a:t>economy and </a:t>
            </a:r>
            <a:r>
              <a:rPr sz="2700" dirty="0">
                <a:latin typeface="Arial"/>
                <a:cs typeface="Arial"/>
              </a:rPr>
              <a:t>culture </a:t>
            </a:r>
            <a:r>
              <a:rPr sz="2700" spc="0" dirty="0">
                <a:latin typeface="Arial"/>
                <a:cs typeface="Arial"/>
              </a:rPr>
              <a:t>(as class </a:t>
            </a:r>
            <a:r>
              <a:rPr sz="2700" dirty="0">
                <a:latin typeface="Arial"/>
                <a:cs typeface="Arial"/>
              </a:rPr>
              <a:t>consciousness /  ideology in </a:t>
            </a:r>
            <a:r>
              <a:rPr sz="2700" spc="0" dirty="0">
                <a:latin typeface="Arial"/>
                <a:cs typeface="Arial"/>
              </a:rPr>
              <a:t>Marx; </a:t>
            </a:r>
            <a:r>
              <a:rPr sz="2700" dirty="0">
                <a:latin typeface="Arial"/>
                <a:cs typeface="Arial"/>
              </a:rPr>
              <a:t>status / religion in</a:t>
            </a:r>
            <a:r>
              <a:rPr sz="2700" spc="-270" dirty="0">
                <a:latin typeface="Arial"/>
                <a:cs typeface="Arial"/>
              </a:rPr>
              <a:t> </a:t>
            </a:r>
            <a:r>
              <a:rPr sz="2700" spc="0" dirty="0">
                <a:latin typeface="Arial"/>
                <a:cs typeface="Arial"/>
              </a:rPr>
              <a:t>Weber).</a:t>
            </a:r>
            <a:endParaRPr sz="2700">
              <a:latin typeface="Arial"/>
              <a:cs typeface="Arial"/>
            </a:endParaRPr>
          </a:p>
          <a:p>
            <a:pPr>
              <a:lnSpc>
                <a:spcPct val="100000"/>
              </a:lnSpc>
              <a:spcBef>
                <a:spcPts val="5"/>
              </a:spcBef>
              <a:buFont typeface="Arial"/>
              <a:buChar char="•"/>
            </a:pPr>
            <a:endParaRPr sz="3650">
              <a:latin typeface="Times New Roman"/>
              <a:cs typeface="Times New Roman"/>
            </a:endParaRPr>
          </a:p>
          <a:p>
            <a:pPr marL="356870" marR="99060" indent="-344170">
              <a:lnSpc>
                <a:spcPct val="90000"/>
              </a:lnSpc>
              <a:spcBef>
                <a:spcPts val="5"/>
              </a:spcBef>
              <a:buChar char="•"/>
              <a:tabLst>
                <a:tab pos="356870" algn="l"/>
                <a:tab pos="357505" algn="l"/>
              </a:tabLst>
            </a:pPr>
            <a:r>
              <a:rPr sz="2700" spc="-5" dirty="0">
                <a:latin typeface="Arial"/>
                <a:cs typeface="Arial"/>
              </a:rPr>
              <a:t>In </a:t>
            </a:r>
            <a:r>
              <a:rPr sz="2700" dirty="0">
                <a:latin typeface="Arial"/>
                <a:cs typeface="Arial"/>
              </a:rPr>
              <a:t>(later) critical </a:t>
            </a:r>
            <a:r>
              <a:rPr sz="2700" spc="0" dirty="0">
                <a:latin typeface="Arial"/>
                <a:cs typeface="Arial"/>
              </a:rPr>
              <a:t>versions </a:t>
            </a:r>
            <a:r>
              <a:rPr sz="2700" dirty="0">
                <a:latin typeface="Arial"/>
                <a:cs typeface="Arial"/>
              </a:rPr>
              <a:t>the </a:t>
            </a:r>
            <a:r>
              <a:rPr sz="2700" spc="0" dirty="0">
                <a:latin typeface="Arial"/>
                <a:cs typeface="Arial"/>
              </a:rPr>
              <a:t>emphasis has  </a:t>
            </a:r>
            <a:r>
              <a:rPr sz="2700" dirty="0">
                <a:latin typeface="Arial"/>
                <a:cs typeface="Arial"/>
              </a:rPr>
              <a:t>generally been </a:t>
            </a:r>
            <a:r>
              <a:rPr sz="2700" spc="0" dirty="0">
                <a:latin typeface="Arial"/>
                <a:cs typeface="Arial"/>
              </a:rPr>
              <a:t>on </a:t>
            </a:r>
            <a:r>
              <a:rPr sz="2700" dirty="0">
                <a:latin typeface="Arial"/>
                <a:cs typeface="Arial"/>
              </a:rPr>
              <a:t>political </a:t>
            </a:r>
            <a:r>
              <a:rPr sz="2700" spc="0" dirty="0">
                <a:latin typeface="Arial"/>
                <a:cs typeface="Arial"/>
              </a:rPr>
              <a:t>economy as </a:t>
            </a:r>
            <a:r>
              <a:rPr sz="2700" dirty="0">
                <a:latin typeface="Arial"/>
                <a:cs typeface="Arial"/>
              </a:rPr>
              <a:t>the</a:t>
            </a:r>
            <a:r>
              <a:rPr sz="2700" spc="-295" dirty="0">
                <a:latin typeface="Arial"/>
                <a:cs typeface="Arial"/>
              </a:rPr>
              <a:t> </a:t>
            </a:r>
            <a:r>
              <a:rPr sz="2700" dirty="0">
                <a:latin typeface="Arial"/>
                <a:cs typeface="Arial"/>
              </a:rPr>
              <a:t>central  link; culture gets </a:t>
            </a:r>
            <a:r>
              <a:rPr sz="2700" spc="0" dirty="0">
                <a:latin typeface="Arial"/>
                <a:cs typeface="Arial"/>
              </a:rPr>
              <a:t>reduced </a:t>
            </a:r>
            <a:r>
              <a:rPr sz="2700" spc="-5" dirty="0">
                <a:latin typeface="Arial"/>
                <a:cs typeface="Arial"/>
              </a:rPr>
              <a:t>to </a:t>
            </a:r>
            <a:r>
              <a:rPr sz="2700" dirty="0">
                <a:latin typeface="Arial"/>
                <a:cs typeface="Arial"/>
              </a:rPr>
              <a:t>ideology / status  </a:t>
            </a:r>
            <a:r>
              <a:rPr sz="2700" spc="0" dirty="0">
                <a:latin typeface="Arial"/>
                <a:cs typeface="Arial"/>
              </a:rPr>
              <a:t>symbols, </a:t>
            </a:r>
            <a:r>
              <a:rPr sz="2700" dirty="0">
                <a:latin typeface="Arial"/>
                <a:cs typeface="Arial"/>
              </a:rPr>
              <a:t>etc. </a:t>
            </a:r>
            <a:r>
              <a:rPr sz="2700" spc="-5" dirty="0">
                <a:latin typeface="Arial"/>
                <a:cs typeface="Arial"/>
              </a:rPr>
              <a:t>(In </a:t>
            </a:r>
            <a:r>
              <a:rPr sz="2700" dirty="0">
                <a:latin typeface="Arial"/>
                <a:cs typeface="Arial"/>
              </a:rPr>
              <a:t>structural functionalism the  </a:t>
            </a:r>
            <a:r>
              <a:rPr sz="2700" spc="0" dirty="0">
                <a:latin typeface="Arial"/>
                <a:cs typeface="Arial"/>
              </a:rPr>
              <a:t>reverse happens and </a:t>
            </a:r>
            <a:r>
              <a:rPr sz="2700" dirty="0">
                <a:latin typeface="Arial"/>
                <a:cs typeface="Arial"/>
              </a:rPr>
              <a:t>things </a:t>
            </a:r>
            <a:r>
              <a:rPr sz="2700" spc="0" dirty="0">
                <a:latin typeface="Arial"/>
                <a:cs typeface="Arial"/>
              </a:rPr>
              <a:t>are </a:t>
            </a:r>
            <a:r>
              <a:rPr sz="2700" dirty="0">
                <a:latin typeface="Arial"/>
                <a:cs typeface="Arial"/>
              </a:rPr>
              <a:t>abstracted </a:t>
            </a:r>
            <a:r>
              <a:rPr sz="2700" spc="-5" dirty="0">
                <a:latin typeface="Arial"/>
                <a:cs typeface="Arial"/>
              </a:rPr>
              <a:t>to </a:t>
            </a:r>
            <a:r>
              <a:rPr sz="2700" dirty="0">
                <a:latin typeface="Arial"/>
                <a:cs typeface="Arial"/>
              </a:rPr>
              <a:t>the  point </a:t>
            </a:r>
            <a:r>
              <a:rPr sz="2700" spc="0" dirty="0">
                <a:latin typeface="Arial"/>
                <a:cs typeface="Arial"/>
              </a:rPr>
              <a:t>where "values" appear as an </a:t>
            </a:r>
            <a:r>
              <a:rPr sz="2700" dirty="0">
                <a:latin typeface="Arial"/>
                <a:cs typeface="Arial"/>
              </a:rPr>
              <a:t>explanation </a:t>
            </a:r>
            <a:r>
              <a:rPr sz="2700" spc="0" dirty="0">
                <a:latin typeface="Arial"/>
                <a:cs typeface="Arial"/>
              </a:rPr>
              <a:t>of  </a:t>
            </a:r>
            <a:r>
              <a:rPr sz="2700" dirty="0">
                <a:latin typeface="Arial"/>
                <a:cs typeface="Arial"/>
              </a:rPr>
              <a:t>everything.) Critical political </a:t>
            </a:r>
            <a:r>
              <a:rPr sz="2700" spc="0" dirty="0">
                <a:latin typeface="Arial"/>
                <a:cs typeface="Arial"/>
              </a:rPr>
              <a:t>economy </a:t>
            </a:r>
            <a:r>
              <a:rPr sz="2700" dirty="0">
                <a:latin typeface="Arial"/>
                <a:cs typeface="Arial"/>
              </a:rPr>
              <a:t>is then itself  specialised </a:t>
            </a:r>
            <a:r>
              <a:rPr sz="2700" spc="-5" dirty="0">
                <a:latin typeface="Arial"/>
                <a:cs typeface="Arial"/>
              </a:rPr>
              <a:t>to </a:t>
            </a:r>
            <a:r>
              <a:rPr sz="2700" spc="0" dirty="0">
                <a:latin typeface="Arial"/>
                <a:cs typeface="Arial"/>
              </a:rPr>
              <a:t>accounts of </a:t>
            </a:r>
            <a:r>
              <a:rPr sz="2700" dirty="0">
                <a:latin typeface="Arial"/>
                <a:cs typeface="Arial"/>
              </a:rPr>
              <a:t>the institutions </a:t>
            </a:r>
            <a:r>
              <a:rPr sz="2700" spc="0" dirty="0">
                <a:latin typeface="Arial"/>
                <a:cs typeface="Arial"/>
              </a:rPr>
              <a:t>of </a:t>
            </a:r>
            <a:r>
              <a:rPr sz="2700" dirty="0">
                <a:latin typeface="Arial"/>
                <a:cs typeface="Arial"/>
              </a:rPr>
              <a:t>the  formal </a:t>
            </a:r>
            <a:r>
              <a:rPr sz="2700" spc="0" dirty="0">
                <a:latin typeface="Arial"/>
                <a:cs typeface="Arial"/>
              </a:rPr>
              <a:t>economy and of </a:t>
            </a:r>
            <a:r>
              <a:rPr sz="2700" dirty="0">
                <a:latin typeface="Arial"/>
                <a:cs typeface="Arial"/>
              </a:rPr>
              <a:t>the</a:t>
            </a:r>
            <a:r>
              <a:rPr sz="2700" spc="-235" dirty="0">
                <a:latin typeface="Arial"/>
                <a:cs typeface="Arial"/>
              </a:rPr>
              <a:t> </a:t>
            </a:r>
            <a:r>
              <a:rPr sz="2700" dirty="0">
                <a:latin typeface="Arial"/>
                <a:cs typeface="Arial"/>
              </a:rPr>
              <a:t>state.</a:t>
            </a:r>
            <a:endParaRPr sz="27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243</a:t>
            </a:fld>
            <a:endParaRPr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023619"/>
            <a:ext cx="7564755" cy="2585720"/>
          </a:xfrm>
          <a:prstGeom prst="rect">
            <a:avLst/>
          </a:prstGeom>
        </p:spPr>
        <p:txBody>
          <a:bodyPr vert="horz" wrap="square" lIns="0" tIns="12700" rIns="0" bIns="0" rtlCol="0">
            <a:spAutoFit/>
          </a:bodyPr>
          <a:lstStyle/>
          <a:p>
            <a:pPr marL="356870" marR="772160">
              <a:lnSpc>
                <a:spcPct val="100000"/>
              </a:lnSpc>
              <a:spcBef>
                <a:spcPts val="100"/>
              </a:spcBef>
            </a:pPr>
            <a:r>
              <a:rPr sz="3000" dirty="0">
                <a:latin typeface="Arial"/>
                <a:cs typeface="Arial"/>
              </a:rPr>
              <a:t>“Cultural studies” joins feminism in</a:t>
            </a:r>
            <a:r>
              <a:rPr sz="3000" spc="-235" dirty="0">
                <a:latin typeface="Arial"/>
                <a:cs typeface="Arial"/>
              </a:rPr>
              <a:t> </a:t>
            </a:r>
            <a:r>
              <a:rPr sz="3000" dirty="0">
                <a:latin typeface="Arial"/>
                <a:cs typeface="Arial"/>
              </a:rPr>
              <a:t>the  attempt</a:t>
            </a:r>
            <a:r>
              <a:rPr sz="3000" spc="-65" dirty="0">
                <a:latin typeface="Arial"/>
                <a:cs typeface="Arial"/>
              </a:rPr>
              <a:t> </a:t>
            </a:r>
            <a:r>
              <a:rPr sz="3000" dirty="0">
                <a:latin typeface="Arial"/>
                <a:cs typeface="Arial"/>
              </a:rPr>
              <a:t>to:</a:t>
            </a:r>
            <a:endParaRPr sz="3000">
              <a:latin typeface="Arial"/>
              <a:cs typeface="Arial"/>
            </a:endParaRPr>
          </a:p>
          <a:p>
            <a:pPr marL="356870" indent="-344170">
              <a:lnSpc>
                <a:spcPct val="100000"/>
              </a:lnSpc>
              <a:spcBef>
                <a:spcPts val="720"/>
              </a:spcBef>
              <a:buChar char="•"/>
              <a:tabLst>
                <a:tab pos="356870" algn="l"/>
                <a:tab pos="357505" algn="l"/>
              </a:tabLst>
            </a:pPr>
            <a:r>
              <a:rPr sz="3000" dirty="0">
                <a:latin typeface="Arial"/>
                <a:cs typeface="Arial"/>
              </a:rPr>
              <a:t>(1) broaden the categories</a:t>
            </a:r>
            <a:r>
              <a:rPr sz="3000" spc="-270" dirty="0">
                <a:latin typeface="Arial"/>
                <a:cs typeface="Arial"/>
              </a:rPr>
              <a:t> </a:t>
            </a:r>
            <a:r>
              <a:rPr sz="3000" spc="0" dirty="0">
                <a:latin typeface="Arial"/>
                <a:cs typeface="Arial"/>
              </a:rPr>
              <a:t>used,</a:t>
            </a:r>
            <a:endParaRPr sz="3000">
              <a:latin typeface="Arial"/>
              <a:cs typeface="Arial"/>
            </a:endParaRPr>
          </a:p>
          <a:p>
            <a:pPr marL="356870" indent="-344170">
              <a:lnSpc>
                <a:spcPct val="100000"/>
              </a:lnSpc>
              <a:spcBef>
                <a:spcPts val="720"/>
              </a:spcBef>
              <a:buChar char="•"/>
              <a:tabLst>
                <a:tab pos="356870" algn="l"/>
                <a:tab pos="357505" algn="l"/>
              </a:tabLst>
            </a:pPr>
            <a:r>
              <a:rPr sz="3000" dirty="0">
                <a:latin typeface="Arial"/>
                <a:cs typeface="Arial"/>
              </a:rPr>
              <a:t>(2) include culture without</a:t>
            </a:r>
            <a:r>
              <a:rPr sz="3000" spc="-195" dirty="0">
                <a:latin typeface="Arial"/>
                <a:cs typeface="Arial"/>
              </a:rPr>
              <a:t> </a:t>
            </a:r>
            <a:r>
              <a:rPr sz="3000" spc="-5" dirty="0">
                <a:latin typeface="Arial"/>
                <a:cs typeface="Arial"/>
              </a:rPr>
              <a:t>reductionism;</a:t>
            </a:r>
            <a:endParaRPr sz="3000">
              <a:latin typeface="Arial"/>
              <a:cs typeface="Arial"/>
            </a:endParaRPr>
          </a:p>
          <a:p>
            <a:pPr marL="356870" indent="-344170">
              <a:lnSpc>
                <a:spcPct val="100000"/>
              </a:lnSpc>
              <a:spcBef>
                <a:spcPts val="720"/>
              </a:spcBef>
              <a:buChar char="•"/>
              <a:tabLst>
                <a:tab pos="356870" algn="l"/>
                <a:tab pos="357505" algn="l"/>
              </a:tabLst>
            </a:pPr>
            <a:r>
              <a:rPr sz="3000" dirty="0">
                <a:latin typeface="Arial"/>
                <a:cs typeface="Arial"/>
              </a:rPr>
              <a:t>(3) thus generate a more adequate</a:t>
            </a:r>
            <a:r>
              <a:rPr sz="3000" spc="-215" dirty="0">
                <a:latin typeface="Arial"/>
                <a:cs typeface="Arial"/>
              </a:rPr>
              <a:t> </a:t>
            </a:r>
            <a:r>
              <a:rPr sz="3000" dirty="0">
                <a:latin typeface="Arial"/>
                <a:cs typeface="Arial"/>
              </a:rPr>
              <a:t>holism.</a:t>
            </a:r>
            <a:endParaRPr sz="3000">
              <a:latin typeface="Arial"/>
              <a:cs typeface="Arial"/>
            </a:endParaRPr>
          </a:p>
        </p:txBody>
      </p:sp>
      <p:sp>
        <p:nvSpPr>
          <p:cNvPr id="3" name="object 3"/>
          <p:cNvSpPr/>
          <p:nvPr/>
        </p:nvSpPr>
        <p:spPr>
          <a:xfrm>
            <a:off x="5943600" y="3948112"/>
            <a:ext cx="3124200" cy="283368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244</a:t>
            </a:fld>
            <a:endParaRPr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447" y="408679"/>
            <a:ext cx="7765415" cy="3810000"/>
          </a:xfrm>
          <a:prstGeom prst="rect">
            <a:avLst/>
          </a:prstGeom>
        </p:spPr>
        <p:txBody>
          <a:bodyPr vert="horz" wrap="square" lIns="0" tIns="82550" rIns="0" bIns="0" rtlCol="0">
            <a:spAutoFit/>
          </a:bodyPr>
          <a:lstStyle/>
          <a:p>
            <a:pPr marL="12700">
              <a:lnSpc>
                <a:spcPct val="100000"/>
              </a:lnSpc>
              <a:spcBef>
                <a:spcPts val="650"/>
              </a:spcBef>
            </a:pPr>
            <a:r>
              <a:rPr sz="2300" spc="-5" dirty="0">
                <a:latin typeface="Arial"/>
                <a:cs typeface="Arial"/>
              </a:rPr>
              <a:t>Let us </a:t>
            </a:r>
            <a:r>
              <a:rPr sz="2300" spc="-10" dirty="0">
                <a:latin typeface="Arial"/>
                <a:cs typeface="Arial"/>
              </a:rPr>
              <a:t>look </a:t>
            </a:r>
            <a:r>
              <a:rPr sz="2300" spc="-5" dirty="0">
                <a:latin typeface="Arial"/>
                <a:cs typeface="Arial"/>
              </a:rPr>
              <a:t>at </a:t>
            </a:r>
            <a:r>
              <a:rPr sz="2300" dirty="0">
                <a:latin typeface="Arial"/>
                <a:cs typeface="Arial"/>
              </a:rPr>
              <a:t>2 </a:t>
            </a:r>
            <a:r>
              <a:rPr sz="2300" spc="-10" dirty="0">
                <a:latin typeface="Arial"/>
                <a:cs typeface="Arial"/>
              </a:rPr>
              <a:t>influential </a:t>
            </a:r>
            <a:r>
              <a:rPr sz="2300" spc="-5" dirty="0">
                <a:latin typeface="Arial"/>
                <a:cs typeface="Arial"/>
              </a:rPr>
              <a:t>sources for cultural</a:t>
            </a:r>
            <a:r>
              <a:rPr sz="2300" spc="25" dirty="0">
                <a:latin typeface="Arial"/>
                <a:cs typeface="Arial"/>
              </a:rPr>
              <a:t> </a:t>
            </a:r>
            <a:r>
              <a:rPr sz="2300" spc="-10" dirty="0">
                <a:latin typeface="Arial"/>
                <a:cs typeface="Arial"/>
              </a:rPr>
              <a:t>studies:</a:t>
            </a:r>
            <a:endParaRPr sz="2300">
              <a:latin typeface="Arial"/>
              <a:cs typeface="Arial"/>
            </a:endParaRPr>
          </a:p>
          <a:p>
            <a:pPr marL="527685" indent="-514984">
              <a:lnSpc>
                <a:spcPct val="100000"/>
              </a:lnSpc>
              <a:spcBef>
                <a:spcPts val="550"/>
              </a:spcBef>
              <a:buAutoNum type="arabicPeriod"/>
              <a:tabLst>
                <a:tab pos="527685" algn="l"/>
                <a:tab pos="528320" algn="l"/>
              </a:tabLst>
            </a:pPr>
            <a:r>
              <a:rPr sz="2300" dirty="0">
                <a:latin typeface="Arial"/>
                <a:cs typeface="Arial"/>
              </a:rPr>
              <a:t>EP </a:t>
            </a:r>
            <a:r>
              <a:rPr sz="2300" spc="-5" dirty="0">
                <a:latin typeface="Arial"/>
                <a:cs typeface="Arial"/>
              </a:rPr>
              <a:t>Thompson </a:t>
            </a:r>
            <a:r>
              <a:rPr sz="2300" dirty="0">
                <a:latin typeface="Arial"/>
                <a:cs typeface="Arial"/>
              </a:rPr>
              <a:t>/ </a:t>
            </a:r>
            <a:r>
              <a:rPr sz="2300" spc="-5" dirty="0">
                <a:latin typeface="Arial"/>
                <a:cs typeface="Arial"/>
              </a:rPr>
              <a:t>Raymond </a:t>
            </a:r>
            <a:r>
              <a:rPr sz="2300" spc="-10" dirty="0">
                <a:latin typeface="Arial"/>
                <a:cs typeface="Arial"/>
              </a:rPr>
              <a:t>Williams </a:t>
            </a:r>
            <a:r>
              <a:rPr sz="2300" dirty="0">
                <a:latin typeface="Arial"/>
                <a:cs typeface="Arial"/>
              </a:rPr>
              <a:t>- </a:t>
            </a:r>
            <a:r>
              <a:rPr sz="2300" spc="-10" dirty="0">
                <a:latin typeface="Arial"/>
                <a:cs typeface="Arial"/>
              </a:rPr>
              <a:t>socialist</a:t>
            </a:r>
            <a:r>
              <a:rPr sz="2300" spc="40" dirty="0">
                <a:latin typeface="Arial"/>
                <a:cs typeface="Arial"/>
              </a:rPr>
              <a:t> </a:t>
            </a:r>
            <a:r>
              <a:rPr sz="2300" spc="-10" dirty="0">
                <a:latin typeface="Arial"/>
                <a:cs typeface="Arial"/>
              </a:rPr>
              <a:t>humanism</a:t>
            </a:r>
            <a:endParaRPr sz="2300">
              <a:latin typeface="Arial"/>
              <a:cs typeface="Arial"/>
            </a:endParaRPr>
          </a:p>
          <a:p>
            <a:pPr marL="527685" indent="-514984">
              <a:lnSpc>
                <a:spcPct val="100000"/>
              </a:lnSpc>
              <a:spcBef>
                <a:spcPts val="550"/>
              </a:spcBef>
              <a:buAutoNum type="arabicPeriod"/>
              <a:tabLst>
                <a:tab pos="527685" algn="l"/>
                <a:tab pos="528320" algn="l"/>
              </a:tabLst>
            </a:pPr>
            <a:r>
              <a:rPr sz="2300" spc="-5" dirty="0">
                <a:latin typeface="Arial"/>
                <a:cs typeface="Arial"/>
              </a:rPr>
              <a:t>Foucault </a:t>
            </a:r>
            <a:r>
              <a:rPr sz="2300" spc="-130" dirty="0">
                <a:latin typeface="Arial"/>
                <a:cs typeface="Arial"/>
              </a:rPr>
              <a:t>– </a:t>
            </a:r>
            <a:r>
              <a:rPr sz="2300" spc="-5" dirty="0">
                <a:latin typeface="Arial"/>
                <a:cs typeface="Arial"/>
              </a:rPr>
              <a:t>radical</a:t>
            </a:r>
            <a:r>
              <a:rPr sz="2300" spc="100" dirty="0">
                <a:latin typeface="Arial"/>
                <a:cs typeface="Arial"/>
              </a:rPr>
              <a:t> </a:t>
            </a:r>
            <a:r>
              <a:rPr sz="2300" spc="-5" dirty="0">
                <a:latin typeface="Arial"/>
                <a:cs typeface="Arial"/>
              </a:rPr>
              <a:t>post-structuralism</a:t>
            </a:r>
            <a:endParaRPr sz="2300">
              <a:latin typeface="Arial"/>
              <a:cs typeface="Arial"/>
            </a:endParaRPr>
          </a:p>
          <a:p>
            <a:pPr>
              <a:lnSpc>
                <a:spcPct val="100000"/>
              </a:lnSpc>
              <a:spcBef>
                <a:spcPts val="10"/>
              </a:spcBef>
            </a:pPr>
            <a:endParaRPr sz="3350">
              <a:latin typeface="Times New Roman"/>
              <a:cs typeface="Times New Roman"/>
            </a:endParaRPr>
          </a:p>
          <a:p>
            <a:pPr marL="12700">
              <a:lnSpc>
                <a:spcPct val="100000"/>
              </a:lnSpc>
            </a:pPr>
            <a:r>
              <a:rPr sz="2300" spc="-5" dirty="0">
                <a:latin typeface="Arial"/>
                <a:cs typeface="Arial"/>
              </a:rPr>
              <a:t>Very different accounts, but surprising</a:t>
            </a:r>
            <a:r>
              <a:rPr sz="2300" spc="-25" dirty="0">
                <a:latin typeface="Arial"/>
                <a:cs typeface="Arial"/>
              </a:rPr>
              <a:t> </a:t>
            </a:r>
            <a:r>
              <a:rPr sz="2300" spc="-10" dirty="0">
                <a:latin typeface="Arial"/>
                <a:cs typeface="Arial"/>
              </a:rPr>
              <a:t>similarities…</a:t>
            </a:r>
            <a:endParaRPr sz="2300">
              <a:latin typeface="Arial"/>
              <a:cs typeface="Arial"/>
            </a:endParaRPr>
          </a:p>
          <a:p>
            <a:pPr marL="356870" indent="-344170">
              <a:lnSpc>
                <a:spcPct val="100000"/>
              </a:lnSpc>
              <a:spcBef>
                <a:spcPts val="550"/>
              </a:spcBef>
              <a:buChar char="•"/>
              <a:tabLst>
                <a:tab pos="356870" algn="l"/>
                <a:tab pos="357505" algn="l"/>
              </a:tabLst>
            </a:pPr>
            <a:r>
              <a:rPr sz="2300" spc="-10" dirty="0">
                <a:latin typeface="Arial"/>
                <a:cs typeface="Arial"/>
              </a:rPr>
              <a:t>Marginal</a:t>
            </a:r>
            <a:r>
              <a:rPr sz="2300" spc="-30" dirty="0">
                <a:latin typeface="Arial"/>
                <a:cs typeface="Arial"/>
              </a:rPr>
              <a:t> </a:t>
            </a:r>
            <a:r>
              <a:rPr sz="2300" spc="-5" dirty="0">
                <a:latin typeface="Arial"/>
                <a:cs typeface="Arial"/>
              </a:rPr>
              <a:t>status:</a:t>
            </a:r>
            <a:endParaRPr sz="2300">
              <a:latin typeface="Arial"/>
              <a:cs typeface="Arial"/>
            </a:endParaRPr>
          </a:p>
          <a:p>
            <a:pPr marL="527685" indent="-514984">
              <a:lnSpc>
                <a:spcPct val="100000"/>
              </a:lnSpc>
              <a:spcBef>
                <a:spcPts val="550"/>
              </a:spcBef>
              <a:buAutoNum type="arabicPeriod"/>
              <a:tabLst>
                <a:tab pos="527050" algn="l"/>
                <a:tab pos="528320" algn="l"/>
              </a:tabLst>
            </a:pPr>
            <a:r>
              <a:rPr sz="2300" spc="-5" dirty="0">
                <a:latin typeface="Arial"/>
                <a:cs typeface="Arial"/>
              </a:rPr>
              <a:t>perspectives more than</a:t>
            </a:r>
            <a:r>
              <a:rPr sz="2300" spc="-60" dirty="0">
                <a:latin typeface="Arial"/>
                <a:cs typeface="Arial"/>
              </a:rPr>
              <a:t> </a:t>
            </a:r>
            <a:r>
              <a:rPr sz="2300" spc="-10" dirty="0">
                <a:latin typeface="Arial"/>
                <a:cs typeface="Arial"/>
              </a:rPr>
              <a:t>theories</a:t>
            </a:r>
            <a:endParaRPr sz="2300">
              <a:latin typeface="Arial"/>
              <a:cs typeface="Arial"/>
            </a:endParaRPr>
          </a:p>
          <a:p>
            <a:pPr marL="527685" indent="-514984">
              <a:lnSpc>
                <a:spcPct val="100000"/>
              </a:lnSpc>
              <a:spcBef>
                <a:spcPts val="550"/>
              </a:spcBef>
              <a:buAutoNum type="arabicPeriod"/>
              <a:tabLst>
                <a:tab pos="527050" algn="l"/>
                <a:tab pos="528320" algn="l"/>
              </a:tabLst>
            </a:pPr>
            <a:r>
              <a:rPr sz="2300" spc="-10" dirty="0">
                <a:latin typeface="Arial"/>
                <a:cs typeface="Arial"/>
              </a:rPr>
              <a:t>Haven’t founded </a:t>
            </a:r>
            <a:r>
              <a:rPr sz="2300" spc="-5" dirty="0">
                <a:latin typeface="Arial"/>
                <a:cs typeface="Arial"/>
              </a:rPr>
              <a:t>coherent </a:t>
            </a:r>
            <a:r>
              <a:rPr sz="2300" spc="-10" dirty="0">
                <a:latin typeface="Arial"/>
                <a:cs typeface="Arial"/>
              </a:rPr>
              <a:t>schools</a:t>
            </a:r>
            <a:endParaRPr sz="2300">
              <a:latin typeface="Arial"/>
              <a:cs typeface="Arial"/>
            </a:endParaRPr>
          </a:p>
          <a:p>
            <a:pPr marL="527685" indent="-514984">
              <a:lnSpc>
                <a:spcPct val="100000"/>
              </a:lnSpc>
              <a:spcBef>
                <a:spcPts val="550"/>
              </a:spcBef>
              <a:buAutoNum type="arabicPeriod"/>
              <a:tabLst>
                <a:tab pos="527050" algn="l"/>
                <a:tab pos="528320" algn="l"/>
              </a:tabLst>
            </a:pPr>
            <a:r>
              <a:rPr sz="2300" spc="-5" dirty="0">
                <a:latin typeface="Arial"/>
                <a:cs typeface="Arial"/>
              </a:rPr>
              <a:t>but </a:t>
            </a:r>
            <a:r>
              <a:rPr sz="2300" spc="-10" dirty="0">
                <a:latin typeface="Arial"/>
                <a:cs typeface="Arial"/>
              </a:rPr>
              <a:t>have </a:t>
            </a:r>
            <a:r>
              <a:rPr sz="2300" spc="-5" dirty="0">
                <a:latin typeface="Arial"/>
                <a:cs typeface="Arial"/>
              </a:rPr>
              <a:t>taught </a:t>
            </a:r>
            <a:r>
              <a:rPr sz="2300" spc="-10" dirty="0">
                <a:latin typeface="Arial"/>
                <a:cs typeface="Arial"/>
              </a:rPr>
              <a:t>people </a:t>
            </a:r>
            <a:r>
              <a:rPr sz="2300" dirty="0">
                <a:latin typeface="Arial"/>
                <a:cs typeface="Arial"/>
              </a:rPr>
              <a:t>to </a:t>
            </a:r>
            <a:r>
              <a:rPr sz="2300" spc="-5" dirty="0">
                <a:latin typeface="Arial"/>
                <a:cs typeface="Arial"/>
              </a:rPr>
              <a:t>think and work in new </a:t>
            </a:r>
            <a:r>
              <a:rPr sz="2300" spc="-10" dirty="0">
                <a:latin typeface="Arial"/>
                <a:cs typeface="Arial"/>
              </a:rPr>
              <a:t>ways</a:t>
            </a:r>
            <a:endParaRPr sz="2300">
              <a:latin typeface="Arial"/>
              <a:cs typeface="Arial"/>
            </a:endParaRPr>
          </a:p>
        </p:txBody>
      </p:sp>
      <p:sp>
        <p:nvSpPr>
          <p:cNvPr id="3" name="object 3"/>
          <p:cNvSpPr/>
          <p:nvPr/>
        </p:nvSpPr>
        <p:spPr>
          <a:xfrm>
            <a:off x="76200" y="4419599"/>
            <a:ext cx="2286000" cy="242093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14600" y="4343425"/>
            <a:ext cx="2362161" cy="251457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705600" y="4343400"/>
            <a:ext cx="2362149" cy="2438399"/>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245</a:t>
            </a:fld>
            <a:endParaRP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60323"/>
            <a:ext cx="7985125" cy="5153660"/>
          </a:xfrm>
          <a:prstGeom prst="rect">
            <a:avLst/>
          </a:prstGeom>
        </p:spPr>
        <p:txBody>
          <a:bodyPr vert="horz" wrap="square" lIns="0" tIns="13335" rIns="0" bIns="0" rtlCol="0">
            <a:spAutoFit/>
          </a:bodyPr>
          <a:lstStyle/>
          <a:p>
            <a:pPr marL="356870">
              <a:lnSpc>
                <a:spcPct val="100000"/>
              </a:lnSpc>
              <a:spcBef>
                <a:spcPts val="105"/>
              </a:spcBef>
            </a:pPr>
            <a:r>
              <a:rPr sz="2800" b="1" spc="-130" dirty="0">
                <a:solidFill>
                  <a:srgbClr val="7030A0"/>
                </a:solidFill>
                <a:latin typeface="Arial"/>
                <a:cs typeface="Arial"/>
              </a:rPr>
              <a:t>Thompson </a:t>
            </a:r>
            <a:r>
              <a:rPr sz="2800" b="1" dirty="0">
                <a:solidFill>
                  <a:srgbClr val="7030A0"/>
                </a:solidFill>
                <a:latin typeface="Arial"/>
                <a:cs typeface="Arial"/>
              </a:rPr>
              <a:t>/</a:t>
            </a:r>
            <a:r>
              <a:rPr sz="2800" b="1" spc="-10" dirty="0">
                <a:solidFill>
                  <a:srgbClr val="7030A0"/>
                </a:solidFill>
                <a:latin typeface="Arial"/>
                <a:cs typeface="Arial"/>
              </a:rPr>
              <a:t> </a:t>
            </a:r>
            <a:r>
              <a:rPr sz="2800" b="1" spc="-110" dirty="0">
                <a:solidFill>
                  <a:srgbClr val="7030A0"/>
                </a:solidFill>
                <a:latin typeface="Arial"/>
                <a:cs typeface="Arial"/>
              </a:rPr>
              <a:t>Williams</a:t>
            </a:r>
            <a:endParaRPr sz="2800">
              <a:latin typeface="Arial"/>
              <a:cs typeface="Arial"/>
            </a:endParaRPr>
          </a:p>
          <a:p>
            <a:pPr marL="356870" indent="-344170">
              <a:lnSpc>
                <a:spcPts val="3025"/>
              </a:lnSpc>
              <a:spcBef>
                <a:spcPts val="45"/>
              </a:spcBef>
              <a:buChar char="•"/>
              <a:tabLst>
                <a:tab pos="356870" algn="l"/>
                <a:tab pos="357505" algn="l"/>
              </a:tabLst>
            </a:pPr>
            <a:r>
              <a:rPr sz="2800" spc="-5" dirty="0">
                <a:latin typeface="Arial"/>
                <a:cs typeface="Arial"/>
              </a:rPr>
              <a:t>Derived </a:t>
            </a:r>
            <a:r>
              <a:rPr sz="2800" dirty="0">
                <a:latin typeface="Arial"/>
                <a:cs typeface="Arial"/>
              </a:rPr>
              <a:t>from Western Marxist tradition</a:t>
            </a:r>
            <a:r>
              <a:rPr sz="2800" spc="-125" dirty="0">
                <a:latin typeface="Arial"/>
                <a:cs typeface="Arial"/>
              </a:rPr>
              <a:t> </a:t>
            </a:r>
            <a:r>
              <a:rPr sz="2800" dirty="0">
                <a:latin typeface="Arial"/>
                <a:cs typeface="Arial"/>
              </a:rPr>
              <a:t>but</a:t>
            </a:r>
            <a:endParaRPr sz="2800">
              <a:latin typeface="Arial"/>
              <a:cs typeface="Arial"/>
            </a:endParaRPr>
          </a:p>
          <a:p>
            <a:pPr marL="356870">
              <a:lnSpc>
                <a:spcPts val="2685"/>
              </a:lnSpc>
            </a:pPr>
            <a:r>
              <a:rPr sz="2800" spc="-5" dirty="0">
                <a:latin typeface="Arial"/>
                <a:cs typeface="Arial"/>
              </a:rPr>
              <a:t>informed </a:t>
            </a:r>
            <a:r>
              <a:rPr sz="2800" dirty="0">
                <a:latin typeface="Arial"/>
                <a:cs typeface="Arial"/>
              </a:rPr>
              <a:t>by </a:t>
            </a:r>
            <a:r>
              <a:rPr sz="2800" spc="-5" dirty="0">
                <a:latin typeface="Arial"/>
                <a:cs typeface="Arial"/>
              </a:rPr>
              <a:t>(lower </a:t>
            </a:r>
            <a:r>
              <a:rPr sz="2800" dirty="0">
                <a:latin typeface="Arial"/>
                <a:cs typeface="Arial"/>
              </a:rPr>
              <a:t>middle-class / working</a:t>
            </a:r>
            <a:r>
              <a:rPr sz="2800" spc="-25" dirty="0">
                <a:latin typeface="Arial"/>
                <a:cs typeface="Arial"/>
              </a:rPr>
              <a:t> </a:t>
            </a:r>
            <a:r>
              <a:rPr sz="2800" spc="0" dirty="0">
                <a:latin typeface="Arial"/>
                <a:cs typeface="Arial"/>
              </a:rPr>
              <a:t>class)</a:t>
            </a:r>
            <a:endParaRPr sz="2800">
              <a:latin typeface="Arial"/>
              <a:cs typeface="Arial"/>
            </a:endParaRPr>
          </a:p>
          <a:p>
            <a:pPr marL="356870" marR="624840">
              <a:lnSpc>
                <a:spcPct val="80000"/>
              </a:lnSpc>
              <a:spcBef>
                <a:spcPts val="335"/>
              </a:spcBef>
            </a:pPr>
            <a:r>
              <a:rPr sz="2800" dirty="0">
                <a:latin typeface="Arial"/>
                <a:cs typeface="Arial"/>
              </a:rPr>
              <a:t>background and grassroots political activism  post-CP.</a:t>
            </a:r>
            <a:endParaRPr sz="2800">
              <a:latin typeface="Arial"/>
              <a:cs typeface="Arial"/>
            </a:endParaRPr>
          </a:p>
          <a:p>
            <a:pPr>
              <a:lnSpc>
                <a:spcPct val="100000"/>
              </a:lnSpc>
              <a:spcBef>
                <a:spcPts val="25"/>
              </a:spcBef>
            </a:pPr>
            <a:endParaRPr sz="2900">
              <a:latin typeface="Times New Roman"/>
              <a:cs typeface="Times New Roman"/>
            </a:endParaRPr>
          </a:p>
          <a:p>
            <a:pPr marL="356870" marR="1393190">
              <a:lnSpc>
                <a:spcPct val="100000"/>
              </a:lnSpc>
            </a:pPr>
            <a:r>
              <a:rPr sz="2800" b="1" spc="-85" dirty="0">
                <a:solidFill>
                  <a:srgbClr val="00B050"/>
                </a:solidFill>
                <a:latin typeface="Arial"/>
                <a:cs typeface="Arial"/>
              </a:rPr>
              <a:t>Refusal </a:t>
            </a:r>
            <a:r>
              <a:rPr sz="2800" b="1" spc="-145" dirty="0">
                <a:solidFill>
                  <a:srgbClr val="00B050"/>
                </a:solidFill>
                <a:latin typeface="Arial"/>
                <a:cs typeface="Arial"/>
              </a:rPr>
              <a:t>of </a:t>
            </a:r>
            <a:r>
              <a:rPr sz="2800" b="1" spc="-60" dirty="0">
                <a:solidFill>
                  <a:srgbClr val="00B050"/>
                </a:solidFill>
                <a:latin typeface="Arial"/>
                <a:cs typeface="Arial"/>
              </a:rPr>
              <a:t>Base </a:t>
            </a:r>
            <a:r>
              <a:rPr sz="2800" b="1" dirty="0">
                <a:solidFill>
                  <a:srgbClr val="00B050"/>
                </a:solidFill>
                <a:latin typeface="Arial"/>
                <a:cs typeface="Arial"/>
              </a:rPr>
              <a:t>/ </a:t>
            </a:r>
            <a:r>
              <a:rPr sz="2800" b="1" spc="-120" dirty="0">
                <a:solidFill>
                  <a:srgbClr val="00B050"/>
                </a:solidFill>
                <a:latin typeface="Arial"/>
                <a:cs typeface="Arial"/>
              </a:rPr>
              <a:t>Superstructure </a:t>
            </a:r>
            <a:r>
              <a:rPr sz="2800" b="1" spc="-110" dirty="0">
                <a:solidFill>
                  <a:srgbClr val="00B050"/>
                </a:solidFill>
                <a:latin typeface="Arial"/>
                <a:cs typeface="Arial"/>
              </a:rPr>
              <a:t>model  </a:t>
            </a:r>
            <a:r>
              <a:rPr sz="2800" b="1" spc="-135" dirty="0">
                <a:latin typeface="Arial"/>
                <a:cs typeface="Arial"/>
              </a:rPr>
              <a:t>Arguments:</a:t>
            </a:r>
            <a:endParaRPr sz="2800">
              <a:latin typeface="Arial"/>
              <a:cs typeface="Arial"/>
            </a:endParaRPr>
          </a:p>
          <a:p>
            <a:pPr marL="356870" indent="-344170">
              <a:lnSpc>
                <a:spcPct val="100000"/>
              </a:lnSpc>
              <a:buChar char="•"/>
              <a:tabLst>
                <a:tab pos="356870" algn="l"/>
                <a:tab pos="357505" algn="l"/>
              </a:tabLst>
            </a:pPr>
            <a:r>
              <a:rPr sz="2800" dirty="0">
                <a:latin typeface="Arial"/>
                <a:cs typeface="Arial"/>
              </a:rPr>
              <a:t>separated “levels” cannot be isolated like</a:t>
            </a:r>
            <a:r>
              <a:rPr sz="2800" spc="-135" dirty="0">
                <a:latin typeface="Arial"/>
                <a:cs typeface="Arial"/>
              </a:rPr>
              <a:t> </a:t>
            </a:r>
            <a:r>
              <a:rPr sz="2800" dirty="0">
                <a:latin typeface="Arial"/>
                <a:cs typeface="Arial"/>
              </a:rPr>
              <a:t>this</a:t>
            </a:r>
            <a:endParaRPr sz="2800">
              <a:latin typeface="Arial"/>
              <a:cs typeface="Arial"/>
            </a:endParaRPr>
          </a:p>
          <a:p>
            <a:pPr marL="356870" marR="222885" indent="-344170">
              <a:lnSpc>
                <a:spcPct val="80000"/>
              </a:lnSpc>
              <a:spcBef>
                <a:spcPts val="675"/>
              </a:spcBef>
              <a:buChar char="•"/>
              <a:tabLst>
                <a:tab pos="356870" algn="l"/>
                <a:tab pos="357505" algn="l"/>
              </a:tabLst>
            </a:pPr>
            <a:r>
              <a:rPr sz="2800" dirty="0">
                <a:latin typeface="Arial"/>
                <a:cs typeface="Arial"/>
              </a:rPr>
              <a:t>Politics and Economics are also cultural</a:t>
            </a:r>
            <a:r>
              <a:rPr sz="2800" spc="-155" dirty="0">
                <a:latin typeface="Arial"/>
                <a:cs typeface="Arial"/>
              </a:rPr>
              <a:t> </a:t>
            </a:r>
            <a:r>
              <a:rPr sz="2800" spc="-5" dirty="0">
                <a:latin typeface="Arial"/>
                <a:cs typeface="Arial"/>
              </a:rPr>
              <a:t>(EPT),  </a:t>
            </a:r>
            <a:r>
              <a:rPr sz="2800" dirty="0">
                <a:latin typeface="Arial"/>
                <a:cs typeface="Arial"/>
              </a:rPr>
              <a:t>culture is </a:t>
            </a:r>
            <a:r>
              <a:rPr sz="2800" spc="-5" dirty="0">
                <a:latin typeface="Arial"/>
                <a:cs typeface="Arial"/>
              </a:rPr>
              <a:t>material</a:t>
            </a:r>
            <a:r>
              <a:rPr sz="2800" spc="-80" dirty="0">
                <a:latin typeface="Arial"/>
                <a:cs typeface="Arial"/>
              </a:rPr>
              <a:t> </a:t>
            </a:r>
            <a:r>
              <a:rPr sz="2800" spc="-5" dirty="0">
                <a:latin typeface="Arial"/>
                <a:cs typeface="Arial"/>
              </a:rPr>
              <a:t>(RW)</a:t>
            </a:r>
            <a:endParaRPr sz="2800">
              <a:latin typeface="Arial"/>
              <a:cs typeface="Arial"/>
            </a:endParaRPr>
          </a:p>
          <a:p>
            <a:pPr marL="356870" marR="5080" indent="-344170">
              <a:lnSpc>
                <a:spcPct val="80000"/>
              </a:lnSpc>
              <a:spcBef>
                <a:spcPts val="670"/>
              </a:spcBef>
              <a:buChar char="•"/>
              <a:tabLst>
                <a:tab pos="356870" algn="l"/>
                <a:tab pos="357505" algn="l"/>
              </a:tabLst>
            </a:pPr>
            <a:r>
              <a:rPr sz="2800" dirty="0">
                <a:latin typeface="Arial"/>
                <a:cs typeface="Arial"/>
              </a:rPr>
              <a:t>central importance of </a:t>
            </a:r>
            <a:r>
              <a:rPr sz="2800" spc="-5" dirty="0">
                <a:latin typeface="Arial"/>
                <a:cs typeface="Arial"/>
              </a:rPr>
              <a:t>“whole way </a:t>
            </a:r>
            <a:r>
              <a:rPr sz="2800" dirty="0">
                <a:latin typeface="Arial"/>
                <a:cs typeface="Arial"/>
              </a:rPr>
              <a:t>of life” / </a:t>
            </a:r>
            <a:r>
              <a:rPr sz="2800" spc="-5" dirty="0">
                <a:latin typeface="Arial"/>
                <a:cs typeface="Arial"/>
              </a:rPr>
              <a:t>“whole  way </a:t>
            </a:r>
            <a:r>
              <a:rPr sz="2800" dirty="0">
                <a:latin typeface="Arial"/>
                <a:cs typeface="Arial"/>
              </a:rPr>
              <a:t>of</a:t>
            </a:r>
            <a:r>
              <a:rPr sz="2800" spc="-30" dirty="0">
                <a:latin typeface="Arial"/>
                <a:cs typeface="Arial"/>
              </a:rPr>
              <a:t> </a:t>
            </a:r>
            <a:r>
              <a:rPr sz="2800" dirty="0">
                <a:latin typeface="Arial"/>
                <a:cs typeface="Arial"/>
              </a:rPr>
              <a:t>struggle”.</a:t>
            </a:r>
            <a:endParaRPr sz="28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246</a:t>
            </a:fld>
            <a:endParaRPr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554227"/>
            <a:ext cx="4391025" cy="406400"/>
          </a:xfrm>
          <a:prstGeom prst="rect">
            <a:avLst/>
          </a:prstGeom>
        </p:spPr>
        <p:txBody>
          <a:bodyPr vert="horz" wrap="square" lIns="0" tIns="12065" rIns="0" bIns="0" rtlCol="0">
            <a:spAutoFit/>
          </a:bodyPr>
          <a:lstStyle/>
          <a:p>
            <a:pPr marL="12700">
              <a:lnSpc>
                <a:spcPct val="100000"/>
              </a:lnSpc>
              <a:spcBef>
                <a:spcPts val="95"/>
              </a:spcBef>
            </a:pPr>
            <a:r>
              <a:rPr sz="2500" b="1" spc="-90" dirty="0">
                <a:solidFill>
                  <a:srgbClr val="FF0000"/>
                </a:solidFill>
                <a:latin typeface="Arial"/>
                <a:cs typeface="Arial"/>
              </a:rPr>
              <a:t>Culture </a:t>
            </a:r>
            <a:r>
              <a:rPr sz="2500" b="1" spc="-40" dirty="0">
                <a:solidFill>
                  <a:srgbClr val="FF0000"/>
                </a:solidFill>
                <a:latin typeface="Arial"/>
                <a:cs typeface="Arial"/>
              </a:rPr>
              <a:t>[i.e. </a:t>
            </a:r>
            <a:r>
              <a:rPr sz="2500" b="1" spc="-110" dirty="0">
                <a:solidFill>
                  <a:srgbClr val="FF0000"/>
                </a:solidFill>
                <a:latin typeface="Arial"/>
                <a:cs typeface="Arial"/>
              </a:rPr>
              <a:t>social</a:t>
            </a:r>
            <a:r>
              <a:rPr sz="2500" b="1" spc="-145" dirty="0">
                <a:solidFill>
                  <a:srgbClr val="FF0000"/>
                </a:solidFill>
                <a:latin typeface="Arial"/>
                <a:cs typeface="Arial"/>
              </a:rPr>
              <a:t> </a:t>
            </a:r>
            <a:r>
              <a:rPr sz="2500" b="1" spc="-100" dirty="0">
                <a:solidFill>
                  <a:srgbClr val="FF0000"/>
                </a:solidFill>
                <a:latin typeface="Arial"/>
                <a:cs typeface="Arial"/>
              </a:rPr>
              <a:t>movements]</a:t>
            </a:r>
            <a:endParaRPr sz="25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247</a:t>
            </a:fld>
            <a:endParaRPr dirty="0"/>
          </a:p>
        </p:txBody>
      </p:sp>
      <p:sp>
        <p:nvSpPr>
          <p:cNvPr id="3" name="object 3"/>
          <p:cNvSpPr txBox="1"/>
          <p:nvPr/>
        </p:nvSpPr>
        <p:spPr>
          <a:xfrm>
            <a:off x="535940" y="1270508"/>
            <a:ext cx="7878445" cy="4582795"/>
          </a:xfrm>
          <a:prstGeom prst="rect">
            <a:avLst/>
          </a:prstGeom>
        </p:spPr>
        <p:txBody>
          <a:bodyPr vert="horz" wrap="square" lIns="0" tIns="12700" rIns="0" bIns="0" rtlCol="0">
            <a:spAutoFit/>
          </a:bodyPr>
          <a:lstStyle/>
          <a:p>
            <a:pPr marL="356870">
              <a:lnSpc>
                <a:spcPct val="100000"/>
              </a:lnSpc>
              <a:spcBef>
                <a:spcPts val="100"/>
              </a:spcBef>
            </a:pPr>
            <a:r>
              <a:rPr sz="2300" b="1" spc="-25" dirty="0">
                <a:solidFill>
                  <a:srgbClr val="7030A0"/>
                </a:solidFill>
                <a:latin typeface="Arial"/>
                <a:cs typeface="Arial"/>
              </a:rPr>
              <a:t>EPT:</a:t>
            </a:r>
            <a:endParaRPr sz="2300">
              <a:latin typeface="Arial"/>
              <a:cs typeface="Arial"/>
            </a:endParaRPr>
          </a:p>
          <a:p>
            <a:pPr marL="356870" indent="-344170">
              <a:lnSpc>
                <a:spcPct val="100000"/>
              </a:lnSpc>
              <a:buChar char="•"/>
              <a:tabLst>
                <a:tab pos="356870" algn="l"/>
                <a:tab pos="357505" algn="l"/>
              </a:tabLst>
            </a:pPr>
            <a:r>
              <a:rPr sz="2300" spc="-5" dirty="0">
                <a:latin typeface="Arial"/>
                <a:cs typeface="Arial"/>
              </a:rPr>
              <a:t>class culture </a:t>
            </a:r>
            <a:r>
              <a:rPr sz="2300" spc="-10" dirty="0">
                <a:latin typeface="Arial"/>
                <a:cs typeface="Arial"/>
              </a:rPr>
              <a:t>(development </a:t>
            </a:r>
            <a:r>
              <a:rPr sz="2300" spc="-5" dirty="0">
                <a:latin typeface="Arial"/>
                <a:cs typeface="Arial"/>
              </a:rPr>
              <a:t>of “class </a:t>
            </a:r>
            <a:r>
              <a:rPr sz="2300" spc="-10" dirty="0">
                <a:latin typeface="Arial"/>
                <a:cs typeface="Arial"/>
              </a:rPr>
              <a:t>consciousness”</a:t>
            </a:r>
            <a:r>
              <a:rPr sz="2300" spc="90" dirty="0">
                <a:latin typeface="Arial"/>
                <a:cs typeface="Arial"/>
              </a:rPr>
              <a:t> </a:t>
            </a:r>
            <a:r>
              <a:rPr sz="2300" spc="-10" dirty="0">
                <a:latin typeface="Arial"/>
                <a:cs typeface="Arial"/>
              </a:rPr>
              <a:t>idea)</a:t>
            </a:r>
            <a:endParaRPr sz="2300">
              <a:latin typeface="Arial"/>
              <a:cs typeface="Arial"/>
            </a:endParaRPr>
          </a:p>
          <a:p>
            <a:pPr marL="356870" marR="5080" indent="-344170">
              <a:lnSpc>
                <a:spcPct val="80000"/>
              </a:lnSpc>
              <a:spcBef>
                <a:spcPts val="555"/>
              </a:spcBef>
              <a:buChar char="•"/>
              <a:tabLst>
                <a:tab pos="356870" algn="l"/>
                <a:tab pos="357505" algn="l"/>
              </a:tabLst>
            </a:pPr>
            <a:r>
              <a:rPr sz="2300" spc="-5" dirty="0">
                <a:latin typeface="Arial"/>
                <a:cs typeface="Arial"/>
              </a:rPr>
              <a:t>close attention </a:t>
            </a:r>
            <a:r>
              <a:rPr sz="2300" dirty="0">
                <a:latin typeface="Arial"/>
                <a:cs typeface="Arial"/>
              </a:rPr>
              <a:t>to </a:t>
            </a:r>
            <a:r>
              <a:rPr sz="2300" spc="-10" dirty="0">
                <a:latin typeface="Arial"/>
                <a:cs typeface="Arial"/>
              </a:rPr>
              <a:t>“anthropology” </a:t>
            </a:r>
            <a:r>
              <a:rPr sz="2300" spc="-5" dirty="0">
                <a:latin typeface="Arial"/>
                <a:cs typeface="Arial"/>
              </a:rPr>
              <a:t>of </a:t>
            </a:r>
            <a:r>
              <a:rPr sz="2300" spc="-10" dirty="0">
                <a:latin typeface="Arial"/>
                <a:cs typeface="Arial"/>
              </a:rPr>
              <a:t>popular </a:t>
            </a:r>
            <a:r>
              <a:rPr sz="2300" spc="-5" dirty="0">
                <a:latin typeface="Arial"/>
                <a:cs typeface="Arial"/>
              </a:rPr>
              <a:t>culture  </a:t>
            </a:r>
            <a:r>
              <a:rPr sz="2300" spc="-10" dirty="0">
                <a:latin typeface="Arial"/>
                <a:cs typeface="Arial"/>
              </a:rPr>
              <a:t>(language </a:t>
            </a:r>
            <a:r>
              <a:rPr sz="2300" spc="-5" dirty="0">
                <a:latin typeface="Arial"/>
                <a:cs typeface="Arial"/>
              </a:rPr>
              <a:t>and </a:t>
            </a:r>
            <a:r>
              <a:rPr sz="2300" spc="-10" dirty="0">
                <a:latin typeface="Arial"/>
                <a:cs typeface="Arial"/>
              </a:rPr>
              <a:t>ritual, needs </a:t>
            </a:r>
            <a:r>
              <a:rPr sz="2300" spc="-5" dirty="0">
                <a:latin typeface="Arial"/>
                <a:cs typeface="Arial"/>
              </a:rPr>
              <a:t>and expectations, formation </a:t>
            </a:r>
            <a:r>
              <a:rPr sz="2300" spc="-10" dirty="0">
                <a:latin typeface="Arial"/>
                <a:cs typeface="Arial"/>
              </a:rPr>
              <a:t>of  </a:t>
            </a:r>
            <a:r>
              <a:rPr sz="2300" spc="-5" dirty="0">
                <a:latin typeface="Arial"/>
                <a:cs typeface="Arial"/>
              </a:rPr>
              <a:t>resistant </a:t>
            </a:r>
            <a:r>
              <a:rPr sz="2300" spc="-10" dirty="0">
                <a:latin typeface="Arial"/>
                <a:cs typeface="Arial"/>
              </a:rPr>
              <a:t>popular</a:t>
            </a:r>
            <a:r>
              <a:rPr sz="2300" spc="-30" dirty="0">
                <a:latin typeface="Arial"/>
                <a:cs typeface="Arial"/>
              </a:rPr>
              <a:t> </a:t>
            </a:r>
            <a:r>
              <a:rPr sz="2300" spc="-10" dirty="0">
                <a:latin typeface="Arial"/>
                <a:cs typeface="Arial"/>
              </a:rPr>
              <a:t>agency)</a:t>
            </a:r>
            <a:endParaRPr sz="2300">
              <a:latin typeface="Arial"/>
              <a:cs typeface="Arial"/>
            </a:endParaRPr>
          </a:p>
          <a:p>
            <a:pPr marL="356870" marR="212725" indent="-344170">
              <a:lnSpc>
                <a:spcPct val="80000"/>
              </a:lnSpc>
              <a:spcBef>
                <a:spcPts val="550"/>
              </a:spcBef>
              <a:buChar char="•"/>
              <a:tabLst>
                <a:tab pos="356870" algn="l"/>
                <a:tab pos="357505" algn="l"/>
              </a:tabLst>
            </a:pPr>
            <a:r>
              <a:rPr sz="2300" spc="-10" dirty="0">
                <a:latin typeface="Arial"/>
                <a:cs typeface="Arial"/>
              </a:rPr>
              <a:t>experience </a:t>
            </a:r>
            <a:r>
              <a:rPr sz="2300" spc="-5" dirty="0">
                <a:latin typeface="Arial"/>
                <a:cs typeface="Arial"/>
              </a:rPr>
              <a:t>as junction concept between </a:t>
            </a:r>
            <a:r>
              <a:rPr sz="2300" spc="-10" dirty="0">
                <a:latin typeface="Arial"/>
                <a:cs typeface="Arial"/>
              </a:rPr>
              <a:t>domination </a:t>
            </a:r>
            <a:r>
              <a:rPr sz="2300" dirty="0">
                <a:latin typeface="Arial"/>
                <a:cs typeface="Arial"/>
              </a:rPr>
              <a:t>/  </a:t>
            </a:r>
            <a:r>
              <a:rPr sz="2300" spc="-10" dirty="0">
                <a:latin typeface="Arial"/>
                <a:cs typeface="Arial"/>
              </a:rPr>
              <a:t>exploitation </a:t>
            </a:r>
            <a:r>
              <a:rPr sz="2300" spc="-5" dirty="0">
                <a:latin typeface="Arial"/>
                <a:cs typeface="Arial"/>
              </a:rPr>
              <a:t>and formation of </a:t>
            </a:r>
            <a:r>
              <a:rPr sz="2300" spc="-10" dirty="0">
                <a:latin typeface="Arial"/>
                <a:cs typeface="Arial"/>
              </a:rPr>
              <a:t>political </a:t>
            </a:r>
            <a:r>
              <a:rPr sz="2300" dirty="0">
                <a:latin typeface="Arial"/>
                <a:cs typeface="Arial"/>
              </a:rPr>
              <a:t>/ </a:t>
            </a:r>
            <a:r>
              <a:rPr sz="2300" spc="-5" dirty="0">
                <a:latin typeface="Arial"/>
                <a:cs typeface="Arial"/>
              </a:rPr>
              <a:t>cultural resistance  (class as </a:t>
            </a:r>
            <a:r>
              <a:rPr sz="2300" spc="-10" dirty="0">
                <a:latin typeface="Arial"/>
                <a:cs typeface="Arial"/>
              </a:rPr>
              <a:t>relation </a:t>
            </a:r>
            <a:r>
              <a:rPr sz="2300" spc="-5" dirty="0">
                <a:latin typeface="Arial"/>
                <a:cs typeface="Arial"/>
              </a:rPr>
              <a:t>or as</a:t>
            </a:r>
            <a:r>
              <a:rPr sz="2300" spc="-25" dirty="0">
                <a:latin typeface="Arial"/>
                <a:cs typeface="Arial"/>
              </a:rPr>
              <a:t> </a:t>
            </a:r>
            <a:r>
              <a:rPr sz="2300" spc="-10" dirty="0">
                <a:latin typeface="Arial"/>
                <a:cs typeface="Arial"/>
              </a:rPr>
              <a:t>experience).</a:t>
            </a:r>
            <a:endParaRPr sz="2300">
              <a:latin typeface="Arial"/>
              <a:cs typeface="Arial"/>
            </a:endParaRPr>
          </a:p>
          <a:p>
            <a:pPr marL="356870">
              <a:lnSpc>
                <a:spcPct val="100000"/>
              </a:lnSpc>
              <a:spcBef>
                <a:spcPts val="2760"/>
              </a:spcBef>
            </a:pPr>
            <a:r>
              <a:rPr sz="2300" b="1" spc="-30" dirty="0">
                <a:solidFill>
                  <a:srgbClr val="002060"/>
                </a:solidFill>
                <a:latin typeface="Arial"/>
                <a:cs typeface="Arial"/>
              </a:rPr>
              <a:t>RW:</a:t>
            </a:r>
            <a:endParaRPr sz="2300">
              <a:latin typeface="Arial"/>
              <a:cs typeface="Arial"/>
            </a:endParaRPr>
          </a:p>
          <a:p>
            <a:pPr marL="356870" indent="-344170">
              <a:lnSpc>
                <a:spcPct val="100000"/>
              </a:lnSpc>
              <a:buChar char="•"/>
              <a:tabLst>
                <a:tab pos="356870" algn="l"/>
                <a:tab pos="357505" algn="l"/>
              </a:tabLst>
            </a:pPr>
            <a:r>
              <a:rPr sz="2300" spc="-5" dirty="0">
                <a:latin typeface="Arial"/>
                <a:cs typeface="Arial"/>
              </a:rPr>
              <a:t>culture in lived </a:t>
            </a:r>
            <a:r>
              <a:rPr sz="2300" spc="-10" dirty="0">
                <a:latin typeface="Arial"/>
                <a:cs typeface="Arial"/>
              </a:rPr>
              <a:t>experience: place, </a:t>
            </a:r>
            <a:r>
              <a:rPr sz="2300" spc="-5" dirty="0">
                <a:latin typeface="Arial"/>
                <a:cs typeface="Arial"/>
              </a:rPr>
              <a:t>community, </a:t>
            </a:r>
            <a:r>
              <a:rPr sz="2300" spc="-10" dirty="0">
                <a:latin typeface="Arial"/>
                <a:cs typeface="Arial"/>
              </a:rPr>
              <a:t>kinship,</a:t>
            </a:r>
            <a:r>
              <a:rPr sz="2300" spc="80" dirty="0">
                <a:latin typeface="Arial"/>
                <a:cs typeface="Arial"/>
              </a:rPr>
              <a:t> </a:t>
            </a:r>
            <a:r>
              <a:rPr sz="2300" spc="-10" dirty="0">
                <a:latin typeface="Arial"/>
                <a:cs typeface="Arial"/>
              </a:rPr>
              <a:t>etc.</a:t>
            </a:r>
            <a:endParaRPr sz="2300">
              <a:latin typeface="Arial"/>
              <a:cs typeface="Arial"/>
            </a:endParaRPr>
          </a:p>
          <a:p>
            <a:pPr marL="356870" marR="83185" indent="-344170">
              <a:lnSpc>
                <a:spcPct val="80000"/>
              </a:lnSpc>
              <a:spcBef>
                <a:spcPts val="550"/>
              </a:spcBef>
              <a:buChar char="•"/>
              <a:tabLst>
                <a:tab pos="356870" algn="l"/>
                <a:tab pos="357505" algn="l"/>
              </a:tabLst>
            </a:pPr>
            <a:r>
              <a:rPr sz="2300" spc="-5" dirty="0">
                <a:latin typeface="Arial"/>
                <a:cs typeface="Arial"/>
              </a:rPr>
              <a:t>close </a:t>
            </a:r>
            <a:r>
              <a:rPr sz="2300" spc="-10" dirty="0">
                <a:latin typeface="Arial"/>
                <a:cs typeface="Arial"/>
              </a:rPr>
              <a:t>analysis </a:t>
            </a:r>
            <a:r>
              <a:rPr sz="2300" spc="-5" dirty="0">
                <a:latin typeface="Arial"/>
                <a:cs typeface="Arial"/>
              </a:rPr>
              <a:t>of formation of cultural production </a:t>
            </a:r>
            <a:r>
              <a:rPr sz="2300" spc="-10" dirty="0">
                <a:latin typeface="Arial"/>
                <a:cs typeface="Arial"/>
              </a:rPr>
              <a:t>as  </a:t>
            </a:r>
            <a:r>
              <a:rPr sz="2300" spc="-5" dirty="0">
                <a:latin typeface="Arial"/>
                <a:cs typeface="Arial"/>
              </a:rPr>
              <a:t>material institutions and not simply </a:t>
            </a:r>
            <a:r>
              <a:rPr sz="2300" spc="-10" dirty="0">
                <a:latin typeface="Arial"/>
                <a:cs typeface="Arial"/>
              </a:rPr>
              <a:t>disembodied</a:t>
            </a:r>
            <a:r>
              <a:rPr sz="2300" spc="10" dirty="0">
                <a:latin typeface="Arial"/>
                <a:cs typeface="Arial"/>
              </a:rPr>
              <a:t> </a:t>
            </a:r>
            <a:r>
              <a:rPr sz="2300" spc="-10" dirty="0">
                <a:latin typeface="Arial"/>
                <a:cs typeface="Arial"/>
              </a:rPr>
              <a:t>“authors”</a:t>
            </a:r>
            <a:endParaRPr sz="2300">
              <a:latin typeface="Arial"/>
              <a:cs typeface="Arial"/>
            </a:endParaRPr>
          </a:p>
          <a:p>
            <a:pPr marL="356870" indent="-344170">
              <a:lnSpc>
                <a:spcPct val="100000"/>
              </a:lnSpc>
              <a:buChar char="•"/>
              <a:tabLst>
                <a:tab pos="356870" algn="l"/>
                <a:tab pos="357505" algn="l"/>
              </a:tabLst>
            </a:pPr>
            <a:r>
              <a:rPr sz="2300" spc="-5" dirty="0">
                <a:latin typeface="Arial"/>
                <a:cs typeface="Arial"/>
              </a:rPr>
              <a:t>recovery of class </a:t>
            </a:r>
            <a:r>
              <a:rPr sz="2300" spc="-10" dirty="0">
                <a:latin typeface="Arial"/>
                <a:cs typeface="Arial"/>
              </a:rPr>
              <a:t>experience </a:t>
            </a:r>
            <a:r>
              <a:rPr sz="2300" spc="-5" dirty="0">
                <a:latin typeface="Arial"/>
                <a:cs typeface="Arial"/>
              </a:rPr>
              <a:t>within</a:t>
            </a:r>
            <a:r>
              <a:rPr sz="2300" spc="5" dirty="0">
                <a:latin typeface="Arial"/>
                <a:cs typeface="Arial"/>
              </a:rPr>
              <a:t> </a:t>
            </a:r>
            <a:r>
              <a:rPr sz="2300" spc="-10" dirty="0">
                <a:latin typeface="Arial"/>
                <a:cs typeface="Arial"/>
              </a:rPr>
              <a:t>language.</a:t>
            </a:r>
            <a:endParaRPr sz="2300">
              <a:latin typeface="Arial"/>
              <a:cs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29844"/>
            <a:ext cx="7940040" cy="5245735"/>
          </a:xfrm>
          <a:prstGeom prst="rect">
            <a:avLst/>
          </a:prstGeom>
        </p:spPr>
        <p:txBody>
          <a:bodyPr vert="horz" wrap="square" lIns="0" tIns="12065" rIns="0" bIns="0" rtlCol="0">
            <a:spAutoFit/>
          </a:bodyPr>
          <a:lstStyle/>
          <a:p>
            <a:pPr marL="356870">
              <a:lnSpc>
                <a:spcPct val="100000"/>
              </a:lnSpc>
              <a:spcBef>
                <a:spcPts val="95"/>
              </a:spcBef>
            </a:pPr>
            <a:r>
              <a:rPr sz="2500" b="1" spc="-110" dirty="0">
                <a:latin typeface="Arial"/>
                <a:cs typeface="Arial"/>
              </a:rPr>
              <a:t>Theorising </a:t>
            </a:r>
            <a:r>
              <a:rPr sz="2500" b="1" spc="-40" dirty="0">
                <a:latin typeface="Arial"/>
                <a:cs typeface="Arial"/>
              </a:rPr>
              <a:t>[i.e.</a:t>
            </a:r>
            <a:r>
              <a:rPr sz="2500" b="1" spc="-60" dirty="0">
                <a:latin typeface="Arial"/>
                <a:cs typeface="Arial"/>
              </a:rPr>
              <a:t> </a:t>
            </a:r>
            <a:r>
              <a:rPr sz="2500" b="1" spc="-130" dirty="0">
                <a:latin typeface="Arial"/>
                <a:cs typeface="Arial"/>
              </a:rPr>
              <a:t>holism]</a:t>
            </a:r>
            <a:endParaRPr sz="2500">
              <a:latin typeface="Arial"/>
              <a:cs typeface="Arial"/>
            </a:endParaRPr>
          </a:p>
          <a:p>
            <a:pPr>
              <a:lnSpc>
                <a:spcPct val="100000"/>
              </a:lnSpc>
              <a:spcBef>
                <a:spcPts val="15"/>
              </a:spcBef>
            </a:pPr>
            <a:endParaRPr sz="3200">
              <a:latin typeface="Times New Roman"/>
              <a:cs typeface="Times New Roman"/>
            </a:endParaRPr>
          </a:p>
          <a:p>
            <a:pPr marL="356870">
              <a:lnSpc>
                <a:spcPct val="100000"/>
              </a:lnSpc>
            </a:pPr>
            <a:r>
              <a:rPr sz="2500" b="1" spc="-30" dirty="0">
                <a:solidFill>
                  <a:srgbClr val="7030A0"/>
                </a:solidFill>
                <a:latin typeface="Arial"/>
                <a:cs typeface="Arial"/>
              </a:rPr>
              <a:t>EPT:</a:t>
            </a:r>
            <a:endParaRPr sz="2500">
              <a:latin typeface="Arial"/>
              <a:cs typeface="Arial"/>
            </a:endParaRPr>
          </a:p>
          <a:p>
            <a:pPr marL="356870" marR="1099820" indent="-344170">
              <a:lnSpc>
                <a:spcPts val="2690"/>
              </a:lnSpc>
              <a:spcBef>
                <a:spcPts val="660"/>
              </a:spcBef>
              <a:buChar char="•"/>
              <a:tabLst>
                <a:tab pos="356870" algn="l"/>
                <a:tab pos="357505" algn="l"/>
              </a:tabLst>
            </a:pPr>
            <a:r>
              <a:rPr sz="2500" spc="-5" dirty="0">
                <a:latin typeface="Arial"/>
                <a:cs typeface="Arial"/>
              </a:rPr>
              <a:t>distrust of overly sophisticated abstractions as  “exercise in intellectual</a:t>
            </a:r>
            <a:r>
              <a:rPr sz="2500" spc="-45" dirty="0">
                <a:latin typeface="Arial"/>
                <a:cs typeface="Arial"/>
              </a:rPr>
              <a:t> </a:t>
            </a:r>
            <a:r>
              <a:rPr sz="2500" spc="-5" dirty="0">
                <a:latin typeface="Arial"/>
                <a:cs typeface="Arial"/>
              </a:rPr>
              <a:t>closure”</a:t>
            </a:r>
            <a:endParaRPr sz="2500">
              <a:latin typeface="Arial"/>
              <a:cs typeface="Arial"/>
            </a:endParaRPr>
          </a:p>
          <a:p>
            <a:pPr marL="356870" indent="-344170">
              <a:lnSpc>
                <a:spcPct val="100000"/>
              </a:lnSpc>
              <a:spcBef>
                <a:spcPts val="275"/>
              </a:spcBef>
              <a:buChar char="•"/>
              <a:tabLst>
                <a:tab pos="356870" algn="l"/>
                <a:tab pos="357505" algn="l"/>
              </a:tabLst>
            </a:pPr>
            <a:r>
              <a:rPr sz="2500" spc="-5" dirty="0">
                <a:latin typeface="Arial"/>
                <a:cs typeface="Arial"/>
              </a:rPr>
              <a:t>attention to dialectic between experience and</a:t>
            </a:r>
            <a:r>
              <a:rPr sz="2500" spc="-20" dirty="0">
                <a:latin typeface="Arial"/>
                <a:cs typeface="Arial"/>
              </a:rPr>
              <a:t> </a:t>
            </a:r>
            <a:r>
              <a:rPr sz="2500" spc="-5" dirty="0">
                <a:latin typeface="Arial"/>
                <a:cs typeface="Arial"/>
              </a:rPr>
              <a:t>thought</a:t>
            </a:r>
            <a:endParaRPr sz="2500">
              <a:latin typeface="Arial"/>
              <a:cs typeface="Arial"/>
            </a:endParaRPr>
          </a:p>
          <a:p>
            <a:pPr marL="356870" marR="429259" indent="-344170">
              <a:lnSpc>
                <a:spcPts val="2710"/>
              </a:lnSpc>
              <a:spcBef>
                <a:spcPts val="620"/>
              </a:spcBef>
              <a:buSzPct val="96153"/>
              <a:buFont typeface="Arial"/>
              <a:buChar char="•"/>
              <a:tabLst>
                <a:tab pos="356870" algn="l"/>
                <a:tab pos="357505" algn="l"/>
              </a:tabLst>
            </a:pPr>
            <a:r>
              <a:rPr sz="2600" i="1" spc="-55" dirty="0">
                <a:latin typeface="Arial"/>
                <a:cs typeface="Arial"/>
              </a:rPr>
              <a:t>Poverty </a:t>
            </a:r>
            <a:r>
              <a:rPr sz="2600" i="1" spc="-45" dirty="0">
                <a:latin typeface="Arial"/>
                <a:cs typeface="Arial"/>
              </a:rPr>
              <a:t>of </a:t>
            </a:r>
            <a:r>
              <a:rPr sz="2600" i="1" spc="-50" dirty="0">
                <a:latin typeface="Arial"/>
                <a:cs typeface="Arial"/>
              </a:rPr>
              <a:t>Theory: </a:t>
            </a:r>
            <a:r>
              <a:rPr sz="2500" spc="-5" dirty="0">
                <a:latin typeface="Arial"/>
                <a:cs typeface="Arial"/>
              </a:rPr>
              <a:t>capitalist relations as “kernel” of  society.</a:t>
            </a:r>
            <a:endParaRPr sz="2500">
              <a:latin typeface="Arial"/>
              <a:cs typeface="Arial"/>
            </a:endParaRPr>
          </a:p>
          <a:p>
            <a:pPr>
              <a:lnSpc>
                <a:spcPct val="100000"/>
              </a:lnSpc>
              <a:spcBef>
                <a:spcPts val="45"/>
              </a:spcBef>
              <a:buFont typeface="Arial"/>
              <a:buChar char="•"/>
            </a:pPr>
            <a:endParaRPr sz="3050">
              <a:latin typeface="Times New Roman"/>
              <a:cs typeface="Times New Roman"/>
            </a:endParaRPr>
          </a:p>
          <a:p>
            <a:pPr marL="356870">
              <a:lnSpc>
                <a:spcPct val="100000"/>
              </a:lnSpc>
              <a:spcBef>
                <a:spcPts val="5"/>
              </a:spcBef>
            </a:pPr>
            <a:r>
              <a:rPr sz="2500" b="1" spc="-35" dirty="0">
                <a:solidFill>
                  <a:srgbClr val="C0504D"/>
                </a:solidFill>
                <a:latin typeface="Arial"/>
                <a:cs typeface="Arial"/>
              </a:rPr>
              <a:t>RW:</a:t>
            </a:r>
            <a:endParaRPr sz="2500">
              <a:latin typeface="Arial"/>
              <a:cs typeface="Arial"/>
            </a:endParaRPr>
          </a:p>
          <a:p>
            <a:pPr marL="356870" marR="548005" indent="-344170">
              <a:lnSpc>
                <a:spcPts val="2710"/>
              </a:lnSpc>
              <a:spcBef>
                <a:spcPts val="620"/>
              </a:spcBef>
              <a:buChar char="•"/>
              <a:tabLst>
                <a:tab pos="356870" algn="l"/>
                <a:tab pos="357505" algn="l"/>
              </a:tabLst>
            </a:pPr>
            <a:r>
              <a:rPr sz="2500" spc="-5" dirty="0">
                <a:latin typeface="Arial"/>
                <a:cs typeface="Arial"/>
              </a:rPr>
              <a:t>distrust of “specialisation”, aim for looser but more  encompassing concepts (loose but</a:t>
            </a:r>
            <a:r>
              <a:rPr sz="2500" spc="-55" dirty="0">
                <a:latin typeface="Arial"/>
                <a:cs typeface="Arial"/>
              </a:rPr>
              <a:t> </a:t>
            </a:r>
            <a:r>
              <a:rPr sz="2500" spc="-5" dirty="0">
                <a:latin typeface="Arial"/>
                <a:cs typeface="Arial"/>
              </a:rPr>
              <a:t>coherent)</a:t>
            </a:r>
            <a:endParaRPr sz="2500">
              <a:latin typeface="Arial"/>
              <a:cs typeface="Arial"/>
            </a:endParaRPr>
          </a:p>
          <a:p>
            <a:pPr marL="356870" indent="-344170">
              <a:lnSpc>
                <a:spcPct val="100000"/>
              </a:lnSpc>
              <a:spcBef>
                <a:spcPts val="215"/>
              </a:spcBef>
              <a:buSzPct val="96153"/>
              <a:buFont typeface="Arial"/>
              <a:buChar char="•"/>
              <a:tabLst>
                <a:tab pos="356870" algn="l"/>
                <a:tab pos="357505" algn="l"/>
              </a:tabLst>
            </a:pPr>
            <a:r>
              <a:rPr sz="2600" i="1" spc="-60" dirty="0">
                <a:latin typeface="Arial"/>
                <a:cs typeface="Arial"/>
              </a:rPr>
              <a:t>Towards </a:t>
            </a:r>
            <a:r>
              <a:rPr sz="2600" i="1" spc="-55" dirty="0">
                <a:latin typeface="Arial"/>
                <a:cs typeface="Arial"/>
              </a:rPr>
              <a:t>2000: </a:t>
            </a:r>
            <a:r>
              <a:rPr sz="2500" spc="-5" dirty="0">
                <a:latin typeface="Arial"/>
                <a:cs typeface="Arial"/>
              </a:rPr>
              <a:t>from mode of production to way of</a:t>
            </a:r>
            <a:r>
              <a:rPr sz="2500" spc="60" dirty="0">
                <a:latin typeface="Arial"/>
                <a:cs typeface="Arial"/>
              </a:rPr>
              <a:t> </a:t>
            </a:r>
            <a:r>
              <a:rPr sz="2500" spc="-5" dirty="0">
                <a:latin typeface="Arial"/>
                <a:cs typeface="Arial"/>
              </a:rPr>
              <a:t>life</a:t>
            </a:r>
            <a:r>
              <a:rPr sz="2700" spc="-5" dirty="0">
                <a:latin typeface="Calibri"/>
                <a:cs typeface="Calibri"/>
              </a:rPr>
              <a:t>.</a:t>
            </a:r>
            <a:endParaRPr sz="27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248</a:t>
            </a:fld>
            <a:endParaRPr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4686287" cy="57911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67199" y="685800"/>
            <a:ext cx="3962298" cy="5638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249</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888" y="265176"/>
            <a:ext cx="399288" cy="3870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82167" y="249936"/>
            <a:ext cx="1981199" cy="4023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98555" y="448172"/>
            <a:ext cx="71793" cy="7180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8842" y="385749"/>
            <a:ext cx="1625079" cy="191655"/>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79133" y="2433300"/>
            <a:ext cx="347345" cy="376555"/>
          </a:xfrm>
          <a:prstGeom prst="rect">
            <a:avLst/>
          </a:prstGeom>
        </p:spPr>
        <p:txBody>
          <a:bodyPr vert="horz" wrap="square" lIns="0" tIns="12700" rIns="0" bIns="0" rtlCol="0">
            <a:spAutoFit/>
          </a:bodyPr>
          <a:lstStyle/>
          <a:p>
            <a:pPr marL="12700">
              <a:lnSpc>
                <a:spcPct val="100000"/>
              </a:lnSpc>
              <a:spcBef>
                <a:spcPts val="100"/>
              </a:spcBef>
            </a:pPr>
            <a:r>
              <a:rPr sz="2300" spc="-10" dirty="0">
                <a:latin typeface="Arial"/>
                <a:cs typeface="Arial"/>
              </a:rPr>
              <a:t>(ii)</a:t>
            </a:r>
            <a:endParaRPr sz="2300">
              <a:latin typeface="Arial"/>
              <a:cs typeface="Arial"/>
            </a:endParaRPr>
          </a:p>
        </p:txBody>
      </p:sp>
      <p:sp>
        <p:nvSpPr>
          <p:cNvPr id="7" name="object 7"/>
          <p:cNvSpPr txBox="1"/>
          <p:nvPr/>
        </p:nvSpPr>
        <p:spPr>
          <a:xfrm>
            <a:off x="379133" y="891012"/>
            <a:ext cx="8306434" cy="2479675"/>
          </a:xfrm>
          <a:prstGeom prst="rect">
            <a:avLst/>
          </a:prstGeom>
        </p:spPr>
        <p:txBody>
          <a:bodyPr vert="horz" wrap="square" lIns="0" tIns="12700" rIns="0" bIns="0" rtlCol="0">
            <a:spAutoFit/>
          </a:bodyPr>
          <a:lstStyle/>
          <a:p>
            <a:pPr marL="12700">
              <a:lnSpc>
                <a:spcPts val="2485"/>
              </a:lnSpc>
              <a:spcBef>
                <a:spcPts val="100"/>
              </a:spcBef>
              <a:tabLst>
                <a:tab pos="585470" algn="l"/>
              </a:tabLst>
            </a:pPr>
            <a:r>
              <a:rPr sz="2300" spc="-10" dirty="0">
                <a:latin typeface="Arial"/>
                <a:cs typeface="Arial"/>
              </a:rPr>
              <a:t>(i)	</a:t>
            </a:r>
            <a:r>
              <a:rPr sz="2300" spc="-5" dirty="0">
                <a:latin typeface="Arial"/>
                <a:cs typeface="Arial"/>
              </a:rPr>
              <a:t>Transformation of agriculture into </a:t>
            </a:r>
            <a:r>
              <a:rPr sz="2300" dirty="0">
                <a:latin typeface="Arial"/>
                <a:cs typeface="Arial"/>
              </a:rPr>
              <a:t>a </a:t>
            </a:r>
            <a:r>
              <a:rPr sz="2300" spc="-5" dirty="0">
                <a:latin typeface="Arial"/>
                <a:cs typeface="Arial"/>
              </a:rPr>
              <a:t>profit-oriented</a:t>
            </a:r>
            <a:r>
              <a:rPr sz="2300" spc="-105" dirty="0">
                <a:latin typeface="Arial"/>
                <a:cs typeface="Arial"/>
              </a:rPr>
              <a:t> </a:t>
            </a:r>
            <a:r>
              <a:rPr sz="2300" spc="-10" dirty="0">
                <a:latin typeface="Arial"/>
                <a:cs typeface="Arial"/>
              </a:rPr>
              <a:t>and</a:t>
            </a:r>
            <a:endParaRPr sz="2300">
              <a:latin typeface="Arial"/>
              <a:cs typeface="Arial"/>
            </a:endParaRPr>
          </a:p>
          <a:p>
            <a:pPr marL="585470">
              <a:lnSpc>
                <a:spcPts val="2205"/>
              </a:lnSpc>
            </a:pPr>
            <a:r>
              <a:rPr sz="2300" spc="-10" dirty="0">
                <a:latin typeface="Arial"/>
                <a:cs typeface="Arial"/>
              </a:rPr>
              <a:t>increasingly technological </a:t>
            </a:r>
            <a:r>
              <a:rPr sz="2300" spc="-5" dirty="0">
                <a:latin typeface="Arial"/>
                <a:cs typeface="Arial"/>
              </a:rPr>
              <a:t>activity, with the</a:t>
            </a:r>
            <a:r>
              <a:rPr sz="2300" spc="114" dirty="0">
                <a:latin typeface="Arial"/>
                <a:cs typeface="Arial"/>
              </a:rPr>
              <a:t> </a:t>
            </a:r>
            <a:r>
              <a:rPr sz="2300" spc="-10" dirty="0">
                <a:latin typeface="Arial"/>
                <a:cs typeface="Arial"/>
              </a:rPr>
              <a:t>marginalisation</a:t>
            </a:r>
            <a:endParaRPr sz="2300">
              <a:latin typeface="Arial"/>
              <a:cs typeface="Arial"/>
            </a:endParaRPr>
          </a:p>
          <a:p>
            <a:pPr marL="585470" marR="267970">
              <a:lnSpc>
                <a:spcPct val="80000"/>
              </a:lnSpc>
              <a:spcBef>
                <a:spcPts val="280"/>
              </a:spcBef>
            </a:pPr>
            <a:r>
              <a:rPr sz="2300" spc="-5" dirty="0">
                <a:latin typeface="Arial"/>
                <a:cs typeface="Arial"/>
              </a:rPr>
              <a:t>of farm </a:t>
            </a:r>
            <a:r>
              <a:rPr sz="2300" spc="-10" dirty="0">
                <a:latin typeface="Arial"/>
                <a:cs typeface="Arial"/>
              </a:rPr>
              <a:t>labourers </a:t>
            </a:r>
            <a:r>
              <a:rPr sz="2300" spc="-5" dirty="0">
                <a:latin typeface="Arial"/>
                <a:cs typeface="Arial"/>
              </a:rPr>
              <a:t>and tenant farmers and their </a:t>
            </a:r>
            <a:r>
              <a:rPr sz="2300" spc="-10" dirty="0">
                <a:latin typeface="Arial"/>
                <a:cs typeface="Arial"/>
              </a:rPr>
              <a:t>flight </a:t>
            </a:r>
            <a:r>
              <a:rPr sz="2300" dirty="0">
                <a:latin typeface="Arial"/>
                <a:cs typeface="Arial"/>
              </a:rPr>
              <a:t>to </a:t>
            </a:r>
            <a:r>
              <a:rPr sz="2300" spc="-5" dirty="0">
                <a:latin typeface="Arial"/>
                <a:cs typeface="Arial"/>
              </a:rPr>
              <a:t>the  </a:t>
            </a:r>
            <a:r>
              <a:rPr sz="2300" spc="-10" dirty="0">
                <a:latin typeface="Arial"/>
                <a:cs typeface="Arial"/>
              </a:rPr>
              <a:t>growing </a:t>
            </a:r>
            <a:r>
              <a:rPr sz="2300" spc="-5" dirty="0">
                <a:latin typeface="Arial"/>
                <a:cs typeface="Arial"/>
              </a:rPr>
              <a:t>urban centres of</a:t>
            </a:r>
            <a:r>
              <a:rPr sz="2300" spc="-15" dirty="0">
                <a:latin typeface="Arial"/>
                <a:cs typeface="Arial"/>
              </a:rPr>
              <a:t> </a:t>
            </a:r>
            <a:r>
              <a:rPr sz="2300" spc="-10" dirty="0">
                <a:latin typeface="Arial"/>
                <a:cs typeface="Arial"/>
              </a:rPr>
              <a:t>population</a:t>
            </a:r>
            <a:endParaRPr sz="2300">
              <a:latin typeface="Arial"/>
              <a:cs typeface="Arial"/>
            </a:endParaRPr>
          </a:p>
          <a:p>
            <a:pPr marL="585470">
              <a:lnSpc>
                <a:spcPts val="2485"/>
              </a:lnSpc>
              <a:spcBef>
                <a:spcPts val="2760"/>
              </a:spcBef>
            </a:pPr>
            <a:r>
              <a:rPr sz="2300" spc="-10" dirty="0">
                <a:latin typeface="Arial"/>
                <a:cs typeface="Arial"/>
              </a:rPr>
              <a:t>Development </a:t>
            </a:r>
            <a:r>
              <a:rPr sz="2300" spc="-5" dirty="0">
                <a:latin typeface="Arial"/>
                <a:cs typeface="Arial"/>
              </a:rPr>
              <a:t>of </a:t>
            </a:r>
            <a:r>
              <a:rPr sz="2300" spc="-10" dirty="0">
                <a:latin typeface="Arial"/>
                <a:cs typeface="Arial"/>
              </a:rPr>
              <a:t>large-scale </a:t>
            </a:r>
            <a:r>
              <a:rPr sz="2300" spc="-5" dirty="0">
                <a:latin typeface="Arial"/>
                <a:cs typeface="Arial"/>
              </a:rPr>
              <a:t>industrial</a:t>
            </a:r>
            <a:r>
              <a:rPr sz="2300" spc="25" dirty="0">
                <a:latin typeface="Arial"/>
                <a:cs typeface="Arial"/>
              </a:rPr>
              <a:t> </a:t>
            </a:r>
            <a:r>
              <a:rPr sz="2300" spc="-5" dirty="0">
                <a:latin typeface="Arial"/>
                <a:cs typeface="Arial"/>
              </a:rPr>
              <a:t>manufacturing</a:t>
            </a:r>
            <a:endParaRPr sz="2300">
              <a:latin typeface="Arial"/>
              <a:cs typeface="Arial"/>
            </a:endParaRPr>
          </a:p>
          <a:p>
            <a:pPr marL="585470" marR="5080">
              <a:lnSpc>
                <a:spcPct val="80000"/>
              </a:lnSpc>
              <a:spcBef>
                <a:spcPts val="270"/>
              </a:spcBef>
            </a:pPr>
            <a:r>
              <a:rPr sz="2300" spc="-10" dirty="0">
                <a:latin typeface="Arial"/>
                <a:cs typeface="Arial"/>
              </a:rPr>
              <a:t>processes, </a:t>
            </a:r>
            <a:r>
              <a:rPr sz="2300" spc="-5" dirty="0">
                <a:latin typeface="Arial"/>
                <a:cs typeface="Arial"/>
              </a:rPr>
              <a:t>the </a:t>
            </a:r>
            <a:r>
              <a:rPr sz="2300" spc="-10" dirty="0">
                <a:latin typeface="Arial"/>
                <a:cs typeface="Arial"/>
              </a:rPr>
              <a:t>corresponding decline </a:t>
            </a:r>
            <a:r>
              <a:rPr sz="2300" spc="-5" dirty="0">
                <a:latin typeface="Arial"/>
                <a:cs typeface="Arial"/>
              </a:rPr>
              <a:t>of artisanal and home  production and the rise of trade</a:t>
            </a:r>
            <a:r>
              <a:rPr sz="2300" spc="-70" dirty="0">
                <a:latin typeface="Arial"/>
                <a:cs typeface="Arial"/>
              </a:rPr>
              <a:t> </a:t>
            </a:r>
            <a:r>
              <a:rPr sz="2300" spc="-10" dirty="0">
                <a:latin typeface="Arial"/>
                <a:cs typeface="Arial"/>
              </a:rPr>
              <a:t>unions</a:t>
            </a:r>
            <a:endParaRPr sz="2300">
              <a:latin typeface="Arial"/>
              <a:cs typeface="Arial"/>
            </a:endParaRPr>
          </a:p>
        </p:txBody>
      </p:sp>
      <p:sp>
        <p:nvSpPr>
          <p:cNvPr id="8" name="object 8"/>
          <p:cNvSpPr txBox="1"/>
          <p:nvPr/>
        </p:nvSpPr>
        <p:spPr>
          <a:xfrm>
            <a:off x="379133" y="3695172"/>
            <a:ext cx="8239759" cy="1497965"/>
          </a:xfrm>
          <a:prstGeom prst="rect">
            <a:avLst/>
          </a:prstGeom>
        </p:spPr>
        <p:txBody>
          <a:bodyPr vert="horz" wrap="square" lIns="0" tIns="13335" rIns="0" bIns="0" rtlCol="0">
            <a:spAutoFit/>
          </a:bodyPr>
          <a:lstStyle/>
          <a:p>
            <a:pPr marL="12700">
              <a:lnSpc>
                <a:spcPts val="2485"/>
              </a:lnSpc>
              <a:spcBef>
                <a:spcPts val="105"/>
              </a:spcBef>
              <a:tabLst>
                <a:tab pos="585470" algn="l"/>
              </a:tabLst>
            </a:pPr>
            <a:r>
              <a:rPr sz="2300" spc="-10" dirty="0">
                <a:latin typeface="Arial"/>
                <a:cs typeface="Arial"/>
              </a:rPr>
              <a:t>(iii)	</a:t>
            </a:r>
            <a:r>
              <a:rPr sz="2300" spc="-5" dirty="0">
                <a:latin typeface="Arial"/>
                <a:cs typeface="Arial"/>
              </a:rPr>
              <a:t>Increasingly </a:t>
            </a:r>
            <a:r>
              <a:rPr sz="2300" spc="-10" dirty="0">
                <a:latin typeface="Arial"/>
                <a:cs typeface="Arial"/>
              </a:rPr>
              <a:t>global dimensions </a:t>
            </a:r>
            <a:r>
              <a:rPr sz="2300" spc="-5" dirty="0">
                <a:latin typeface="Arial"/>
                <a:cs typeface="Arial"/>
              </a:rPr>
              <a:t>of trade, as more and</a:t>
            </a:r>
            <a:r>
              <a:rPr sz="2300" spc="25" dirty="0">
                <a:latin typeface="Arial"/>
                <a:cs typeface="Arial"/>
              </a:rPr>
              <a:t> </a:t>
            </a:r>
            <a:r>
              <a:rPr sz="2300" spc="-5" dirty="0">
                <a:latin typeface="Arial"/>
                <a:cs typeface="Arial"/>
              </a:rPr>
              <a:t>more</a:t>
            </a:r>
            <a:endParaRPr sz="2300">
              <a:latin typeface="Arial"/>
              <a:cs typeface="Arial"/>
            </a:endParaRPr>
          </a:p>
          <a:p>
            <a:pPr marL="585470">
              <a:lnSpc>
                <a:spcPts val="2205"/>
              </a:lnSpc>
            </a:pPr>
            <a:r>
              <a:rPr sz="2300" spc="-5" dirty="0">
                <a:latin typeface="Arial"/>
                <a:cs typeface="Arial"/>
              </a:rPr>
              <a:t>of the </a:t>
            </a:r>
            <a:r>
              <a:rPr sz="2300" spc="-10" dirty="0">
                <a:latin typeface="Arial"/>
                <a:cs typeface="Arial"/>
              </a:rPr>
              <a:t>world </a:t>
            </a:r>
            <a:r>
              <a:rPr sz="2300" spc="-5" dirty="0">
                <a:latin typeface="Arial"/>
                <a:cs typeface="Arial"/>
              </a:rPr>
              <a:t>is drawn into the </a:t>
            </a:r>
            <a:r>
              <a:rPr sz="2300" spc="-10" dirty="0">
                <a:latin typeface="Arial"/>
                <a:cs typeface="Arial"/>
              </a:rPr>
              <a:t>global </a:t>
            </a:r>
            <a:r>
              <a:rPr sz="2300" spc="-5" dirty="0">
                <a:latin typeface="Arial"/>
                <a:cs typeface="Arial"/>
              </a:rPr>
              <a:t>economy and the </a:t>
            </a:r>
            <a:r>
              <a:rPr sz="2300" spc="-10" dirty="0">
                <a:latin typeface="Arial"/>
                <a:cs typeface="Arial"/>
              </a:rPr>
              <a:t>non-</a:t>
            </a:r>
            <a:endParaRPr sz="2300">
              <a:latin typeface="Arial"/>
              <a:cs typeface="Arial"/>
            </a:endParaRPr>
          </a:p>
          <a:p>
            <a:pPr marL="585470">
              <a:lnSpc>
                <a:spcPts val="2205"/>
              </a:lnSpc>
            </a:pPr>
            <a:r>
              <a:rPr sz="2300" spc="-5" dirty="0">
                <a:latin typeface="Arial"/>
                <a:cs typeface="Arial"/>
              </a:rPr>
              <a:t>European </a:t>
            </a:r>
            <a:r>
              <a:rPr sz="2300" spc="-10" dirty="0">
                <a:latin typeface="Arial"/>
                <a:cs typeface="Arial"/>
              </a:rPr>
              <a:t>world </a:t>
            </a:r>
            <a:r>
              <a:rPr sz="2300" spc="-5" dirty="0">
                <a:latin typeface="Arial"/>
                <a:cs typeface="Arial"/>
              </a:rPr>
              <a:t>is </a:t>
            </a:r>
            <a:r>
              <a:rPr sz="2300" spc="-10" dirty="0">
                <a:latin typeface="Arial"/>
                <a:cs typeface="Arial"/>
              </a:rPr>
              <a:t>increasingly </a:t>
            </a:r>
            <a:r>
              <a:rPr sz="2300" spc="-5" dirty="0">
                <a:latin typeface="Arial"/>
                <a:cs typeface="Arial"/>
              </a:rPr>
              <a:t>turned into</a:t>
            </a:r>
            <a:r>
              <a:rPr sz="2300" spc="10" dirty="0">
                <a:latin typeface="Arial"/>
                <a:cs typeface="Arial"/>
              </a:rPr>
              <a:t> </a:t>
            </a:r>
            <a:r>
              <a:rPr sz="2300" spc="-10" dirty="0">
                <a:latin typeface="Arial"/>
                <a:cs typeface="Arial"/>
              </a:rPr>
              <a:t>colonial</a:t>
            </a:r>
            <a:endParaRPr sz="2300">
              <a:latin typeface="Arial"/>
              <a:cs typeface="Arial"/>
            </a:endParaRPr>
          </a:p>
          <a:p>
            <a:pPr marL="584835" marR="5080">
              <a:lnSpc>
                <a:spcPct val="80000"/>
              </a:lnSpc>
              <a:spcBef>
                <a:spcPts val="275"/>
              </a:spcBef>
            </a:pPr>
            <a:r>
              <a:rPr sz="2300" spc="-5" dirty="0">
                <a:latin typeface="Arial"/>
                <a:cs typeface="Arial"/>
              </a:rPr>
              <a:t>possessions </a:t>
            </a:r>
            <a:r>
              <a:rPr sz="2300" spc="-10" dirty="0">
                <a:latin typeface="Arial"/>
                <a:cs typeface="Arial"/>
              </a:rPr>
              <a:t>designed </a:t>
            </a:r>
            <a:r>
              <a:rPr sz="2300" dirty="0">
                <a:latin typeface="Arial"/>
                <a:cs typeface="Arial"/>
              </a:rPr>
              <a:t>to </a:t>
            </a:r>
            <a:r>
              <a:rPr sz="2300" spc="-5" dirty="0">
                <a:latin typeface="Arial"/>
                <a:cs typeface="Arial"/>
              </a:rPr>
              <a:t>supply cheap or free </a:t>
            </a:r>
            <a:r>
              <a:rPr sz="2300" spc="-10" dirty="0">
                <a:latin typeface="Arial"/>
                <a:cs typeface="Arial"/>
              </a:rPr>
              <a:t>labour, </a:t>
            </a:r>
            <a:r>
              <a:rPr sz="2300" spc="-5" dirty="0">
                <a:latin typeface="Arial"/>
                <a:cs typeface="Arial"/>
              </a:rPr>
              <a:t>basic  commodities and protected markets for the </a:t>
            </a:r>
            <a:r>
              <a:rPr sz="2300" spc="-10" dirty="0">
                <a:latin typeface="Arial"/>
                <a:cs typeface="Arial"/>
              </a:rPr>
              <a:t>imperial</a:t>
            </a:r>
            <a:r>
              <a:rPr sz="2300" spc="-35" dirty="0">
                <a:latin typeface="Arial"/>
                <a:cs typeface="Arial"/>
              </a:rPr>
              <a:t> </a:t>
            </a:r>
            <a:r>
              <a:rPr sz="2300" spc="-5" dirty="0">
                <a:latin typeface="Arial"/>
                <a:cs typeface="Arial"/>
              </a:rPr>
              <a:t>centre</a:t>
            </a:r>
            <a:endParaRPr sz="2300">
              <a:latin typeface="Arial"/>
              <a:cs typeface="Arial"/>
            </a:endParaRPr>
          </a:p>
        </p:txBody>
      </p:sp>
      <p:sp>
        <p:nvSpPr>
          <p:cNvPr id="9" name="object 9"/>
          <p:cNvSpPr/>
          <p:nvPr/>
        </p:nvSpPr>
        <p:spPr>
          <a:xfrm>
            <a:off x="1295400" y="5562625"/>
            <a:ext cx="6476974" cy="1219174"/>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25</a:t>
            </a:fld>
            <a:endParaRPr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763" y="252475"/>
            <a:ext cx="3187700" cy="391160"/>
          </a:xfrm>
          <a:prstGeom prst="rect">
            <a:avLst/>
          </a:prstGeom>
        </p:spPr>
        <p:txBody>
          <a:bodyPr vert="horz" wrap="square" lIns="0" tIns="12700" rIns="0" bIns="0" rtlCol="0">
            <a:spAutoFit/>
          </a:bodyPr>
          <a:lstStyle/>
          <a:p>
            <a:pPr marL="12700">
              <a:lnSpc>
                <a:spcPct val="100000"/>
              </a:lnSpc>
              <a:spcBef>
                <a:spcPts val="100"/>
              </a:spcBef>
            </a:pPr>
            <a:r>
              <a:rPr sz="2400" b="1" spc="-95" dirty="0">
                <a:solidFill>
                  <a:srgbClr val="1F497D"/>
                </a:solidFill>
                <a:latin typeface="Arial"/>
                <a:cs typeface="Arial"/>
              </a:rPr>
              <a:t>Rationality </a:t>
            </a:r>
            <a:r>
              <a:rPr sz="2400" b="1" dirty="0">
                <a:solidFill>
                  <a:srgbClr val="1F497D"/>
                </a:solidFill>
                <a:latin typeface="Arial"/>
                <a:cs typeface="Arial"/>
              </a:rPr>
              <a:t>/</a:t>
            </a:r>
            <a:r>
              <a:rPr sz="2400" b="1" spc="-5" dirty="0">
                <a:solidFill>
                  <a:srgbClr val="1F497D"/>
                </a:solidFill>
                <a:latin typeface="Arial"/>
                <a:cs typeface="Arial"/>
              </a:rPr>
              <a:t> </a:t>
            </a:r>
            <a:r>
              <a:rPr sz="2400" b="1" spc="-100" dirty="0">
                <a:solidFill>
                  <a:srgbClr val="1F497D"/>
                </a:solidFill>
                <a:latin typeface="Arial"/>
                <a:cs typeface="Arial"/>
              </a:rPr>
              <a:t>Reflexivity:</a:t>
            </a:r>
            <a:endParaRPr sz="2400">
              <a:latin typeface="Arial"/>
              <a:cs typeface="Arial"/>
            </a:endParaRPr>
          </a:p>
        </p:txBody>
      </p:sp>
      <p:sp>
        <p:nvSpPr>
          <p:cNvPr id="4" name="object 4"/>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250</a:t>
            </a:r>
            <a:endParaRPr sz="1200">
              <a:latin typeface="Calibri"/>
              <a:cs typeface="Calibri"/>
            </a:endParaRPr>
          </a:p>
        </p:txBody>
      </p:sp>
      <p:sp>
        <p:nvSpPr>
          <p:cNvPr id="3" name="object 3"/>
          <p:cNvSpPr txBox="1"/>
          <p:nvPr/>
        </p:nvSpPr>
        <p:spPr>
          <a:xfrm>
            <a:off x="307340" y="968755"/>
            <a:ext cx="8401685" cy="5073650"/>
          </a:xfrm>
          <a:prstGeom prst="rect">
            <a:avLst/>
          </a:prstGeom>
        </p:spPr>
        <p:txBody>
          <a:bodyPr vert="horz" wrap="square" lIns="0" tIns="13335" rIns="0" bIns="0" rtlCol="0">
            <a:spAutoFit/>
          </a:bodyPr>
          <a:lstStyle/>
          <a:p>
            <a:pPr marL="356870">
              <a:lnSpc>
                <a:spcPct val="100000"/>
              </a:lnSpc>
              <a:spcBef>
                <a:spcPts val="105"/>
              </a:spcBef>
            </a:pPr>
            <a:r>
              <a:rPr sz="2300" b="1" spc="-25" dirty="0">
                <a:solidFill>
                  <a:srgbClr val="92D050"/>
                </a:solidFill>
                <a:latin typeface="Arial"/>
                <a:cs typeface="Arial"/>
              </a:rPr>
              <a:t>EPT:</a:t>
            </a:r>
            <a:endParaRPr sz="2300">
              <a:latin typeface="Arial"/>
              <a:cs typeface="Arial"/>
            </a:endParaRPr>
          </a:p>
          <a:p>
            <a:pPr marL="356870" marR="363855" indent="-344170">
              <a:lnSpc>
                <a:spcPct val="80000"/>
              </a:lnSpc>
              <a:spcBef>
                <a:spcPts val="550"/>
              </a:spcBef>
              <a:buChar char="•"/>
              <a:tabLst>
                <a:tab pos="356870" algn="l"/>
                <a:tab pos="357505" algn="l"/>
              </a:tabLst>
            </a:pPr>
            <a:r>
              <a:rPr sz="2300" spc="-5" dirty="0">
                <a:latin typeface="Arial"/>
                <a:cs typeface="Arial"/>
              </a:rPr>
              <a:t>artisan model of </a:t>
            </a:r>
            <a:r>
              <a:rPr sz="2300" spc="-10" dirty="0">
                <a:latin typeface="Arial"/>
                <a:cs typeface="Arial"/>
              </a:rPr>
              <a:t>“determination” </a:t>
            </a:r>
            <a:r>
              <a:rPr sz="2300" spc="-5" dirty="0">
                <a:latin typeface="Arial"/>
                <a:cs typeface="Arial"/>
              </a:rPr>
              <a:t>by material (data) of theory  etc; interaction, “working with” the</a:t>
            </a:r>
            <a:r>
              <a:rPr sz="2300" spc="-50" dirty="0">
                <a:latin typeface="Arial"/>
                <a:cs typeface="Arial"/>
              </a:rPr>
              <a:t> </a:t>
            </a:r>
            <a:r>
              <a:rPr sz="2300" spc="-5" dirty="0">
                <a:latin typeface="Arial"/>
                <a:cs typeface="Arial"/>
              </a:rPr>
              <a:t>material;</a:t>
            </a:r>
            <a:endParaRPr sz="2300">
              <a:latin typeface="Arial"/>
              <a:cs typeface="Arial"/>
            </a:endParaRPr>
          </a:p>
          <a:p>
            <a:pPr marL="356870" marR="554990" indent="-344170">
              <a:lnSpc>
                <a:spcPct val="80000"/>
              </a:lnSpc>
              <a:spcBef>
                <a:spcPts val="550"/>
              </a:spcBef>
              <a:buChar char="•"/>
              <a:tabLst>
                <a:tab pos="356870" algn="l"/>
                <a:tab pos="357505" algn="l"/>
              </a:tabLst>
            </a:pPr>
            <a:r>
              <a:rPr sz="2300" spc="-5" dirty="0">
                <a:latin typeface="Arial"/>
                <a:cs typeface="Arial"/>
              </a:rPr>
              <a:t>sharp refusal of inductive analytic </a:t>
            </a:r>
            <a:r>
              <a:rPr sz="2300" spc="-10" dirty="0">
                <a:latin typeface="Arial"/>
                <a:cs typeface="Arial"/>
              </a:rPr>
              <a:t>reasoning </a:t>
            </a:r>
            <a:r>
              <a:rPr sz="2300" spc="-5" dirty="0">
                <a:latin typeface="Arial"/>
                <a:cs typeface="Arial"/>
              </a:rPr>
              <a:t>in abstraction  from lived </a:t>
            </a:r>
            <a:r>
              <a:rPr sz="2300" spc="-10" dirty="0">
                <a:latin typeface="Arial"/>
                <a:cs typeface="Arial"/>
              </a:rPr>
              <a:t>experience </a:t>
            </a:r>
            <a:r>
              <a:rPr sz="2300" spc="-5" dirty="0">
                <a:latin typeface="Arial"/>
                <a:cs typeface="Arial"/>
              </a:rPr>
              <a:t>of</a:t>
            </a:r>
            <a:r>
              <a:rPr sz="2300" spc="-20" dirty="0">
                <a:latin typeface="Arial"/>
                <a:cs typeface="Arial"/>
              </a:rPr>
              <a:t> </a:t>
            </a:r>
            <a:r>
              <a:rPr sz="2300" spc="-5" dirty="0">
                <a:latin typeface="Arial"/>
                <a:cs typeface="Arial"/>
              </a:rPr>
              <a:t>subjects;</a:t>
            </a:r>
            <a:endParaRPr sz="2300">
              <a:latin typeface="Arial"/>
              <a:cs typeface="Arial"/>
            </a:endParaRPr>
          </a:p>
          <a:p>
            <a:pPr marL="356870" marR="114300" indent="-344170">
              <a:lnSpc>
                <a:spcPct val="80000"/>
              </a:lnSpc>
              <a:spcBef>
                <a:spcPts val="550"/>
              </a:spcBef>
              <a:buChar char="•"/>
              <a:tabLst>
                <a:tab pos="356870" algn="l"/>
                <a:tab pos="357505" algn="l"/>
              </a:tabLst>
            </a:pPr>
            <a:r>
              <a:rPr sz="2300" spc="-5" dirty="0">
                <a:latin typeface="Arial"/>
                <a:cs typeface="Arial"/>
              </a:rPr>
              <a:t>(implicit) identification with subjects and </a:t>
            </a:r>
            <a:r>
              <a:rPr sz="2300" spc="-10" dirty="0">
                <a:latin typeface="Arial"/>
                <a:cs typeface="Arial"/>
              </a:rPr>
              <a:t>relevance </a:t>
            </a:r>
            <a:r>
              <a:rPr sz="2300" dirty="0">
                <a:latin typeface="Arial"/>
                <a:cs typeface="Arial"/>
              </a:rPr>
              <a:t>to </a:t>
            </a:r>
            <a:r>
              <a:rPr sz="2300" spc="-5" dirty="0">
                <a:latin typeface="Arial"/>
                <a:cs typeface="Arial"/>
              </a:rPr>
              <a:t>present-  day</a:t>
            </a:r>
            <a:r>
              <a:rPr sz="2300" spc="-25" dirty="0">
                <a:latin typeface="Arial"/>
                <a:cs typeface="Arial"/>
              </a:rPr>
              <a:t> </a:t>
            </a:r>
            <a:r>
              <a:rPr sz="2300" spc="-10" dirty="0">
                <a:latin typeface="Arial"/>
                <a:cs typeface="Arial"/>
              </a:rPr>
              <a:t>struggles;</a:t>
            </a:r>
            <a:endParaRPr sz="2300">
              <a:latin typeface="Arial"/>
              <a:cs typeface="Arial"/>
            </a:endParaRPr>
          </a:p>
          <a:p>
            <a:pPr marL="356870" marR="5080" indent="-344170">
              <a:lnSpc>
                <a:spcPct val="80000"/>
              </a:lnSpc>
              <a:spcBef>
                <a:spcPts val="550"/>
              </a:spcBef>
              <a:buChar char="•"/>
              <a:tabLst>
                <a:tab pos="356870" algn="l"/>
                <a:tab pos="357505" algn="l"/>
              </a:tabLst>
            </a:pPr>
            <a:r>
              <a:rPr sz="2300" spc="-10" dirty="0">
                <a:latin typeface="Arial"/>
                <a:cs typeface="Arial"/>
              </a:rPr>
              <a:t>(loosely) dialectic rationality </a:t>
            </a:r>
            <a:r>
              <a:rPr sz="2300" dirty="0">
                <a:latin typeface="Arial"/>
                <a:cs typeface="Arial"/>
              </a:rPr>
              <a:t>- </a:t>
            </a:r>
            <a:r>
              <a:rPr sz="2300" spc="-5" dirty="0">
                <a:latin typeface="Arial"/>
                <a:cs typeface="Arial"/>
              </a:rPr>
              <a:t>not </a:t>
            </a:r>
            <a:r>
              <a:rPr sz="2300" spc="-10" dirty="0">
                <a:latin typeface="Arial"/>
                <a:cs typeface="Arial"/>
              </a:rPr>
              <a:t>aiming </a:t>
            </a:r>
            <a:r>
              <a:rPr sz="2300" spc="-5" dirty="0">
                <a:latin typeface="Arial"/>
                <a:cs typeface="Arial"/>
              </a:rPr>
              <a:t>at or </a:t>
            </a:r>
            <a:r>
              <a:rPr sz="2300" spc="-10" dirty="0">
                <a:latin typeface="Arial"/>
                <a:cs typeface="Arial"/>
              </a:rPr>
              <a:t>claiming  </a:t>
            </a:r>
            <a:r>
              <a:rPr sz="2300" spc="-5" dirty="0">
                <a:latin typeface="Arial"/>
                <a:cs typeface="Arial"/>
              </a:rPr>
              <a:t>neutrality but interacting with “material” and using it in present-  day</a:t>
            </a:r>
            <a:r>
              <a:rPr sz="2300" spc="-25" dirty="0">
                <a:latin typeface="Arial"/>
                <a:cs typeface="Arial"/>
              </a:rPr>
              <a:t> </a:t>
            </a:r>
            <a:r>
              <a:rPr sz="2300" spc="-5" dirty="0">
                <a:latin typeface="Arial"/>
                <a:cs typeface="Arial"/>
              </a:rPr>
              <a:t>context.</a:t>
            </a:r>
            <a:endParaRPr sz="2300">
              <a:latin typeface="Arial"/>
              <a:cs typeface="Arial"/>
            </a:endParaRPr>
          </a:p>
          <a:p>
            <a:pPr marL="356870">
              <a:lnSpc>
                <a:spcPts val="2435"/>
              </a:lnSpc>
              <a:spcBef>
                <a:spcPts val="2760"/>
              </a:spcBef>
            </a:pPr>
            <a:r>
              <a:rPr sz="2300" spc="-5" dirty="0">
                <a:latin typeface="Arial"/>
                <a:cs typeface="Arial"/>
              </a:rPr>
              <a:t>Strategy of “circularity” between material and concepts</a:t>
            </a:r>
            <a:r>
              <a:rPr sz="2300" spc="-70" dirty="0">
                <a:latin typeface="Arial"/>
                <a:cs typeface="Arial"/>
              </a:rPr>
              <a:t> </a:t>
            </a:r>
            <a:r>
              <a:rPr sz="2300" spc="-5" dirty="0">
                <a:latin typeface="Arial"/>
                <a:cs typeface="Arial"/>
              </a:rPr>
              <a:t>in</a:t>
            </a:r>
            <a:endParaRPr sz="2300">
              <a:latin typeface="Arial"/>
              <a:cs typeface="Arial"/>
            </a:endParaRPr>
          </a:p>
          <a:p>
            <a:pPr marL="356870">
              <a:lnSpc>
                <a:spcPts val="2555"/>
              </a:lnSpc>
            </a:pPr>
            <a:r>
              <a:rPr sz="2400" i="1" spc="-55" dirty="0">
                <a:latin typeface="Arial"/>
                <a:cs typeface="Arial"/>
              </a:rPr>
              <a:t>Poverty </a:t>
            </a:r>
            <a:r>
              <a:rPr sz="2400" i="1" spc="-50" dirty="0">
                <a:latin typeface="Arial"/>
                <a:cs typeface="Arial"/>
              </a:rPr>
              <a:t>of</a:t>
            </a:r>
            <a:r>
              <a:rPr sz="2400" i="1" spc="-60" dirty="0">
                <a:latin typeface="Arial"/>
                <a:cs typeface="Arial"/>
              </a:rPr>
              <a:t> </a:t>
            </a:r>
            <a:r>
              <a:rPr sz="2400" i="1" spc="-55" dirty="0">
                <a:latin typeface="Arial"/>
                <a:cs typeface="Arial"/>
              </a:rPr>
              <a:t>Theory.</a:t>
            </a:r>
            <a:endParaRPr sz="2400">
              <a:latin typeface="Arial"/>
              <a:cs typeface="Arial"/>
            </a:endParaRPr>
          </a:p>
          <a:p>
            <a:pPr marL="356870" marR="125730">
              <a:lnSpc>
                <a:spcPct val="80000"/>
              </a:lnSpc>
              <a:spcBef>
                <a:spcPts val="2740"/>
              </a:spcBef>
            </a:pPr>
            <a:r>
              <a:rPr sz="2300" spc="-5" dirty="0">
                <a:latin typeface="Arial"/>
                <a:cs typeface="Arial"/>
              </a:rPr>
              <a:t>Question of </a:t>
            </a:r>
            <a:r>
              <a:rPr sz="2300" spc="-10" dirty="0">
                <a:latin typeface="Arial"/>
                <a:cs typeface="Arial"/>
              </a:rPr>
              <a:t>whether </a:t>
            </a:r>
            <a:r>
              <a:rPr sz="2300" spc="-5" dirty="0">
                <a:latin typeface="Arial"/>
                <a:cs typeface="Arial"/>
              </a:rPr>
              <a:t>this is </a:t>
            </a:r>
            <a:r>
              <a:rPr sz="2300" dirty="0">
                <a:latin typeface="Arial"/>
                <a:cs typeface="Arial"/>
              </a:rPr>
              <a:t>a </a:t>
            </a:r>
            <a:r>
              <a:rPr sz="2300" spc="-5" dirty="0">
                <a:latin typeface="Arial"/>
                <a:cs typeface="Arial"/>
              </a:rPr>
              <a:t>search for “truth” or (more </a:t>
            </a:r>
            <a:r>
              <a:rPr sz="2300" spc="-10" dirty="0">
                <a:latin typeface="Arial"/>
                <a:cs typeface="Arial"/>
              </a:rPr>
              <a:t>likely)  </a:t>
            </a:r>
            <a:r>
              <a:rPr sz="2300" dirty="0">
                <a:latin typeface="Arial"/>
                <a:cs typeface="Arial"/>
              </a:rPr>
              <a:t>a </a:t>
            </a:r>
            <a:r>
              <a:rPr sz="2300" spc="-5" dirty="0">
                <a:latin typeface="Arial"/>
                <a:cs typeface="Arial"/>
              </a:rPr>
              <a:t>search for (present-day) </a:t>
            </a:r>
            <a:r>
              <a:rPr sz="2300" spc="-10" dirty="0">
                <a:latin typeface="Arial"/>
                <a:cs typeface="Arial"/>
              </a:rPr>
              <a:t>“meaning” </a:t>
            </a:r>
            <a:r>
              <a:rPr sz="2300" spc="-5" dirty="0">
                <a:latin typeface="Arial"/>
                <a:cs typeface="Arial"/>
              </a:rPr>
              <a:t>in</a:t>
            </a:r>
            <a:r>
              <a:rPr sz="2300" spc="-40" dirty="0">
                <a:latin typeface="Arial"/>
                <a:cs typeface="Arial"/>
              </a:rPr>
              <a:t> </a:t>
            </a:r>
            <a:r>
              <a:rPr sz="2300" spc="-10" dirty="0">
                <a:latin typeface="Arial"/>
                <a:cs typeface="Arial"/>
              </a:rPr>
              <a:t>history.</a:t>
            </a:r>
            <a:endParaRPr sz="2300">
              <a:latin typeface="Arial"/>
              <a:cs typeface="A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54227"/>
            <a:ext cx="8521065" cy="5511800"/>
          </a:xfrm>
          <a:prstGeom prst="rect">
            <a:avLst/>
          </a:prstGeom>
        </p:spPr>
        <p:txBody>
          <a:bodyPr vert="horz" wrap="square" lIns="0" tIns="12065" rIns="0" bIns="0" rtlCol="0">
            <a:spAutoFit/>
          </a:bodyPr>
          <a:lstStyle/>
          <a:p>
            <a:pPr marL="356870">
              <a:lnSpc>
                <a:spcPct val="100000"/>
              </a:lnSpc>
              <a:spcBef>
                <a:spcPts val="95"/>
              </a:spcBef>
            </a:pPr>
            <a:r>
              <a:rPr sz="2500" b="1" spc="-35" dirty="0">
                <a:solidFill>
                  <a:srgbClr val="FF0000"/>
                </a:solidFill>
                <a:latin typeface="Arial"/>
                <a:cs typeface="Arial"/>
              </a:rPr>
              <a:t>RW:</a:t>
            </a:r>
            <a:endParaRPr sz="2500">
              <a:latin typeface="Arial"/>
              <a:cs typeface="Arial"/>
            </a:endParaRPr>
          </a:p>
          <a:p>
            <a:pPr>
              <a:lnSpc>
                <a:spcPct val="100000"/>
              </a:lnSpc>
              <a:spcBef>
                <a:spcPts val="10"/>
              </a:spcBef>
            </a:pPr>
            <a:endParaRPr sz="3100">
              <a:latin typeface="Times New Roman"/>
              <a:cs typeface="Times New Roman"/>
            </a:endParaRPr>
          </a:p>
          <a:p>
            <a:pPr marL="357505" marR="5080" indent="-344805">
              <a:lnSpc>
                <a:spcPts val="2400"/>
              </a:lnSpc>
              <a:spcBef>
                <a:spcPts val="5"/>
              </a:spcBef>
              <a:buChar char="•"/>
              <a:tabLst>
                <a:tab pos="356870" algn="l"/>
                <a:tab pos="357505" algn="l"/>
              </a:tabLst>
            </a:pPr>
            <a:r>
              <a:rPr sz="2500" spc="-5" dirty="0">
                <a:latin typeface="Arial"/>
                <a:cs typeface="Arial"/>
              </a:rPr>
              <a:t>Frankfurt School-influenced critique of “dominative mode”:  attitude to world, others, self as “raw</a:t>
            </a:r>
            <a:r>
              <a:rPr sz="2500" spc="15" dirty="0">
                <a:latin typeface="Arial"/>
                <a:cs typeface="Arial"/>
              </a:rPr>
              <a:t> </a:t>
            </a:r>
            <a:r>
              <a:rPr sz="2500" spc="-5" dirty="0">
                <a:latin typeface="Arial"/>
                <a:cs typeface="Arial"/>
              </a:rPr>
              <a:t>material”.</a:t>
            </a:r>
            <a:endParaRPr sz="2500">
              <a:latin typeface="Arial"/>
              <a:cs typeface="Arial"/>
            </a:endParaRPr>
          </a:p>
          <a:p>
            <a:pPr marL="357505" marR="338455" indent="-344805">
              <a:lnSpc>
                <a:spcPts val="2400"/>
              </a:lnSpc>
              <a:spcBef>
                <a:spcPts val="600"/>
              </a:spcBef>
              <a:buChar char="•"/>
              <a:tabLst>
                <a:tab pos="357505" algn="l"/>
                <a:tab pos="358140" algn="l"/>
              </a:tabLst>
            </a:pPr>
            <a:r>
              <a:rPr sz="2500" spc="-5" dirty="0">
                <a:latin typeface="Arial"/>
                <a:cs typeface="Arial"/>
              </a:rPr>
              <a:t>Need to connect with “lived experience” of emotion, etc.  Refusal of “specialised”</a:t>
            </a:r>
            <a:r>
              <a:rPr sz="2500" spc="-40" dirty="0">
                <a:latin typeface="Arial"/>
                <a:cs typeface="Arial"/>
              </a:rPr>
              <a:t> </a:t>
            </a:r>
            <a:r>
              <a:rPr sz="2500" spc="-5" dirty="0">
                <a:latin typeface="Arial"/>
                <a:cs typeface="Arial"/>
              </a:rPr>
              <a:t>rationality</a:t>
            </a:r>
            <a:endParaRPr sz="2500">
              <a:latin typeface="Arial"/>
              <a:cs typeface="Arial"/>
            </a:endParaRPr>
          </a:p>
          <a:p>
            <a:pPr marL="357505" indent="-344805">
              <a:lnSpc>
                <a:spcPct val="100000"/>
              </a:lnSpc>
              <a:spcBef>
                <a:spcPts val="20"/>
              </a:spcBef>
              <a:buChar char="•"/>
              <a:tabLst>
                <a:tab pos="357505" algn="l"/>
                <a:tab pos="358140" algn="l"/>
              </a:tabLst>
            </a:pPr>
            <a:r>
              <a:rPr sz="2500" spc="-5" dirty="0">
                <a:latin typeface="Arial"/>
                <a:cs typeface="Arial"/>
              </a:rPr>
              <a:t>(Implicit) reliance on “fully human” nature of</a:t>
            </a:r>
            <a:r>
              <a:rPr sz="2500" spc="-10" dirty="0">
                <a:latin typeface="Arial"/>
                <a:cs typeface="Arial"/>
              </a:rPr>
              <a:t> </a:t>
            </a:r>
            <a:r>
              <a:rPr sz="2500" spc="-5" dirty="0">
                <a:latin typeface="Arial"/>
                <a:cs typeface="Arial"/>
              </a:rPr>
              <a:t>writer</a:t>
            </a:r>
            <a:endParaRPr sz="2500">
              <a:latin typeface="Arial"/>
              <a:cs typeface="Arial"/>
            </a:endParaRPr>
          </a:p>
          <a:p>
            <a:pPr marL="357505" marR="513080" indent="-344805">
              <a:lnSpc>
                <a:spcPts val="2400"/>
              </a:lnSpc>
              <a:spcBef>
                <a:spcPts val="580"/>
              </a:spcBef>
              <a:buChar char="•"/>
              <a:tabLst>
                <a:tab pos="357505" algn="l"/>
                <a:tab pos="358140" algn="l"/>
              </a:tabLst>
            </a:pPr>
            <a:r>
              <a:rPr sz="2500" spc="-5" dirty="0">
                <a:latin typeface="Arial"/>
                <a:cs typeface="Arial"/>
              </a:rPr>
              <a:t>Synthetic rationality / reflexivity in refusal of separation  between private emotion and public analysis, private  feeling / culture and public economy /</a:t>
            </a:r>
            <a:r>
              <a:rPr sz="2500" spc="-25" dirty="0">
                <a:latin typeface="Arial"/>
                <a:cs typeface="Arial"/>
              </a:rPr>
              <a:t> </a:t>
            </a:r>
            <a:r>
              <a:rPr sz="2500" spc="-5" dirty="0">
                <a:latin typeface="Arial"/>
                <a:cs typeface="Arial"/>
              </a:rPr>
              <a:t>politics.</a:t>
            </a:r>
            <a:endParaRPr sz="2500">
              <a:latin typeface="Arial"/>
              <a:cs typeface="Arial"/>
            </a:endParaRPr>
          </a:p>
          <a:p>
            <a:pPr>
              <a:lnSpc>
                <a:spcPct val="100000"/>
              </a:lnSpc>
              <a:spcBef>
                <a:spcPts val="25"/>
              </a:spcBef>
            </a:pPr>
            <a:endParaRPr sz="3100">
              <a:latin typeface="Times New Roman"/>
              <a:cs typeface="Times New Roman"/>
            </a:endParaRPr>
          </a:p>
          <a:p>
            <a:pPr marL="356870" marR="36830">
              <a:lnSpc>
                <a:spcPts val="2400"/>
              </a:lnSpc>
              <a:spcBef>
                <a:spcPts val="5"/>
              </a:spcBef>
            </a:pPr>
            <a:r>
              <a:rPr sz="2500" spc="-5" dirty="0">
                <a:latin typeface="Arial"/>
                <a:cs typeface="Arial"/>
              </a:rPr>
              <a:t>“Humanism of both”: radical use of language of “fully-  developed human being” and of human needs / meaning  versus systems of domination and exploitation. Human  commonality and (class) difference. </a:t>
            </a:r>
            <a:r>
              <a:rPr sz="2500" spc="-10" dirty="0">
                <a:latin typeface="Arial"/>
                <a:cs typeface="Arial"/>
              </a:rPr>
              <a:t>Analysis </a:t>
            </a:r>
            <a:r>
              <a:rPr sz="2500" spc="-5" dirty="0">
                <a:latin typeface="Arial"/>
                <a:cs typeface="Arial"/>
              </a:rPr>
              <a:t>implicitly  grounded in shared humanity and shared (class)</a:t>
            </a:r>
            <a:r>
              <a:rPr sz="2500" spc="15" dirty="0">
                <a:latin typeface="Arial"/>
                <a:cs typeface="Arial"/>
              </a:rPr>
              <a:t> </a:t>
            </a:r>
            <a:r>
              <a:rPr sz="2500" spc="-5" dirty="0">
                <a:latin typeface="Arial"/>
                <a:cs typeface="Arial"/>
              </a:rPr>
              <a:t>struggle.</a:t>
            </a:r>
            <a:endParaRPr sz="25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251</a:t>
            </a:fld>
            <a:endParaRPr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763" y="325628"/>
            <a:ext cx="2259965" cy="406400"/>
          </a:xfrm>
          <a:prstGeom prst="rect">
            <a:avLst/>
          </a:prstGeom>
        </p:spPr>
        <p:txBody>
          <a:bodyPr vert="horz" wrap="square" lIns="0" tIns="12065" rIns="0" bIns="0" rtlCol="0">
            <a:spAutoFit/>
          </a:bodyPr>
          <a:lstStyle/>
          <a:p>
            <a:pPr marL="12700">
              <a:lnSpc>
                <a:spcPct val="100000"/>
              </a:lnSpc>
              <a:spcBef>
                <a:spcPts val="95"/>
              </a:spcBef>
            </a:pPr>
            <a:r>
              <a:rPr sz="2500" b="1" spc="-90" dirty="0">
                <a:solidFill>
                  <a:srgbClr val="0070C0"/>
                </a:solidFill>
                <a:latin typeface="Arial"/>
                <a:cs typeface="Arial"/>
              </a:rPr>
              <a:t>Michel </a:t>
            </a:r>
            <a:r>
              <a:rPr sz="2500" b="1" spc="-100" dirty="0">
                <a:solidFill>
                  <a:srgbClr val="0070C0"/>
                </a:solidFill>
                <a:latin typeface="Arial"/>
                <a:cs typeface="Arial"/>
              </a:rPr>
              <a:t>Foucault</a:t>
            </a:r>
            <a:endParaRPr sz="2500">
              <a:latin typeface="Arial"/>
              <a:cs typeface="Arial"/>
            </a:endParaRPr>
          </a:p>
        </p:txBody>
      </p:sp>
      <p:sp>
        <p:nvSpPr>
          <p:cNvPr id="3" name="object 3"/>
          <p:cNvSpPr txBox="1"/>
          <p:nvPr/>
        </p:nvSpPr>
        <p:spPr>
          <a:xfrm>
            <a:off x="307340" y="1041908"/>
            <a:ext cx="8449945" cy="4184650"/>
          </a:xfrm>
          <a:prstGeom prst="rect">
            <a:avLst/>
          </a:prstGeom>
        </p:spPr>
        <p:txBody>
          <a:bodyPr vert="horz" wrap="square" lIns="0" tIns="78740" rIns="0" bIns="0" rtlCol="0">
            <a:spAutoFit/>
          </a:bodyPr>
          <a:lstStyle/>
          <a:p>
            <a:pPr marL="356235" marR="5080" indent="-343535">
              <a:lnSpc>
                <a:spcPts val="2110"/>
              </a:lnSpc>
              <a:spcBef>
                <a:spcPts val="620"/>
              </a:spcBef>
              <a:buChar char="•"/>
              <a:tabLst>
                <a:tab pos="356870" algn="l"/>
                <a:tab pos="357505" algn="l"/>
              </a:tabLst>
            </a:pPr>
            <a:r>
              <a:rPr sz="2200" spc="-5" dirty="0">
                <a:latin typeface="Arial"/>
                <a:cs typeface="Arial"/>
              </a:rPr>
              <a:t>Developed </a:t>
            </a:r>
            <a:r>
              <a:rPr sz="2200" dirty="0">
                <a:latin typeface="Arial"/>
                <a:cs typeface="Arial"/>
              </a:rPr>
              <a:t>from structuralist </a:t>
            </a:r>
            <a:r>
              <a:rPr sz="2200" spc="-5" dirty="0">
                <a:latin typeface="Arial"/>
                <a:cs typeface="Arial"/>
              </a:rPr>
              <a:t>tradition </a:t>
            </a:r>
            <a:r>
              <a:rPr sz="2200" dirty="0">
                <a:latin typeface="Arial"/>
                <a:cs typeface="Arial"/>
              </a:rPr>
              <a:t>(contrast </a:t>
            </a:r>
            <a:r>
              <a:rPr sz="2200" spc="0" dirty="0">
                <a:latin typeface="Arial"/>
                <a:cs typeface="Arial"/>
              </a:rPr>
              <a:t>to </a:t>
            </a:r>
            <a:r>
              <a:rPr sz="2200" spc="-5" dirty="0">
                <a:latin typeface="Arial"/>
                <a:cs typeface="Arial"/>
              </a:rPr>
              <a:t>EPT </a:t>
            </a:r>
            <a:r>
              <a:rPr sz="2200" dirty="0">
                <a:latin typeface="Arial"/>
                <a:cs typeface="Arial"/>
              </a:rPr>
              <a:t>/ RW), </a:t>
            </a:r>
            <a:r>
              <a:rPr sz="2200" spc="-5" dirty="0">
                <a:latin typeface="Arial"/>
                <a:cs typeface="Arial"/>
              </a:rPr>
              <a:t>but  unusual among </a:t>
            </a:r>
            <a:r>
              <a:rPr sz="2200" dirty="0">
                <a:latin typeface="Arial"/>
                <a:cs typeface="Arial"/>
              </a:rPr>
              <a:t>poststructuralists </a:t>
            </a:r>
            <a:r>
              <a:rPr sz="2200" spc="-5" dirty="0">
                <a:latin typeface="Arial"/>
                <a:cs typeface="Arial"/>
              </a:rPr>
              <a:t>in </a:t>
            </a:r>
            <a:r>
              <a:rPr sz="2200" dirty="0">
                <a:latin typeface="Arial"/>
                <a:cs typeface="Arial"/>
              </a:rPr>
              <a:t>retention of </a:t>
            </a:r>
            <a:r>
              <a:rPr sz="2200" spc="-5" dirty="0">
                <a:latin typeface="Arial"/>
                <a:cs typeface="Arial"/>
              </a:rPr>
              <a:t>analysis of  power, institutions </a:t>
            </a:r>
            <a:r>
              <a:rPr sz="2200" dirty="0">
                <a:latin typeface="Arial"/>
                <a:cs typeface="Arial"/>
              </a:rPr>
              <a:t>etc. </a:t>
            </a:r>
            <a:r>
              <a:rPr sz="2200" spc="-5" dirty="0">
                <a:latin typeface="Arial"/>
                <a:cs typeface="Arial"/>
              </a:rPr>
              <a:t>as against purely literary </a:t>
            </a:r>
            <a:r>
              <a:rPr sz="2200" dirty="0">
                <a:latin typeface="Arial"/>
                <a:cs typeface="Arial"/>
              </a:rPr>
              <a:t>or </a:t>
            </a:r>
            <a:r>
              <a:rPr sz="2200" spc="-5" dirty="0">
                <a:latin typeface="Arial"/>
                <a:cs typeface="Arial"/>
              </a:rPr>
              <a:t>philosophical  </a:t>
            </a:r>
            <a:r>
              <a:rPr sz="2200" dirty="0">
                <a:latin typeface="Arial"/>
                <a:cs typeface="Arial"/>
              </a:rPr>
              <a:t>approach. </a:t>
            </a:r>
            <a:r>
              <a:rPr sz="2200" spc="-5" dirty="0">
                <a:latin typeface="Arial"/>
                <a:cs typeface="Arial"/>
              </a:rPr>
              <a:t>Multiplicity </a:t>
            </a:r>
            <a:r>
              <a:rPr sz="2200" dirty="0">
                <a:latin typeface="Arial"/>
                <a:cs typeface="Arial"/>
              </a:rPr>
              <a:t>of </a:t>
            </a:r>
            <a:r>
              <a:rPr sz="2200" spc="-5" dirty="0">
                <a:latin typeface="Arial"/>
                <a:cs typeface="Arial"/>
              </a:rPr>
              <a:t>theories </a:t>
            </a:r>
            <a:r>
              <a:rPr sz="2200" dirty="0">
                <a:latin typeface="Arial"/>
                <a:cs typeface="Arial"/>
              </a:rPr>
              <a:t>rather than </a:t>
            </a:r>
            <a:r>
              <a:rPr sz="2200" spc="-5" dirty="0">
                <a:latin typeface="Arial"/>
                <a:cs typeface="Arial"/>
              </a:rPr>
              <a:t>single </a:t>
            </a:r>
            <a:r>
              <a:rPr sz="2200" dirty="0">
                <a:latin typeface="Arial"/>
                <a:cs typeface="Arial"/>
              </a:rPr>
              <a:t>coherent  Theory. Both Jay </a:t>
            </a:r>
            <a:r>
              <a:rPr sz="2200" spc="-5" dirty="0">
                <a:latin typeface="Arial"/>
                <a:cs typeface="Arial"/>
              </a:rPr>
              <a:t>and </a:t>
            </a:r>
            <a:r>
              <a:rPr sz="2200" dirty="0">
                <a:latin typeface="Arial"/>
                <a:cs typeface="Arial"/>
              </a:rPr>
              <a:t>Habermas treat </a:t>
            </a:r>
            <a:r>
              <a:rPr sz="2200" spc="-5" dirty="0">
                <a:latin typeface="Arial"/>
                <a:cs typeface="Arial"/>
              </a:rPr>
              <a:t>dialogue between Foucault  and critical modernism as </a:t>
            </a:r>
            <a:r>
              <a:rPr sz="2200" dirty="0">
                <a:latin typeface="Arial"/>
                <a:cs typeface="Arial"/>
              </a:rPr>
              <a:t>a central one. </a:t>
            </a:r>
            <a:r>
              <a:rPr sz="2200" spc="-5" dirty="0">
                <a:latin typeface="Arial"/>
                <a:cs typeface="Arial"/>
              </a:rPr>
              <a:t>Shares with RW </a:t>
            </a:r>
            <a:r>
              <a:rPr sz="2200" dirty="0">
                <a:latin typeface="Arial"/>
                <a:cs typeface="Arial"/>
              </a:rPr>
              <a:t>/ </a:t>
            </a:r>
            <a:r>
              <a:rPr sz="2200" spc="-5" dirty="0">
                <a:latin typeface="Arial"/>
                <a:cs typeface="Arial"/>
              </a:rPr>
              <a:t>EPT  dissolution </a:t>
            </a:r>
            <a:r>
              <a:rPr sz="2200" dirty="0">
                <a:latin typeface="Arial"/>
                <a:cs typeface="Arial"/>
              </a:rPr>
              <a:t>of </a:t>
            </a:r>
            <a:r>
              <a:rPr sz="2200" spc="-5" dirty="0">
                <a:latin typeface="Arial"/>
                <a:cs typeface="Arial"/>
              </a:rPr>
              <a:t>isolation </a:t>
            </a:r>
            <a:r>
              <a:rPr sz="2200" dirty="0">
                <a:latin typeface="Arial"/>
                <a:cs typeface="Arial"/>
              </a:rPr>
              <a:t>of separate </a:t>
            </a:r>
            <a:r>
              <a:rPr sz="2200" spc="-5" dirty="0">
                <a:latin typeface="Arial"/>
                <a:cs typeface="Arial"/>
              </a:rPr>
              <a:t>"levels" </a:t>
            </a:r>
            <a:r>
              <a:rPr sz="2200" dirty="0">
                <a:latin typeface="Arial"/>
                <a:cs typeface="Arial"/>
              </a:rPr>
              <a:t>of society; for </a:t>
            </a:r>
            <a:r>
              <a:rPr sz="2200" spc="0" dirty="0">
                <a:latin typeface="Arial"/>
                <a:cs typeface="Arial"/>
              </a:rPr>
              <a:t>MF </a:t>
            </a:r>
            <a:r>
              <a:rPr sz="2200" spc="-5" dirty="0">
                <a:latin typeface="Arial"/>
                <a:cs typeface="Arial"/>
              </a:rPr>
              <a:t>this  is via an analysis </a:t>
            </a:r>
            <a:r>
              <a:rPr sz="2200" dirty="0">
                <a:latin typeface="Arial"/>
                <a:cs typeface="Arial"/>
              </a:rPr>
              <a:t>of</a:t>
            </a:r>
            <a:r>
              <a:rPr sz="2200" spc="-5" dirty="0">
                <a:latin typeface="Arial"/>
                <a:cs typeface="Arial"/>
              </a:rPr>
              <a:t> power.</a:t>
            </a:r>
            <a:endParaRPr sz="2200">
              <a:latin typeface="Arial"/>
              <a:cs typeface="Arial"/>
            </a:endParaRPr>
          </a:p>
          <a:p>
            <a:pPr>
              <a:lnSpc>
                <a:spcPct val="100000"/>
              </a:lnSpc>
              <a:buFont typeface="Arial"/>
              <a:buChar char="•"/>
            </a:pPr>
            <a:endParaRPr sz="2750">
              <a:latin typeface="Times New Roman"/>
              <a:cs typeface="Times New Roman"/>
            </a:endParaRPr>
          </a:p>
          <a:p>
            <a:pPr marL="356870" marR="127635" indent="-344170">
              <a:lnSpc>
                <a:spcPts val="2110"/>
              </a:lnSpc>
              <a:buChar char="•"/>
              <a:tabLst>
                <a:tab pos="356870" algn="l"/>
                <a:tab pos="357505" algn="l"/>
              </a:tabLst>
            </a:pPr>
            <a:r>
              <a:rPr sz="2200" spc="-5" dirty="0">
                <a:latin typeface="Arial"/>
                <a:cs typeface="Arial"/>
              </a:rPr>
              <a:t>Traditional </a:t>
            </a:r>
            <a:r>
              <a:rPr sz="2200" dirty="0">
                <a:latin typeface="Arial"/>
                <a:cs typeface="Arial"/>
              </a:rPr>
              <a:t>model of </a:t>
            </a:r>
            <a:r>
              <a:rPr sz="2200" spc="-5" dirty="0">
                <a:latin typeface="Arial"/>
                <a:cs typeface="Arial"/>
              </a:rPr>
              <a:t>power (incl. liberal and </a:t>
            </a:r>
            <a:r>
              <a:rPr sz="2200" dirty="0">
                <a:latin typeface="Arial"/>
                <a:cs typeface="Arial"/>
              </a:rPr>
              <a:t>Marxist theories), for  MF:</a:t>
            </a:r>
            <a:endParaRPr sz="2200">
              <a:latin typeface="Arial"/>
              <a:cs typeface="Arial"/>
            </a:endParaRPr>
          </a:p>
          <a:p>
            <a:pPr marL="527685" indent="-514984">
              <a:lnSpc>
                <a:spcPct val="100000"/>
              </a:lnSpc>
              <a:spcBef>
                <a:spcPts val="15"/>
              </a:spcBef>
              <a:buAutoNum type="arabicPeriod"/>
              <a:tabLst>
                <a:tab pos="527685" algn="l"/>
                <a:tab pos="528320" algn="l"/>
              </a:tabLst>
            </a:pPr>
            <a:r>
              <a:rPr sz="2200" spc="-5" dirty="0">
                <a:latin typeface="Arial"/>
                <a:cs typeface="Arial"/>
              </a:rPr>
              <a:t>power is </a:t>
            </a:r>
            <a:r>
              <a:rPr sz="2200" dirty="0">
                <a:latin typeface="Arial"/>
                <a:cs typeface="Arial"/>
              </a:rPr>
              <a:t>possessed </a:t>
            </a:r>
            <a:r>
              <a:rPr sz="2200" spc="-5" dirty="0">
                <a:latin typeface="Arial"/>
                <a:cs typeface="Arial"/>
              </a:rPr>
              <a:t>by</a:t>
            </a:r>
            <a:r>
              <a:rPr sz="2200" spc="-25" dirty="0">
                <a:latin typeface="Arial"/>
                <a:cs typeface="Arial"/>
              </a:rPr>
              <a:t> </a:t>
            </a:r>
            <a:r>
              <a:rPr sz="2200" dirty="0">
                <a:latin typeface="Arial"/>
                <a:cs typeface="Arial"/>
              </a:rPr>
              <a:t>someone;</a:t>
            </a:r>
            <a:endParaRPr sz="2200">
              <a:latin typeface="Arial"/>
              <a:cs typeface="Arial"/>
            </a:endParaRPr>
          </a:p>
          <a:p>
            <a:pPr marL="527685" indent="-514984">
              <a:lnSpc>
                <a:spcPct val="100000"/>
              </a:lnSpc>
              <a:buAutoNum type="arabicPeriod"/>
              <a:tabLst>
                <a:tab pos="527685" algn="l"/>
                <a:tab pos="528320" algn="l"/>
              </a:tabLst>
            </a:pPr>
            <a:r>
              <a:rPr sz="2200" spc="-5" dirty="0">
                <a:latin typeface="Arial"/>
                <a:cs typeface="Arial"/>
              </a:rPr>
              <a:t>power is derived </a:t>
            </a:r>
            <a:r>
              <a:rPr sz="2200" dirty="0">
                <a:latin typeface="Arial"/>
                <a:cs typeface="Arial"/>
              </a:rPr>
              <a:t>from a central</a:t>
            </a:r>
            <a:r>
              <a:rPr sz="2200" spc="-50" dirty="0">
                <a:latin typeface="Arial"/>
                <a:cs typeface="Arial"/>
              </a:rPr>
              <a:t> </a:t>
            </a:r>
            <a:r>
              <a:rPr sz="2200" dirty="0">
                <a:latin typeface="Arial"/>
                <a:cs typeface="Arial"/>
              </a:rPr>
              <a:t>source;</a:t>
            </a:r>
            <a:endParaRPr sz="2200">
              <a:latin typeface="Arial"/>
              <a:cs typeface="Arial"/>
            </a:endParaRPr>
          </a:p>
          <a:p>
            <a:pPr marL="527685" indent="-514984">
              <a:lnSpc>
                <a:spcPct val="100000"/>
              </a:lnSpc>
              <a:buAutoNum type="arabicPeriod"/>
              <a:tabLst>
                <a:tab pos="527685" algn="l"/>
                <a:tab pos="528320" algn="l"/>
              </a:tabLst>
            </a:pPr>
            <a:r>
              <a:rPr sz="2200" spc="-5" dirty="0">
                <a:latin typeface="Arial"/>
                <a:cs typeface="Arial"/>
              </a:rPr>
              <a:t>power is primarily </a:t>
            </a:r>
            <a:r>
              <a:rPr sz="2200" dirty="0">
                <a:latin typeface="Arial"/>
                <a:cs typeface="Arial"/>
              </a:rPr>
              <a:t>repressive.</a:t>
            </a:r>
            <a:endParaRPr sz="2200">
              <a:latin typeface="Arial"/>
              <a:cs typeface="Arial"/>
            </a:endParaRPr>
          </a:p>
        </p:txBody>
      </p:sp>
      <p:sp>
        <p:nvSpPr>
          <p:cNvPr id="4" name="object 4"/>
          <p:cNvSpPr/>
          <p:nvPr/>
        </p:nvSpPr>
        <p:spPr>
          <a:xfrm>
            <a:off x="6629400" y="4038600"/>
            <a:ext cx="2438310" cy="279399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252</a:t>
            </a:fld>
            <a:endParaRP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554227"/>
            <a:ext cx="1339215" cy="406400"/>
          </a:xfrm>
          <a:prstGeom prst="rect">
            <a:avLst/>
          </a:prstGeom>
        </p:spPr>
        <p:txBody>
          <a:bodyPr vert="horz" wrap="square" lIns="0" tIns="12065" rIns="0" bIns="0" rtlCol="0">
            <a:spAutoFit/>
          </a:bodyPr>
          <a:lstStyle/>
          <a:p>
            <a:pPr marL="12700">
              <a:lnSpc>
                <a:spcPct val="100000"/>
              </a:lnSpc>
              <a:spcBef>
                <a:spcPts val="95"/>
              </a:spcBef>
            </a:pPr>
            <a:r>
              <a:rPr sz="2500" b="1" spc="25" dirty="0">
                <a:latin typeface="Arial"/>
                <a:cs typeface="Arial"/>
              </a:rPr>
              <a:t>F</a:t>
            </a:r>
            <a:r>
              <a:rPr sz="2500" b="1" spc="-114" dirty="0">
                <a:latin typeface="Arial"/>
                <a:cs typeface="Arial"/>
              </a:rPr>
              <a:t>o</a:t>
            </a:r>
            <a:r>
              <a:rPr sz="2500" b="1" spc="-100" dirty="0">
                <a:latin typeface="Arial"/>
                <a:cs typeface="Arial"/>
              </a:rPr>
              <a:t>uca</a:t>
            </a:r>
            <a:r>
              <a:rPr sz="2500" b="1" spc="-195" dirty="0">
                <a:latin typeface="Arial"/>
                <a:cs typeface="Arial"/>
              </a:rPr>
              <a:t>u</a:t>
            </a:r>
            <a:r>
              <a:rPr sz="2500" b="1" spc="-95" dirty="0">
                <a:latin typeface="Arial"/>
                <a:cs typeface="Arial"/>
              </a:rPr>
              <a:t>l</a:t>
            </a:r>
            <a:r>
              <a:rPr sz="2500" b="1" spc="-140" dirty="0">
                <a:latin typeface="Arial"/>
                <a:cs typeface="Arial"/>
              </a:rPr>
              <a:t>t:</a:t>
            </a:r>
            <a:endParaRPr sz="25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253</a:t>
            </a:fld>
            <a:endParaRPr dirty="0"/>
          </a:p>
        </p:txBody>
      </p:sp>
      <p:sp>
        <p:nvSpPr>
          <p:cNvPr id="3" name="object 3"/>
          <p:cNvSpPr txBox="1"/>
          <p:nvPr/>
        </p:nvSpPr>
        <p:spPr>
          <a:xfrm>
            <a:off x="535687" y="1441196"/>
            <a:ext cx="7950834" cy="4718685"/>
          </a:xfrm>
          <a:prstGeom prst="rect">
            <a:avLst/>
          </a:prstGeom>
        </p:spPr>
        <p:txBody>
          <a:bodyPr vert="horz" wrap="square" lIns="0" tIns="70485" rIns="0" bIns="0" rtlCol="0">
            <a:spAutoFit/>
          </a:bodyPr>
          <a:lstStyle/>
          <a:p>
            <a:pPr marL="527685" marR="5080" indent="-514984">
              <a:lnSpc>
                <a:spcPts val="1920"/>
              </a:lnSpc>
              <a:spcBef>
                <a:spcPts val="555"/>
              </a:spcBef>
              <a:buAutoNum type="arabicPeriod"/>
              <a:tabLst>
                <a:tab pos="527685" algn="l"/>
                <a:tab pos="528320" algn="l"/>
              </a:tabLst>
            </a:pPr>
            <a:r>
              <a:rPr sz="2000" spc="-15" dirty="0">
                <a:latin typeface="Arial"/>
                <a:cs typeface="Arial"/>
              </a:rPr>
              <a:t>"Power is </a:t>
            </a:r>
            <a:r>
              <a:rPr sz="2000" spc="-10" dirty="0">
                <a:latin typeface="Arial"/>
                <a:cs typeface="Arial"/>
              </a:rPr>
              <a:t>exercised": it </a:t>
            </a:r>
            <a:r>
              <a:rPr sz="2000" spc="-15" dirty="0">
                <a:latin typeface="Arial"/>
                <a:cs typeface="Arial"/>
              </a:rPr>
              <a:t>is </a:t>
            </a:r>
            <a:r>
              <a:rPr sz="2000" spc="-5" dirty="0">
                <a:latin typeface="Arial"/>
                <a:cs typeface="Arial"/>
              </a:rPr>
              <a:t>a </a:t>
            </a:r>
            <a:r>
              <a:rPr sz="2000" spc="-10" dirty="0">
                <a:latin typeface="Arial"/>
                <a:cs typeface="Arial"/>
              </a:rPr>
              <a:t>relation. This derived from structuralist  relationalism </a:t>
            </a:r>
            <a:r>
              <a:rPr sz="2000" spc="-5" dirty="0">
                <a:latin typeface="Arial"/>
                <a:cs typeface="Arial"/>
              </a:rPr>
              <a:t>vs. </a:t>
            </a:r>
            <a:r>
              <a:rPr sz="2000" spc="-10" dirty="0">
                <a:latin typeface="Arial"/>
                <a:cs typeface="Arial"/>
              </a:rPr>
              <a:t>subject-orientation of Western</a:t>
            </a:r>
            <a:r>
              <a:rPr sz="2000" spc="175" dirty="0">
                <a:latin typeface="Arial"/>
                <a:cs typeface="Arial"/>
              </a:rPr>
              <a:t> </a:t>
            </a:r>
            <a:r>
              <a:rPr sz="2000" spc="-10" dirty="0">
                <a:latin typeface="Arial"/>
                <a:cs typeface="Arial"/>
              </a:rPr>
              <a:t>Marxism.</a:t>
            </a:r>
            <a:endParaRPr sz="2000">
              <a:latin typeface="Arial"/>
              <a:cs typeface="Arial"/>
            </a:endParaRPr>
          </a:p>
          <a:p>
            <a:pPr>
              <a:lnSpc>
                <a:spcPct val="100000"/>
              </a:lnSpc>
              <a:buFont typeface="Arial"/>
              <a:buAutoNum type="arabicPeriod"/>
            </a:pPr>
            <a:endParaRPr sz="2500">
              <a:latin typeface="Times New Roman"/>
              <a:cs typeface="Times New Roman"/>
            </a:endParaRPr>
          </a:p>
          <a:p>
            <a:pPr marL="527685" marR="546100" indent="-514984">
              <a:lnSpc>
                <a:spcPts val="1920"/>
              </a:lnSpc>
              <a:buAutoNum type="arabicPeriod"/>
              <a:tabLst>
                <a:tab pos="527685" algn="l"/>
                <a:tab pos="528320" algn="l"/>
              </a:tabLst>
            </a:pPr>
            <a:r>
              <a:rPr sz="2000" spc="-15" dirty="0">
                <a:latin typeface="Arial"/>
                <a:cs typeface="Arial"/>
              </a:rPr>
              <a:t>"Power is </a:t>
            </a:r>
            <a:r>
              <a:rPr sz="2000" spc="-10" dirty="0">
                <a:latin typeface="Arial"/>
                <a:cs typeface="Arial"/>
              </a:rPr>
              <a:t>analysed as coming from the bottom up": </a:t>
            </a:r>
            <a:r>
              <a:rPr sz="2000" spc="-5" dirty="0">
                <a:latin typeface="Arial"/>
                <a:cs typeface="Arial"/>
              </a:rPr>
              <a:t>post-  </a:t>
            </a:r>
            <a:r>
              <a:rPr sz="2000" spc="-10" dirty="0">
                <a:latin typeface="Arial"/>
                <a:cs typeface="Arial"/>
              </a:rPr>
              <a:t>structuralist refusal of single </a:t>
            </a:r>
            <a:r>
              <a:rPr sz="2000" spc="-15" dirty="0">
                <a:latin typeface="Arial"/>
                <a:cs typeface="Arial"/>
              </a:rPr>
              <a:t>unified </a:t>
            </a:r>
            <a:r>
              <a:rPr sz="2000" spc="-10" dirty="0">
                <a:latin typeface="Arial"/>
                <a:cs typeface="Arial"/>
              </a:rPr>
              <a:t>totality ex state, ideology,  economy, </a:t>
            </a:r>
            <a:r>
              <a:rPr sz="2000" spc="-5" dirty="0">
                <a:latin typeface="Arial"/>
                <a:cs typeface="Arial"/>
              </a:rPr>
              <a:t>etc. </a:t>
            </a:r>
            <a:r>
              <a:rPr sz="2000" spc="-10" dirty="0">
                <a:latin typeface="Arial"/>
                <a:cs typeface="Arial"/>
              </a:rPr>
              <a:t>Instead multiplicity of power relations &amp; no  distinction between</a:t>
            </a:r>
            <a:r>
              <a:rPr sz="2000" spc="75" dirty="0">
                <a:latin typeface="Arial"/>
                <a:cs typeface="Arial"/>
              </a:rPr>
              <a:t> </a:t>
            </a:r>
            <a:r>
              <a:rPr sz="2000" spc="-10" dirty="0">
                <a:latin typeface="Arial"/>
                <a:cs typeface="Arial"/>
              </a:rPr>
              <a:t>"levels".</a:t>
            </a:r>
            <a:endParaRPr sz="2000">
              <a:latin typeface="Arial"/>
              <a:cs typeface="Arial"/>
            </a:endParaRPr>
          </a:p>
          <a:p>
            <a:pPr marL="527685">
              <a:lnSpc>
                <a:spcPct val="100000"/>
              </a:lnSpc>
              <a:spcBef>
                <a:spcPts val="1930"/>
              </a:spcBef>
            </a:pPr>
            <a:r>
              <a:rPr sz="2000" spc="-10" dirty="0">
                <a:latin typeface="Arial"/>
                <a:cs typeface="Arial"/>
              </a:rPr>
              <a:t>NB</a:t>
            </a:r>
            <a:r>
              <a:rPr sz="2000" spc="-20" dirty="0">
                <a:latin typeface="Arial"/>
                <a:cs typeface="Arial"/>
              </a:rPr>
              <a:t> </a:t>
            </a:r>
            <a:r>
              <a:rPr sz="2000" spc="-10" dirty="0">
                <a:latin typeface="Arial"/>
                <a:cs typeface="Arial"/>
              </a:rPr>
              <a:t>(holism):</a:t>
            </a:r>
            <a:endParaRPr sz="2000">
              <a:latin typeface="Arial"/>
              <a:cs typeface="Arial"/>
            </a:endParaRPr>
          </a:p>
          <a:p>
            <a:pPr marL="527685" marR="210820" indent="-514984">
              <a:lnSpc>
                <a:spcPts val="1920"/>
              </a:lnSpc>
              <a:spcBef>
                <a:spcPts val="459"/>
              </a:spcBef>
              <a:buAutoNum type="alphaLcParenBoth"/>
              <a:tabLst>
                <a:tab pos="527685" algn="l"/>
                <a:tab pos="528320" algn="l"/>
              </a:tabLst>
            </a:pPr>
            <a:r>
              <a:rPr sz="2000" spc="-10" dirty="0">
                <a:latin typeface="Arial"/>
                <a:cs typeface="Arial"/>
              </a:rPr>
              <a:t>No escape from power relations (challenge to </a:t>
            </a:r>
            <a:r>
              <a:rPr sz="2000" spc="-5" dirty="0">
                <a:latin typeface="Arial"/>
                <a:cs typeface="Arial"/>
              </a:rPr>
              <a:t>Habermas' </a:t>
            </a:r>
            <a:r>
              <a:rPr sz="2000" spc="-15" dirty="0">
                <a:latin typeface="Arial"/>
                <a:cs typeface="Arial"/>
              </a:rPr>
              <a:t>"ideal  </a:t>
            </a:r>
            <a:r>
              <a:rPr sz="2000" spc="-10" dirty="0">
                <a:latin typeface="Arial"/>
                <a:cs typeface="Arial"/>
              </a:rPr>
              <a:t>speech situation"): human relations are always involved with  </a:t>
            </a:r>
            <a:r>
              <a:rPr sz="2000" spc="-5" dirty="0">
                <a:latin typeface="Arial"/>
                <a:cs typeface="Arial"/>
              </a:rPr>
              <a:t>coercive </a:t>
            </a:r>
            <a:r>
              <a:rPr sz="2000" spc="-10" dirty="0">
                <a:latin typeface="Arial"/>
                <a:cs typeface="Arial"/>
              </a:rPr>
              <a:t>power. Hence this </a:t>
            </a:r>
            <a:r>
              <a:rPr sz="2000" spc="-15" dirty="0">
                <a:latin typeface="Arial"/>
                <a:cs typeface="Arial"/>
              </a:rPr>
              <a:t>is </a:t>
            </a:r>
            <a:r>
              <a:rPr sz="2000" spc="-10" dirty="0">
                <a:latin typeface="Arial"/>
                <a:cs typeface="Arial"/>
              </a:rPr>
              <a:t>not </a:t>
            </a:r>
            <a:r>
              <a:rPr sz="2000" spc="-5" dirty="0">
                <a:latin typeface="Arial"/>
                <a:cs typeface="Arial"/>
              </a:rPr>
              <a:t>a </a:t>
            </a:r>
            <a:r>
              <a:rPr sz="2000" spc="-10" dirty="0">
                <a:latin typeface="Arial"/>
                <a:cs typeface="Arial"/>
              </a:rPr>
              <a:t>liberal pluralism (with private  retreats) but an all-encompassing</a:t>
            </a:r>
            <a:r>
              <a:rPr sz="2000" spc="75" dirty="0">
                <a:latin typeface="Arial"/>
                <a:cs typeface="Arial"/>
              </a:rPr>
              <a:t> </a:t>
            </a:r>
            <a:r>
              <a:rPr sz="2000" spc="-10" dirty="0">
                <a:latin typeface="Arial"/>
                <a:cs typeface="Arial"/>
              </a:rPr>
              <a:t>multiplicity.</a:t>
            </a:r>
            <a:endParaRPr sz="2000">
              <a:latin typeface="Arial"/>
              <a:cs typeface="Arial"/>
            </a:endParaRPr>
          </a:p>
          <a:p>
            <a:pPr marL="563880">
              <a:lnSpc>
                <a:spcPct val="100000"/>
              </a:lnSpc>
              <a:spcBef>
                <a:spcPts val="15"/>
              </a:spcBef>
            </a:pPr>
            <a:r>
              <a:rPr sz="2000" spc="-10" dirty="0">
                <a:latin typeface="Arial"/>
                <a:cs typeface="Arial"/>
              </a:rPr>
              <a:t>(social</a:t>
            </a:r>
            <a:r>
              <a:rPr sz="2000" dirty="0">
                <a:latin typeface="Arial"/>
                <a:cs typeface="Arial"/>
              </a:rPr>
              <a:t> </a:t>
            </a:r>
            <a:r>
              <a:rPr sz="2000" spc="-10" dirty="0">
                <a:latin typeface="Arial"/>
                <a:cs typeface="Arial"/>
              </a:rPr>
              <a:t>movements)</a:t>
            </a:r>
            <a:endParaRPr sz="2000">
              <a:latin typeface="Arial"/>
              <a:cs typeface="Arial"/>
            </a:endParaRPr>
          </a:p>
          <a:p>
            <a:pPr>
              <a:lnSpc>
                <a:spcPct val="100000"/>
              </a:lnSpc>
              <a:spcBef>
                <a:spcPts val="40"/>
              </a:spcBef>
            </a:pPr>
            <a:endParaRPr sz="2050">
              <a:latin typeface="Times New Roman"/>
              <a:cs typeface="Times New Roman"/>
            </a:endParaRPr>
          </a:p>
          <a:p>
            <a:pPr marL="527685" marR="401955" indent="-514984">
              <a:lnSpc>
                <a:spcPct val="100000"/>
              </a:lnSpc>
              <a:buAutoNum type="alphaLcParenBoth" startAt="2"/>
              <a:tabLst>
                <a:tab pos="527685" algn="l"/>
                <a:tab pos="528320" algn="l"/>
              </a:tabLst>
            </a:pPr>
            <a:r>
              <a:rPr sz="2000" spc="-10" dirty="0">
                <a:latin typeface="Arial"/>
                <a:cs typeface="Arial"/>
              </a:rPr>
              <a:t>Power includes possibility of resistance and struggle; it's never  </a:t>
            </a:r>
            <a:r>
              <a:rPr sz="2000" spc="-15" dirty="0">
                <a:latin typeface="Arial"/>
                <a:cs typeface="Arial"/>
              </a:rPr>
              <a:t>totally </a:t>
            </a:r>
            <a:r>
              <a:rPr sz="2000" spc="-10" dirty="0">
                <a:latin typeface="Arial"/>
                <a:cs typeface="Arial"/>
              </a:rPr>
              <a:t>one-</a:t>
            </a:r>
            <a:r>
              <a:rPr sz="2000" spc="40" dirty="0">
                <a:latin typeface="Arial"/>
                <a:cs typeface="Arial"/>
              </a:rPr>
              <a:t> </a:t>
            </a:r>
            <a:r>
              <a:rPr sz="2000" spc="-10" dirty="0">
                <a:latin typeface="Arial"/>
                <a:cs typeface="Arial"/>
              </a:rPr>
              <a:t>dimensional.</a:t>
            </a:r>
            <a:endParaRPr sz="2000">
              <a:latin typeface="Arial"/>
              <a:cs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554227"/>
            <a:ext cx="7811770" cy="1627505"/>
          </a:xfrm>
          <a:prstGeom prst="rect">
            <a:avLst/>
          </a:prstGeom>
        </p:spPr>
        <p:txBody>
          <a:bodyPr vert="horz" wrap="square" lIns="0" tIns="13970" rIns="0" bIns="0" rtlCol="0">
            <a:spAutoFit/>
          </a:bodyPr>
          <a:lstStyle/>
          <a:p>
            <a:pPr marL="356870" marR="5080" indent="-344805">
              <a:lnSpc>
                <a:spcPct val="100000"/>
              </a:lnSpc>
              <a:spcBef>
                <a:spcPts val="110"/>
              </a:spcBef>
            </a:pPr>
            <a:r>
              <a:rPr sz="2100" spc="0" dirty="0">
                <a:latin typeface="Arial"/>
                <a:cs typeface="Arial"/>
              </a:rPr>
              <a:t>3. Power as </a:t>
            </a:r>
            <a:r>
              <a:rPr sz="2100" dirty="0">
                <a:latin typeface="Arial"/>
                <a:cs typeface="Arial"/>
              </a:rPr>
              <a:t>constitutive </a:t>
            </a:r>
            <a:r>
              <a:rPr sz="2100" spc="0" dirty="0">
                <a:latin typeface="Arial"/>
                <a:cs typeface="Arial"/>
              </a:rPr>
              <a:t>of </a:t>
            </a:r>
            <a:r>
              <a:rPr sz="2100" dirty="0">
                <a:latin typeface="Arial"/>
                <a:cs typeface="Arial"/>
              </a:rPr>
              <a:t>subjectivity etc. through </a:t>
            </a:r>
            <a:r>
              <a:rPr sz="2100" spc="0" dirty="0">
                <a:latin typeface="Arial"/>
                <a:cs typeface="Arial"/>
              </a:rPr>
              <a:t>power </a:t>
            </a:r>
            <a:r>
              <a:rPr sz="2100" dirty="0">
                <a:latin typeface="Arial"/>
                <a:cs typeface="Arial"/>
              </a:rPr>
              <a:t>/  knowledge. </a:t>
            </a:r>
            <a:r>
              <a:rPr sz="2100" spc="5" dirty="0">
                <a:latin typeface="Arial"/>
                <a:cs typeface="Arial"/>
              </a:rPr>
              <a:t>NB </a:t>
            </a:r>
            <a:r>
              <a:rPr sz="2100" dirty="0">
                <a:latin typeface="Arial"/>
                <a:cs typeface="Arial"/>
              </a:rPr>
              <a:t>contrast </a:t>
            </a:r>
            <a:r>
              <a:rPr sz="2100" spc="-5" dirty="0">
                <a:latin typeface="Arial"/>
                <a:cs typeface="Arial"/>
              </a:rPr>
              <a:t>to </a:t>
            </a:r>
            <a:r>
              <a:rPr sz="2100" spc="0" dirty="0">
                <a:latin typeface="Arial"/>
                <a:cs typeface="Arial"/>
              </a:rPr>
              <a:t>RW's use of </a:t>
            </a:r>
            <a:r>
              <a:rPr sz="2100" dirty="0">
                <a:latin typeface="Arial"/>
                <a:cs typeface="Arial"/>
              </a:rPr>
              <a:t>Frankfurt </a:t>
            </a:r>
            <a:r>
              <a:rPr sz="2100" spc="0" dirty="0">
                <a:latin typeface="Arial"/>
                <a:cs typeface="Arial"/>
              </a:rPr>
              <a:t>School</a:t>
            </a:r>
            <a:r>
              <a:rPr sz="2100" spc="-345" dirty="0">
                <a:latin typeface="Arial"/>
                <a:cs typeface="Arial"/>
              </a:rPr>
              <a:t> </a:t>
            </a:r>
            <a:r>
              <a:rPr sz="2100" dirty="0">
                <a:latin typeface="Arial"/>
                <a:cs typeface="Arial"/>
              </a:rPr>
              <a:t>model  </a:t>
            </a:r>
            <a:r>
              <a:rPr sz="2100" spc="0" dirty="0">
                <a:latin typeface="Arial"/>
                <a:cs typeface="Arial"/>
              </a:rPr>
              <a:t>of </a:t>
            </a:r>
            <a:r>
              <a:rPr sz="2100" dirty="0">
                <a:latin typeface="Arial"/>
                <a:cs typeface="Arial"/>
              </a:rPr>
              <a:t>dominative / exploitative </a:t>
            </a:r>
            <a:r>
              <a:rPr sz="2100" spc="-5" dirty="0">
                <a:latin typeface="Arial"/>
                <a:cs typeface="Arial"/>
              </a:rPr>
              <a:t>approach (instrumental rationality)  </a:t>
            </a:r>
            <a:r>
              <a:rPr sz="2100" spc="0" dirty="0">
                <a:latin typeface="Arial"/>
                <a:cs typeface="Arial"/>
              </a:rPr>
              <a:t>which </a:t>
            </a:r>
            <a:r>
              <a:rPr sz="2100" dirty="0">
                <a:latin typeface="Arial"/>
                <a:cs typeface="Arial"/>
              </a:rPr>
              <a:t>assumes original </a:t>
            </a:r>
            <a:r>
              <a:rPr sz="2100" spc="0" dirty="0">
                <a:latin typeface="Arial"/>
                <a:cs typeface="Arial"/>
              </a:rPr>
              <a:t>human </a:t>
            </a:r>
            <a:r>
              <a:rPr sz="2100" dirty="0">
                <a:latin typeface="Arial"/>
                <a:cs typeface="Arial"/>
              </a:rPr>
              <a:t>nature </a:t>
            </a:r>
            <a:r>
              <a:rPr sz="2100" spc="0" dirty="0">
                <a:latin typeface="Arial"/>
                <a:cs typeface="Arial"/>
              </a:rPr>
              <a:t>a la </a:t>
            </a:r>
            <a:r>
              <a:rPr sz="2100" dirty="0">
                <a:latin typeface="Arial"/>
                <a:cs typeface="Arial"/>
              </a:rPr>
              <a:t>Marx's</a:t>
            </a:r>
            <a:r>
              <a:rPr sz="2100" spc="-370" dirty="0">
                <a:latin typeface="Arial"/>
                <a:cs typeface="Arial"/>
              </a:rPr>
              <a:t> </a:t>
            </a:r>
            <a:r>
              <a:rPr sz="2100" dirty="0">
                <a:latin typeface="Arial"/>
                <a:cs typeface="Arial"/>
              </a:rPr>
              <a:t>philosophical  anthropology.</a:t>
            </a:r>
            <a:endParaRPr sz="21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254</a:t>
            </a:fld>
            <a:endParaRPr dirty="0"/>
          </a:p>
        </p:txBody>
      </p:sp>
      <p:sp>
        <p:nvSpPr>
          <p:cNvPr id="3" name="object 3"/>
          <p:cNvSpPr txBox="1"/>
          <p:nvPr/>
        </p:nvSpPr>
        <p:spPr>
          <a:xfrm>
            <a:off x="535940" y="2203927"/>
            <a:ext cx="8018145" cy="4010025"/>
          </a:xfrm>
          <a:prstGeom prst="rect">
            <a:avLst/>
          </a:prstGeom>
        </p:spPr>
        <p:txBody>
          <a:bodyPr vert="horz" wrap="square" lIns="0" tIns="39370" rIns="0" bIns="0" rtlCol="0">
            <a:spAutoFit/>
          </a:bodyPr>
          <a:lstStyle/>
          <a:p>
            <a:pPr marL="356870" marR="5080" indent="-344170">
              <a:lnSpc>
                <a:spcPts val="2520"/>
              </a:lnSpc>
              <a:spcBef>
                <a:spcPts val="310"/>
              </a:spcBef>
              <a:buAutoNum type="alphaLcParenBoth"/>
              <a:tabLst>
                <a:tab pos="408940" algn="l"/>
              </a:tabLst>
            </a:pPr>
            <a:r>
              <a:rPr sz="2100" dirty="0">
                <a:latin typeface="Arial"/>
                <a:cs typeface="Arial"/>
              </a:rPr>
              <a:t>Shifting types </a:t>
            </a:r>
            <a:r>
              <a:rPr sz="2100" spc="0" dirty="0">
                <a:latin typeface="Arial"/>
                <a:cs typeface="Arial"/>
              </a:rPr>
              <a:t>of power. </a:t>
            </a:r>
            <a:r>
              <a:rPr sz="2200" i="1" spc="-40" dirty="0">
                <a:latin typeface="Arial"/>
                <a:cs typeface="Arial"/>
              </a:rPr>
              <a:t>Discipline </a:t>
            </a:r>
            <a:r>
              <a:rPr sz="2200" i="1" spc="-50" dirty="0">
                <a:latin typeface="Arial"/>
                <a:cs typeface="Arial"/>
              </a:rPr>
              <a:t>and </a:t>
            </a:r>
            <a:r>
              <a:rPr sz="2200" i="1" spc="-40" dirty="0">
                <a:latin typeface="Arial"/>
                <a:cs typeface="Arial"/>
              </a:rPr>
              <a:t>punish: </a:t>
            </a:r>
            <a:r>
              <a:rPr sz="2100" spc="-5" dirty="0">
                <a:latin typeface="Arial"/>
                <a:cs typeface="Arial"/>
              </a:rPr>
              <a:t>from </a:t>
            </a:r>
            <a:r>
              <a:rPr sz="2100" dirty="0">
                <a:latin typeface="Arial"/>
                <a:cs typeface="Arial"/>
              </a:rPr>
              <a:t>dramatic  spectacle </a:t>
            </a:r>
            <a:r>
              <a:rPr sz="2100" spc="0" dirty="0">
                <a:latin typeface="Arial"/>
                <a:cs typeface="Arial"/>
              </a:rPr>
              <a:t>(public </a:t>
            </a:r>
            <a:r>
              <a:rPr sz="2100" dirty="0">
                <a:latin typeface="Arial"/>
                <a:cs typeface="Arial"/>
              </a:rPr>
              <a:t>mutilation / execution) </a:t>
            </a:r>
            <a:r>
              <a:rPr sz="2100" spc="-5" dirty="0">
                <a:latin typeface="Arial"/>
                <a:cs typeface="Arial"/>
              </a:rPr>
              <a:t>to </a:t>
            </a:r>
            <a:r>
              <a:rPr sz="2100" dirty="0">
                <a:latin typeface="Arial"/>
                <a:cs typeface="Arial"/>
              </a:rPr>
              <a:t>micro-level </a:t>
            </a:r>
            <a:r>
              <a:rPr sz="2100" spc="0" dirty="0">
                <a:latin typeface="Arial"/>
                <a:cs typeface="Arial"/>
              </a:rPr>
              <a:t>but all-  </a:t>
            </a:r>
            <a:r>
              <a:rPr sz="2100" dirty="0">
                <a:latin typeface="Arial"/>
                <a:cs typeface="Arial"/>
              </a:rPr>
              <a:t>present intervention (prison: surveillance / interventions </a:t>
            </a:r>
            <a:r>
              <a:rPr sz="2100" spc="-5" dirty="0">
                <a:latin typeface="Arial"/>
                <a:cs typeface="Arial"/>
              </a:rPr>
              <a:t>to</a:t>
            </a:r>
            <a:r>
              <a:rPr sz="2100" spc="-305" dirty="0">
                <a:latin typeface="Arial"/>
                <a:cs typeface="Arial"/>
              </a:rPr>
              <a:t> </a:t>
            </a:r>
            <a:r>
              <a:rPr sz="2100" spc="-5" dirty="0">
                <a:latin typeface="Arial"/>
                <a:cs typeface="Arial"/>
              </a:rPr>
              <a:t>reform  </a:t>
            </a:r>
            <a:r>
              <a:rPr sz="2100" dirty="0">
                <a:latin typeface="Arial"/>
                <a:cs typeface="Arial"/>
              </a:rPr>
              <a:t>prisoner).</a:t>
            </a:r>
            <a:endParaRPr sz="2100">
              <a:latin typeface="Arial"/>
              <a:cs typeface="Arial"/>
            </a:endParaRPr>
          </a:p>
          <a:p>
            <a:pPr marL="356870" marR="15875" indent="-344170">
              <a:lnSpc>
                <a:spcPct val="100000"/>
              </a:lnSpc>
              <a:spcBef>
                <a:spcPts val="420"/>
              </a:spcBef>
              <a:buAutoNum type="alphaLcParenBoth"/>
              <a:tabLst>
                <a:tab pos="408940" algn="l"/>
              </a:tabLst>
            </a:pPr>
            <a:r>
              <a:rPr sz="2100" spc="0" dirty="0">
                <a:latin typeface="Arial"/>
                <a:cs typeface="Arial"/>
              </a:rPr>
              <a:t>Link power </a:t>
            </a:r>
            <a:r>
              <a:rPr sz="2100" dirty="0">
                <a:latin typeface="Arial"/>
                <a:cs typeface="Arial"/>
              </a:rPr>
              <a:t>/ knowledge: </a:t>
            </a:r>
            <a:r>
              <a:rPr sz="2100" spc="0" dirty="0">
                <a:latin typeface="Arial"/>
                <a:cs typeface="Arial"/>
              </a:rPr>
              <a:t>power in </a:t>
            </a:r>
            <a:r>
              <a:rPr sz="2100" dirty="0">
                <a:latin typeface="Arial"/>
                <a:cs typeface="Arial"/>
              </a:rPr>
              <a:t>prison system relates </a:t>
            </a:r>
            <a:r>
              <a:rPr sz="2100" spc="-5" dirty="0">
                <a:latin typeface="Arial"/>
                <a:cs typeface="Arial"/>
              </a:rPr>
              <a:t>to</a:t>
            </a:r>
            <a:r>
              <a:rPr sz="2100" spc="-315" dirty="0">
                <a:latin typeface="Arial"/>
                <a:cs typeface="Arial"/>
              </a:rPr>
              <a:t> </a:t>
            </a:r>
            <a:r>
              <a:rPr sz="2100" dirty="0">
                <a:latin typeface="Arial"/>
                <a:cs typeface="Arial"/>
              </a:rPr>
              <a:t>ability  </a:t>
            </a:r>
            <a:r>
              <a:rPr sz="2100" spc="-5" dirty="0">
                <a:latin typeface="Arial"/>
                <a:cs typeface="Arial"/>
              </a:rPr>
              <a:t>to </a:t>
            </a:r>
            <a:r>
              <a:rPr sz="2100" spc="0" dirty="0">
                <a:latin typeface="Arial"/>
                <a:cs typeface="Arial"/>
              </a:rPr>
              <a:t>view </a:t>
            </a:r>
            <a:r>
              <a:rPr sz="2100" dirty="0">
                <a:latin typeface="Arial"/>
                <a:cs typeface="Arial"/>
              </a:rPr>
              <a:t>/ </a:t>
            </a:r>
            <a:r>
              <a:rPr sz="2100" spc="0" dirty="0">
                <a:latin typeface="Arial"/>
                <a:cs typeface="Arial"/>
              </a:rPr>
              <a:t>hear </a:t>
            </a:r>
            <a:r>
              <a:rPr sz="2100" dirty="0">
                <a:latin typeface="Arial"/>
                <a:cs typeface="Arial"/>
              </a:rPr>
              <a:t>prisoners </a:t>
            </a:r>
            <a:r>
              <a:rPr sz="2100" spc="0" dirty="0">
                <a:latin typeface="Arial"/>
                <a:cs typeface="Arial"/>
              </a:rPr>
              <a:t>and </a:t>
            </a:r>
            <a:r>
              <a:rPr sz="2100" spc="-5" dirty="0">
                <a:latin typeface="Arial"/>
                <a:cs typeface="Arial"/>
              </a:rPr>
              <a:t>to </a:t>
            </a:r>
            <a:r>
              <a:rPr sz="2100" spc="0" dirty="0">
                <a:latin typeface="Arial"/>
                <a:cs typeface="Arial"/>
              </a:rPr>
              <a:t>"know" </a:t>
            </a:r>
            <a:r>
              <a:rPr sz="2100" dirty="0">
                <a:latin typeface="Arial"/>
                <a:cs typeface="Arial"/>
              </a:rPr>
              <a:t>them </a:t>
            </a:r>
            <a:r>
              <a:rPr sz="2100" spc="0" dirty="0">
                <a:latin typeface="Arial"/>
                <a:cs typeface="Arial"/>
              </a:rPr>
              <a:t>as </a:t>
            </a:r>
            <a:r>
              <a:rPr sz="2100" dirty="0">
                <a:latin typeface="Arial"/>
                <a:cs typeface="Arial"/>
              </a:rPr>
              <a:t>individuals  constituted </a:t>
            </a:r>
            <a:r>
              <a:rPr sz="2100" spc="-5" dirty="0">
                <a:latin typeface="Arial"/>
                <a:cs typeface="Arial"/>
              </a:rPr>
              <a:t>for </a:t>
            </a:r>
            <a:r>
              <a:rPr sz="2100" dirty="0">
                <a:latin typeface="Arial"/>
                <a:cs typeface="Arial"/>
              </a:rPr>
              <a:t>example, </a:t>
            </a:r>
            <a:r>
              <a:rPr sz="2100" spc="0" dirty="0">
                <a:latin typeface="Arial"/>
                <a:cs typeface="Arial"/>
              </a:rPr>
              <a:t>via a </a:t>
            </a:r>
            <a:r>
              <a:rPr sz="2100" dirty="0">
                <a:latin typeface="Arial"/>
                <a:cs typeface="Arial"/>
              </a:rPr>
              <a:t>psychological </a:t>
            </a:r>
            <a:r>
              <a:rPr sz="2100" spc="-5" dirty="0">
                <a:latin typeface="Arial"/>
                <a:cs typeface="Arial"/>
              </a:rPr>
              <a:t>history </a:t>
            </a:r>
            <a:r>
              <a:rPr sz="2100" dirty="0">
                <a:latin typeface="Arial"/>
                <a:cs typeface="Arial"/>
              </a:rPr>
              <a:t>- </a:t>
            </a:r>
            <a:r>
              <a:rPr sz="2100" spc="0" dirty="0">
                <a:latin typeface="Arial"/>
                <a:cs typeface="Arial"/>
              </a:rPr>
              <a:t>case sheet  held by </a:t>
            </a:r>
            <a:r>
              <a:rPr sz="2100" dirty="0">
                <a:latin typeface="Arial"/>
                <a:cs typeface="Arial"/>
              </a:rPr>
              <a:t>psychologist </a:t>
            </a:r>
            <a:r>
              <a:rPr sz="2100" spc="0" dirty="0">
                <a:latin typeface="Arial"/>
                <a:cs typeface="Arial"/>
              </a:rPr>
              <a:t>who </a:t>
            </a:r>
            <a:r>
              <a:rPr sz="2100" dirty="0">
                <a:latin typeface="Arial"/>
                <a:cs typeface="Arial"/>
              </a:rPr>
              <a:t>makes recommendations </a:t>
            </a:r>
            <a:r>
              <a:rPr sz="2100" spc="0" dirty="0">
                <a:latin typeface="Arial"/>
                <a:cs typeface="Arial"/>
              </a:rPr>
              <a:t>as </a:t>
            </a:r>
            <a:r>
              <a:rPr sz="2100" spc="-5" dirty="0">
                <a:latin typeface="Arial"/>
                <a:cs typeface="Arial"/>
              </a:rPr>
              <a:t>to  </a:t>
            </a:r>
            <a:r>
              <a:rPr sz="2100" dirty="0">
                <a:latin typeface="Arial"/>
                <a:cs typeface="Arial"/>
              </a:rPr>
              <a:t>treatment -&gt; </a:t>
            </a:r>
            <a:r>
              <a:rPr sz="2100" spc="0" dirty="0">
                <a:latin typeface="Arial"/>
                <a:cs typeface="Arial"/>
              </a:rPr>
              <a:t>psychology, </a:t>
            </a:r>
            <a:r>
              <a:rPr sz="2100" dirty="0">
                <a:latin typeface="Arial"/>
                <a:cs typeface="Arial"/>
              </a:rPr>
              <a:t>criminology,</a:t>
            </a:r>
            <a:r>
              <a:rPr sz="2100" spc="-265" dirty="0">
                <a:latin typeface="Arial"/>
                <a:cs typeface="Arial"/>
              </a:rPr>
              <a:t> </a:t>
            </a:r>
            <a:r>
              <a:rPr sz="2100" dirty="0">
                <a:latin typeface="Arial"/>
                <a:cs typeface="Arial"/>
              </a:rPr>
              <a:t>etc.</a:t>
            </a:r>
            <a:endParaRPr sz="2100">
              <a:latin typeface="Arial"/>
              <a:cs typeface="Arial"/>
            </a:endParaRPr>
          </a:p>
          <a:p>
            <a:pPr marL="356870" marR="212090" indent="-344170">
              <a:lnSpc>
                <a:spcPct val="100000"/>
              </a:lnSpc>
              <a:spcBef>
                <a:spcPts val="505"/>
              </a:spcBef>
              <a:buAutoNum type="alphaLcParenBoth"/>
              <a:tabLst>
                <a:tab pos="396875" algn="l"/>
              </a:tabLst>
            </a:pPr>
            <a:r>
              <a:rPr sz="2100" dirty="0">
                <a:latin typeface="Arial"/>
                <a:cs typeface="Arial"/>
              </a:rPr>
              <a:t>Spread outwards </a:t>
            </a:r>
            <a:r>
              <a:rPr sz="2100" spc="0" dirty="0">
                <a:latin typeface="Arial"/>
                <a:cs typeface="Arial"/>
              </a:rPr>
              <a:t>via </a:t>
            </a:r>
            <a:r>
              <a:rPr sz="2100" dirty="0">
                <a:latin typeface="Arial"/>
                <a:cs typeface="Arial"/>
              </a:rPr>
              <a:t>e.g. examination -&gt; pedagogical  knowledge;</a:t>
            </a:r>
            <a:r>
              <a:rPr sz="2100" spc="-90" dirty="0">
                <a:latin typeface="Arial"/>
                <a:cs typeface="Arial"/>
              </a:rPr>
              <a:t> </a:t>
            </a:r>
            <a:r>
              <a:rPr sz="2100" dirty="0">
                <a:latin typeface="Arial"/>
                <a:cs typeface="Arial"/>
              </a:rPr>
              <a:t>surveys</a:t>
            </a:r>
            <a:r>
              <a:rPr sz="2100" spc="-60" dirty="0">
                <a:latin typeface="Arial"/>
                <a:cs typeface="Arial"/>
              </a:rPr>
              <a:t> </a:t>
            </a:r>
            <a:r>
              <a:rPr sz="2100" dirty="0">
                <a:latin typeface="Arial"/>
                <a:cs typeface="Arial"/>
              </a:rPr>
              <a:t>-&gt;</a:t>
            </a:r>
            <a:r>
              <a:rPr sz="2100" spc="0" dirty="0">
                <a:latin typeface="Arial"/>
                <a:cs typeface="Arial"/>
              </a:rPr>
              <a:t> social</a:t>
            </a:r>
            <a:r>
              <a:rPr sz="2100" spc="-70" dirty="0">
                <a:latin typeface="Arial"/>
                <a:cs typeface="Arial"/>
              </a:rPr>
              <a:t> </a:t>
            </a:r>
            <a:r>
              <a:rPr sz="2100" spc="0" dirty="0">
                <a:latin typeface="Arial"/>
                <a:cs typeface="Arial"/>
              </a:rPr>
              <a:t>sciences.</a:t>
            </a:r>
            <a:r>
              <a:rPr sz="2100" spc="-70" dirty="0">
                <a:latin typeface="Arial"/>
                <a:cs typeface="Arial"/>
              </a:rPr>
              <a:t> </a:t>
            </a:r>
            <a:r>
              <a:rPr sz="2100" spc="0" dirty="0">
                <a:latin typeface="Arial"/>
                <a:cs typeface="Arial"/>
              </a:rPr>
              <a:t>Hence</a:t>
            </a:r>
            <a:r>
              <a:rPr sz="2100" spc="-80" dirty="0">
                <a:latin typeface="Arial"/>
                <a:cs typeface="Arial"/>
              </a:rPr>
              <a:t> </a:t>
            </a:r>
            <a:r>
              <a:rPr sz="2100" spc="0" dirty="0">
                <a:latin typeface="Arial"/>
                <a:cs typeface="Arial"/>
              </a:rPr>
              <a:t>human</a:t>
            </a:r>
            <a:r>
              <a:rPr sz="2100" spc="-55" dirty="0">
                <a:latin typeface="Arial"/>
                <a:cs typeface="Arial"/>
              </a:rPr>
              <a:t> </a:t>
            </a:r>
            <a:r>
              <a:rPr sz="2100" spc="0" dirty="0">
                <a:latin typeface="Arial"/>
                <a:cs typeface="Arial"/>
              </a:rPr>
              <a:t>sciences  bound up </a:t>
            </a:r>
            <a:r>
              <a:rPr sz="2100" dirty="0">
                <a:latin typeface="Arial"/>
                <a:cs typeface="Arial"/>
              </a:rPr>
              <a:t>with spread </a:t>
            </a:r>
            <a:r>
              <a:rPr sz="2100" spc="0" dirty="0">
                <a:latin typeface="Arial"/>
                <a:cs typeface="Arial"/>
              </a:rPr>
              <a:t>of </a:t>
            </a:r>
            <a:r>
              <a:rPr sz="2100" dirty="0">
                <a:latin typeface="Arial"/>
                <a:cs typeface="Arial"/>
              </a:rPr>
              <a:t>surveillance </a:t>
            </a:r>
            <a:r>
              <a:rPr sz="2100" spc="0" dirty="0">
                <a:latin typeface="Arial"/>
                <a:cs typeface="Arial"/>
              </a:rPr>
              <a:t>as </a:t>
            </a:r>
            <a:r>
              <a:rPr sz="2100" dirty="0">
                <a:latin typeface="Arial"/>
                <a:cs typeface="Arial"/>
              </a:rPr>
              <a:t>discipline /</a:t>
            </a:r>
            <a:r>
              <a:rPr sz="2100" spc="-350" dirty="0">
                <a:latin typeface="Arial"/>
                <a:cs typeface="Arial"/>
              </a:rPr>
              <a:t> </a:t>
            </a:r>
            <a:r>
              <a:rPr sz="2100" dirty="0">
                <a:latin typeface="Arial"/>
                <a:cs typeface="Arial"/>
              </a:rPr>
              <a:t>disciplines.</a:t>
            </a:r>
            <a:endParaRPr sz="2100">
              <a:latin typeface="Arial"/>
              <a:cs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0" y="685812"/>
            <a:ext cx="4495799" cy="533398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255</a:t>
            </a:fld>
            <a:endParaRPr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630427"/>
            <a:ext cx="8496935" cy="5929630"/>
          </a:xfrm>
          <a:prstGeom prst="rect">
            <a:avLst/>
          </a:prstGeom>
        </p:spPr>
        <p:txBody>
          <a:bodyPr vert="horz" wrap="square" lIns="0" tIns="13335" rIns="0" bIns="0" rtlCol="0">
            <a:spAutoFit/>
          </a:bodyPr>
          <a:lstStyle/>
          <a:p>
            <a:pPr marL="356870" marR="90805" indent="-344170">
              <a:lnSpc>
                <a:spcPct val="100000"/>
              </a:lnSpc>
              <a:spcBef>
                <a:spcPts val="105"/>
              </a:spcBef>
              <a:buFont typeface="Arial"/>
              <a:buChar char="•"/>
              <a:tabLst>
                <a:tab pos="356870" algn="l"/>
                <a:tab pos="357505" algn="l"/>
              </a:tabLst>
            </a:pPr>
            <a:r>
              <a:rPr sz="2200" spc="-5" dirty="0">
                <a:latin typeface="Arial"/>
                <a:cs typeface="Arial"/>
              </a:rPr>
              <a:t>This </a:t>
            </a:r>
            <a:r>
              <a:rPr sz="2200" dirty="0">
                <a:latin typeface="Arial"/>
                <a:cs typeface="Arial"/>
              </a:rPr>
              <a:t>suggests a characterisation of modernity </a:t>
            </a:r>
            <a:r>
              <a:rPr sz="2200" spc="-5" dirty="0">
                <a:latin typeface="Arial"/>
                <a:cs typeface="Arial"/>
              </a:rPr>
              <a:t>as "disciplinary  </a:t>
            </a:r>
            <a:r>
              <a:rPr sz="2200" dirty="0">
                <a:latin typeface="Arial"/>
                <a:cs typeface="Arial"/>
              </a:rPr>
              <a:t>society" but </a:t>
            </a:r>
            <a:r>
              <a:rPr sz="2200" spc="0" dirty="0">
                <a:latin typeface="Arial"/>
                <a:cs typeface="Arial"/>
              </a:rPr>
              <a:t>MF </a:t>
            </a:r>
            <a:r>
              <a:rPr sz="2200" dirty="0">
                <a:latin typeface="Arial"/>
                <a:cs typeface="Arial"/>
              </a:rPr>
              <a:t>refuses </a:t>
            </a:r>
            <a:r>
              <a:rPr sz="2200" spc="-5" dirty="0">
                <a:latin typeface="Arial"/>
                <a:cs typeface="Arial"/>
              </a:rPr>
              <a:t>this kind </a:t>
            </a:r>
            <a:r>
              <a:rPr sz="2200" dirty="0">
                <a:latin typeface="Arial"/>
                <a:cs typeface="Arial"/>
              </a:rPr>
              <a:t>of total </a:t>
            </a:r>
            <a:r>
              <a:rPr sz="2200" spc="-5" dirty="0">
                <a:latin typeface="Arial"/>
                <a:cs typeface="Arial"/>
              </a:rPr>
              <a:t>analysis: </a:t>
            </a:r>
            <a:r>
              <a:rPr sz="2200" dirty="0">
                <a:latin typeface="Arial"/>
                <a:cs typeface="Arial"/>
              </a:rPr>
              <a:t>the </a:t>
            </a:r>
            <a:r>
              <a:rPr sz="2200" spc="-5" dirty="0">
                <a:latin typeface="Arial"/>
                <a:cs typeface="Arial"/>
              </a:rPr>
              <a:t>reasons </a:t>
            </a:r>
            <a:r>
              <a:rPr sz="2200" dirty="0">
                <a:latin typeface="Arial"/>
                <a:cs typeface="Arial"/>
              </a:rPr>
              <a:t>for  </a:t>
            </a:r>
            <a:r>
              <a:rPr sz="2200" spc="-5" dirty="0">
                <a:latin typeface="Arial"/>
                <a:cs typeface="Arial"/>
              </a:rPr>
              <a:t>its spread </a:t>
            </a:r>
            <a:r>
              <a:rPr sz="2200" dirty="0">
                <a:latin typeface="Arial"/>
                <a:cs typeface="Arial"/>
              </a:rPr>
              <a:t>are seen </a:t>
            </a:r>
            <a:r>
              <a:rPr sz="2200" spc="-5" dirty="0">
                <a:latin typeface="Arial"/>
                <a:cs typeface="Arial"/>
              </a:rPr>
              <a:t>as</a:t>
            </a:r>
            <a:r>
              <a:rPr sz="2200" spc="-55" dirty="0">
                <a:latin typeface="Arial"/>
                <a:cs typeface="Arial"/>
              </a:rPr>
              <a:t> </a:t>
            </a:r>
            <a:r>
              <a:rPr sz="2200" dirty="0">
                <a:latin typeface="Arial"/>
                <a:cs typeface="Arial"/>
              </a:rPr>
              <a:t>contingent.</a:t>
            </a:r>
            <a:endParaRPr sz="2200">
              <a:latin typeface="Arial"/>
              <a:cs typeface="Arial"/>
            </a:endParaRPr>
          </a:p>
          <a:p>
            <a:pPr marL="356870" marR="194945" indent="-344170">
              <a:lnSpc>
                <a:spcPct val="100000"/>
              </a:lnSpc>
              <a:spcBef>
                <a:spcPts val="525"/>
              </a:spcBef>
              <a:buChar char="•"/>
              <a:tabLst>
                <a:tab pos="356870" algn="l"/>
                <a:tab pos="357505" algn="l"/>
              </a:tabLst>
            </a:pPr>
            <a:r>
              <a:rPr sz="2200" spc="-5" dirty="0">
                <a:latin typeface="Arial"/>
                <a:cs typeface="Arial"/>
              </a:rPr>
              <a:t>Ditto sexuality: Victorian </a:t>
            </a:r>
            <a:r>
              <a:rPr sz="2200" dirty="0">
                <a:latin typeface="Arial"/>
                <a:cs typeface="Arial"/>
              </a:rPr>
              <a:t>era e.g. not </a:t>
            </a:r>
            <a:r>
              <a:rPr sz="2200" spc="-5" dirty="0">
                <a:latin typeface="Arial"/>
                <a:cs typeface="Arial"/>
              </a:rPr>
              <a:t>one </a:t>
            </a:r>
            <a:r>
              <a:rPr sz="2200" dirty="0">
                <a:latin typeface="Arial"/>
                <a:cs typeface="Arial"/>
              </a:rPr>
              <a:t>of </a:t>
            </a:r>
            <a:r>
              <a:rPr sz="2200" spc="-5" dirty="0">
                <a:latin typeface="Arial"/>
                <a:cs typeface="Arial"/>
              </a:rPr>
              <a:t>repression of  sexuality </a:t>
            </a:r>
            <a:r>
              <a:rPr sz="2200" dirty="0">
                <a:latin typeface="Arial"/>
                <a:cs typeface="Arial"/>
              </a:rPr>
              <a:t>so much </a:t>
            </a:r>
            <a:r>
              <a:rPr sz="2200" spc="-5" dirty="0">
                <a:latin typeface="Arial"/>
                <a:cs typeface="Arial"/>
              </a:rPr>
              <a:t>as </a:t>
            </a:r>
            <a:r>
              <a:rPr sz="2200" dirty="0">
                <a:latin typeface="Arial"/>
                <a:cs typeface="Arial"/>
              </a:rPr>
              <a:t>of </a:t>
            </a:r>
            <a:r>
              <a:rPr sz="2200" spc="-5" dirty="0">
                <a:latin typeface="Arial"/>
                <a:cs typeface="Arial"/>
              </a:rPr>
              <a:t>its creation via spread </a:t>
            </a:r>
            <a:r>
              <a:rPr sz="2200" dirty="0">
                <a:latin typeface="Arial"/>
                <a:cs typeface="Arial"/>
              </a:rPr>
              <a:t>of </a:t>
            </a:r>
            <a:r>
              <a:rPr sz="2200" spc="-5" dirty="0">
                <a:latin typeface="Arial"/>
                <a:cs typeface="Arial"/>
              </a:rPr>
              <a:t>(psychological,  social-scientific, pedagogical, criminological </a:t>
            </a:r>
            <a:r>
              <a:rPr sz="2200" dirty="0">
                <a:latin typeface="Arial"/>
                <a:cs typeface="Arial"/>
              </a:rPr>
              <a:t>etc.) </a:t>
            </a:r>
            <a:r>
              <a:rPr sz="2200" spc="-5" dirty="0">
                <a:latin typeface="Arial"/>
                <a:cs typeface="Arial"/>
              </a:rPr>
              <a:t>"knowledge"  </a:t>
            </a:r>
            <a:r>
              <a:rPr sz="2200" dirty="0">
                <a:latin typeface="Arial"/>
                <a:cs typeface="Arial"/>
              </a:rPr>
              <a:t>about</a:t>
            </a:r>
            <a:r>
              <a:rPr sz="2200" spc="-30" dirty="0">
                <a:latin typeface="Arial"/>
                <a:cs typeface="Arial"/>
              </a:rPr>
              <a:t> </a:t>
            </a:r>
            <a:r>
              <a:rPr sz="2200" spc="-5" dirty="0">
                <a:latin typeface="Arial"/>
                <a:cs typeface="Arial"/>
              </a:rPr>
              <a:t>sex.</a:t>
            </a:r>
            <a:endParaRPr sz="2200">
              <a:latin typeface="Arial"/>
              <a:cs typeface="Arial"/>
            </a:endParaRPr>
          </a:p>
          <a:p>
            <a:pPr marL="356870" marR="5080" indent="-344170">
              <a:lnSpc>
                <a:spcPct val="100000"/>
              </a:lnSpc>
              <a:spcBef>
                <a:spcPts val="525"/>
              </a:spcBef>
              <a:buChar char="•"/>
              <a:tabLst>
                <a:tab pos="356870" algn="l"/>
                <a:tab pos="357505" algn="l"/>
              </a:tabLst>
            </a:pPr>
            <a:r>
              <a:rPr sz="2200" dirty="0">
                <a:latin typeface="Arial"/>
                <a:cs typeface="Arial"/>
              </a:rPr>
              <a:t>Issue of </a:t>
            </a:r>
            <a:r>
              <a:rPr sz="2200" spc="-5" dirty="0">
                <a:latin typeface="Arial"/>
                <a:cs typeface="Arial"/>
              </a:rPr>
              <a:t>homosexuality </a:t>
            </a:r>
            <a:r>
              <a:rPr sz="2200" dirty="0">
                <a:latin typeface="Arial"/>
                <a:cs typeface="Arial"/>
              </a:rPr>
              <a:t>(MF activist): </a:t>
            </a:r>
            <a:r>
              <a:rPr sz="2200" spc="-5" dirty="0">
                <a:latin typeface="Arial"/>
                <a:cs typeface="Arial"/>
              </a:rPr>
              <a:t>people's self-identification  with their sexuality as </a:t>
            </a:r>
            <a:r>
              <a:rPr sz="2200" dirty="0">
                <a:latin typeface="Arial"/>
                <a:cs typeface="Arial"/>
              </a:rPr>
              <a:t>central </a:t>
            </a:r>
            <a:r>
              <a:rPr sz="2200" spc="-5" dirty="0">
                <a:latin typeface="Arial"/>
                <a:cs typeface="Arial"/>
              </a:rPr>
              <a:t>element </a:t>
            </a:r>
            <a:r>
              <a:rPr sz="2200" dirty="0">
                <a:latin typeface="Arial"/>
                <a:cs typeface="Arial"/>
              </a:rPr>
              <a:t>of </a:t>
            </a:r>
            <a:r>
              <a:rPr sz="2200" spc="-5" dirty="0">
                <a:latin typeface="Arial"/>
                <a:cs typeface="Arial"/>
              </a:rPr>
              <a:t>personality relates </a:t>
            </a:r>
            <a:r>
              <a:rPr sz="2200" spc="0" dirty="0">
                <a:latin typeface="Arial"/>
                <a:cs typeface="Arial"/>
              </a:rPr>
              <a:t>to </a:t>
            </a:r>
            <a:r>
              <a:rPr sz="2200" spc="-5" dirty="0">
                <a:latin typeface="Arial"/>
                <a:cs typeface="Arial"/>
              </a:rPr>
              <a:t>this  </a:t>
            </a:r>
            <a:r>
              <a:rPr sz="2200" dirty="0">
                <a:latin typeface="Arial"/>
                <a:cs typeface="Arial"/>
              </a:rPr>
              <a:t>form of</a:t>
            </a:r>
            <a:r>
              <a:rPr sz="2200" spc="-60" dirty="0">
                <a:latin typeface="Arial"/>
                <a:cs typeface="Arial"/>
              </a:rPr>
              <a:t> </a:t>
            </a:r>
            <a:r>
              <a:rPr sz="2200" spc="-5" dirty="0">
                <a:latin typeface="Arial"/>
                <a:cs typeface="Arial"/>
              </a:rPr>
              <a:t>knowledge.</a:t>
            </a:r>
            <a:endParaRPr sz="2200">
              <a:latin typeface="Arial"/>
              <a:cs typeface="Arial"/>
            </a:endParaRPr>
          </a:p>
          <a:p>
            <a:pPr marL="356870" marR="38100" indent="-344170">
              <a:lnSpc>
                <a:spcPct val="100000"/>
              </a:lnSpc>
              <a:spcBef>
                <a:spcPts val="525"/>
              </a:spcBef>
              <a:buChar char="•"/>
              <a:tabLst>
                <a:tab pos="356870" algn="l"/>
                <a:tab pos="357505" algn="l"/>
              </a:tabLst>
            </a:pPr>
            <a:r>
              <a:rPr sz="2200" spc="-5" dirty="0">
                <a:latin typeface="Arial"/>
                <a:cs typeface="Arial"/>
              </a:rPr>
              <a:t>Hence </a:t>
            </a:r>
            <a:r>
              <a:rPr sz="2200" spc="0" dirty="0">
                <a:latin typeface="Arial"/>
                <a:cs typeface="Arial"/>
              </a:rPr>
              <a:t>MF </a:t>
            </a:r>
            <a:r>
              <a:rPr sz="2200" dirty="0">
                <a:latin typeface="Arial"/>
                <a:cs typeface="Arial"/>
              </a:rPr>
              <a:t>offers </a:t>
            </a:r>
            <a:r>
              <a:rPr sz="2200" spc="-5" dirty="0">
                <a:latin typeface="Arial"/>
                <a:cs typeface="Arial"/>
              </a:rPr>
              <a:t>radical critique </a:t>
            </a:r>
            <a:r>
              <a:rPr sz="2200" dirty="0">
                <a:latin typeface="Arial"/>
                <a:cs typeface="Arial"/>
              </a:rPr>
              <a:t>of </a:t>
            </a:r>
            <a:r>
              <a:rPr sz="2200" spc="-5" dirty="0">
                <a:latin typeface="Arial"/>
                <a:cs typeface="Arial"/>
              </a:rPr>
              <a:t>rationality as </a:t>
            </a:r>
            <a:r>
              <a:rPr sz="2200" dirty="0">
                <a:latin typeface="Arial"/>
                <a:cs typeface="Arial"/>
              </a:rPr>
              <a:t>mode </a:t>
            </a:r>
            <a:r>
              <a:rPr sz="2200" spc="-5" dirty="0">
                <a:latin typeface="Arial"/>
                <a:cs typeface="Arial"/>
              </a:rPr>
              <a:t>of  domination. He </a:t>
            </a:r>
            <a:r>
              <a:rPr sz="2200" dirty="0">
                <a:latin typeface="Arial"/>
                <a:cs typeface="Arial"/>
              </a:rPr>
              <a:t>offers not so much </a:t>
            </a:r>
            <a:r>
              <a:rPr sz="2200" spc="-5" dirty="0">
                <a:latin typeface="Arial"/>
                <a:cs typeface="Arial"/>
              </a:rPr>
              <a:t>an alternative as </a:t>
            </a:r>
            <a:r>
              <a:rPr sz="2200" dirty="0">
                <a:latin typeface="Arial"/>
                <a:cs typeface="Arial"/>
              </a:rPr>
              <a:t>a greater  </a:t>
            </a:r>
            <a:r>
              <a:rPr sz="2200" spc="-5" dirty="0">
                <a:latin typeface="Arial"/>
                <a:cs typeface="Arial"/>
              </a:rPr>
              <a:t>awareness </a:t>
            </a:r>
            <a:r>
              <a:rPr sz="2200" dirty="0">
                <a:latin typeface="Arial"/>
                <a:cs typeface="Arial"/>
              </a:rPr>
              <a:t>of the </a:t>
            </a:r>
            <a:r>
              <a:rPr sz="2200" spc="-5" dirty="0">
                <a:latin typeface="Arial"/>
                <a:cs typeface="Arial"/>
              </a:rPr>
              <a:t>ambiguous </a:t>
            </a:r>
            <a:r>
              <a:rPr sz="2200" dirty="0">
                <a:latin typeface="Arial"/>
                <a:cs typeface="Arial"/>
              </a:rPr>
              <a:t>nature of </a:t>
            </a:r>
            <a:r>
              <a:rPr sz="2200" spc="-5" dirty="0">
                <a:latin typeface="Arial"/>
                <a:cs typeface="Arial"/>
              </a:rPr>
              <a:t>rationality. </a:t>
            </a:r>
            <a:r>
              <a:rPr sz="2200" dirty="0">
                <a:latin typeface="Arial"/>
                <a:cs typeface="Arial"/>
              </a:rPr>
              <a:t>It </a:t>
            </a:r>
            <a:r>
              <a:rPr sz="2200" spc="-5" dirty="0">
                <a:latin typeface="Arial"/>
                <a:cs typeface="Arial"/>
              </a:rPr>
              <a:t>is </a:t>
            </a:r>
            <a:r>
              <a:rPr sz="2200" dirty="0">
                <a:latin typeface="Arial"/>
                <a:cs typeface="Arial"/>
              </a:rPr>
              <a:t>not </a:t>
            </a:r>
            <a:r>
              <a:rPr sz="2200" spc="-5" dirty="0">
                <a:latin typeface="Arial"/>
                <a:cs typeface="Arial"/>
              </a:rPr>
              <a:t>really  possible </a:t>
            </a:r>
            <a:r>
              <a:rPr sz="2200" spc="0" dirty="0">
                <a:latin typeface="Arial"/>
                <a:cs typeface="Arial"/>
              </a:rPr>
              <a:t>to </a:t>
            </a:r>
            <a:r>
              <a:rPr sz="2200" dirty="0">
                <a:latin typeface="Arial"/>
                <a:cs typeface="Arial"/>
              </a:rPr>
              <a:t>stand </a:t>
            </a:r>
            <a:r>
              <a:rPr sz="2200" spc="-5" dirty="0">
                <a:latin typeface="Arial"/>
                <a:cs typeface="Arial"/>
              </a:rPr>
              <a:t>outside it, reflexivity </a:t>
            </a:r>
            <a:r>
              <a:rPr sz="2200" dirty="0">
                <a:latin typeface="Arial"/>
                <a:cs typeface="Arial"/>
              </a:rPr>
              <a:t>consists </a:t>
            </a:r>
            <a:r>
              <a:rPr sz="2200" spc="-5" dirty="0">
                <a:latin typeface="Arial"/>
                <a:cs typeface="Arial"/>
              </a:rPr>
              <a:t>in distancing  ourselves </a:t>
            </a:r>
            <a:r>
              <a:rPr sz="2200" dirty="0">
                <a:latin typeface="Arial"/>
                <a:cs typeface="Arial"/>
              </a:rPr>
              <a:t>from </a:t>
            </a:r>
            <a:r>
              <a:rPr sz="2200" spc="-10" dirty="0">
                <a:latin typeface="Arial"/>
                <a:cs typeface="Arial"/>
              </a:rPr>
              <a:t>it </a:t>
            </a:r>
            <a:r>
              <a:rPr sz="2200" spc="-5" dirty="0">
                <a:latin typeface="Arial"/>
                <a:cs typeface="Arial"/>
              </a:rPr>
              <a:t>and criticising it, being aware </a:t>
            </a:r>
            <a:r>
              <a:rPr sz="2200" dirty="0">
                <a:latin typeface="Arial"/>
                <a:cs typeface="Arial"/>
              </a:rPr>
              <a:t>of </a:t>
            </a:r>
            <a:r>
              <a:rPr sz="2200" spc="-5" dirty="0">
                <a:latin typeface="Arial"/>
                <a:cs typeface="Arial"/>
              </a:rPr>
              <a:t>its </a:t>
            </a:r>
            <a:r>
              <a:rPr sz="2200" dirty="0">
                <a:latin typeface="Arial"/>
                <a:cs typeface="Arial"/>
              </a:rPr>
              <a:t>dangers. </a:t>
            </a:r>
            <a:r>
              <a:rPr sz="2200" spc="-5" dirty="0">
                <a:latin typeface="Arial"/>
                <a:cs typeface="Arial"/>
              </a:rPr>
              <a:t>As  against </a:t>
            </a:r>
            <a:r>
              <a:rPr sz="2200" dirty="0">
                <a:latin typeface="Arial"/>
                <a:cs typeface="Arial"/>
              </a:rPr>
              <a:t>the model of </a:t>
            </a:r>
            <a:r>
              <a:rPr sz="2200" spc="-5" dirty="0">
                <a:latin typeface="Arial"/>
                <a:cs typeface="Arial"/>
              </a:rPr>
              <a:t>'global intellectuality" ex </a:t>
            </a:r>
            <a:r>
              <a:rPr sz="2200" dirty="0">
                <a:latin typeface="Arial"/>
                <a:cs typeface="Arial"/>
              </a:rPr>
              <a:t>some meta-Theory  </a:t>
            </a:r>
            <a:r>
              <a:rPr sz="2200" spc="0" dirty="0">
                <a:latin typeface="Arial"/>
                <a:cs typeface="Arial"/>
              </a:rPr>
              <a:t>MF </a:t>
            </a:r>
            <a:r>
              <a:rPr sz="2200" dirty="0">
                <a:latin typeface="Arial"/>
                <a:cs typeface="Arial"/>
              </a:rPr>
              <a:t>offers situated / </a:t>
            </a:r>
            <a:r>
              <a:rPr sz="2200" spc="-5" dirty="0">
                <a:latin typeface="Arial"/>
                <a:cs typeface="Arial"/>
              </a:rPr>
              <a:t>specific intellectual and political</a:t>
            </a:r>
            <a:r>
              <a:rPr sz="2200" spc="35" dirty="0">
                <a:latin typeface="Arial"/>
                <a:cs typeface="Arial"/>
              </a:rPr>
              <a:t> </a:t>
            </a:r>
            <a:r>
              <a:rPr sz="2200" spc="-5" dirty="0">
                <a:latin typeface="Arial"/>
                <a:cs typeface="Arial"/>
              </a:rPr>
              <a:t>interventions.</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256</a:t>
            </a:fld>
            <a:endParaRP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4163" y="435355"/>
            <a:ext cx="4876800" cy="421005"/>
          </a:xfrm>
          <a:prstGeom prst="rect">
            <a:avLst/>
          </a:prstGeom>
        </p:spPr>
        <p:txBody>
          <a:bodyPr vert="horz" wrap="square" lIns="0" tIns="11430" rIns="0" bIns="0" rtlCol="0">
            <a:spAutoFit/>
          </a:bodyPr>
          <a:lstStyle/>
          <a:p>
            <a:pPr marL="12700">
              <a:lnSpc>
                <a:spcPct val="100000"/>
              </a:lnSpc>
              <a:spcBef>
                <a:spcPts val="90"/>
              </a:spcBef>
            </a:pPr>
            <a:r>
              <a:rPr sz="2600" b="1" spc="-114" dirty="0">
                <a:solidFill>
                  <a:srgbClr val="C00000"/>
                </a:solidFill>
                <a:latin typeface="Arial"/>
                <a:cs typeface="Arial"/>
              </a:rPr>
              <a:t>Common </a:t>
            </a:r>
            <a:r>
              <a:rPr sz="2600" b="1" spc="-135" dirty="0">
                <a:solidFill>
                  <a:srgbClr val="C00000"/>
                </a:solidFill>
                <a:latin typeface="Arial"/>
                <a:cs typeface="Arial"/>
              </a:rPr>
              <a:t>points </a:t>
            </a:r>
            <a:r>
              <a:rPr sz="2600" b="1" spc="0" dirty="0">
                <a:solidFill>
                  <a:srgbClr val="C00000"/>
                </a:solidFill>
                <a:latin typeface="Arial"/>
                <a:cs typeface="Arial"/>
              </a:rPr>
              <a:t>(EPT </a:t>
            </a:r>
            <a:r>
              <a:rPr sz="2600" b="1" spc="-5" dirty="0">
                <a:solidFill>
                  <a:srgbClr val="C00000"/>
                </a:solidFill>
                <a:latin typeface="Arial"/>
                <a:cs typeface="Arial"/>
              </a:rPr>
              <a:t>/ </a:t>
            </a:r>
            <a:r>
              <a:rPr sz="2600" b="1" dirty="0">
                <a:solidFill>
                  <a:srgbClr val="C00000"/>
                </a:solidFill>
                <a:latin typeface="Arial"/>
                <a:cs typeface="Arial"/>
              </a:rPr>
              <a:t>RW </a:t>
            </a:r>
            <a:r>
              <a:rPr sz="2600" b="1" spc="-5" dirty="0">
                <a:solidFill>
                  <a:srgbClr val="C00000"/>
                </a:solidFill>
                <a:latin typeface="Arial"/>
                <a:cs typeface="Arial"/>
              </a:rPr>
              <a:t>/</a:t>
            </a:r>
            <a:r>
              <a:rPr sz="2600" b="1" spc="25" dirty="0">
                <a:solidFill>
                  <a:srgbClr val="C00000"/>
                </a:solidFill>
                <a:latin typeface="Arial"/>
                <a:cs typeface="Arial"/>
              </a:rPr>
              <a:t> </a:t>
            </a:r>
            <a:r>
              <a:rPr sz="2600" b="1" spc="5" dirty="0">
                <a:solidFill>
                  <a:srgbClr val="C00000"/>
                </a:solidFill>
                <a:latin typeface="Arial"/>
                <a:cs typeface="Arial"/>
              </a:rPr>
              <a:t>MF)</a:t>
            </a:r>
            <a:endParaRPr sz="26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257</a:t>
            </a:fld>
            <a:endParaRPr dirty="0"/>
          </a:p>
        </p:txBody>
      </p:sp>
      <p:sp>
        <p:nvSpPr>
          <p:cNvPr id="3" name="object 3"/>
          <p:cNvSpPr txBox="1"/>
          <p:nvPr/>
        </p:nvSpPr>
        <p:spPr>
          <a:xfrm>
            <a:off x="459740" y="1240027"/>
            <a:ext cx="8209915" cy="4862195"/>
          </a:xfrm>
          <a:prstGeom prst="rect">
            <a:avLst/>
          </a:prstGeom>
        </p:spPr>
        <p:txBody>
          <a:bodyPr vert="horz" wrap="square" lIns="0" tIns="87630" rIns="0" bIns="0" rtlCol="0">
            <a:spAutoFit/>
          </a:bodyPr>
          <a:lstStyle/>
          <a:p>
            <a:pPr marL="356870" marR="5080" indent="-344170">
              <a:lnSpc>
                <a:spcPts val="2500"/>
              </a:lnSpc>
              <a:spcBef>
                <a:spcPts val="690"/>
              </a:spcBef>
              <a:buChar char="•"/>
              <a:tabLst>
                <a:tab pos="356870" algn="l"/>
                <a:tab pos="357505" algn="l"/>
              </a:tabLst>
            </a:pPr>
            <a:r>
              <a:rPr sz="2600" spc="-10" dirty="0">
                <a:latin typeface="Arial"/>
                <a:cs typeface="Arial"/>
              </a:rPr>
              <a:t>Refusal of “separate levels” (political, economic,  cultural) of analysis, </a:t>
            </a:r>
            <a:r>
              <a:rPr sz="2600" spc="-5" dirty="0">
                <a:latin typeface="Arial"/>
                <a:cs typeface="Arial"/>
              </a:rPr>
              <a:t>culture </a:t>
            </a:r>
            <a:r>
              <a:rPr sz="2600" spc="-10" dirty="0">
                <a:latin typeface="Arial"/>
                <a:cs typeface="Arial"/>
              </a:rPr>
              <a:t>not residual or reduced </a:t>
            </a:r>
            <a:r>
              <a:rPr sz="2600" spc="-5" dirty="0">
                <a:latin typeface="Arial"/>
                <a:cs typeface="Arial"/>
              </a:rPr>
              <a:t>to  </a:t>
            </a:r>
            <a:r>
              <a:rPr sz="2600" spc="-10" dirty="0">
                <a:latin typeface="Arial"/>
                <a:cs typeface="Arial"/>
              </a:rPr>
              <a:t>economics </a:t>
            </a:r>
            <a:r>
              <a:rPr sz="2600" spc="-5" dirty="0">
                <a:latin typeface="Arial"/>
                <a:cs typeface="Arial"/>
              </a:rPr>
              <a:t>/ </a:t>
            </a:r>
            <a:r>
              <a:rPr sz="2600" spc="-10" dirty="0">
                <a:latin typeface="Arial"/>
                <a:cs typeface="Arial"/>
              </a:rPr>
              <a:t>pol. ideology but key and omnipresent  mediating</a:t>
            </a:r>
            <a:r>
              <a:rPr sz="2600" spc="30" dirty="0">
                <a:latin typeface="Arial"/>
                <a:cs typeface="Arial"/>
              </a:rPr>
              <a:t> </a:t>
            </a:r>
            <a:r>
              <a:rPr sz="2600" spc="-5" dirty="0">
                <a:latin typeface="Arial"/>
                <a:cs typeface="Arial"/>
              </a:rPr>
              <a:t>term.</a:t>
            </a:r>
            <a:endParaRPr sz="2600">
              <a:latin typeface="Arial"/>
              <a:cs typeface="Arial"/>
            </a:endParaRPr>
          </a:p>
          <a:p>
            <a:pPr marL="356870">
              <a:lnSpc>
                <a:spcPts val="2205"/>
              </a:lnSpc>
            </a:pPr>
            <a:r>
              <a:rPr sz="2600" spc="-10" dirty="0">
                <a:latin typeface="Arial"/>
                <a:cs typeface="Arial"/>
              </a:rPr>
              <a:t>NB need </a:t>
            </a:r>
            <a:r>
              <a:rPr sz="2600" spc="-5" dirty="0">
                <a:latin typeface="Arial"/>
                <a:cs typeface="Arial"/>
              </a:rPr>
              <a:t>to </a:t>
            </a:r>
            <a:r>
              <a:rPr sz="2600" spc="-10" dirty="0">
                <a:latin typeface="Arial"/>
                <a:cs typeface="Arial"/>
              </a:rPr>
              <a:t>distinguish analysis of political,</a:t>
            </a:r>
            <a:r>
              <a:rPr sz="2600" spc="250" dirty="0">
                <a:latin typeface="Arial"/>
                <a:cs typeface="Arial"/>
              </a:rPr>
              <a:t> </a:t>
            </a:r>
            <a:r>
              <a:rPr sz="2600" spc="-10" dirty="0">
                <a:latin typeface="Arial"/>
                <a:cs typeface="Arial"/>
              </a:rPr>
              <a:t>economic,</a:t>
            </a:r>
            <a:endParaRPr sz="2600">
              <a:latin typeface="Arial"/>
              <a:cs typeface="Arial"/>
            </a:endParaRPr>
          </a:p>
          <a:p>
            <a:pPr marL="356870" marR="189230">
              <a:lnSpc>
                <a:spcPts val="2500"/>
              </a:lnSpc>
              <a:spcBef>
                <a:spcPts val="290"/>
              </a:spcBef>
            </a:pPr>
            <a:r>
              <a:rPr sz="2600" spc="-10" dirty="0">
                <a:latin typeface="Arial"/>
                <a:cs typeface="Arial"/>
              </a:rPr>
              <a:t>cultural </a:t>
            </a:r>
            <a:r>
              <a:rPr sz="2600" spc="-5" dirty="0">
                <a:latin typeface="Arial"/>
                <a:cs typeface="Arial"/>
              </a:rPr>
              <a:t>institutions </a:t>
            </a:r>
            <a:r>
              <a:rPr sz="2600" spc="-10" dirty="0">
                <a:latin typeface="Arial"/>
                <a:cs typeface="Arial"/>
              </a:rPr>
              <a:t>from pol., </a:t>
            </a:r>
            <a:r>
              <a:rPr sz="2600" spc="-5" dirty="0">
                <a:latin typeface="Arial"/>
                <a:cs typeface="Arial"/>
              </a:rPr>
              <a:t>econ., cult. </a:t>
            </a:r>
            <a:r>
              <a:rPr sz="2600" spc="-10" dirty="0">
                <a:latin typeface="Arial"/>
                <a:cs typeface="Arial"/>
              </a:rPr>
              <a:t>relations;  most </a:t>
            </a:r>
            <a:r>
              <a:rPr sz="2600" spc="-5" dirty="0">
                <a:latin typeface="Arial"/>
                <a:cs typeface="Arial"/>
              </a:rPr>
              <a:t>social </a:t>
            </a:r>
            <a:r>
              <a:rPr sz="2600" spc="-10" dirty="0">
                <a:latin typeface="Arial"/>
                <a:cs typeface="Arial"/>
              </a:rPr>
              <a:t>relations and </a:t>
            </a:r>
            <a:r>
              <a:rPr sz="2600" spc="-5" dirty="0">
                <a:latin typeface="Arial"/>
                <a:cs typeface="Arial"/>
              </a:rPr>
              <a:t>institutions involve a </a:t>
            </a:r>
            <a:r>
              <a:rPr sz="2600" spc="-10" dirty="0">
                <a:latin typeface="Arial"/>
                <a:cs typeface="Arial"/>
              </a:rPr>
              <a:t>mix of  power, value and meaning (pol. econ.,</a:t>
            </a:r>
            <a:r>
              <a:rPr sz="2600" spc="215" dirty="0">
                <a:latin typeface="Arial"/>
                <a:cs typeface="Arial"/>
              </a:rPr>
              <a:t> </a:t>
            </a:r>
            <a:r>
              <a:rPr sz="2600" spc="-5" dirty="0">
                <a:latin typeface="Arial"/>
                <a:cs typeface="Arial"/>
              </a:rPr>
              <a:t>cult.)</a:t>
            </a:r>
            <a:endParaRPr sz="2600">
              <a:latin typeface="Arial"/>
              <a:cs typeface="Arial"/>
            </a:endParaRPr>
          </a:p>
          <a:p>
            <a:pPr marL="356870" marR="48260" indent="-344170">
              <a:lnSpc>
                <a:spcPts val="2500"/>
              </a:lnSpc>
              <a:spcBef>
                <a:spcPts val="620"/>
              </a:spcBef>
              <a:buChar char="•"/>
              <a:tabLst>
                <a:tab pos="356870" algn="l"/>
                <a:tab pos="357505" algn="l"/>
              </a:tabLst>
            </a:pPr>
            <a:r>
              <a:rPr sz="2600" spc="-10" dirty="0">
                <a:latin typeface="Arial"/>
                <a:cs typeface="Arial"/>
              </a:rPr>
              <a:t>Rejection of inductive Concepts ex </a:t>
            </a:r>
            <a:r>
              <a:rPr sz="2600" spc="-5" dirty="0">
                <a:latin typeface="Arial"/>
                <a:cs typeface="Arial"/>
              </a:rPr>
              <a:t>(structuralist-type)  </a:t>
            </a:r>
            <a:r>
              <a:rPr sz="2600" spc="-10" dirty="0">
                <a:latin typeface="Arial"/>
                <a:cs typeface="Arial"/>
              </a:rPr>
              <a:t>Theory </a:t>
            </a:r>
            <a:r>
              <a:rPr sz="2600" spc="-5" dirty="0">
                <a:latin typeface="Arial"/>
                <a:cs typeface="Arial"/>
              </a:rPr>
              <a:t>for </a:t>
            </a:r>
            <a:r>
              <a:rPr sz="2600" spc="-10" dirty="0">
                <a:latin typeface="Arial"/>
                <a:cs typeface="Arial"/>
              </a:rPr>
              <a:t>ground-up thinking; looser</a:t>
            </a:r>
            <a:r>
              <a:rPr sz="2600" spc="204" dirty="0">
                <a:latin typeface="Arial"/>
                <a:cs typeface="Arial"/>
              </a:rPr>
              <a:t> </a:t>
            </a:r>
            <a:r>
              <a:rPr sz="2600" spc="-10" dirty="0">
                <a:latin typeface="Arial"/>
                <a:cs typeface="Arial"/>
              </a:rPr>
              <a:t>categories.</a:t>
            </a:r>
            <a:endParaRPr sz="2600">
              <a:latin typeface="Arial"/>
              <a:cs typeface="Arial"/>
            </a:endParaRPr>
          </a:p>
          <a:p>
            <a:pPr marL="356870" marR="257810" indent="-344170">
              <a:lnSpc>
                <a:spcPts val="2500"/>
              </a:lnSpc>
              <a:spcBef>
                <a:spcPts val="620"/>
              </a:spcBef>
              <a:buChar char="•"/>
              <a:tabLst>
                <a:tab pos="356870" algn="l"/>
                <a:tab pos="357505" algn="l"/>
              </a:tabLst>
            </a:pPr>
            <a:r>
              <a:rPr sz="2600" spc="-10" dirty="0">
                <a:latin typeface="Arial"/>
                <a:cs typeface="Arial"/>
              </a:rPr>
              <a:t>Skepsis re rationality as mode of domination, but no  alternative.</a:t>
            </a:r>
            <a:endParaRPr sz="2600">
              <a:latin typeface="Arial"/>
              <a:cs typeface="Arial"/>
            </a:endParaRPr>
          </a:p>
          <a:p>
            <a:pPr marL="356870">
              <a:lnSpc>
                <a:spcPct val="100000"/>
              </a:lnSpc>
              <a:spcBef>
                <a:spcPts val="3035"/>
              </a:spcBef>
            </a:pPr>
            <a:r>
              <a:rPr sz="2700" b="1" i="1" spc="-155" dirty="0">
                <a:latin typeface="Arial"/>
                <a:cs typeface="Arial"/>
              </a:rPr>
              <a:t>Radicalisation </a:t>
            </a:r>
            <a:r>
              <a:rPr sz="2700" b="1" i="1" spc="-190" dirty="0">
                <a:latin typeface="Arial"/>
                <a:cs typeface="Arial"/>
              </a:rPr>
              <a:t>of </a:t>
            </a:r>
            <a:r>
              <a:rPr sz="2700" b="1" i="1" spc="-185" dirty="0">
                <a:latin typeface="Arial"/>
                <a:cs typeface="Arial"/>
              </a:rPr>
              <a:t>this position </a:t>
            </a:r>
            <a:r>
              <a:rPr sz="2700" b="1" i="1" spc="-45" dirty="0">
                <a:latin typeface="Arial"/>
                <a:cs typeface="Arial"/>
              </a:rPr>
              <a:t>-&gt;</a:t>
            </a:r>
            <a:r>
              <a:rPr sz="2700" b="1" i="1" spc="350" dirty="0">
                <a:latin typeface="Arial"/>
                <a:cs typeface="Arial"/>
              </a:rPr>
              <a:t> </a:t>
            </a:r>
            <a:r>
              <a:rPr sz="2700" b="1" i="1" spc="-190" dirty="0">
                <a:latin typeface="Arial"/>
                <a:cs typeface="Arial"/>
              </a:rPr>
              <a:t>postmodernism</a:t>
            </a:r>
            <a:endParaRPr sz="2700">
              <a:latin typeface="Arial"/>
              <a:cs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52400"/>
            <a:ext cx="8229600" cy="990600"/>
          </a:xfrm>
          <a:prstGeom prst="rect">
            <a:avLst/>
          </a:prstGeom>
          <a:solidFill>
            <a:srgbClr val="EEECE1"/>
          </a:solidFill>
        </p:spPr>
        <p:txBody>
          <a:bodyPr vert="horz" wrap="square" lIns="0" tIns="45085" rIns="0" bIns="0" rtlCol="0">
            <a:spAutoFit/>
          </a:bodyPr>
          <a:lstStyle/>
          <a:p>
            <a:pPr marL="1960245" marR="1950720" indent="164465">
              <a:lnSpc>
                <a:spcPct val="100000"/>
              </a:lnSpc>
              <a:spcBef>
                <a:spcPts val="355"/>
              </a:spcBef>
            </a:pPr>
            <a:r>
              <a:rPr b="1" spc="-5" dirty="0">
                <a:latin typeface="Calibri"/>
                <a:cs typeface="Calibri"/>
              </a:rPr>
              <a:t>Deconstructing </a:t>
            </a:r>
            <a:r>
              <a:rPr b="1" dirty="0">
                <a:latin typeface="Calibri"/>
                <a:cs typeface="Calibri"/>
              </a:rPr>
              <a:t>Modernity:  The </a:t>
            </a:r>
            <a:r>
              <a:rPr b="1" spc="-10" dirty="0">
                <a:latin typeface="Calibri"/>
                <a:cs typeface="Calibri"/>
              </a:rPr>
              <a:t>Postmodernist</a:t>
            </a:r>
            <a:r>
              <a:rPr b="1" spc="-45" dirty="0">
                <a:latin typeface="Calibri"/>
                <a:cs typeface="Calibri"/>
              </a:rPr>
              <a:t> </a:t>
            </a:r>
            <a:r>
              <a:rPr b="1" spc="-5" dirty="0">
                <a:latin typeface="Calibri"/>
                <a:cs typeface="Calibri"/>
              </a:rPr>
              <a:t>Challenge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258</a:t>
            </a:fld>
            <a:endParaRPr dirty="0"/>
          </a:p>
        </p:txBody>
      </p:sp>
      <p:sp>
        <p:nvSpPr>
          <p:cNvPr id="3" name="object 3"/>
          <p:cNvSpPr txBox="1"/>
          <p:nvPr/>
        </p:nvSpPr>
        <p:spPr>
          <a:xfrm>
            <a:off x="535940" y="1392427"/>
            <a:ext cx="8066405" cy="4192904"/>
          </a:xfrm>
          <a:prstGeom prst="rect">
            <a:avLst/>
          </a:prstGeom>
        </p:spPr>
        <p:txBody>
          <a:bodyPr vert="horz" wrap="square" lIns="0" tIns="12065" rIns="0" bIns="0" rtlCol="0">
            <a:spAutoFit/>
          </a:bodyPr>
          <a:lstStyle/>
          <a:p>
            <a:pPr marL="356870">
              <a:lnSpc>
                <a:spcPct val="100000"/>
              </a:lnSpc>
              <a:spcBef>
                <a:spcPts val="95"/>
              </a:spcBef>
            </a:pPr>
            <a:r>
              <a:rPr sz="2500" b="1" spc="-130" dirty="0">
                <a:solidFill>
                  <a:srgbClr val="FF0000"/>
                </a:solidFill>
                <a:latin typeface="Arial"/>
                <a:cs typeface="Arial"/>
              </a:rPr>
              <a:t>Introduction: </a:t>
            </a:r>
            <a:r>
              <a:rPr sz="2500" b="1" spc="-80" dirty="0">
                <a:solidFill>
                  <a:srgbClr val="FF0000"/>
                </a:solidFill>
                <a:latin typeface="Arial"/>
                <a:cs typeface="Arial"/>
              </a:rPr>
              <a:t>the </a:t>
            </a:r>
            <a:r>
              <a:rPr sz="2500" b="1" spc="-125" dirty="0">
                <a:solidFill>
                  <a:srgbClr val="FF0000"/>
                </a:solidFill>
                <a:latin typeface="Arial"/>
                <a:cs typeface="Arial"/>
              </a:rPr>
              <a:t>postmodernist</a:t>
            </a:r>
            <a:r>
              <a:rPr sz="2500" b="1" spc="-45" dirty="0">
                <a:solidFill>
                  <a:srgbClr val="FF0000"/>
                </a:solidFill>
                <a:latin typeface="Arial"/>
                <a:cs typeface="Arial"/>
              </a:rPr>
              <a:t> </a:t>
            </a:r>
            <a:r>
              <a:rPr sz="2500" b="1" spc="-110" dirty="0">
                <a:solidFill>
                  <a:srgbClr val="FF0000"/>
                </a:solidFill>
                <a:latin typeface="Arial"/>
                <a:cs typeface="Arial"/>
              </a:rPr>
              <a:t>phenomenon</a:t>
            </a:r>
            <a:endParaRPr sz="2500">
              <a:latin typeface="Arial"/>
              <a:cs typeface="Arial"/>
            </a:endParaRPr>
          </a:p>
          <a:p>
            <a:pPr>
              <a:lnSpc>
                <a:spcPct val="100000"/>
              </a:lnSpc>
              <a:spcBef>
                <a:spcPts val="15"/>
              </a:spcBef>
            </a:pPr>
            <a:endParaRPr sz="3350">
              <a:latin typeface="Times New Roman"/>
              <a:cs typeface="Times New Roman"/>
            </a:endParaRPr>
          </a:p>
          <a:p>
            <a:pPr marL="356870" marR="9525" indent="-344170">
              <a:lnSpc>
                <a:spcPct val="100000"/>
              </a:lnSpc>
              <a:buChar char="•"/>
              <a:tabLst>
                <a:tab pos="356870" algn="l"/>
                <a:tab pos="357505" algn="l"/>
              </a:tabLst>
            </a:pPr>
            <a:r>
              <a:rPr sz="2300" spc="-5" dirty="0">
                <a:latin typeface="Arial"/>
                <a:cs typeface="Arial"/>
              </a:rPr>
              <a:t>Postmodernism as recent </a:t>
            </a:r>
            <a:r>
              <a:rPr sz="2300" spc="-10" dirty="0">
                <a:latin typeface="Arial"/>
                <a:cs typeface="Arial"/>
              </a:rPr>
              <a:t>(mid-1980s) </a:t>
            </a:r>
            <a:r>
              <a:rPr sz="2300" spc="-5" dirty="0">
                <a:latin typeface="Arial"/>
                <a:cs typeface="Arial"/>
              </a:rPr>
              <a:t>buzz-word but </a:t>
            </a:r>
            <a:r>
              <a:rPr sz="2300" spc="-10" dirty="0">
                <a:latin typeface="Arial"/>
                <a:cs typeface="Arial"/>
              </a:rPr>
              <a:t>then  </a:t>
            </a:r>
            <a:r>
              <a:rPr sz="2300" spc="-5" dirty="0">
                <a:latin typeface="Arial"/>
                <a:cs typeface="Arial"/>
              </a:rPr>
              <a:t>extended backwards </a:t>
            </a:r>
            <a:r>
              <a:rPr sz="2300" dirty="0">
                <a:latin typeface="Arial"/>
                <a:cs typeface="Arial"/>
              </a:rPr>
              <a:t>to </a:t>
            </a:r>
            <a:r>
              <a:rPr sz="2300" spc="-5" dirty="0">
                <a:latin typeface="Arial"/>
                <a:cs typeface="Arial"/>
              </a:rPr>
              <a:t>cover </a:t>
            </a:r>
            <a:r>
              <a:rPr sz="2300" spc="-10" dirty="0">
                <a:latin typeface="Arial"/>
                <a:cs typeface="Arial"/>
              </a:rPr>
              <a:t>developments </a:t>
            </a:r>
            <a:r>
              <a:rPr sz="2300" spc="-5" dirty="0">
                <a:latin typeface="Arial"/>
                <a:cs typeface="Arial"/>
              </a:rPr>
              <a:t>in literature  and literary criticism, </a:t>
            </a:r>
            <a:r>
              <a:rPr sz="2300" spc="-10" dirty="0">
                <a:latin typeface="Arial"/>
                <a:cs typeface="Arial"/>
              </a:rPr>
              <a:t>philosophy, </a:t>
            </a:r>
            <a:r>
              <a:rPr sz="2300" spc="-5" dirty="0">
                <a:latin typeface="Arial"/>
                <a:cs typeface="Arial"/>
              </a:rPr>
              <a:t>visual art, architecture </a:t>
            </a:r>
            <a:r>
              <a:rPr sz="2300" spc="-10" dirty="0">
                <a:latin typeface="Arial"/>
                <a:cs typeface="Arial"/>
              </a:rPr>
              <a:t>etc.  </a:t>
            </a:r>
            <a:r>
              <a:rPr sz="2300" spc="-5" dirty="0">
                <a:latin typeface="Arial"/>
                <a:cs typeface="Arial"/>
              </a:rPr>
              <a:t>since </a:t>
            </a:r>
            <a:r>
              <a:rPr sz="2300" spc="-10" dirty="0">
                <a:latin typeface="Arial"/>
                <a:cs typeface="Arial"/>
              </a:rPr>
              <a:t>1950s </a:t>
            </a:r>
            <a:r>
              <a:rPr sz="2300" dirty="0">
                <a:latin typeface="Arial"/>
                <a:cs typeface="Arial"/>
              </a:rPr>
              <a:t>+ </a:t>
            </a:r>
            <a:r>
              <a:rPr sz="2300" spc="-10" dirty="0">
                <a:latin typeface="Arial"/>
                <a:cs typeface="Arial"/>
              </a:rPr>
              <a:t>especially </a:t>
            </a:r>
            <a:r>
              <a:rPr sz="2300" spc="-5" dirty="0">
                <a:latin typeface="Arial"/>
                <a:cs typeface="Arial"/>
              </a:rPr>
              <a:t>from </a:t>
            </a:r>
            <a:r>
              <a:rPr sz="2300" spc="-10" dirty="0">
                <a:latin typeface="Arial"/>
                <a:cs typeface="Arial"/>
              </a:rPr>
              <a:t>1970s</a:t>
            </a:r>
            <a:r>
              <a:rPr sz="2300" spc="15" dirty="0">
                <a:latin typeface="Arial"/>
                <a:cs typeface="Arial"/>
              </a:rPr>
              <a:t> </a:t>
            </a:r>
            <a:r>
              <a:rPr sz="2300" spc="-10" dirty="0">
                <a:latin typeface="Arial"/>
                <a:cs typeface="Arial"/>
              </a:rPr>
              <a:t>on.</a:t>
            </a:r>
            <a:endParaRPr sz="2300">
              <a:latin typeface="Arial"/>
              <a:cs typeface="Arial"/>
            </a:endParaRPr>
          </a:p>
          <a:p>
            <a:pPr marL="356870" marR="5080" indent="-344170">
              <a:lnSpc>
                <a:spcPct val="100000"/>
              </a:lnSpc>
              <a:spcBef>
                <a:spcPts val="545"/>
              </a:spcBef>
              <a:buChar char="•"/>
              <a:tabLst>
                <a:tab pos="356870" algn="l"/>
                <a:tab pos="357505" algn="l"/>
              </a:tabLst>
            </a:pPr>
            <a:r>
              <a:rPr sz="2300" spc="-5" dirty="0">
                <a:latin typeface="Arial"/>
                <a:cs typeface="Arial"/>
              </a:rPr>
              <a:t>Orig. ex French post-structuralist </a:t>
            </a:r>
            <a:r>
              <a:rPr sz="2300" spc="-10" dirty="0">
                <a:latin typeface="Arial"/>
                <a:cs typeface="Arial"/>
              </a:rPr>
              <a:t>philosophy </a:t>
            </a:r>
            <a:r>
              <a:rPr sz="2300" dirty="0">
                <a:latin typeface="Arial"/>
                <a:cs typeface="Arial"/>
              </a:rPr>
              <a:t>+ </a:t>
            </a:r>
            <a:r>
              <a:rPr sz="2300" spc="-5" dirty="0">
                <a:latin typeface="Arial"/>
                <a:cs typeface="Arial"/>
              </a:rPr>
              <a:t>its </a:t>
            </a:r>
            <a:r>
              <a:rPr sz="2300" spc="-10" dirty="0">
                <a:latin typeface="Arial"/>
                <a:cs typeface="Arial"/>
              </a:rPr>
              <a:t>encounter  </a:t>
            </a:r>
            <a:r>
              <a:rPr sz="2300" spc="-5" dirty="0">
                <a:latin typeface="Arial"/>
                <a:cs typeface="Arial"/>
              </a:rPr>
              <a:t>with Anglo-American lit. crit. </a:t>
            </a:r>
            <a:r>
              <a:rPr sz="2300" dirty="0">
                <a:latin typeface="Arial"/>
                <a:cs typeface="Arial"/>
              </a:rPr>
              <a:t>+ </a:t>
            </a:r>
            <a:r>
              <a:rPr sz="2300" spc="-5" dirty="0">
                <a:latin typeface="Arial"/>
                <a:cs typeface="Arial"/>
              </a:rPr>
              <a:t>cultural studies; </a:t>
            </a:r>
            <a:r>
              <a:rPr sz="2300" spc="-10" dirty="0">
                <a:latin typeface="Arial"/>
                <a:cs typeface="Arial"/>
              </a:rPr>
              <a:t>now  governing </a:t>
            </a:r>
            <a:r>
              <a:rPr sz="2300" spc="-5" dirty="0">
                <a:latin typeface="Arial"/>
                <a:cs typeface="Arial"/>
              </a:rPr>
              <a:t>set of </a:t>
            </a:r>
            <a:r>
              <a:rPr sz="2300" spc="-10" dirty="0">
                <a:latin typeface="Arial"/>
                <a:cs typeface="Arial"/>
              </a:rPr>
              <a:t>ideas </a:t>
            </a:r>
            <a:r>
              <a:rPr sz="2300" spc="-5" dirty="0">
                <a:latin typeface="Arial"/>
                <a:cs typeface="Arial"/>
              </a:rPr>
              <a:t>in at </a:t>
            </a:r>
            <a:r>
              <a:rPr sz="2300" spc="-10" dirty="0">
                <a:latin typeface="Arial"/>
                <a:cs typeface="Arial"/>
              </a:rPr>
              <a:t>least </a:t>
            </a:r>
            <a:r>
              <a:rPr sz="2300" spc="-5" dirty="0">
                <a:latin typeface="Arial"/>
                <a:cs typeface="Arial"/>
              </a:rPr>
              <a:t>some</a:t>
            </a:r>
            <a:r>
              <a:rPr sz="2300" spc="15" dirty="0">
                <a:latin typeface="Arial"/>
                <a:cs typeface="Arial"/>
              </a:rPr>
              <a:t> </a:t>
            </a:r>
            <a:r>
              <a:rPr sz="2300" spc="-5" dirty="0">
                <a:latin typeface="Arial"/>
                <a:cs typeface="Arial"/>
              </a:rPr>
              <a:t>contexts.</a:t>
            </a:r>
            <a:endParaRPr sz="2300">
              <a:latin typeface="Arial"/>
              <a:cs typeface="Arial"/>
            </a:endParaRPr>
          </a:p>
          <a:p>
            <a:pPr marL="356870" marR="77470" indent="-344170">
              <a:lnSpc>
                <a:spcPct val="100000"/>
              </a:lnSpc>
              <a:spcBef>
                <a:spcPts val="545"/>
              </a:spcBef>
              <a:buChar char="•"/>
              <a:tabLst>
                <a:tab pos="356870" algn="l"/>
                <a:tab pos="357505" algn="l"/>
              </a:tabLst>
            </a:pPr>
            <a:r>
              <a:rPr sz="2300" spc="-5" dirty="0">
                <a:latin typeface="Arial"/>
                <a:cs typeface="Arial"/>
              </a:rPr>
              <a:t>Not coherent </a:t>
            </a:r>
            <a:r>
              <a:rPr sz="2300" spc="-10" dirty="0">
                <a:latin typeface="Arial"/>
                <a:cs typeface="Arial"/>
              </a:rPr>
              <a:t>body </a:t>
            </a:r>
            <a:r>
              <a:rPr sz="2300" spc="-5" dirty="0">
                <a:latin typeface="Arial"/>
                <a:cs typeface="Arial"/>
              </a:rPr>
              <a:t>of </a:t>
            </a:r>
            <a:r>
              <a:rPr sz="2300" spc="-10" dirty="0">
                <a:latin typeface="Arial"/>
                <a:cs typeface="Arial"/>
              </a:rPr>
              <a:t>thought </a:t>
            </a:r>
            <a:r>
              <a:rPr sz="2300" spc="-5" dirty="0">
                <a:latin typeface="Arial"/>
                <a:cs typeface="Arial"/>
              </a:rPr>
              <a:t>but series of </a:t>
            </a:r>
            <a:r>
              <a:rPr sz="2300" spc="-10" dirty="0">
                <a:latin typeface="Arial"/>
                <a:cs typeface="Arial"/>
              </a:rPr>
              <a:t>ideas, combined  </a:t>
            </a:r>
            <a:r>
              <a:rPr sz="2300" spc="-5" dirty="0">
                <a:latin typeface="Arial"/>
                <a:cs typeface="Arial"/>
              </a:rPr>
              <a:t>or separated in differing </a:t>
            </a:r>
            <a:r>
              <a:rPr sz="2300" spc="-10" dirty="0">
                <a:latin typeface="Arial"/>
                <a:cs typeface="Arial"/>
              </a:rPr>
              <a:t>ways </a:t>
            </a:r>
            <a:r>
              <a:rPr sz="2300" spc="-5" dirty="0">
                <a:latin typeface="Arial"/>
                <a:cs typeface="Arial"/>
              </a:rPr>
              <a:t>by different</a:t>
            </a:r>
            <a:r>
              <a:rPr sz="2300" spc="-40" dirty="0">
                <a:latin typeface="Arial"/>
                <a:cs typeface="Arial"/>
              </a:rPr>
              <a:t> </a:t>
            </a:r>
            <a:r>
              <a:rPr sz="2300" spc="-10" dirty="0">
                <a:latin typeface="Arial"/>
                <a:cs typeface="Arial"/>
              </a:rPr>
              <a:t>authors.</a:t>
            </a:r>
            <a:endParaRPr sz="2300">
              <a:latin typeface="Arial"/>
              <a:cs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6563" y="551180"/>
            <a:ext cx="3184525" cy="453390"/>
          </a:xfrm>
          <a:prstGeom prst="rect">
            <a:avLst/>
          </a:prstGeom>
        </p:spPr>
        <p:txBody>
          <a:bodyPr vert="horz" wrap="square" lIns="0" tIns="13335" rIns="0" bIns="0" rtlCol="0">
            <a:spAutoFit/>
          </a:bodyPr>
          <a:lstStyle/>
          <a:p>
            <a:pPr marL="12700">
              <a:lnSpc>
                <a:spcPct val="100000"/>
              </a:lnSpc>
              <a:spcBef>
                <a:spcPts val="105"/>
              </a:spcBef>
            </a:pPr>
            <a:r>
              <a:rPr b="1" spc="-50" dirty="0">
                <a:solidFill>
                  <a:srgbClr val="002060"/>
                </a:solidFill>
                <a:latin typeface="Arial"/>
                <a:cs typeface="Arial"/>
              </a:rPr>
              <a:t>Three </a:t>
            </a:r>
            <a:r>
              <a:rPr b="1" spc="-100" dirty="0">
                <a:solidFill>
                  <a:srgbClr val="002060"/>
                </a:solidFill>
                <a:latin typeface="Arial"/>
                <a:cs typeface="Arial"/>
              </a:rPr>
              <a:t>central</a:t>
            </a:r>
            <a:r>
              <a:rPr b="1" spc="-190" dirty="0">
                <a:solidFill>
                  <a:srgbClr val="002060"/>
                </a:solidFill>
                <a:latin typeface="Arial"/>
                <a:cs typeface="Arial"/>
              </a:rPr>
              <a:t> </a:t>
            </a:r>
            <a:r>
              <a:rPr b="1" spc="-90" dirty="0">
                <a:solidFill>
                  <a:srgbClr val="002060"/>
                </a:solidFill>
                <a:latin typeface="Arial"/>
                <a:cs typeface="Arial"/>
              </a:rPr>
              <a:t>ideas: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259</a:t>
            </a:fld>
            <a:endParaRPr dirty="0"/>
          </a:p>
        </p:txBody>
      </p:sp>
      <p:sp>
        <p:nvSpPr>
          <p:cNvPr id="3" name="object 3"/>
          <p:cNvSpPr txBox="1"/>
          <p:nvPr/>
        </p:nvSpPr>
        <p:spPr>
          <a:xfrm>
            <a:off x="612140" y="1060196"/>
            <a:ext cx="7880350" cy="4145915"/>
          </a:xfrm>
          <a:prstGeom prst="rect">
            <a:avLst/>
          </a:prstGeom>
        </p:spPr>
        <p:txBody>
          <a:bodyPr vert="horz" wrap="square" lIns="0" tIns="11430" rIns="0" bIns="0" rtlCol="0">
            <a:spAutoFit/>
          </a:bodyPr>
          <a:lstStyle/>
          <a:p>
            <a:pPr marL="527685" marR="5080" indent="-514984">
              <a:lnSpc>
                <a:spcPct val="100000"/>
              </a:lnSpc>
              <a:spcBef>
                <a:spcPts val="90"/>
              </a:spcBef>
              <a:buAutoNum type="alphaLcParenBoth"/>
              <a:tabLst>
                <a:tab pos="528320" algn="l"/>
              </a:tabLst>
            </a:pPr>
            <a:r>
              <a:rPr sz="2600" spc="-10" dirty="0">
                <a:latin typeface="Arial"/>
                <a:cs typeface="Arial"/>
              </a:rPr>
              <a:t>“Culture” as produced and received is postmodern  in </a:t>
            </a:r>
            <a:r>
              <a:rPr sz="2600" spc="-5" dirty="0">
                <a:latin typeface="Arial"/>
                <a:cs typeface="Arial"/>
              </a:rPr>
              <a:t>form </a:t>
            </a:r>
            <a:r>
              <a:rPr sz="2600" spc="-10" dirty="0">
                <a:latin typeface="Arial"/>
                <a:cs typeface="Arial"/>
              </a:rPr>
              <a:t>and content (postmodernist </a:t>
            </a:r>
            <a:r>
              <a:rPr sz="2600" spc="-5" dirty="0">
                <a:latin typeface="Arial"/>
                <a:cs typeface="Arial"/>
              </a:rPr>
              <a:t>vs. </a:t>
            </a:r>
            <a:r>
              <a:rPr sz="2600" spc="-10" dirty="0">
                <a:latin typeface="Arial"/>
                <a:cs typeface="Arial"/>
              </a:rPr>
              <a:t>modernist  aesthetics);</a:t>
            </a:r>
            <a:endParaRPr sz="2600">
              <a:latin typeface="Arial"/>
              <a:cs typeface="Arial"/>
            </a:endParaRPr>
          </a:p>
          <a:p>
            <a:pPr marL="527685" marR="701040" indent="-514984">
              <a:lnSpc>
                <a:spcPct val="100000"/>
              </a:lnSpc>
              <a:spcBef>
                <a:spcPts val="620"/>
              </a:spcBef>
              <a:buAutoNum type="alphaLcParenBoth"/>
              <a:tabLst>
                <a:tab pos="528320" algn="l"/>
              </a:tabLst>
            </a:pPr>
            <a:r>
              <a:rPr sz="2600" spc="-10" dirty="0">
                <a:latin typeface="Arial"/>
                <a:cs typeface="Arial"/>
              </a:rPr>
              <a:t>“Society” (esp. political economy) </a:t>
            </a:r>
            <a:r>
              <a:rPr sz="2600" spc="-5" dirty="0">
                <a:latin typeface="Arial"/>
                <a:cs typeface="Arial"/>
              </a:rPr>
              <a:t>can </a:t>
            </a:r>
            <a:r>
              <a:rPr sz="2600" spc="-10" dirty="0">
                <a:latin typeface="Arial"/>
                <a:cs typeface="Arial"/>
              </a:rPr>
              <a:t>now be  seen as having moved into </a:t>
            </a:r>
            <a:r>
              <a:rPr sz="2600" spc="-5" dirty="0">
                <a:latin typeface="Arial"/>
                <a:cs typeface="Arial"/>
              </a:rPr>
              <a:t>a </a:t>
            </a:r>
            <a:r>
              <a:rPr sz="2600" spc="-10" dirty="0">
                <a:latin typeface="Arial"/>
                <a:cs typeface="Arial"/>
              </a:rPr>
              <a:t>“postmodern”  condition (postmodernity </a:t>
            </a:r>
            <a:r>
              <a:rPr sz="2600" spc="-5" dirty="0">
                <a:latin typeface="Arial"/>
                <a:cs typeface="Arial"/>
              </a:rPr>
              <a:t>vs.</a:t>
            </a:r>
            <a:r>
              <a:rPr sz="2600" spc="135" dirty="0">
                <a:latin typeface="Arial"/>
                <a:cs typeface="Arial"/>
              </a:rPr>
              <a:t> </a:t>
            </a:r>
            <a:r>
              <a:rPr sz="2600" spc="-10" dirty="0">
                <a:latin typeface="Arial"/>
                <a:cs typeface="Arial"/>
              </a:rPr>
              <a:t>modernity);</a:t>
            </a:r>
            <a:endParaRPr sz="2600">
              <a:latin typeface="Arial"/>
              <a:cs typeface="Arial"/>
            </a:endParaRPr>
          </a:p>
          <a:p>
            <a:pPr marL="527685" marR="244475" indent="-514984">
              <a:lnSpc>
                <a:spcPct val="100000"/>
              </a:lnSpc>
              <a:spcBef>
                <a:spcPts val="620"/>
              </a:spcBef>
              <a:buAutoNum type="alphaLcParenBoth"/>
              <a:tabLst>
                <a:tab pos="528320" algn="l"/>
              </a:tabLst>
            </a:pPr>
            <a:r>
              <a:rPr sz="2600" spc="-5" dirty="0">
                <a:latin typeface="Arial"/>
                <a:cs typeface="Arial"/>
              </a:rPr>
              <a:t>For a variety </a:t>
            </a:r>
            <a:r>
              <a:rPr sz="2600" spc="-10" dirty="0">
                <a:latin typeface="Arial"/>
                <a:cs typeface="Arial"/>
              </a:rPr>
              <a:t>of reasons, </a:t>
            </a:r>
            <a:r>
              <a:rPr sz="2600" spc="-5" dirty="0">
                <a:latin typeface="Arial"/>
                <a:cs typeface="Arial"/>
              </a:rPr>
              <a:t>the </a:t>
            </a:r>
            <a:r>
              <a:rPr sz="2600" spc="-10" dirty="0">
                <a:latin typeface="Arial"/>
                <a:cs typeface="Arial"/>
              </a:rPr>
              <a:t>“metanarratives”  which legitimate the knowledge of modern  intellectuals can no longer be sustained  (postmodernism </a:t>
            </a:r>
            <a:r>
              <a:rPr sz="2600" spc="-5" dirty="0">
                <a:latin typeface="Arial"/>
                <a:cs typeface="Arial"/>
              </a:rPr>
              <a:t>vs. </a:t>
            </a:r>
            <a:r>
              <a:rPr sz="2600" spc="-10" dirty="0">
                <a:latin typeface="Arial"/>
                <a:cs typeface="Arial"/>
              </a:rPr>
              <a:t>“the enlightenment</a:t>
            </a:r>
            <a:r>
              <a:rPr sz="2600" spc="200" dirty="0">
                <a:latin typeface="Arial"/>
                <a:cs typeface="Arial"/>
              </a:rPr>
              <a:t> </a:t>
            </a:r>
            <a:r>
              <a:rPr sz="2600" spc="-10" dirty="0">
                <a:latin typeface="Arial"/>
                <a:cs typeface="Arial"/>
              </a:rPr>
              <a:t>project”).</a:t>
            </a:r>
            <a:endParaRPr sz="26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4592" y="576071"/>
            <a:ext cx="649223" cy="6278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90727" y="542544"/>
            <a:ext cx="4782311" cy="6614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19792" y="874599"/>
            <a:ext cx="112547" cy="11254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2825" y="769518"/>
            <a:ext cx="4202607" cy="314325"/>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91609" y="1721611"/>
            <a:ext cx="8327390" cy="4303395"/>
          </a:xfrm>
          <a:prstGeom prst="rect">
            <a:avLst/>
          </a:prstGeom>
        </p:spPr>
        <p:txBody>
          <a:bodyPr vert="horz" wrap="square" lIns="0" tIns="56515" rIns="0" bIns="0" rtlCol="0">
            <a:spAutoFit/>
          </a:bodyPr>
          <a:lstStyle/>
          <a:p>
            <a:pPr marL="585470" marR="5080" indent="-572770">
              <a:lnSpc>
                <a:spcPts val="2810"/>
              </a:lnSpc>
              <a:spcBef>
                <a:spcPts val="445"/>
              </a:spcBef>
              <a:buFont typeface="Arial"/>
              <a:buAutoNum type="romanLcParenBoth"/>
              <a:tabLst>
                <a:tab pos="585470" algn="l"/>
                <a:tab pos="586105" algn="l"/>
              </a:tabLst>
            </a:pPr>
            <a:r>
              <a:rPr sz="2600" spc="-10" dirty="0">
                <a:latin typeface="Arial"/>
                <a:cs typeface="Arial"/>
              </a:rPr>
              <a:t>Spread of literacy via the developing mass education  systems and the increasing significance of print  media, participation of individuals in national cultural  formation</a:t>
            </a:r>
            <a:endParaRPr sz="2600">
              <a:latin typeface="Arial"/>
              <a:cs typeface="Arial"/>
            </a:endParaRPr>
          </a:p>
          <a:p>
            <a:pPr>
              <a:lnSpc>
                <a:spcPct val="100000"/>
              </a:lnSpc>
              <a:spcBef>
                <a:spcPts val="30"/>
              </a:spcBef>
              <a:buFont typeface="Arial"/>
              <a:buAutoNum type="romanLcParenBoth"/>
            </a:pPr>
            <a:endParaRPr sz="3500">
              <a:latin typeface="Times New Roman"/>
              <a:cs typeface="Times New Roman"/>
            </a:endParaRPr>
          </a:p>
          <a:p>
            <a:pPr marL="585470" marR="240665" indent="-572770">
              <a:lnSpc>
                <a:spcPts val="2810"/>
              </a:lnSpc>
              <a:buAutoNum type="romanLcParenBoth"/>
              <a:tabLst>
                <a:tab pos="585470" algn="l"/>
                <a:tab pos="586105" algn="l"/>
              </a:tabLst>
            </a:pPr>
            <a:r>
              <a:rPr sz="2600" spc="-10" dirty="0">
                <a:latin typeface="Arial"/>
                <a:cs typeface="Arial"/>
              </a:rPr>
              <a:t>Dominant languages increasingly marginalise other  languages and</a:t>
            </a:r>
            <a:r>
              <a:rPr sz="2600" spc="80" dirty="0">
                <a:latin typeface="Arial"/>
                <a:cs typeface="Arial"/>
              </a:rPr>
              <a:t> </a:t>
            </a:r>
            <a:r>
              <a:rPr sz="2600" spc="-10" dirty="0">
                <a:latin typeface="Arial"/>
                <a:cs typeface="Arial"/>
              </a:rPr>
              <a:t>dialects</a:t>
            </a:r>
            <a:endParaRPr sz="2600">
              <a:latin typeface="Arial"/>
              <a:cs typeface="Arial"/>
            </a:endParaRPr>
          </a:p>
          <a:p>
            <a:pPr>
              <a:lnSpc>
                <a:spcPct val="100000"/>
              </a:lnSpc>
              <a:spcBef>
                <a:spcPts val="25"/>
              </a:spcBef>
              <a:buFont typeface="Arial"/>
              <a:buAutoNum type="romanLcParenBoth"/>
            </a:pPr>
            <a:endParaRPr sz="3500">
              <a:latin typeface="Times New Roman"/>
              <a:cs typeface="Times New Roman"/>
            </a:endParaRPr>
          </a:p>
          <a:p>
            <a:pPr marL="585470" marR="337820" indent="-572770">
              <a:lnSpc>
                <a:spcPts val="2810"/>
              </a:lnSpc>
              <a:buAutoNum type="romanLcParenBoth"/>
              <a:tabLst>
                <a:tab pos="586105" algn="l"/>
              </a:tabLst>
            </a:pPr>
            <a:r>
              <a:rPr sz="2600" spc="-5" dirty="0">
                <a:latin typeface="Arial"/>
                <a:cs typeface="Arial"/>
              </a:rPr>
              <a:t>The </a:t>
            </a:r>
            <a:r>
              <a:rPr sz="2600" spc="-10" dirty="0">
                <a:latin typeface="Arial"/>
                <a:cs typeface="Arial"/>
              </a:rPr>
              <a:t>system of social </a:t>
            </a:r>
            <a:r>
              <a:rPr sz="2600" spc="-5" dirty="0">
                <a:latin typeface="Arial"/>
                <a:cs typeface="Arial"/>
              </a:rPr>
              <a:t>control </a:t>
            </a:r>
            <a:r>
              <a:rPr sz="2600" spc="-10" dirty="0">
                <a:latin typeface="Arial"/>
                <a:cs typeface="Arial"/>
              </a:rPr>
              <a:t>represented by the  official churches breaks down, particularly in urban  areas</a:t>
            </a:r>
            <a:endParaRPr sz="26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26</a:t>
            </a:fld>
            <a:endParaRPr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4163" y="328675"/>
            <a:ext cx="3444875" cy="391160"/>
          </a:xfrm>
          <a:prstGeom prst="rect">
            <a:avLst/>
          </a:prstGeom>
        </p:spPr>
        <p:txBody>
          <a:bodyPr vert="horz" wrap="square" lIns="0" tIns="12700" rIns="0" bIns="0" rtlCol="0">
            <a:spAutoFit/>
          </a:bodyPr>
          <a:lstStyle/>
          <a:p>
            <a:pPr marL="12700">
              <a:lnSpc>
                <a:spcPct val="100000"/>
              </a:lnSpc>
              <a:spcBef>
                <a:spcPts val="100"/>
              </a:spcBef>
            </a:pPr>
            <a:r>
              <a:rPr sz="2400" b="1" spc="-114" dirty="0">
                <a:latin typeface="Arial"/>
                <a:cs typeface="Arial"/>
              </a:rPr>
              <a:t>Postmodernist</a:t>
            </a:r>
            <a:r>
              <a:rPr sz="2400" b="1" spc="-80" dirty="0">
                <a:latin typeface="Arial"/>
                <a:cs typeface="Arial"/>
              </a:rPr>
              <a:t> </a:t>
            </a:r>
            <a:r>
              <a:rPr sz="2400" b="1" spc="-90" dirty="0">
                <a:latin typeface="Arial"/>
                <a:cs typeface="Arial"/>
              </a:rPr>
              <a:t>aesthetics</a:t>
            </a:r>
            <a:endParaRPr sz="2400">
              <a:latin typeface="Arial"/>
              <a:cs typeface="Arial"/>
            </a:endParaRPr>
          </a:p>
        </p:txBody>
      </p:sp>
      <p:sp>
        <p:nvSpPr>
          <p:cNvPr id="4" name="object 4"/>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260</a:t>
            </a:r>
            <a:endParaRPr sz="1200">
              <a:latin typeface="Calibri"/>
              <a:cs typeface="Calibri"/>
            </a:endParaRPr>
          </a:p>
        </p:txBody>
      </p:sp>
      <p:sp>
        <p:nvSpPr>
          <p:cNvPr id="3" name="object 3"/>
          <p:cNvSpPr txBox="1"/>
          <p:nvPr/>
        </p:nvSpPr>
        <p:spPr>
          <a:xfrm>
            <a:off x="459740" y="1060195"/>
            <a:ext cx="8253095" cy="5469255"/>
          </a:xfrm>
          <a:prstGeom prst="rect">
            <a:avLst/>
          </a:prstGeom>
        </p:spPr>
        <p:txBody>
          <a:bodyPr vert="horz" wrap="square" lIns="0" tIns="75565" rIns="0" bIns="0" rtlCol="0">
            <a:spAutoFit/>
          </a:bodyPr>
          <a:lstStyle/>
          <a:p>
            <a:pPr marL="356870" marR="634365" indent="-344170">
              <a:lnSpc>
                <a:spcPts val="2020"/>
              </a:lnSpc>
              <a:spcBef>
                <a:spcPts val="595"/>
              </a:spcBef>
              <a:buChar char="•"/>
              <a:tabLst>
                <a:tab pos="356870" algn="l"/>
                <a:tab pos="357505" algn="l"/>
              </a:tabLst>
            </a:pPr>
            <a:r>
              <a:rPr sz="2100" dirty="0">
                <a:latin typeface="Arial"/>
                <a:cs typeface="Arial"/>
              </a:rPr>
              <a:t>Largely irrelevant </a:t>
            </a:r>
            <a:r>
              <a:rPr sz="2100" spc="-5" dirty="0">
                <a:latin typeface="Arial"/>
                <a:cs typeface="Arial"/>
              </a:rPr>
              <a:t>for </a:t>
            </a:r>
            <a:r>
              <a:rPr sz="2100" spc="0" dirty="0">
                <a:latin typeface="Arial"/>
                <a:cs typeface="Arial"/>
              </a:rPr>
              <a:t>our </a:t>
            </a:r>
            <a:r>
              <a:rPr sz="2100" dirty="0">
                <a:latin typeface="Arial"/>
                <a:cs typeface="Arial"/>
              </a:rPr>
              <a:t>purposes: related </a:t>
            </a:r>
            <a:r>
              <a:rPr sz="2100" spc="-5" dirty="0">
                <a:latin typeface="Arial"/>
                <a:cs typeface="Arial"/>
              </a:rPr>
              <a:t>to </a:t>
            </a:r>
            <a:r>
              <a:rPr sz="2100" dirty="0">
                <a:latin typeface="Arial"/>
                <a:cs typeface="Arial"/>
              </a:rPr>
              <a:t>argument</a:t>
            </a:r>
            <a:r>
              <a:rPr sz="2100" spc="-315" dirty="0">
                <a:latin typeface="Arial"/>
                <a:cs typeface="Arial"/>
              </a:rPr>
              <a:t> </a:t>
            </a:r>
            <a:r>
              <a:rPr sz="2100" spc="0" dirty="0">
                <a:latin typeface="Arial"/>
                <a:cs typeface="Arial"/>
              </a:rPr>
              <a:t>about  </a:t>
            </a:r>
            <a:r>
              <a:rPr sz="2100" dirty="0">
                <a:latin typeface="Arial"/>
                <a:cs typeface="Arial"/>
              </a:rPr>
              <a:t>“modernist</a:t>
            </a:r>
            <a:r>
              <a:rPr sz="2100" spc="-100" dirty="0">
                <a:latin typeface="Arial"/>
                <a:cs typeface="Arial"/>
              </a:rPr>
              <a:t> </a:t>
            </a:r>
            <a:r>
              <a:rPr sz="2100" dirty="0">
                <a:latin typeface="Arial"/>
                <a:cs typeface="Arial"/>
              </a:rPr>
              <a:t>aesthetics”.</a:t>
            </a:r>
            <a:endParaRPr sz="2100">
              <a:latin typeface="Arial"/>
              <a:cs typeface="Arial"/>
            </a:endParaRPr>
          </a:p>
          <a:p>
            <a:pPr marL="356870">
              <a:lnSpc>
                <a:spcPts val="1780"/>
              </a:lnSpc>
            </a:pPr>
            <a:r>
              <a:rPr sz="2100" dirty="0">
                <a:latin typeface="Arial"/>
                <a:cs typeface="Arial"/>
              </a:rPr>
              <a:t>*</a:t>
            </a:r>
            <a:r>
              <a:rPr sz="2100" spc="-40" dirty="0">
                <a:latin typeface="Arial"/>
                <a:cs typeface="Arial"/>
              </a:rPr>
              <a:t> </a:t>
            </a:r>
            <a:r>
              <a:rPr sz="2100" spc="0" dirty="0">
                <a:latin typeface="Arial"/>
                <a:cs typeface="Arial"/>
              </a:rPr>
              <a:t>Dominant</a:t>
            </a:r>
            <a:r>
              <a:rPr sz="2100" spc="-90" dirty="0">
                <a:latin typeface="Arial"/>
                <a:cs typeface="Arial"/>
              </a:rPr>
              <a:t> </a:t>
            </a:r>
            <a:r>
              <a:rPr sz="2100" dirty="0">
                <a:latin typeface="Arial"/>
                <a:cs typeface="Arial"/>
              </a:rPr>
              <a:t>version</a:t>
            </a:r>
            <a:r>
              <a:rPr sz="2100" spc="-55" dirty="0">
                <a:latin typeface="Arial"/>
                <a:cs typeface="Arial"/>
              </a:rPr>
              <a:t> </a:t>
            </a:r>
            <a:r>
              <a:rPr sz="2100" spc="0" dirty="0">
                <a:latin typeface="Arial"/>
                <a:cs typeface="Arial"/>
              </a:rPr>
              <a:t>is</a:t>
            </a:r>
            <a:r>
              <a:rPr sz="2100" spc="-35" dirty="0">
                <a:latin typeface="Arial"/>
                <a:cs typeface="Arial"/>
              </a:rPr>
              <a:t> </a:t>
            </a:r>
            <a:r>
              <a:rPr sz="2100" dirty="0">
                <a:latin typeface="Arial"/>
                <a:cs typeface="Arial"/>
              </a:rPr>
              <a:t>related</a:t>
            </a:r>
            <a:r>
              <a:rPr sz="2100" spc="-35" dirty="0">
                <a:latin typeface="Arial"/>
                <a:cs typeface="Arial"/>
              </a:rPr>
              <a:t> </a:t>
            </a:r>
            <a:r>
              <a:rPr sz="2100" spc="-5" dirty="0">
                <a:latin typeface="Arial"/>
                <a:cs typeface="Arial"/>
              </a:rPr>
              <a:t>to </a:t>
            </a:r>
            <a:r>
              <a:rPr sz="2100" spc="0" dirty="0">
                <a:latin typeface="Arial"/>
                <a:cs typeface="Arial"/>
              </a:rPr>
              <a:t>a</a:t>
            </a:r>
            <a:r>
              <a:rPr sz="2100" spc="-5" dirty="0">
                <a:latin typeface="Arial"/>
                <a:cs typeface="Arial"/>
              </a:rPr>
              <a:t> </a:t>
            </a:r>
            <a:r>
              <a:rPr sz="2100" dirty="0">
                <a:latin typeface="Arial"/>
                <a:cs typeface="Arial"/>
              </a:rPr>
              <a:t>traditionalist</a:t>
            </a:r>
            <a:r>
              <a:rPr sz="2100" spc="-95" dirty="0">
                <a:latin typeface="Arial"/>
                <a:cs typeface="Arial"/>
              </a:rPr>
              <a:t> </a:t>
            </a:r>
            <a:r>
              <a:rPr sz="2100" spc="0" dirty="0">
                <a:latin typeface="Arial"/>
                <a:cs typeface="Arial"/>
              </a:rPr>
              <a:t>view</a:t>
            </a:r>
            <a:r>
              <a:rPr sz="2100" spc="-50" dirty="0">
                <a:latin typeface="Arial"/>
                <a:cs typeface="Arial"/>
              </a:rPr>
              <a:t> </a:t>
            </a:r>
            <a:r>
              <a:rPr sz="2100" spc="0" dirty="0">
                <a:latin typeface="Arial"/>
                <a:cs typeface="Arial"/>
              </a:rPr>
              <a:t>of</a:t>
            </a:r>
            <a:r>
              <a:rPr sz="2100" spc="-15" dirty="0">
                <a:latin typeface="Arial"/>
                <a:cs typeface="Arial"/>
              </a:rPr>
              <a:t> </a:t>
            </a:r>
            <a:r>
              <a:rPr sz="2100" dirty="0">
                <a:latin typeface="Arial"/>
                <a:cs typeface="Arial"/>
              </a:rPr>
              <a:t>“culture”</a:t>
            </a:r>
            <a:r>
              <a:rPr sz="2100" spc="-40" dirty="0">
                <a:latin typeface="Arial"/>
                <a:cs typeface="Arial"/>
              </a:rPr>
              <a:t> </a:t>
            </a:r>
            <a:r>
              <a:rPr sz="2100" spc="0" dirty="0">
                <a:latin typeface="Arial"/>
                <a:cs typeface="Arial"/>
              </a:rPr>
              <a:t>as</a:t>
            </a:r>
            <a:endParaRPr sz="2100">
              <a:latin typeface="Arial"/>
              <a:cs typeface="Arial"/>
            </a:endParaRPr>
          </a:p>
          <a:p>
            <a:pPr marL="356870" marR="497205">
              <a:lnSpc>
                <a:spcPts val="2020"/>
              </a:lnSpc>
              <a:spcBef>
                <a:spcPts val="229"/>
              </a:spcBef>
            </a:pPr>
            <a:r>
              <a:rPr sz="2100" dirty="0">
                <a:latin typeface="Arial"/>
                <a:cs typeface="Arial"/>
              </a:rPr>
              <a:t>“cultural” </a:t>
            </a:r>
            <a:r>
              <a:rPr sz="2100" spc="-5" dirty="0">
                <a:latin typeface="Arial"/>
                <a:cs typeface="Arial"/>
              </a:rPr>
              <a:t>artefacts </a:t>
            </a:r>
            <a:r>
              <a:rPr sz="2100" dirty="0">
                <a:latin typeface="Arial"/>
                <a:cs typeface="Arial"/>
              </a:rPr>
              <a:t>(esp. literature, </a:t>
            </a:r>
            <a:r>
              <a:rPr sz="2100" spc="0" dirty="0">
                <a:latin typeface="Arial"/>
                <a:cs typeface="Arial"/>
              </a:rPr>
              <a:t>but also </a:t>
            </a:r>
            <a:r>
              <a:rPr sz="2100" dirty="0">
                <a:latin typeface="Arial"/>
                <a:cs typeface="Arial"/>
              </a:rPr>
              <a:t>extended </a:t>
            </a:r>
            <a:r>
              <a:rPr sz="2100" spc="0" dirty="0">
                <a:latin typeface="Arial"/>
                <a:cs typeface="Arial"/>
              </a:rPr>
              <a:t>eg </a:t>
            </a:r>
            <a:r>
              <a:rPr sz="2100" spc="-5" dirty="0">
                <a:latin typeface="Arial"/>
                <a:cs typeface="Arial"/>
              </a:rPr>
              <a:t>to</a:t>
            </a:r>
            <a:r>
              <a:rPr sz="2100" spc="-295" dirty="0">
                <a:latin typeface="Arial"/>
                <a:cs typeface="Arial"/>
              </a:rPr>
              <a:t> </a:t>
            </a:r>
            <a:r>
              <a:rPr sz="2100" dirty="0">
                <a:latin typeface="Arial"/>
                <a:cs typeface="Arial"/>
              </a:rPr>
              <a:t>film,  television, advertisements, </a:t>
            </a:r>
            <a:r>
              <a:rPr sz="2100" spc="-5" dirty="0">
                <a:latin typeface="Arial"/>
                <a:cs typeface="Arial"/>
              </a:rPr>
              <a:t>etc.); </a:t>
            </a:r>
            <a:r>
              <a:rPr sz="2100" dirty="0">
                <a:latin typeface="Arial"/>
                <a:cs typeface="Arial"/>
              </a:rPr>
              <a:t>sometimes (but </a:t>
            </a:r>
            <a:r>
              <a:rPr sz="2100" spc="0" dirty="0">
                <a:latin typeface="Arial"/>
                <a:cs typeface="Arial"/>
              </a:rPr>
              <a:t>by no</a:t>
            </a:r>
            <a:r>
              <a:rPr sz="2100" spc="-270" dirty="0">
                <a:latin typeface="Arial"/>
                <a:cs typeface="Arial"/>
              </a:rPr>
              <a:t> </a:t>
            </a:r>
            <a:r>
              <a:rPr sz="2100" spc="0" dirty="0">
                <a:latin typeface="Arial"/>
                <a:cs typeface="Arial"/>
              </a:rPr>
              <a:t>means</a:t>
            </a:r>
            <a:endParaRPr sz="2100">
              <a:latin typeface="Arial"/>
              <a:cs typeface="Arial"/>
            </a:endParaRPr>
          </a:p>
          <a:p>
            <a:pPr marL="356870">
              <a:lnSpc>
                <a:spcPts val="1789"/>
              </a:lnSpc>
            </a:pPr>
            <a:r>
              <a:rPr sz="2100" spc="0" dirty="0">
                <a:latin typeface="Arial"/>
                <a:cs typeface="Arial"/>
              </a:rPr>
              <a:t>always) </a:t>
            </a:r>
            <a:r>
              <a:rPr sz="2100" dirty="0">
                <a:latin typeface="Arial"/>
                <a:cs typeface="Arial"/>
              </a:rPr>
              <a:t>taken </a:t>
            </a:r>
            <a:r>
              <a:rPr sz="2100" spc="0" dirty="0">
                <a:latin typeface="Arial"/>
                <a:cs typeface="Arial"/>
              </a:rPr>
              <a:t>one </a:t>
            </a:r>
            <a:r>
              <a:rPr sz="2100" dirty="0">
                <a:latin typeface="Arial"/>
                <a:cs typeface="Arial"/>
              </a:rPr>
              <a:t>step </a:t>
            </a:r>
            <a:r>
              <a:rPr sz="2100" spc="-5" dirty="0">
                <a:latin typeface="Arial"/>
                <a:cs typeface="Arial"/>
              </a:rPr>
              <a:t>further </a:t>
            </a:r>
            <a:r>
              <a:rPr sz="2100" dirty="0">
                <a:latin typeface="Arial"/>
                <a:cs typeface="Arial"/>
              </a:rPr>
              <a:t>into </a:t>
            </a:r>
            <a:r>
              <a:rPr sz="2100" spc="0" dirty="0">
                <a:latin typeface="Arial"/>
                <a:cs typeface="Arial"/>
              </a:rPr>
              <a:t>discussion of </a:t>
            </a:r>
            <a:r>
              <a:rPr sz="2200" b="1" i="1" u="sng" spc="-130" dirty="0">
                <a:latin typeface="Arial"/>
                <a:cs typeface="Arial"/>
              </a:rPr>
              <a:t>reception</a:t>
            </a:r>
            <a:r>
              <a:rPr sz="2200" b="1" i="1" spc="-130" dirty="0">
                <a:latin typeface="Arial"/>
                <a:cs typeface="Arial"/>
              </a:rPr>
              <a:t> </a:t>
            </a:r>
            <a:r>
              <a:rPr sz="2100" spc="0" dirty="0">
                <a:latin typeface="Arial"/>
                <a:cs typeface="Arial"/>
              </a:rPr>
              <a:t>of</a:t>
            </a:r>
            <a:r>
              <a:rPr sz="2100" spc="-365" dirty="0">
                <a:latin typeface="Arial"/>
                <a:cs typeface="Arial"/>
              </a:rPr>
              <a:t> </a:t>
            </a:r>
            <a:r>
              <a:rPr sz="2100" dirty="0">
                <a:latin typeface="Arial"/>
                <a:cs typeface="Arial"/>
              </a:rPr>
              <a:t>these</a:t>
            </a:r>
            <a:endParaRPr sz="2100">
              <a:latin typeface="Arial"/>
              <a:cs typeface="Arial"/>
            </a:endParaRPr>
          </a:p>
          <a:p>
            <a:pPr marL="356870" marR="227329">
              <a:lnSpc>
                <a:spcPts val="2020"/>
              </a:lnSpc>
              <a:spcBef>
                <a:spcPts val="220"/>
              </a:spcBef>
            </a:pPr>
            <a:r>
              <a:rPr sz="2100" spc="0" dirty="0">
                <a:latin typeface="Arial"/>
                <a:cs typeface="Arial"/>
              </a:rPr>
              <a:t>by </a:t>
            </a:r>
            <a:r>
              <a:rPr sz="2100" dirty="0">
                <a:latin typeface="Arial"/>
                <a:cs typeface="Arial"/>
              </a:rPr>
              <a:t>audience. More commonly </a:t>
            </a:r>
            <a:r>
              <a:rPr sz="2100" spc="0" dirty="0">
                <a:latin typeface="Arial"/>
                <a:cs typeface="Arial"/>
              </a:rPr>
              <a:t>involves </a:t>
            </a:r>
            <a:r>
              <a:rPr sz="2100" dirty="0">
                <a:latin typeface="Arial"/>
                <a:cs typeface="Arial"/>
              </a:rPr>
              <a:t>projection </a:t>
            </a:r>
            <a:r>
              <a:rPr sz="2100" spc="0" dirty="0">
                <a:latin typeface="Arial"/>
                <a:cs typeface="Arial"/>
              </a:rPr>
              <a:t>of analysis of  </a:t>
            </a:r>
            <a:r>
              <a:rPr sz="2100" spc="-5" dirty="0">
                <a:latin typeface="Arial"/>
                <a:cs typeface="Arial"/>
              </a:rPr>
              <a:t>“text” </a:t>
            </a:r>
            <a:r>
              <a:rPr sz="2100" dirty="0">
                <a:latin typeface="Arial"/>
                <a:cs typeface="Arial"/>
              </a:rPr>
              <a:t>onto assumptions </a:t>
            </a:r>
            <a:r>
              <a:rPr sz="2100" spc="0" dirty="0">
                <a:latin typeface="Arial"/>
                <a:cs typeface="Arial"/>
              </a:rPr>
              <a:t>about audience as </a:t>
            </a:r>
            <a:r>
              <a:rPr sz="2100" dirty="0">
                <a:latin typeface="Arial"/>
                <a:cs typeface="Arial"/>
              </a:rPr>
              <a:t>“constituted” </a:t>
            </a:r>
            <a:r>
              <a:rPr sz="2100" spc="0" dirty="0">
                <a:latin typeface="Arial"/>
                <a:cs typeface="Arial"/>
              </a:rPr>
              <a:t>by </a:t>
            </a:r>
            <a:r>
              <a:rPr sz="2100" spc="-5" dirty="0">
                <a:latin typeface="Arial"/>
                <a:cs typeface="Arial"/>
              </a:rPr>
              <a:t>text,  </a:t>
            </a:r>
            <a:r>
              <a:rPr sz="2100" dirty="0">
                <a:latin typeface="Arial"/>
                <a:cs typeface="Arial"/>
              </a:rPr>
              <a:t>rather than </a:t>
            </a:r>
            <a:r>
              <a:rPr sz="2100" spc="0" dirty="0">
                <a:latin typeface="Arial"/>
                <a:cs typeface="Arial"/>
              </a:rPr>
              <a:t>as using </a:t>
            </a:r>
            <a:r>
              <a:rPr sz="2100" dirty="0">
                <a:latin typeface="Arial"/>
                <a:cs typeface="Arial"/>
              </a:rPr>
              <a:t>text </a:t>
            </a:r>
            <a:r>
              <a:rPr sz="2100" spc="-5" dirty="0">
                <a:latin typeface="Arial"/>
                <a:cs typeface="Arial"/>
              </a:rPr>
              <a:t>for </a:t>
            </a:r>
            <a:r>
              <a:rPr sz="2100" dirty="0">
                <a:latin typeface="Arial"/>
                <a:cs typeface="Arial"/>
              </a:rPr>
              <a:t>their </a:t>
            </a:r>
            <a:r>
              <a:rPr sz="2100" spc="0" dirty="0">
                <a:latin typeface="Arial"/>
                <a:cs typeface="Arial"/>
              </a:rPr>
              <a:t>own </a:t>
            </a:r>
            <a:r>
              <a:rPr sz="2100" dirty="0">
                <a:latin typeface="Arial"/>
                <a:cs typeface="Arial"/>
              </a:rPr>
              <a:t>purposes (Weber:</a:t>
            </a:r>
            <a:r>
              <a:rPr sz="2100" spc="-305" dirty="0">
                <a:latin typeface="Arial"/>
                <a:cs typeface="Arial"/>
              </a:rPr>
              <a:t> </a:t>
            </a:r>
            <a:r>
              <a:rPr sz="2100" dirty="0">
                <a:latin typeface="Arial"/>
                <a:cs typeface="Arial"/>
              </a:rPr>
              <a:t>“elective  </a:t>
            </a:r>
            <a:r>
              <a:rPr sz="2100" spc="-5" dirty="0">
                <a:latin typeface="Arial"/>
                <a:cs typeface="Arial"/>
              </a:rPr>
              <a:t>affinity”).</a:t>
            </a:r>
            <a:endParaRPr sz="2100">
              <a:latin typeface="Arial"/>
              <a:cs typeface="Arial"/>
            </a:endParaRPr>
          </a:p>
          <a:p>
            <a:pPr marL="530225" indent="-173355">
              <a:lnSpc>
                <a:spcPts val="1739"/>
              </a:lnSpc>
              <a:buChar char="*"/>
              <a:tabLst>
                <a:tab pos="530860" algn="l"/>
              </a:tabLst>
            </a:pPr>
            <a:r>
              <a:rPr sz="2100" spc="0" dirty="0">
                <a:latin typeface="Arial"/>
                <a:cs typeface="Arial"/>
              </a:rPr>
              <a:t>Against </a:t>
            </a:r>
            <a:r>
              <a:rPr sz="2100" dirty="0">
                <a:latin typeface="Arial"/>
                <a:cs typeface="Arial"/>
              </a:rPr>
              <a:t>this, </a:t>
            </a:r>
            <a:r>
              <a:rPr sz="2100" spc="0" dirty="0">
                <a:latin typeface="Arial"/>
                <a:cs typeface="Arial"/>
              </a:rPr>
              <a:t>Angela McRobbie </a:t>
            </a:r>
            <a:r>
              <a:rPr sz="2200" i="1" spc="-55" dirty="0">
                <a:latin typeface="Arial"/>
                <a:cs typeface="Arial"/>
              </a:rPr>
              <a:t>(Postmodernism </a:t>
            </a:r>
            <a:r>
              <a:rPr sz="2200" i="1" spc="-50" dirty="0">
                <a:latin typeface="Arial"/>
                <a:cs typeface="Arial"/>
              </a:rPr>
              <a:t>and</a:t>
            </a:r>
            <a:r>
              <a:rPr sz="2200" i="1" spc="-360" dirty="0">
                <a:latin typeface="Arial"/>
                <a:cs typeface="Arial"/>
              </a:rPr>
              <a:t> </a:t>
            </a:r>
            <a:r>
              <a:rPr sz="2200" i="1" spc="-45" dirty="0">
                <a:latin typeface="Arial"/>
                <a:cs typeface="Arial"/>
              </a:rPr>
              <a:t>popular</a:t>
            </a:r>
            <a:endParaRPr sz="2200">
              <a:latin typeface="Arial"/>
              <a:cs typeface="Arial"/>
            </a:endParaRPr>
          </a:p>
          <a:p>
            <a:pPr marL="356870">
              <a:lnSpc>
                <a:spcPts val="2065"/>
              </a:lnSpc>
            </a:pPr>
            <a:r>
              <a:rPr sz="2200" i="1" spc="-40" dirty="0">
                <a:latin typeface="Arial"/>
                <a:cs typeface="Arial"/>
              </a:rPr>
              <a:t>culture) </a:t>
            </a:r>
            <a:r>
              <a:rPr sz="2100" dirty="0">
                <a:latin typeface="Arial"/>
                <a:cs typeface="Arial"/>
              </a:rPr>
              <a:t>defends </a:t>
            </a:r>
            <a:r>
              <a:rPr sz="2100" spc="0" dirty="0">
                <a:latin typeface="Arial"/>
                <a:cs typeface="Arial"/>
              </a:rPr>
              <a:t>a </a:t>
            </a:r>
            <a:r>
              <a:rPr sz="2100" dirty="0">
                <a:latin typeface="Arial"/>
                <a:cs typeface="Arial"/>
              </a:rPr>
              <a:t>more </a:t>
            </a:r>
            <a:r>
              <a:rPr sz="2100" spc="-5" dirty="0">
                <a:latin typeface="Arial"/>
                <a:cs typeface="Arial"/>
              </a:rPr>
              <a:t>sociologically-informed analysis</a:t>
            </a:r>
            <a:r>
              <a:rPr sz="2100" spc="-254" dirty="0">
                <a:latin typeface="Arial"/>
                <a:cs typeface="Arial"/>
              </a:rPr>
              <a:t> </a:t>
            </a:r>
            <a:r>
              <a:rPr sz="2100" spc="0" dirty="0">
                <a:latin typeface="Arial"/>
                <a:cs typeface="Arial"/>
              </a:rPr>
              <a:t>which</a:t>
            </a:r>
            <a:endParaRPr sz="2100">
              <a:latin typeface="Arial"/>
              <a:cs typeface="Arial"/>
            </a:endParaRPr>
          </a:p>
          <a:p>
            <a:pPr marL="356870" marR="307340">
              <a:lnSpc>
                <a:spcPts val="2020"/>
              </a:lnSpc>
              <a:spcBef>
                <a:spcPts val="215"/>
              </a:spcBef>
            </a:pPr>
            <a:r>
              <a:rPr sz="2100" spc="0" dirty="0">
                <a:latin typeface="Arial"/>
                <a:cs typeface="Arial"/>
              </a:rPr>
              <a:t>broadens out </a:t>
            </a:r>
            <a:r>
              <a:rPr sz="2100" dirty="0">
                <a:latin typeface="Arial"/>
                <a:cs typeface="Arial"/>
              </a:rPr>
              <a:t>notion </a:t>
            </a:r>
            <a:r>
              <a:rPr sz="2100" spc="0" dirty="0">
                <a:latin typeface="Arial"/>
                <a:cs typeface="Arial"/>
              </a:rPr>
              <a:t>of </a:t>
            </a:r>
            <a:r>
              <a:rPr sz="2100" dirty="0">
                <a:latin typeface="Arial"/>
                <a:cs typeface="Arial"/>
              </a:rPr>
              <a:t>cultural production </a:t>
            </a:r>
            <a:r>
              <a:rPr sz="2100" spc="0" dirty="0">
                <a:latin typeface="Arial"/>
                <a:cs typeface="Arial"/>
              </a:rPr>
              <a:t>and </a:t>
            </a:r>
            <a:r>
              <a:rPr sz="2100" dirty="0">
                <a:latin typeface="Arial"/>
                <a:cs typeface="Arial"/>
              </a:rPr>
              <a:t>reception </a:t>
            </a:r>
            <a:r>
              <a:rPr sz="2100" spc="0" dirty="0">
                <a:latin typeface="Arial"/>
                <a:cs typeface="Arial"/>
              </a:rPr>
              <a:t>as  </a:t>
            </a:r>
            <a:r>
              <a:rPr sz="2100" dirty="0">
                <a:latin typeface="Arial"/>
                <a:cs typeface="Arial"/>
              </a:rPr>
              <a:t>practices </a:t>
            </a:r>
            <a:r>
              <a:rPr sz="2100" spc="0" dirty="0">
                <a:latin typeface="Arial"/>
                <a:cs typeface="Arial"/>
              </a:rPr>
              <a:t>and </a:t>
            </a:r>
            <a:r>
              <a:rPr sz="2100" spc="-5" dirty="0">
                <a:latin typeface="Arial"/>
                <a:cs typeface="Arial"/>
              </a:rPr>
              <a:t>attempts to </a:t>
            </a:r>
            <a:r>
              <a:rPr sz="2100" dirty="0">
                <a:latin typeface="Arial"/>
                <a:cs typeface="Arial"/>
              </a:rPr>
              <a:t>recover the everyday </a:t>
            </a:r>
            <a:r>
              <a:rPr sz="2100" spc="0" dirty="0">
                <a:latin typeface="Arial"/>
                <a:cs typeface="Arial"/>
              </a:rPr>
              <a:t>meanings </a:t>
            </a:r>
            <a:r>
              <a:rPr sz="2100" dirty="0">
                <a:latin typeface="Arial"/>
                <a:cs typeface="Arial"/>
              </a:rPr>
              <a:t>e.g.</a:t>
            </a:r>
            <a:r>
              <a:rPr sz="2100" spc="-320" dirty="0">
                <a:latin typeface="Arial"/>
                <a:cs typeface="Arial"/>
              </a:rPr>
              <a:t> </a:t>
            </a:r>
            <a:r>
              <a:rPr sz="2100" spc="0" dirty="0">
                <a:latin typeface="Arial"/>
                <a:cs typeface="Arial"/>
              </a:rPr>
              <a:t>of  </a:t>
            </a:r>
            <a:r>
              <a:rPr sz="2100" dirty="0">
                <a:latin typeface="Arial"/>
                <a:cs typeface="Arial"/>
              </a:rPr>
              <a:t>clothes</a:t>
            </a:r>
            <a:r>
              <a:rPr sz="2100" spc="-85" dirty="0">
                <a:latin typeface="Arial"/>
                <a:cs typeface="Arial"/>
              </a:rPr>
              <a:t> </a:t>
            </a:r>
            <a:r>
              <a:rPr sz="2100" spc="0" dirty="0">
                <a:latin typeface="Arial"/>
                <a:cs typeface="Arial"/>
              </a:rPr>
              <a:t>shopping.</a:t>
            </a:r>
            <a:endParaRPr sz="2100">
              <a:latin typeface="Arial"/>
              <a:cs typeface="Arial"/>
            </a:endParaRPr>
          </a:p>
          <a:p>
            <a:pPr marL="530225" indent="-173355">
              <a:lnSpc>
                <a:spcPts val="1780"/>
              </a:lnSpc>
              <a:buChar char="*"/>
              <a:tabLst>
                <a:tab pos="530860" algn="l"/>
              </a:tabLst>
            </a:pPr>
            <a:r>
              <a:rPr sz="2100" dirty="0">
                <a:latin typeface="Arial"/>
                <a:cs typeface="Arial"/>
              </a:rPr>
              <a:t>Arguments </a:t>
            </a:r>
            <a:r>
              <a:rPr sz="2100" spc="0" dirty="0">
                <a:latin typeface="Arial"/>
                <a:cs typeface="Arial"/>
              </a:rPr>
              <a:t>about </a:t>
            </a:r>
            <a:r>
              <a:rPr sz="2100" dirty="0">
                <a:latin typeface="Arial"/>
                <a:cs typeface="Arial"/>
              </a:rPr>
              <a:t>production </a:t>
            </a:r>
            <a:r>
              <a:rPr sz="2100" spc="0" dirty="0">
                <a:latin typeface="Arial"/>
                <a:cs typeface="Arial"/>
              </a:rPr>
              <a:t>of </a:t>
            </a:r>
            <a:r>
              <a:rPr sz="2100" dirty="0">
                <a:latin typeface="Arial"/>
                <a:cs typeface="Arial"/>
              </a:rPr>
              <a:t>“postmodern” culture,</a:t>
            </a:r>
            <a:r>
              <a:rPr sz="2100" spc="-290" dirty="0">
                <a:latin typeface="Arial"/>
                <a:cs typeface="Arial"/>
              </a:rPr>
              <a:t> </a:t>
            </a:r>
            <a:r>
              <a:rPr sz="2100" dirty="0">
                <a:latin typeface="Arial"/>
                <a:cs typeface="Arial"/>
              </a:rPr>
              <a:t>however,</a:t>
            </a:r>
            <a:endParaRPr sz="2100">
              <a:latin typeface="Arial"/>
              <a:cs typeface="Arial"/>
            </a:endParaRPr>
          </a:p>
          <a:p>
            <a:pPr marL="356870" marR="53340">
              <a:lnSpc>
                <a:spcPts val="2020"/>
              </a:lnSpc>
              <a:spcBef>
                <a:spcPts val="235"/>
              </a:spcBef>
            </a:pPr>
            <a:r>
              <a:rPr sz="2100" spc="0" dirty="0">
                <a:latin typeface="Arial"/>
                <a:cs typeface="Arial"/>
              </a:rPr>
              <a:t>lead </a:t>
            </a:r>
            <a:r>
              <a:rPr sz="2100" dirty="0">
                <a:latin typeface="Arial"/>
                <a:cs typeface="Arial"/>
              </a:rPr>
              <a:t>into </a:t>
            </a:r>
            <a:r>
              <a:rPr sz="2100" spc="0" dirty="0">
                <a:latin typeface="Arial"/>
                <a:cs typeface="Arial"/>
              </a:rPr>
              <a:t>discussion on </a:t>
            </a:r>
            <a:r>
              <a:rPr sz="2100" dirty="0">
                <a:latin typeface="Arial"/>
                <a:cs typeface="Arial"/>
              </a:rPr>
              <a:t>“postmodernity” </a:t>
            </a:r>
            <a:r>
              <a:rPr sz="2100" spc="0" dirty="0">
                <a:latin typeface="Arial"/>
                <a:cs typeface="Arial"/>
              </a:rPr>
              <a:t>as </a:t>
            </a:r>
            <a:r>
              <a:rPr sz="2100" dirty="0">
                <a:latin typeface="Arial"/>
                <a:cs typeface="Arial"/>
              </a:rPr>
              <a:t>historical condition;  arguments </a:t>
            </a:r>
            <a:r>
              <a:rPr sz="2100" spc="0" dirty="0">
                <a:latin typeface="Arial"/>
                <a:cs typeface="Arial"/>
              </a:rPr>
              <a:t>about </a:t>
            </a:r>
            <a:r>
              <a:rPr sz="2100" dirty="0">
                <a:latin typeface="Arial"/>
                <a:cs typeface="Arial"/>
              </a:rPr>
              <a:t>reception </a:t>
            </a:r>
            <a:r>
              <a:rPr sz="2100" spc="0" dirty="0">
                <a:latin typeface="Arial"/>
                <a:cs typeface="Arial"/>
              </a:rPr>
              <a:t>of </a:t>
            </a:r>
            <a:r>
              <a:rPr sz="2100" dirty="0">
                <a:latin typeface="Arial"/>
                <a:cs typeface="Arial"/>
              </a:rPr>
              <a:t>“postmodern” culture </a:t>
            </a:r>
            <a:r>
              <a:rPr sz="2100" spc="-114" dirty="0">
                <a:latin typeface="Arial"/>
                <a:cs typeface="Arial"/>
              </a:rPr>
              <a:t>– </a:t>
            </a:r>
            <a:r>
              <a:rPr sz="2100" spc="0" dirty="0">
                <a:latin typeface="Arial"/>
                <a:cs typeface="Arial"/>
              </a:rPr>
              <a:t>or </a:t>
            </a:r>
            <a:r>
              <a:rPr sz="2100" dirty="0">
                <a:latin typeface="Arial"/>
                <a:cs typeface="Arial"/>
              </a:rPr>
              <a:t>the</a:t>
            </a:r>
            <a:r>
              <a:rPr sz="2100" spc="-254" dirty="0">
                <a:latin typeface="Arial"/>
                <a:cs typeface="Arial"/>
              </a:rPr>
              <a:t> </a:t>
            </a:r>
            <a:r>
              <a:rPr sz="2100" spc="0" dirty="0">
                <a:latin typeface="Arial"/>
                <a:cs typeface="Arial"/>
              </a:rPr>
              <a:t>modes  of </a:t>
            </a:r>
            <a:r>
              <a:rPr sz="2100" dirty="0">
                <a:latin typeface="Arial"/>
                <a:cs typeface="Arial"/>
              </a:rPr>
              <a:t>perception revealed </a:t>
            </a:r>
            <a:r>
              <a:rPr sz="2100" spc="0" dirty="0">
                <a:latin typeface="Arial"/>
                <a:cs typeface="Arial"/>
              </a:rPr>
              <a:t>or </a:t>
            </a:r>
            <a:r>
              <a:rPr sz="2100" dirty="0">
                <a:latin typeface="Arial"/>
                <a:cs typeface="Arial"/>
              </a:rPr>
              <a:t>created </a:t>
            </a:r>
            <a:r>
              <a:rPr sz="2100" spc="0" dirty="0">
                <a:latin typeface="Arial"/>
                <a:cs typeface="Arial"/>
              </a:rPr>
              <a:t>by it </a:t>
            </a:r>
            <a:r>
              <a:rPr sz="2100" spc="-114" dirty="0">
                <a:latin typeface="Arial"/>
                <a:cs typeface="Arial"/>
              </a:rPr>
              <a:t>– </a:t>
            </a:r>
            <a:r>
              <a:rPr sz="2100" spc="0" dirty="0">
                <a:latin typeface="Arial"/>
                <a:cs typeface="Arial"/>
              </a:rPr>
              <a:t>lead </a:t>
            </a:r>
            <a:r>
              <a:rPr sz="2100" dirty="0">
                <a:latin typeface="Arial"/>
                <a:cs typeface="Arial"/>
              </a:rPr>
              <a:t>into </a:t>
            </a:r>
            <a:r>
              <a:rPr sz="2100" spc="0" dirty="0">
                <a:latin typeface="Arial"/>
                <a:cs typeface="Arial"/>
              </a:rPr>
              <a:t>discussion on  </a:t>
            </a:r>
            <a:r>
              <a:rPr sz="2100" dirty="0">
                <a:latin typeface="Arial"/>
                <a:cs typeface="Arial"/>
              </a:rPr>
              <a:t>“postmodernism” </a:t>
            </a:r>
            <a:r>
              <a:rPr sz="2100" spc="0" dirty="0">
                <a:latin typeface="Arial"/>
                <a:cs typeface="Arial"/>
              </a:rPr>
              <a:t>as an </a:t>
            </a:r>
            <a:r>
              <a:rPr sz="2100" dirty="0">
                <a:latin typeface="Arial"/>
                <a:cs typeface="Arial"/>
              </a:rPr>
              <a:t>attack </a:t>
            </a:r>
            <a:r>
              <a:rPr sz="2100" spc="0" dirty="0">
                <a:latin typeface="Arial"/>
                <a:cs typeface="Arial"/>
              </a:rPr>
              <a:t>on </a:t>
            </a:r>
            <a:r>
              <a:rPr sz="2100" dirty="0">
                <a:latin typeface="Arial"/>
                <a:cs typeface="Arial"/>
              </a:rPr>
              <a:t>“modern” </a:t>
            </a:r>
            <a:r>
              <a:rPr sz="2100" spc="-5" dirty="0">
                <a:latin typeface="Arial"/>
                <a:cs typeface="Arial"/>
              </a:rPr>
              <a:t>forms </a:t>
            </a:r>
            <a:r>
              <a:rPr sz="2100" spc="0" dirty="0">
                <a:latin typeface="Arial"/>
                <a:cs typeface="Arial"/>
              </a:rPr>
              <a:t>of </a:t>
            </a:r>
            <a:r>
              <a:rPr sz="2100" dirty="0">
                <a:latin typeface="Arial"/>
                <a:cs typeface="Arial"/>
              </a:rPr>
              <a:t>knowledge  </a:t>
            </a:r>
            <a:r>
              <a:rPr sz="2100" spc="0" dirty="0">
                <a:latin typeface="Arial"/>
                <a:cs typeface="Arial"/>
              </a:rPr>
              <a:t>and </a:t>
            </a:r>
            <a:r>
              <a:rPr sz="2100" dirty="0">
                <a:latin typeface="Arial"/>
                <a:cs typeface="Arial"/>
              </a:rPr>
              <a:t>their assumptions </a:t>
            </a:r>
            <a:r>
              <a:rPr sz="2100" spc="0" dirty="0">
                <a:latin typeface="Arial"/>
                <a:cs typeface="Arial"/>
              </a:rPr>
              <a:t>and</a:t>
            </a:r>
            <a:r>
              <a:rPr sz="2100" spc="-240" dirty="0">
                <a:latin typeface="Arial"/>
                <a:cs typeface="Arial"/>
              </a:rPr>
              <a:t> </a:t>
            </a:r>
            <a:r>
              <a:rPr sz="2100" dirty="0">
                <a:latin typeface="Arial"/>
                <a:cs typeface="Arial"/>
              </a:rPr>
              <a:t>legitimation.</a:t>
            </a:r>
            <a:endParaRPr sz="2100">
              <a:latin typeface="Arial"/>
              <a:cs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43255"/>
            <a:ext cx="8249284" cy="3611245"/>
          </a:xfrm>
          <a:prstGeom prst="rect">
            <a:avLst/>
          </a:prstGeom>
        </p:spPr>
        <p:txBody>
          <a:bodyPr vert="horz" wrap="square" lIns="0" tIns="97790" rIns="0" bIns="0" rtlCol="0">
            <a:spAutoFit/>
          </a:bodyPr>
          <a:lstStyle/>
          <a:p>
            <a:pPr marL="356870">
              <a:lnSpc>
                <a:spcPct val="100000"/>
              </a:lnSpc>
              <a:spcBef>
                <a:spcPts val="770"/>
              </a:spcBef>
            </a:pPr>
            <a:r>
              <a:rPr sz="2800" b="1" spc="-130" dirty="0">
                <a:solidFill>
                  <a:srgbClr val="C0504D"/>
                </a:solidFill>
                <a:latin typeface="Arial"/>
                <a:cs typeface="Arial"/>
              </a:rPr>
              <a:t>Postmodernity </a:t>
            </a:r>
            <a:r>
              <a:rPr sz="2800" b="1" spc="-70" dirty="0">
                <a:solidFill>
                  <a:srgbClr val="C0504D"/>
                </a:solidFill>
                <a:latin typeface="Arial"/>
                <a:cs typeface="Arial"/>
              </a:rPr>
              <a:t>as </a:t>
            </a:r>
            <a:r>
              <a:rPr sz="2800" b="1" dirty="0">
                <a:solidFill>
                  <a:srgbClr val="C0504D"/>
                </a:solidFill>
                <a:latin typeface="Arial"/>
                <a:cs typeface="Arial"/>
              </a:rPr>
              <a:t>a </a:t>
            </a:r>
            <a:r>
              <a:rPr sz="2800" b="1" spc="-135" dirty="0">
                <a:solidFill>
                  <a:srgbClr val="C0504D"/>
                </a:solidFill>
                <a:latin typeface="Arial"/>
                <a:cs typeface="Arial"/>
              </a:rPr>
              <a:t>historical</a:t>
            </a:r>
            <a:r>
              <a:rPr sz="2800" b="1" spc="-10" dirty="0">
                <a:solidFill>
                  <a:srgbClr val="C0504D"/>
                </a:solidFill>
                <a:latin typeface="Arial"/>
                <a:cs typeface="Arial"/>
              </a:rPr>
              <a:t> </a:t>
            </a:r>
            <a:r>
              <a:rPr sz="2800" b="1" spc="-150" dirty="0">
                <a:solidFill>
                  <a:srgbClr val="C0504D"/>
                </a:solidFill>
                <a:latin typeface="Arial"/>
                <a:cs typeface="Arial"/>
              </a:rPr>
              <a:t>condition</a:t>
            </a:r>
            <a:endParaRPr sz="2800">
              <a:latin typeface="Arial"/>
              <a:cs typeface="Arial"/>
            </a:endParaRPr>
          </a:p>
          <a:p>
            <a:pPr marL="356870" marR="5080" indent="-344170">
              <a:lnSpc>
                <a:spcPct val="100000"/>
              </a:lnSpc>
              <a:spcBef>
                <a:spcPts val="670"/>
              </a:spcBef>
              <a:buChar char="•"/>
              <a:tabLst>
                <a:tab pos="356870" algn="l"/>
                <a:tab pos="357505" algn="l"/>
              </a:tabLst>
            </a:pPr>
            <a:r>
              <a:rPr sz="2800" spc="-5" dirty="0">
                <a:latin typeface="Arial"/>
                <a:cs typeface="Arial"/>
              </a:rPr>
              <a:t>This </a:t>
            </a:r>
            <a:r>
              <a:rPr sz="2800" dirty="0">
                <a:latin typeface="Arial"/>
                <a:cs typeface="Arial"/>
              </a:rPr>
              <a:t>is effectively one construction placed on a  series of observations about contemporary trends  which have also been deployed in relation </a:t>
            </a:r>
            <a:r>
              <a:rPr sz="2800" spc="0" dirty="0">
                <a:latin typeface="Arial"/>
                <a:cs typeface="Arial"/>
              </a:rPr>
              <a:t>to</a:t>
            </a:r>
            <a:r>
              <a:rPr sz="2800" spc="-145" dirty="0">
                <a:latin typeface="Arial"/>
                <a:cs typeface="Arial"/>
              </a:rPr>
              <a:t> </a:t>
            </a:r>
            <a:r>
              <a:rPr sz="2800" dirty="0">
                <a:latin typeface="Arial"/>
                <a:cs typeface="Arial"/>
              </a:rPr>
              <a:t>now-  discounted theories about post-industrialism, as  </a:t>
            </a:r>
            <a:r>
              <a:rPr sz="2800" spc="-5" dirty="0">
                <a:latin typeface="Arial"/>
                <a:cs typeface="Arial"/>
              </a:rPr>
              <a:t>well </a:t>
            </a:r>
            <a:r>
              <a:rPr sz="2800" dirty="0">
                <a:latin typeface="Arial"/>
                <a:cs typeface="Arial"/>
              </a:rPr>
              <a:t>as in relation </a:t>
            </a:r>
            <a:r>
              <a:rPr sz="2800" spc="0" dirty="0">
                <a:latin typeface="Arial"/>
                <a:cs typeface="Arial"/>
              </a:rPr>
              <a:t>to </a:t>
            </a:r>
            <a:r>
              <a:rPr sz="2800" spc="-5" dirty="0">
                <a:latin typeface="Arial"/>
                <a:cs typeface="Arial"/>
              </a:rPr>
              <a:t>arguments </a:t>
            </a:r>
            <a:r>
              <a:rPr sz="2800" dirty="0">
                <a:latin typeface="Arial"/>
                <a:cs typeface="Arial"/>
              </a:rPr>
              <a:t>about  disorganised capitalism (Lash and </a:t>
            </a:r>
            <a:r>
              <a:rPr sz="2800" spc="-5" dirty="0">
                <a:latin typeface="Arial"/>
                <a:cs typeface="Arial"/>
              </a:rPr>
              <a:t>Urry),  </a:t>
            </a:r>
            <a:r>
              <a:rPr sz="2800" dirty="0">
                <a:latin typeface="Arial"/>
                <a:cs typeface="Arial"/>
              </a:rPr>
              <a:t>radicalised </a:t>
            </a:r>
            <a:r>
              <a:rPr sz="2800" spc="-5" dirty="0">
                <a:latin typeface="Arial"/>
                <a:cs typeface="Arial"/>
              </a:rPr>
              <a:t>modernity </a:t>
            </a:r>
            <a:r>
              <a:rPr sz="2800" dirty="0">
                <a:latin typeface="Arial"/>
                <a:cs typeface="Arial"/>
              </a:rPr>
              <a:t>(Giddens),</a:t>
            </a:r>
            <a:r>
              <a:rPr sz="2800" spc="-60" dirty="0">
                <a:latin typeface="Arial"/>
                <a:cs typeface="Arial"/>
              </a:rPr>
              <a:t> </a:t>
            </a:r>
            <a:r>
              <a:rPr sz="2800" dirty="0">
                <a:latin typeface="Arial"/>
                <a:cs typeface="Arial"/>
              </a:rPr>
              <a:t>etc.</a:t>
            </a:r>
            <a:endParaRPr sz="2800">
              <a:latin typeface="Arial"/>
              <a:cs typeface="Arial"/>
            </a:endParaRPr>
          </a:p>
        </p:txBody>
      </p:sp>
      <p:sp>
        <p:nvSpPr>
          <p:cNvPr id="3" name="object 3"/>
          <p:cNvSpPr/>
          <p:nvPr/>
        </p:nvSpPr>
        <p:spPr>
          <a:xfrm>
            <a:off x="0" y="4191012"/>
            <a:ext cx="2971787" cy="26669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34199" y="4314825"/>
            <a:ext cx="2057388" cy="2466961"/>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261</a:t>
            </a:fld>
            <a:endParaRPr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9455" rIns="0" bIns="0" rtlCol="0">
            <a:spAutoFit/>
          </a:bodyPr>
          <a:lstStyle/>
          <a:p>
            <a:pPr marL="290195" marR="5080">
              <a:lnSpc>
                <a:spcPts val="2880"/>
              </a:lnSpc>
              <a:spcBef>
                <a:spcPts val="600"/>
              </a:spcBef>
            </a:pPr>
            <a:r>
              <a:rPr b="1" spc="-40" dirty="0">
                <a:latin typeface="Arial"/>
                <a:cs typeface="Arial"/>
              </a:rPr>
              <a:t>The </a:t>
            </a:r>
            <a:r>
              <a:rPr b="1" spc="-105" dirty="0">
                <a:latin typeface="Arial"/>
                <a:cs typeface="Arial"/>
              </a:rPr>
              <a:t>argument </a:t>
            </a:r>
            <a:r>
              <a:rPr b="1" spc="-85" dirty="0">
                <a:latin typeface="Arial"/>
                <a:cs typeface="Arial"/>
              </a:rPr>
              <a:t>can </a:t>
            </a:r>
            <a:r>
              <a:rPr b="1" spc="-65" dirty="0">
                <a:latin typeface="Arial"/>
                <a:cs typeface="Arial"/>
              </a:rPr>
              <a:t>be </a:t>
            </a:r>
            <a:r>
              <a:rPr b="1" spc="-95" dirty="0">
                <a:latin typeface="Arial"/>
                <a:cs typeface="Arial"/>
              </a:rPr>
              <a:t>presented </a:t>
            </a:r>
            <a:r>
              <a:rPr b="1" spc="-70" dirty="0">
                <a:latin typeface="Arial"/>
                <a:cs typeface="Arial"/>
              </a:rPr>
              <a:t>as </a:t>
            </a:r>
            <a:r>
              <a:rPr b="1" dirty="0">
                <a:latin typeface="Arial"/>
                <a:cs typeface="Arial"/>
              </a:rPr>
              <a:t>a </a:t>
            </a:r>
            <a:r>
              <a:rPr b="1" spc="-90" dirty="0">
                <a:latin typeface="Arial"/>
                <a:cs typeface="Arial"/>
              </a:rPr>
              <a:t>series </a:t>
            </a:r>
            <a:r>
              <a:rPr b="1" spc="-140" dirty="0">
                <a:latin typeface="Arial"/>
                <a:cs typeface="Arial"/>
              </a:rPr>
              <a:t>of  contrasts:</a:t>
            </a:r>
          </a:p>
        </p:txBody>
      </p:sp>
      <p:sp>
        <p:nvSpPr>
          <p:cNvPr id="3" name="object 3"/>
          <p:cNvSpPr txBox="1"/>
          <p:nvPr/>
        </p:nvSpPr>
        <p:spPr>
          <a:xfrm>
            <a:off x="651763" y="1450339"/>
            <a:ext cx="8101330" cy="3984625"/>
          </a:xfrm>
          <a:prstGeom prst="rect">
            <a:avLst/>
          </a:prstGeom>
        </p:spPr>
        <p:txBody>
          <a:bodyPr vert="horz" wrap="square" lIns="0" tIns="78740" rIns="0" bIns="0" rtlCol="0">
            <a:spAutoFit/>
          </a:bodyPr>
          <a:lstStyle/>
          <a:p>
            <a:pPr marL="12700" marR="5080">
              <a:lnSpc>
                <a:spcPts val="2110"/>
              </a:lnSpc>
              <a:spcBef>
                <a:spcPts val="620"/>
              </a:spcBef>
              <a:buAutoNum type="alphaLcParenBoth"/>
              <a:tabLst>
                <a:tab pos="430530" algn="l"/>
              </a:tabLst>
            </a:pPr>
            <a:r>
              <a:rPr sz="2200" spc="-5" dirty="0">
                <a:latin typeface="Arial"/>
                <a:cs typeface="Arial"/>
              </a:rPr>
              <a:t>Against </a:t>
            </a:r>
            <a:r>
              <a:rPr sz="2200" dirty="0">
                <a:latin typeface="Arial"/>
                <a:cs typeface="Arial"/>
              </a:rPr>
              <a:t>"Fordist" </a:t>
            </a:r>
            <a:r>
              <a:rPr sz="2200" spc="-5" dirty="0">
                <a:latin typeface="Arial"/>
                <a:cs typeface="Arial"/>
              </a:rPr>
              <a:t>production </a:t>
            </a:r>
            <a:r>
              <a:rPr sz="2200" dirty="0">
                <a:latin typeface="Arial"/>
                <a:cs typeface="Arial"/>
              </a:rPr>
              <a:t>methods (based </a:t>
            </a:r>
            <a:r>
              <a:rPr sz="2200" spc="-5" dirty="0">
                <a:latin typeface="Arial"/>
                <a:cs typeface="Arial"/>
              </a:rPr>
              <a:t>on economies of  scale) </a:t>
            </a:r>
            <a:r>
              <a:rPr sz="2200" dirty="0">
                <a:latin typeface="Arial"/>
                <a:cs typeface="Arial"/>
              </a:rPr>
              <a:t>there </a:t>
            </a:r>
            <a:r>
              <a:rPr sz="2200" spc="-5" dirty="0">
                <a:latin typeface="Arial"/>
                <a:cs typeface="Arial"/>
              </a:rPr>
              <a:t>is </a:t>
            </a:r>
            <a:r>
              <a:rPr sz="2200" dirty="0">
                <a:latin typeface="Arial"/>
                <a:cs typeface="Arial"/>
              </a:rPr>
              <a:t>a </a:t>
            </a:r>
            <a:r>
              <a:rPr sz="2200" spc="-5" dirty="0">
                <a:latin typeface="Arial"/>
                <a:cs typeface="Arial"/>
              </a:rPr>
              <a:t>shift </a:t>
            </a:r>
            <a:r>
              <a:rPr sz="2200" spc="0" dirty="0">
                <a:latin typeface="Arial"/>
                <a:cs typeface="Arial"/>
              </a:rPr>
              <a:t>to </a:t>
            </a:r>
            <a:r>
              <a:rPr sz="2200" dirty="0">
                <a:latin typeface="Arial"/>
                <a:cs typeface="Arial"/>
              </a:rPr>
              <a:t>"post-Fordist" </a:t>
            </a:r>
            <a:r>
              <a:rPr sz="2200" spc="-5" dirty="0">
                <a:latin typeface="Arial"/>
                <a:cs typeface="Arial"/>
              </a:rPr>
              <a:t>organisation </a:t>
            </a:r>
            <a:r>
              <a:rPr sz="2200" dirty="0">
                <a:latin typeface="Arial"/>
                <a:cs typeface="Arial"/>
              </a:rPr>
              <a:t>of </a:t>
            </a:r>
            <a:r>
              <a:rPr sz="2200" spc="-5" dirty="0">
                <a:latin typeface="Arial"/>
                <a:cs typeface="Arial"/>
              </a:rPr>
              <a:t>production  (with increased "flexibility", </a:t>
            </a:r>
            <a:r>
              <a:rPr sz="2200" dirty="0">
                <a:latin typeface="Arial"/>
                <a:cs typeface="Arial"/>
              </a:rPr>
              <a:t>subcontracting, small-batch  </a:t>
            </a:r>
            <a:r>
              <a:rPr sz="2200" spc="-5" dirty="0">
                <a:latin typeface="Arial"/>
                <a:cs typeface="Arial"/>
              </a:rPr>
              <a:t>production, </a:t>
            </a:r>
            <a:r>
              <a:rPr sz="2200" dirty="0">
                <a:latin typeface="Arial"/>
                <a:cs typeface="Arial"/>
              </a:rPr>
              <a:t>etc) </a:t>
            </a:r>
            <a:r>
              <a:rPr sz="2200" spc="-5" dirty="0">
                <a:latin typeface="Arial"/>
                <a:cs typeface="Arial"/>
              </a:rPr>
              <a:t>with an increasingly </a:t>
            </a:r>
            <a:r>
              <a:rPr sz="2200" dirty="0">
                <a:latin typeface="Arial"/>
                <a:cs typeface="Arial"/>
              </a:rPr>
              <a:t>important </a:t>
            </a:r>
            <a:r>
              <a:rPr sz="2200" spc="-5" dirty="0">
                <a:latin typeface="Arial"/>
                <a:cs typeface="Arial"/>
              </a:rPr>
              <a:t>role </a:t>
            </a:r>
            <a:r>
              <a:rPr sz="2200" dirty="0">
                <a:latin typeface="Arial"/>
                <a:cs typeface="Arial"/>
              </a:rPr>
              <a:t>for </a:t>
            </a:r>
            <a:r>
              <a:rPr sz="2200" spc="-5" dirty="0">
                <a:latin typeface="Arial"/>
                <a:cs typeface="Arial"/>
              </a:rPr>
              <a:t>knowledge  (managerial skill, scientific expertise, information technology,  </a:t>
            </a:r>
            <a:r>
              <a:rPr sz="2200" dirty="0">
                <a:latin typeface="Arial"/>
                <a:cs typeface="Arial"/>
              </a:rPr>
              <a:t>etc.);</a:t>
            </a:r>
            <a:endParaRPr sz="2200">
              <a:latin typeface="Arial"/>
              <a:cs typeface="Arial"/>
            </a:endParaRPr>
          </a:p>
          <a:p>
            <a:pPr>
              <a:lnSpc>
                <a:spcPct val="100000"/>
              </a:lnSpc>
              <a:spcBef>
                <a:spcPts val="50"/>
              </a:spcBef>
              <a:buFont typeface="Arial"/>
              <a:buAutoNum type="alphaLcParenBoth"/>
            </a:pPr>
            <a:endParaRPr sz="2250">
              <a:latin typeface="Times New Roman"/>
              <a:cs typeface="Times New Roman"/>
            </a:endParaRPr>
          </a:p>
          <a:p>
            <a:pPr marL="12700" marR="154940">
              <a:lnSpc>
                <a:spcPts val="2110"/>
              </a:lnSpc>
              <a:spcBef>
                <a:spcPts val="5"/>
              </a:spcBef>
              <a:buAutoNum type="alphaLcParenBoth"/>
              <a:tabLst>
                <a:tab pos="430530" algn="l"/>
              </a:tabLst>
            </a:pPr>
            <a:r>
              <a:rPr sz="2200" spc="-5" dirty="0">
                <a:latin typeface="Arial"/>
                <a:cs typeface="Arial"/>
              </a:rPr>
              <a:t>Against an </a:t>
            </a:r>
            <a:r>
              <a:rPr sz="2200" dirty="0">
                <a:latin typeface="Arial"/>
                <a:cs typeface="Arial"/>
              </a:rPr>
              <a:t>economy based </a:t>
            </a:r>
            <a:r>
              <a:rPr sz="2200" spc="-5" dirty="0">
                <a:latin typeface="Arial"/>
                <a:cs typeface="Arial"/>
              </a:rPr>
              <a:t>on </a:t>
            </a:r>
            <a:r>
              <a:rPr sz="2200" dirty="0">
                <a:latin typeface="Arial"/>
                <a:cs typeface="Arial"/>
              </a:rPr>
              <a:t>material </a:t>
            </a:r>
            <a:r>
              <a:rPr sz="2200" spc="-5" dirty="0">
                <a:latin typeface="Arial"/>
                <a:cs typeface="Arial"/>
              </a:rPr>
              <a:t>production </a:t>
            </a:r>
            <a:r>
              <a:rPr sz="2200" dirty="0">
                <a:latin typeface="Arial"/>
                <a:cs typeface="Arial"/>
              </a:rPr>
              <a:t>for  </a:t>
            </a:r>
            <a:r>
              <a:rPr sz="2200" spc="-5" dirty="0">
                <a:latin typeface="Arial"/>
                <a:cs typeface="Arial"/>
              </a:rPr>
              <a:t>arguably </a:t>
            </a:r>
            <a:r>
              <a:rPr sz="2200" dirty="0">
                <a:latin typeface="Arial"/>
                <a:cs typeface="Arial"/>
              </a:rPr>
              <a:t>real </a:t>
            </a:r>
            <a:r>
              <a:rPr sz="2200" spc="-5" dirty="0">
                <a:latin typeface="Arial"/>
                <a:cs typeface="Arial"/>
              </a:rPr>
              <a:t>needs </a:t>
            </a:r>
            <a:r>
              <a:rPr sz="2200" dirty="0">
                <a:latin typeface="Arial"/>
                <a:cs typeface="Arial"/>
              </a:rPr>
              <a:t>there </a:t>
            </a:r>
            <a:r>
              <a:rPr sz="2200" spc="-5" dirty="0">
                <a:latin typeface="Arial"/>
                <a:cs typeface="Arial"/>
              </a:rPr>
              <a:t>is </a:t>
            </a:r>
            <a:r>
              <a:rPr sz="2200" dirty="0">
                <a:latin typeface="Arial"/>
                <a:cs typeface="Arial"/>
              </a:rPr>
              <a:t>a </a:t>
            </a:r>
            <a:r>
              <a:rPr sz="2200" spc="-5" dirty="0">
                <a:latin typeface="Arial"/>
                <a:cs typeface="Arial"/>
              </a:rPr>
              <a:t>shift </a:t>
            </a:r>
            <a:r>
              <a:rPr sz="2200" spc="0" dirty="0">
                <a:latin typeface="Arial"/>
                <a:cs typeface="Arial"/>
              </a:rPr>
              <a:t>to </a:t>
            </a:r>
            <a:r>
              <a:rPr sz="2200" dirty="0">
                <a:latin typeface="Arial"/>
                <a:cs typeface="Arial"/>
              </a:rPr>
              <a:t>the </a:t>
            </a:r>
            <a:r>
              <a:rPr sz="2200" spc="-5" dirty="0">
                <a:latin typeface="Arial"/>
                <a:cs typeface="Arial"/>
              </a:rPr>
              <a:t>production </a:t>
            </a:r>
            <a:r>
              <a:rPr sz="2200" dirty="0">
                <a:latin typeface="Arial"/>
                <a:cs typeface="Arial"/>
              </a:rPr>
              <a:t>of </a:t>
            </a:r>
            <a:r>
              <a:rPr sz="2200" spc="-5" dirty="0">
                <a:latin typeface="Arial"/>
                <a:cs typeface="Arial"/>
              </a:rPr>
              <a:t>symbols,  </a:t>
            </a:r>
            <a:r>
              <a:rPr sz="2200" dirty="0">
                <a:latin typeface="Arial"/>
                <a:cs typeface="Arial"/>
              </a:rPr>
              <a:t>cultural artefacts,</a:t>
            </a:r>
            <a:r>
              <a:rPr sz="2200" spc="-100" dirty="0">
                <a:latin typeface="Arial"/>
                <a:cs typeface="Arial"/>
              </a:rPr>
              <a:t> </a:t>
            </a:r>
            <a:r>
              <a:rPr sz="2200" dirty="0">
                <a:latin typeface="Arial"/>
                <a:cs typeface="Arial"/>
              </a:rPr>
              <a:t>etc.;</a:t>
            </a:r>
            <a:endParaRPr sz="2200">
              <a:latin typeface="Arial"/>
              <a:cs typeface="Arial"/>
            </a:endParaRPr>
          </a:p>
          <a:p>
            <a:pPr>
              <a:lnSpc>
                <a:spcPct val="100000"/>
              </a:lnSpc>
              <a:spcBef>
                <a:spcPts val="55"/>
              </a:spcBef>
              <a:buFont typeface="Arial"/>
              <a:buAutoNum type="alphaLcParenBoth"/>
            </a:pPr>
            <a:endParaRPr sz="2250">
              <a:latin typeface="Times New Roman"/>
              <a:cs typeface="Times New Roman"/>
            </a:endParaRPr>
          </a:p>
          <a:p>
            <a:pPr marL="12700" marR="402590">
              <a:lnSpc>
                <a:spcPts val="2110"/>
              </a:lnSpc>
              <a:buAutoNum type="alphaLcParenBoth"/>
              <a:tabLst>
                <a:tab pos="415290" algn="l"/>
              </a:tabLst>
            </a:pPr>
            <a:r>
              <a:rPr sz="2200" spc="-5" dirty="0">
                <a:latin typeface="Arial"/>
                <a:cs typeface="Arial"/>
              </a:rPr>
              <a:t>Against </a:t>
            </a:r>
            <a:r>
              <a:rPr sz="2200" dirty="0">
                <a:latin typeface="Arial"/>
                <a:cs typeface="Arial"/>
              </a:rPr>
              <a:t>the post-WWII </a:t>
            </a:r>
            <a:r>
              <a:rPr sz="2200" spc="-5" dirty="0">
                <a:latin typeface="Arial"/>
                <a:cs typeface="Arial"/>
              </a:rPr>
              <a:t>welfare </a:t>
            </a:r>
            <a:r>
              <a:rPr sz="2200" dirty="0">
                <a:latin typeface="Arial"/>
                <a:cs typeface="Arial"/>
              </a:rPr>
              <a:t>state compromise there </a:t>
            </a:r>
            <a:r>
              <a:rPr sz="2200" spc="-5" dirty="0">
                <a:latin typeface="Arial"/>
                <a:cs typeface="Arial"/>
              </a:rPr>
              <a:t>is </a:t>
            </a:r>
            <a:r>
              <a:rPr sz="2200" dirty="0">
                <a:latin typeface="Arial"/>
                <a:cs typeface="Arial"/>
              </a:rPr>
              <a:t>a  </a:t>
            </a:r>
            <a:r>
              <a:rPr sz="2200" spc="-5" dirty="0">
                <a:latin typeface="Arial"/>
                <a:cs typeface="Arial"/>
              </a:rPr>
              <a:t>shift </a:t>
            </a:r>
            <a:r>
              <a:rPr sz="2200" spc="0" dirty="0">
                <a:latin typeface="Arial"/>
                <a:cs typeface="Arial"/>
              </a:rPr>
              <a:t>to </a:t>
            </a:r>
            <a:r>
              <a:rPr sz="2200" dirty="0">
                <a:latin typeface="Arial"/>
                <a:cs typeface="Arial"/>
              </a:rPr>
              <a:t>a neo-conservatism based </a:t>
            </a:r>
            <a:r>
              <a:rPr sz="2200" spc="-5" dirty="0">
                <a:latin typeface="Arial"/>
                <a:cs typeface="Arial"/>
              </a:rPr>
              <a:t>on </a:t>
            </a:r>
            <a:r>
              <a:rPr sz="2200" dirty="0">
                <a:latin typeface="Arial"/>
                <a:cs typeface="Arial"/>
              </a:rPr>
              <a:t>the </a:t>
            </a:r>
            <a:r>
              <a:rPr sz="2200" spc="-5" dirty="0">
                <a:latin typeface="Arial"/>
                <a:cs typeface="Arial"/>
              </a:rPr>
              <a:t>decline </a:t>
            </a:r>
            <a:r>
              <a:rPr sz="2200" dirty="0">
                <a:latin typeface="Arial"/>
                <a:cs typeface="Arial"/>
              </a:rPr>
              <a:t>of </a:t>
            </a:r>
            <a:r>
              <a:rPr sz="2200" spc="-5" dirty="0">
                <a:latin typeface="Arial"/>
                <a:cs typeface="Arial"/>
              </a:rPr>
              <a:t>collective  bargaining and </a:t>
            </a:r>
            <a:r>
              <a:rPr sz="2200" dirty="0">
                <a:latin typeface="Arial"/>
                <a:cs typeface="Arial"/>
              </a:rPr>
              <a:t>the </a:t>
            </a:r>
            <a:r>
              <a:rPr sz="2200" spc="-5" dirty="0">
                <a:latin typeface="Arial"/>
                <a:cs typeface="Arial"/>
              </a:rPr>
              <a:t>weakening </a:t>
            </a:r>
            <a:r>
              <a:rPr sz="2200" dirty="0">
                <a:latin typeface="Arial"/>
                <a:cs typeface="Arial"/>
              </a:rPr>
              <a:t>of the</a:t>
            </a:r>
            <a:r>
              <a:rPr sz="2200" spc="-30" dirty="0">
                <a:latin typeface="Arial"/>
                <a:cs typeface="Arial"/>
              </a:rPr>
              <a:t> </a:t>
            </a:r>
            <a:r>
              <a:rPr sz="2200" dirty="0">
                <a:latin typeface="Arial"/>
                <a:cs typeface="Arial"/>
              </a:rPr>
              <a:t>nation-state;</a:t>
            </a:r>
            <a:endParaRPr sz="2200">
              <a:latin typeface="Arial"/>
              <a:cs typeface="Arial"/>
            </a:endParaRPr>
          </a:p>
        </p:txBody>
      </p:sp>
      <p:sp>
        <p:nvSpPr>
          <p:cNvPr id="4" name="object 4"/>
          <p:cNvSpPr/>
          <p:nvPr/>
        </p:nvSpPr>
        <p:spPr>
          <a:xfrm>
            <a:off x="6781799" y="5105399"/>
            <a:ext cx="2290725" cy="1676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262</a:t>
            </a:fld>
            <a:endParaRPr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363" y="401827"/>
            <a:ext cx="7706995" cy="6090920"/>
          </a:xfrm>
          <a:prstGeom prst="rect">
            <a:avLst/>
          </a:prstGeom>
        </p:spPr>
        <p:txBody>
          <a:bodyPr vert="horz" wrap="square" lIns="0" tIns="12700" rIns="0" bIns="0" rtlCol="0">
            <a:spAutoFit/>
          </a:bodyPr>
          <a:lstStyle/>
          <a:p>
            <a:pPr marL="12700" marR="288925">
              <a:lnSpc>
                <a:spcPct val="100000"/>
              </a:lnSpc>
              <a:spcBef>
                <a:spcPts val="100"/>
              </a:spcBef>
              <a:buFont typeface="Arial"/>
              <a:buAutoNum type="alphaLcParenBoth" startAt="4"/>
              <a:tabLst>
                <a:tab pos="467359" algn="l"/>
              </a:tabLst>
            </a:pPr>
            <a:r>
              <a:rPr sz="2400" spc="-5" dirty="0">
                <a:latin typeface="Arial"/>
                <a:cs typeface="Arial"/>
              </a:rPr>
              <a:t>Against </a:t>
            </a:r>
            <a:r>
              <a:rPr sz="2400" spc="-10" dirty="0">
                <a:latin typeface="Arial"/>
                <a:cs typeface="Arial"/>
              </a:rPr>
              <a:t>"old </a:t>
            </a:r>
            <a:r>
              <a:rPr sz="2400" spc="-5" dirty="0">
                <a:latin typeface="Arial"/>
                <a:cs typeface="Arial"/>
              </a:rPr>
              <a:t>social movements" </a:t>
            </a:r>
            <a:r>
              <a:rPr sz="2400" dirty="0">
                <a:latin typeface="Arial"/>
                <a:cs typeface="Arial"/>
              </a:rPr>
              <a:t>of </a:t>
            </a:r>
            <a:r>
              <a:rPr sz="2400" spc="-5" dirty="0">
                <a:latin typeface="Arial"/>
                <a:cs typeface="Arial"/>
              </a:rPr>
              <a:t>modernity (esp.  class movements) there is </a:t>
            </a:r>
            <a:r>
              <a:rPr sz="2400" dirty="0">
                <a:latin typeface="Arial"/>
                <a:cs typeface="Arial"/>
              </a:rPr>
              <a:t>the </a:t>
            </a:r>
            <a:r>
              <a:rPr sz="2400" spc="-5" dirty="0">
                <a:latin typeface="Arial"/>
                <a:cs typeface="Arial"/>
              </a:rPr>
              <a:t>formation </a:t>
            </a:r>
            <a:r>
              <a:rPr sz="2400" dirty="0">
                <a:latin typeface="Arial"/>
                <a:cs typeface="Arial"/>
              </a:rPr>
              <a:t>of </a:t>
            </a:r>
            <a:r>
              <a:rPr sz="2400" spc="-5" dirty="0">
                <a:latin typeface="Arial"/>
                <a:cs typeface="Arial"/>
              </a:rPr>
              <a:t>"new social  movements" which undermine </a:t>
            </a:r>
            <a:r>
              <a:rPr sz="2400" dirty="0">
                <a:latin typeface="Arial"/>
                <a:cs typeface="Arial"/>
              </a:rPr>
              <a:t>the </a:t>
            </a:r>
            <a:r>
              <a:rPr sz="2400" spc="-5" dirty="0">
                <a:latin typeface="Arial"/>
                <a:cs typeface="Arial"/>
              </a:rPr>
              <a:t>holistic </a:t>
            </a:r>
            <a:r>
              <a:rPr sz="2400" spc="-10" dirty="0">
                <a:latin typeface="Arial"/>
                <a:cs typeface="Arial"/>
              </a:rPr>
              <a:t>claims </a:t>
            </a:r>
            <a:r>
              <a:rPr sz="2400" dirty="0">
                <a:latin typeface="Arial"/>
                <a:cs typeface="Arial"/>
              </a:rPr>
              <a:t>of the  </a:t>
            </a:r>
            <a:r>
              <a:rPr sz="2400" spc="-5" dirty="0">
                <a:latin typeface="Arial"/>
                <a:cs typeface="Arial"/>
              </a:rPr>
              <a:t>workers'</a:t>
            </a:r>
            <a:r>
              <a:rPr sz="2400" spc="-40" dirty="0">
                <a:latin typeface="Arial"/>
                <a:cs typeface="Arial"/>
              </a:rPr>
              <a:t> </a:t>
            </a:r>
            <a:r>
              <a:rPr sz="2400" spc="-5" dirty="0">
                <a:latin typeface="Arial"/>
                <a:cs typeface="Arial"/>
              </a:rPr>
              <a:t>movement;</a:t>
            </a:r>
            <a:endParaRPr sz="2400">
              <a:latin typeface="Arial"/>
              <a:cs typeface="Arial"/>
            </a:endParaRPr>
          </a:p>
          <a:p>
            <a:pPr>
              <a:lnSpc>
                <a:spcPct val="100000"/>
              </a:lnSpc>
              <a:spcBef>
                <a:spcPts val="5"/>
              </a:spcBef>
              <a:buFont typeface="Arial"/>
              <a:buAutoNum type="alphaLcParenBoth" startAt="4"/>
            </a:pPr>
            <a:endParaRPr sz="3000">
              <a:latin typeface="Times New Roman"/>
              <a:cs typeface="Times New Roman"/>
            </a:endParaRPr>
          </a:p>
          <a:p>
            <a:pPr marL="12700" marR="39370">
              <a:lnSpc>
                <a:spcPct val="100000"/>
              </a:lnSpc>
              <a:buAutoNum type="alphaLcParenBoth" startAt="4"/>
              <a:tabLst>
                <a:tab pos="467359" algn="l"/>
              </a:tabLst>
            </a:pPr>
            <a:r>
              <a:rPr sz="2400" spc="-5" dirty="0">
                <a:latin typeface="Arial"/>
                <a:cs typeface="Arial"/>
              </a:rPr>
              <a:t>Against </a:t>
            </a:r>
            <a:r>
              <a:rPr sz="2400" dirty="0">
                <a:latin typeface="Arial"/>
                <a:cs typeface="Arial"/>
              </a:rPr>
              <a:t>the </a:t>
            </a:r>
            <a:r>
              <a:rPr sz="2400" spc="-5" dirty="0">
                <a:latin typeface="Arial"/>
                <a:cs typeface="Arial"/>
              </a:rPr>
              <a:t>high culture </a:t>
            </a:r>
            <a:r>
              <a:rPr sz="2400" dirty="0">
                <a:latin typeface="Arial"/>
                <a:cs typeface="Arial"/>
              </a:rPr>
              <a:t>/ </a:t>
            </a:r>
            <a:r>
              <a:rPr sz="2400" spc="-5" dirty="0">
                <a:latin typeface="Arial"/>
                <a:cs typeface="Arial"/>
              </a:rPr>
              <a:t>low culture division </a:t>
            </a:r>
            <a:r>
              <a:rPr sz="2400" dirty="0">
                <a:latin typeface="Arial"/>
                <a:cs typeface="Arial"/>
              </a:rPr>
              <a:t>of  </a:t>
            </a:r>
            <a:r>
              <a:rPr sz="2400" spc="-5" dirty="0">
                <a:latin typeface="Arial"/>
                <a:cs typeface="Arial"/>
              </a:rPr>
              <a:t>modernist culture there is </a:t>
            </a:r>
            <a:r>
              <a:rPr sz="2400" dirty="0">
                <a:latin typeface="Arial"/>
                <a:cs typeface="Arial"/>
              </a:rPr>
              <a:t>a </a:t>
            </a:r>
            <a:r>
              <a:rPr sz="2400" spc="-5" dirty="0">
                <a:latin typeface="Arial"/>
                <a:cs typeface="Arial"/>
              </a:rPr>
              <a:t>general shift </a:t>
            </a:r>
            <a:r>
              <a:rPr sz="2400" dirty="0">
                <a:latin typeface="Arial"/>
                <a:cs typeface="Arial"/>
              </a:rPr>
              <a:t>to a </a:t>
            </a:r>
            <a:r>
              <a:rPr sz="2400" spc="-5" dirty="0">
                <a:latin typeface="Arial"/>
                <a:cs typeface="Arial"/>
              </a:rPr>
              <a:t>fragmented  </a:t>
            </a:r>
            <a:r>
              <a:rPr sz="2400" dirty="0">
                <a:latin typeface="Arial"/>
                <a:cs typeface="Arial"/>
              </a:rPr>
              <a:t>and </a:t>
            </a:r>
            <a:r>
              <a:rPr sz="2400" spc="-5" dirty="0">
                <a:latin typeface="Arial"/>
                <a:cs typeface="Arial"/>
              </a:rPr>
              <a:t>pluralist "postmodern" cultural</a:t>
            </a:r>
            <a:r>
              <a:rPr sz="2400" spc="-65" dirty="0">
                <a:latin typeface="Arial"/>
                <a:cs typeface="Arial"/>
              </a:rPr>
              <a:t> </a:t>
            </a:r>
            <a:r>
              <a:rPr sz="2400" spc="-5" dirty="0">
                <a:latin typeface="Arial"/>
                <a:cs typeface="Arial"/>
              </a:rPr>
              <a:t>configuration;</a:t>
            </a:r>
            <a:endParaRPr sz="2400">
              <a:latin typeface="Arial"/>
              <a:cs typeface="Arial"/>
            </a:endParaRPr>
          </a:p>
          <a:p>
            <a:pPr>
              <a:lnSpc>
                <a:spcPct val="100000"/>
              </a:lnSpc>
              <a:spcBef>
                <a:spcPts val="5"/>
              </a:spcBef>
              <a:buFont typeface="Arial"/>
              <a:buAutoNum type="alphaLcParenBoth" startAt="4"/>
            </a:pPr>
            <a:endParaRPr sz="3000">
              <a:latin typeface="Times New Roman"/>
              <a:cs typeface="Times New Roman"/>
            </a:endParaRPr>
          </a:p>
          <a:p>
            <a:pPr marL="12700" marR="5080">
              <a:lnSpc>
                <a:spcPct val="100000"/>
              </a:lnSpc>
              <a:buAutoNum type="alphaLcParenBoth" startAt="4"/>
              <a:tabLst>
                <a:tab pos="381635" algn="l"/>
              </a:tabLst>
            </a:pPr>
            <a:r>
              <a:rPr sz="2400" spc="-5" dirty="0">
                <a:latin typeface="Arial"/>
                <a:cs typeface="Arial"/>
              </a:rPr>
              <a:t>There is </a:t>
            </a:r>
            <a:r>
              <a:rPr sz="2400" dirty="0">
                <a:latin typeface="Arial"/>
                <a:cs typeface="Arial"/>
              </a:rPr>
              <a:t>a </a:t>
            </a:r>
            <a:r>
              <a:rPr sz="2400" spc="-5" dirty="0">
                <a:latin typeface="Arial"/>
                <a:cs typeface="Arial"/>
              </a:rPr>
              <a:t>shift from socialisation </a:t>
            </a:r>
            <a:r>
              <a:rPr sz="2400" dirty="0">
                <a:latin typeface="Arial"/>
                <a:cs typeface="Arial"/>
              </a:rPr>
              <a:t>+ </a:t>
            </a:r>
            <a:r>
              <a:rPr sz="2400" spc="-5" dirty="0">
                <a:latin typeface="Arial"/>
                <a:cs typeface="Arial"/>
              </a:rPr>
              <a:t>determination </a:t>
            </a:r>
            <a:r>
              <a:rPr sz="2400" dirty="0">
                <a:latin typeface="Arial"/>
                <a:cs typeface="Arial"/>
              </a:rPr>
              <a:t>by  </a:t>
            </a:r>
            <a:r>
              <a:rPr sz="2400" spc="-5" dirty="0">
                <a:latin typeface="Arial"/>
                <a:cs typeface="Arial"/>
              </a:rPr>
              <a:t>social relations </a:t>
            </a:r>
            <a:r>
              <a:rPr sz="2400" dirty="0">
                <a:latin typeface="Arial"/>
                <a:cs typeface="Arial"/>
              </a:rPr>
              <a:t>to </a:t>
            </a:r>
            <a:r>
              <a:rPr sz="2400" spc="-5" dirty="0">
                <a:latin typeface="Arial"/>
                <a:cs typeface="Arial"/>
              </a:rPr>
              <a:t>individualisation </a:t>
            </a:r>
            <a:r>
              <a:rPr sz="2400" dirty="0">
                <a:latin typeface="Arial"/>
                <a:cs typeface="Arial"/>
              </a:rPr>
              <a:t>&amp; </a:t>
            </a:r>
            <a:r>
              <a:rPr sz="2400" spc="-5" dirty="0">
                <a:latin typeface="Arial"/>
                <a:cs typeface="Arial"/>
              </a:rPr>
              <a:t>interaction </a:t>
            </a:r>
            <a:r>
              <a:rPr sz="2400" dirty="0">
                <a:latin typeface="Arial"/>
                <a:cs typeface="Arial"/>
              </a:rPr>
              <a:t>above </a:t>
            </a:r>
            <a:r>
              <a:rPr sz="2400" spc="-5" dirty="0">
                <a:latin typeface="Arial"/>
                <a:cs typeface="Arial"/>
              </a:rPr>
              <a:t>all  with </a:t>
            </a:r>
            <a:r>
              <a:rPr sz="2400" dirty="0">
                <a:latin typeface="Arial"/>
                <a:cs typeface="Arial"/>
              </a:rPr>
              <a:t>the</a:t>
            </a:r>
            <a:r>
              <a:rPr sz="2400" spc="-45" dirty="0">
                <a:latin typeface="Arial"/>
                <a:cs typeface="Arial"/>
              </a:rPr>
              <a:t> </a:t>
            </a:r>
            <a:r>
              <a:rPr sz="2400" spc="-5" dirty="0">
                <a:latin typeface="Arial"/>
                <a:cs typeface="Arial"/>
              </a:rPr>
              <a:t>"spectacle";</a:t>
            </a:r>
            <a:endParaRPr sz="2400">
              <a:latin typeface="Arial"/>
              <a:cs typeface="Arial"/>
            </a:endParaRPr>
          </a:p>
          <a:p>
            <a:pPr>
              <a:lnSpc>
                <a:spcPct val="100000"/>
              </a:lnSpc>
              <a:spcBef>
                <a:spcPts val="25"/>
              </a:spcBef>
              <a:buFont typeface="Arial"/>
              <a:buAutoNum type="alphaLcParenBoth" startAt="4"/>
            </a:pPr>
            <a:endParaRPr sz="3000">
              <a:latin typeface="Times New Roman"/>
              <a:cs typeface="Times New Roman"/>
            </a:endParaRPr>
          </a:p>
          <a:p>
            <a:pPr marL="12700" marR="215900" algn="just">
              <a:lnSpc>
                <a:spcPct val="99200"/>
              </a:lnSpc>
              <a:spcBef>
                <a:spcPts val="5"/>
              </a:spcBef>
              <a:buAutoNum type="alphaLcParenBoth" startAt="4"/>
              <a:tabLst>
                <a:tab pos="467359" algn="l"/>
              </a:tabLst>
            </a:pPr>
            <a:r>
              <a:rPr sz="2400" spc="-5" dirty="0">
                <a:latin typeface="Arial"/>
                <a:cs typeface="Arial"/>
              </a:rPr>
              <a:t>There is </a:t>
            </a:r>
            <a:r>
              <a:rPr sz="2400" dirty="0">
                <a:latin typeface="Arial"/>
                <a:cs typeface="Arial"/>
              </a:rPr>
              <a:t>a </a:t>
            </a:r>
            <a:r>
              <a:rPr sz="2400" spc="-5" dirty="0">
                <a:latin typeface="Arial"/>
                <a:cs typeface="Arial"/>
              </a:rPr>
              <a:t>shift in </a:t>
            </a:r>
            <a:r>
              <a:rPr sz="2400" dirty="0">
                <a:latin typeface="Arial"/>
                <a:cs typeface="Arial"/>
              </a:rPr>
              <a:t>the </a:t>
            </a:r>
            <a:r>
              <a:rPr sz="2400" spc="-5" dirty="0">
                <a:latin typeface="Arial"/>
                <a:cs typeface="Arial"/>
              </a:rPr>
              <a:t>social construction </a:t>
            </a:r>
            <a:r>
              <a:rPr sz="2400" dirty="0">
                <a:latin typeface="Arial"/>
                <a:cs typeface="Arial"/>
              </a:rPr>
              <a:t>of </a:t>
            </a:r>
            <a:r>
              <a:rPr sz="2400" spc="-5" dirty="0">
                <a:latin typeface="Arial"/>
                <a:cs typeface="Arial"/>
              </a:rPr>
              <a:t>time </a:t>
            </a:r>
            <a:r>
              <a:rPr sz="2400" dirty="0">
                <a:latin typeface="Arial"/>
                <a:cs typeface="Arial"/>
              </a:rPr>
              <a:t>and  space or </a:t>
            </a:r>
            <a:r>
              <a:rPr sz="2400" spc="-5" dirty="0">
                <a:latin typeface="Arial"/>
                <a:cs typeface="Arial"/>
              </a:rPr>
              <a:t>in their meanings (history, place </a:t>
            </a:r>
            <a:r>
              <a:rPr sz="2400" dirty="0">
                <a:latin typeface="Arial"/>
                <a:cs typeface="Arial"/>
              </a:rPr>
              <a:t>/ </a:t>
            </a:r>
            <a:r>
              <a:rPr sz="2400" spc="-5" dirty="0">
                <a:latin typeface="Arial"/>
                <a:cs typeface="Arial"/>
              </a:rPr>
              <a:t>community </a:t>
            </a:r>
            <a:r>
              <a:rPr sz="2400" dirty="0">
                <a:latin typeface="Arial"/>
                <a:cs typeface="Arial"/>
              </a:rPr>
              <a:t>/  </a:t>
            </a:r>
            <a:r>
              <a:rPr sz="2400" spc="-5" dirty="0">
                <a:latin typeface="Arial"/>
                <a:cs typeface="Arial"/>
              </a:rPr>
              <a:t>identity).</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263</a:t>
            </a:fld>
            <a:endParaRPr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87172"/>
            <a:ext cx="8512175" cy="4521200"/>
          </a:xfrm>
          <a:prstGeom prst="rect">
            <a:avLst/>
          </a:prstGeom>
        </p:spPr>
        <p:txBody>
          <a:bodyPr vert="horz" wrap="square" lIns="0" tIns="78740" rIns="0" bIns="0" rtlCol="0">
            <a:spAutoFit/>
          </a:bodyPr>
          <a:lstStyle/>
          <a:p>
            <a:pPr marL="356870" marR="78105" indent="-344170">
              <a:lnSpc>
                <a:spcPts val="2110"/>
              </a:lnSpc>
              <a:spcBef>
                <a:spcPts val="620"/>
              </a:spcBef>
              <a:buFont typeface="Arial"/>
              <a:buChar char="•"/>
              <a:tabLst>
                <a:tab pos="356870" algn="l"/>
                <a:tab pos="357505" algn="l"/>
              </a:tabLst>
            </a:pPr>
            <a:r>
              <a:rPr sz="2200" spc="-5" dirty="0">
                <a:latin typeface="Arial"/>
                <a:cs typeface="Arial"/>
              </a:rPr>
              <a:t>This </a:t>
            </a:r>
            <a:r>
              <a:rPr sz="2200" spc="-10" dirty="0">
                <a:latin typeface="Arial"/>
                <a:cs typeface="Arial"/>
              </a:rPr>
              <a:t>list </a:t>
            </a:r>
            <a:r>
              <a:rPr sz="2200" spc="-5" dirty="0">
                <a:latin typeface="Arial"/>
                <a:cs typeface="Arial"/>
              </a:rPr>
              <a:t>also points </a:t>
            </a:r>
            <a:r>
              <a:rPr sz="2200" spc="0" dirty="0">
                <a:latin typeface="Arial"/>
                <a:cs typeface="Arial"/>
              </a:rPr>
              <a:t>to </a:t>
            </a:r>
            <a:r>
              <a:rPr sz="2200" dirty="0">
                <a:latin typeface="Arial"/>
                <a:cs typeface="Arial"/>
              </a:rPr>
              <a:t>the </a:t>
            </a:r>
            <a:r>
              <a:rPr sz="2200" spc="-5" dirty="0">
                <a:latin typeface="Arial"/>
                <a:cs typeface="Arial"/>
              </a:rPr>
              <a:t>wider claims being </a:t>
            </a:r>
            <a:r>
              <a:rPr sz="2200" dirty="0">
                <a:latin typeface="Arial"/>
                <a:cs typeface="Arial"/>
              </a:rPr>
              <a:t>made </a:t>
            </a:r>
            <a:r>
              <a:rPr sz="2200" spc="-5" dirty="0">
                <a:latin typeface="Arial"/>
                <a:cs typeface="Arial"/>
              </a:rPr>
              <a:t>by </a:t>
            </a:r>
            <a:r>
              <a:rPr sz="2200" dirty="0">
                <a:latin typeface="Arial"/>
                <a:cs typeface="Arial"/>
              </a:rPr>
              <a:t>arguments  about the "postmodern</a:t>
            </a:r>
            <a:r>
              <a:rPr sz="2200" spc="-90" dirty="0">
                <a:latin typeface="Arial"/>
                <a:cs typeface="Arial"/>
              </a:rPr>
              <a:t> </a:t>
            </a:r>
            <a:r>
              <a:rPr sz="2200" spc="-5" dirty="0">
                <a:latin typeface="Arial"/>
                <a:cs typeface="Arial"/>
              </a:rPr>
              <a:t>condition":</a:t>
            </a:r>
            <a:endParaRPr sz="2200">
              <a:latin typeface="Arial"/>
              <a:cs typeface="Arial"/>
            </a:endParaRPr>
          </a:p>
          <a:p>
            <a:pPr>
              <a:lnSpc>
                <a:spcPct val="100000"/>
              </a:lnSpc>
              <a:spcBef>
                <a:spcPts val="5"/>
              </a:spcBef>
            </a:pPr>
            <a:endParaRPr sz="2750">
              <a:latin typeface="Times New Roman"/>
              <a:cs typeface="Times New Roman"/>
            </a:endParaRPr>
          </a:p>
          <a:p>
            <a:pPr marL="356870" marR="5080" indent="-344805">
              <a:lnSpc>
                <a:spcPts val="2110"/>
              </a:lnSpc>
            </a:pPr>
            <a:r>
              <a:rPr sz="2200" dirty="0">
                <a:latin typeface="Arial"/>
                <a:cs typeface="Arial"/>
              </a:rPr>
              <a:t>(a) They can </a:t>
            </a:r>
            <a:r>
              <a:rPr sz="2200" spc="-5" dirty="0">
                <a:latin typeface="Arial"/>
                <a:cs typeface="Arial"/>
              </a:rPr>
              <a:t>be </a:t>
            </a:r>
            <a:r>
              <a:rPr sz="2200" dirty="0">
                <a:latin typeface="Arial"/>
                <a:cs typeface="Arial"/>
              </a:rPr>
              <a:t>taken </a:t>
            </a:r>
            <a:r>
              <a:rPr sz="2200" spc="0" dirty="0">
                <a:latin typeface="Arial"/>
                <a:cs typeface="Arial"/>
              </a:rPr>
              <a:t>to </a:t>
            </a:r>
            <a:r>
              <a:rPr sz="2200" spc="-5" dirty="0">
                <a:latin typeface="Arial"/>
                <a:cs typeface="Arial"/>
              </a:rPr>
              <a:t>pull </a:t>
            </a:r>
            <a:r>
              <a:rPr sz="2200" dirty="0">
                <a:latin typeface="Arial"/>
                <a:cs typeface="Arial"/>
              </a:rPr>
              <a:t>the carpet </a:t>
            </a:r>
            <a:r>
              <a:rPr sz="2200" spc="-5" dirty="0">
                <a:latin typeface="Arial"/>
                <a:cs typeface="Arial"/>
              </a:rPr>
              <a:t>away </a:t>
            </a:r>
            <a:r>
              <a:rPr sz="2200" dirty="0">
                <a:latin typeface="Arial"/>
                <a:cs typeface="Arial"/>
              </a:rPr>
              <a:t>from the </a:t>
            </a:r>
            <a:r>
              <a:rPr sz="2200" spc="-5" dirty="0">
                <a:latin typeface="Arial"/>
                <a:cs typeface="Arial"/>
              </a:rPr>
              <a:t>Marxist  analysis </a:t>
            </a:r>
            <a:r>
              <a:rPr sz="2200" dirty="0">
                <a:latin typeface="Arial"/>
                <a:cs typeface="Arial"/>
              </a:rPr>
              <a:t>of </a:t>
            </a:r>
            <a:r>
              <a:rPr sz="2200" spc="-5" dirty="0">
                <a:latin typeface="Arial"/>
                <a:cs typeface="Arial"/>
              </a:rPr>
              <a:t>capitalism as </a:t>
            </a:r>
            <a:r>
              <a:rPr sz="2200" dirty="0">
                <a:latin typeface="Arial"/>
                <a:cs typeface="Arial"/>
              </a:rPr>
              <a:t>a mode of </a:t>
            </a:r>
            <a:r>
              <a:rPr sz="2200" spc="-5" dirty="0">
                <a:latin typeface="Arial"/>
                <a:cs typeface="Arial"/>
              </a:rPr>
              <a:t>economic organisation; </a:t>
            </a:r>
            <a:r>
              <a:rPr sz="2200" dirty="0">
                <a:latin typeface="Arial"/>
                <a:cs typeface="Arial"/>
              </a:rPr>
              <a:t>from  a strategy </a:t>
            </a:r>
            <a:r>
              <a:rPr sz="2200" spc="-5" dirty="0">
                <a:latin typeface="Arial"/>
                <a:cs typeface="Arial"/>
              </a:rPr>
              <a:t>oriented around </a:t>
            </a:r>
            <a:r>
              <a:rPr sz="2200" dirty="0">
                <a:latin typeface="Arial"/>
                <a:cs typeface="Arial"/>
              </a:rPr>
              <a:t>the </a:t>
            </a:r>
            <a:r>
              <a:rPr sz="2200" spc="-5" dirty="0">
                <a:latin typeface="Arial"/>
                <a:cs typeface="Arial"/>
              </a:rPr>
              <a:t>working class as </a:t>
            </a:r>
            <a:r>
              <a:rPr sz="2200" dirty="0">
                <a:latin typeface="Arial"/>
                <a:cs typeface="Arial"/>
              </a:rPr>
              <a:t>the central </a:t>
            </a:r>
            <a:r>
              <a:rPr sz="2200" spc="-5" dirty="0">
                <a:latin typeface="Arial"/>
                <a:cs typeface="Arial"/>
              </a:rPr>
              <a:t>agent  </a:t>
            </a:r>
            <a:r>
              <a:rPr sz="2200" dirty="0">
                <a:latin typeface="Arial"/>
                <a:cs typeface="Arial"/>
              </a:rPr>
              <a:t>of </a:t>
            </a:r>
            <a:r>
              <a:rPr sz="2200" spc="-5" dirty="0">
                <a:latin typeface="Arial"/>
                <a:cs typeface="Arial"/>
              </a:rPr>
              <a:t>social </a:t>
            </a:r>
            <a:r>
              <a:rPr sz="2200" dirty="0">
                <a:latin typeface="Arial"/>
                <a:cs typeface="Arial"/>
              </a:rPr>
              <a:t>transformation; </a:t>
            </a:r>
            <a:r>
              <a:rPr sz="2200" spc="-5" dirty="0">
                <a:latin typeface="Arial"/>
                <a:cs typeface="Arial"/>
              </a:rPr>
              <a:t>and </a:t>
            </a:r>
            <a:r>
              <a:rPr sz="2200" dirty="0">
                <a:latin typeface="Arial"/>
                <a:cs typeface="Arial"/>
              </a:rPr>
              <a:t>from a </a:t>
            </a:r>
            <a:r>
              <a:rPr sz="2200" spc="-5" dirty="0">
                <a:latin typeface="Arial"/>
                <a:cs typeface="Arial"/>
              </a:rPr>
              <a:t>hope </a:t>
            </a:r>
            <a:r>
              <a:rPr sz="2200" dirty="0">
                <a:latin typeface="Arial"/>
                <a:cs typeface="Arial"/>
              </a:rPr>
              <a:t>for greater "substantive  </a:t>
            </a:r>
            <a:r>
              <a:rPr sz="2200" spc="-5" dirty="0">
                <a:latin typeface="Arial"/>
                <a:cs typeface="Arial"/>
              </a:rPr>
              <a:t>rationality" through education, socialisation, science, increased  rational </a:t>
            </a:r>
            <a:r>
              <a:rPr sz="2200" dirty="0">
                <a:latin typeface="Arial"/>
                <a:cs typeface="Arial"/>
              </a:rPr>
              <a:t>control of the environment, etc. What </a:t>
            </a:r>
            <a:r>
              <a:rPr sz="2200" spc="-5" dirty="0">
                <a:latin typeface="Arial"/>
                <a:cs typeface="Arial"/>
              </a:rPr>
              <a:t>is generally </a:t>
            </a:r>
            <a:r>
              <a:rPr sz="2200" dirty="0">
                <a:latin typeface="Arial"/>
                <a:cs typeface="Arial"/>
              </a:rPr>
              <a:t>missed  </a:t>
            </a:r>
            <a:r>
              <a:rPr sz="2200" spc="-5" dirty="0">
                <a:latin typeface="Arial"/>
                <a:cs typeface="Arial"/>
              </a:rPr>
              <a:t>in this kind </a:t>
            </a:r>
            <a:r>
              <a:rPr sz="2200" dirty="0">
                <a:latin typeface="Arial"/>
                <a:cs typeface="Arial"/>
              </a:rPr>
              <a:t>of argument </a:t>
            </a:r>
            <a:r>
              <a:rPr sz="2200" spc="-5" dirty="0">
                <a:latin typeface="Arial"/>
                <a:cs typeface="Arial"/>
              </a:rPr>
              <a:t>is </a:t>
            </a:r>
            <a:r>
              <a:rPr sz="2200" dirty="0">
                <a:latin typeface="Arial"/>
                <a:cs typeface="Arial"/>
              </a:rPr>
              <a:t>that </a:t>
            </a:r>
            <a:r>
              <a:rPr sz="2200" spc="-10" dirty="0">
                <a:latin typeface="Arial"/>
                <a:cs typeface="Arial"/>
              </a:rPr>
              <a:t>it </a:t>
            </a:r>
            <a:r>
              <a:rPr sz="2200" spc="-5" dirty="0">
                <a:latin typeface="Arial"/>
                <a:cs typeface="Arial"/>
              </a:rPr>
              <a:t>is </a:t>
            </a:r>
            <a:r>
              <a:rPr sz="2200" dirty="0">
                <a:latin typeface="Arial"/>
                <a:cs typeface="Arial"/>
              </a:rPr>
              <a:t>a very </a:t>
            </a:r>
            <a:r>
              <a:rPr sz="2200" spc="-5" dirty="0">
                <a:latin typeface="Arial"/>
                <a:cs typeface="Arial"/>
              </a:rPr>
              <a:t>limited kind </a:t>
            </a:r>
            <a:r>
              <a:rPr sz="2200" dirty="0">
                <a:latin typeface="Arial"/>
                <a:cs typeface="Arial"/>
              </a:rPr>
              <a:t>of Marxism  (very often </a:t>
            </a:r>
            <a:r>
              <a:rPr sz="2200" spc="-5" dirty="0">
                <a:latin typeface="Arial"/>
                <a:cs typeface="Arial"/>
              </a:rPr>
              <a:t>one belonging </a:t>
            </a:r>
            <a:r>
              <a:rPr sz="2200" spc="0" dirty="0">
                <a:latin typeface="Arial"/>
                <a:cs typeface="Arial"/>
              </a:rPr>
              <a:t>to </a:t>
            </a:r>
            <a:r>
              <a:rPr sz="2200" dirty="0">
                <a:latin typeface="Arial"/>
                <a:cs typeface="Arial"/>
              </a:rPr>
              <a:t>"postmodernist" authors themselves,  </a:t>
            </a:r>
            <a:r>
              <a:rPr sz="2200" spc="-5" dirty="0">
                <a:latin typeface="Arial"/>
                <a:cs typeface="Arial"/>
              </a:rPr>
              <a:t>in an earlier incarnation) which is being </a:t>
            </a:r>
            <a:r>
              <a:rPr sz="2200" dirty="0">
                <a:latin typeface="Arial"/>
                <a:cs typeface="Arial"/>
              </a:rPr>
              <a:t>taken </a:t>
            </a:r>
            <a:r>
              <a:rPr sz="2200" spc="0" dirty="0">
                <a:latin typeface="Arial"/>
                <a:cs typeface="Arial"/>
              </a:rPr>
              <a:t>to </a:t>
            </a:r>
            <a:r>
              <a:rPr sz="2200" dirty="0">
                <a:latin typeface="Arial"/>
                <a:cs typeface="Arial"/>
              </a:rPr>
              <a:t>stand for </a:t>
            </a:r>
            <a:r>
              <a:rPr sz="2200" spc="-5" dirty="0">
                <a:latin typeface="Arial"/>
                <a:cs typeface="Arial"/>
              </a:rPr>
              <a:t>the  whole </a:t>
            </a:r>
            <a:r>
              <a:rPr sz="2200" dirty="0">
                <a:latin typeface="Arial"/>
                <a:cs typeface="Arial"/>
              </a:rPr>
              <a:t>of Marxism. </a:t>
            </a:r>
            <a:r>
              <a:rPr sz="2200" spc="0" dirty="0">
                <a:latin typeface="Arial"/>
                <a:cs typeface="Arial"/>
              </a:rPr>
              <a:t>In </a:t>
            </a:r>
            <a:r>
              <a:rPr sz="2200" spc="-5" dirty="0">
                <a:latin typeface="Arial"/>
                <a:cs typeface="Arial"/>
              </a:rPr>
              <a:t>particular, </a:t>
            </a:r>
            <a:r>
              <a:rPr sz="2200" dirty="0">
                <a:latin typeface="Arial"/>
                <a:cs typeface="Arial"/>
              </a:rPr>
              <a:t>a </a:t>
            </a:r>
            <a:r>
              <a:rPr sz="2200" spc="-5" dirty="0">
                <a:latin typeface="Arial"/>
                <a:cs typeface="Arial"/>
              </a:rPr>
              <a:t>1970s mix </a:t>
            </a:r>
            <a:r>
              <a:rPr sz="2200" dirty="0">
                <a:latin typeface="Arial"/>
                <a:cs typeface="Arial"/>
              </a:rPr>
              <a:t>of </a:t>
            </a:r>
            <a:r>
              <a:rPr sz="2200" spc="-5" dirty="0">
                <a:latin typeface="Arial"/>
                <a:cs typeface="Arial"/>
              </a:rPr>
              <a:t>Lenin, </a:t>
            </a:r>
            <a:r>
              <a:rPr sz="2200" dirty="0">
                <a:latin typeface="Arial"/>
                <a:cs typeface="Arial"/>
              </a:rPr>
              <a:t>Trotsky </a:t>
            </a:r>
            <a:r>
              <a:rPr sz="2200" spc="-10" dirty="0">
                <a:latin typeface="Arial"/>
                <a:cs typeface="Arial"/>
              </a:rPr>
              <a:t>and  </a:t>
            </a:r>
            <a:r>
              <a:rPr sz="2200" spc="-5" dirty="0">
                <a:latin typeface="Arial"/>
                <a:cs typeface="Arial"/>
              </a:rPr>
              <a:t>Althusser is being </a:t>
            </a:r>
            <a:r>
              <a:rPr sz="2200" dirty="0">
                <a:latin typeface="Arial"/>
                <a:cs typeface="Arial"/>
              </a:rPr>
              <a:t>taken </a:t>
            </a:r>
            <a:r>
              <a:rPr sz="2200" spc="0" dirty="0">
                <a:latin typeface="Arial"/>
                <a:cs typeface="Arial"/>
              </a:rPr>
              <a:t>to </a:t>
            </a:r>
            <a:r>
              <a:rPr sz="2200" dirty="0">
                <a:latin typeface="Arial"/>
                <a:cs typeface="Arial"/>
              </a:rPr>
              <a:t>represent the </a:t>
            </a:r>
            <a:r>
              <a:rPr sz="2200" spc="-5" dirty="0">
                <a:latin typeface="Arial"/>
                <a:cs typeface="Arial"/>
              </a:rPr>
              <a:t>totality </a:t>
            </a:r>
            <a:r>
              <a:rPr sz="2200" dirty="0">
                <a:latin typeface="Arial"/>
                <a:cs typeface="Arial"/>
              </a:rPr>
              <a:t>of the </a:t>
            </a:r>
            <a:r>
              <a:rPr sz="2200" spc="-5" dirty="0">
                <a:latin typeface="Arial"/>
                <a:cs typeface="Arial"/>
              </a:rPr>
              <a:t>meanings  and </a:t>
            </a:r>
            <a:r>
              <a:rPr sz="2200" dirty="0">
                <a:latin typeface="Arial"/>
                <a:cs typeface="Arial"/>
              </a:rPr>
              <a:t>practices both of Marxist authors </a:t>
            </a:r>
            <a:r>
              <a:rPr sz="2200" spc="-5" dirty="0">
                <a:latin typeface="Arial"/>
                <a:cs typeface="Arial"/>
              </a:rPr>
              <a:t>and </a:t>
            </a:r>
            <a:r>
              <a:rPr sz="2200" dirty="0">
                <a:latin typeface="Arial"/>
                <a:cs typeface="Arial"/>
              </a:rPr>
              <a:t>of the </a:t>
            </a:r>
            <a:r>
              <a:rPr sz="2200" spc="-5" dirty="0">
                <a:latin typeface="Arial"/>
                <a:cs typeface="Arial"/>
              </a:rPr>
              <a:t>workers'  </a:t>
            </a:r>
            <a:r>
              <a:rPr sz="2200" dirty="0">
                <a:latin typeface="Arial"/>
                <a:cs typeface="Arial"/>
              </a:rPr>
              <a:t>movement.</a:t>
            </a:r>
            <a:endParaRPr sz="2200">
              <a:latin typeface="Arial"/>
              <a:cs typeface="Arial"/>
            </a:endParaRPr>
          </a:p>
        </p:txBody>
      </p:sp>
      <p:sp>
        <p:nvSpPr>
          <p:cNvPr id="3" name="object 3"/>
          <p:cNvSpPr/>
          <p:nvPr/>
        </p:nvSpPr>
        <p:spPr>
          <a:xfrm>
            <a:off x="76200" y="4953012"/>
            <a:ext cx="1904999" cy="18287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29000" y="4953012"/>
            <a:ext cx="2438349" cy="182877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543800" y="4876799"/>
            <a:ext cx="1524000" cy="1962150"/>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264</a:t>
            </a:fld>
            <a:endParaRPr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8027"/>
            <a:ext cx="8528685" cy="242633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50" spc="-5" dirty="0">
                <a:latin typeface="Arial"/>
                <a:cs typeface="Arial"/>
              </a:rPr>
              <a:t>(b) </a:t>
            </a:r>
            <a:r>
              <a:rPr sz="2250" spc="-10" dirty="0">
                <a:latin typeface="Arial"/>
                <a:cs typeface="Arial"/>
              </a:rPr>
              <a:t>They </a:t>
            </a:r>
            <a:r>
              <a:rPr sz="2250" spc="-5" dirty="0">
                <a:latin typeface="Arial"/>
                <a:cs typeface="Arial"/>
              </a:rPr>
              <a:t>can be taken as relating </a:t>
            </a:r>
            <a:r>
              <a:rPr sz="2250" dirty="0">
                <a:latin typeface="Arial"/>
                <a:cs typeface="Arial"/>
              </a:rPr>
              <a:t>to a </a:t>
            </a:r>
            <a:r>
              <a:rPr sz="2250" spc="-5" dirty="0">
                <a:latin typeface="Arial"/>
                <a:cs typeface="Arial"/>
              </a:rPr>
              <a:t>further development </a:t>
            </a:r>
            <a:r>
              <a:rPr sz="2250" dirty="0">
                <a:latin typeface="Arial"/>
                <a:cs typeface="Arial"/>
              </a:rPr>
              <a:t>within  </a:t>
            </a:r>
            <a:r>
              <a:rPr sz="2250" spc="-5" dirty="0">
                <a:latin typeface="Arial"/>
                <a:cs typeface="Arial"/>
              </a:rPr>
              <a:t>capitalism itself, </a:t>
            </a:r>
            <a:r>
              <a:rPr sz="2250" dirty="0">
                <a:latin typeface="Arial"/>
                <a:cs typeface="Arial"/>
              </a:rPr>
              <a:t>in </a:t>
            </a:r>
            <a:r>
              <a:rPr sz="2250" spc="-5" dirty="0">
                <a:latin typeface="Arial"/>
                <a:cs typeface="Arial"/>
              </a:rPr>
              <a:t>which case the challenge </a:t>
            </a:r>
            <a:r>
              <a:rPr sz="2250" dirty="0">
                <a:latin typeface="Arial"/>
                <a:cs typeface="Arial"/>
              </a:rPr>
              <a:t>is to </a:t>
            </a:r>
            <a:r>
              <a:rPr sz="2250" spc="-5" dirty="0">
                <a:latin typeface="Arial"/>
                <a:cs typeface="Arial"/>
              </a:rPr>
              <a:t>reformulate </a:t>
            </a:r>
            <a:r>
              <a:rPr sz="2250" dirty="0">
                <a:latin typeface="Arial"/>
                <a:cs typeface="Arial"/>
              </a:rPr>
              <a:t>a  </a:t>
            </a:r>
            <a:r>
              <a:rPr sz="2250" spc="-5" dirty="0">
                <a:latin typeface="Arial"/>
                <a:cs typeface="Arial"/>
              </a:rPr>
              <a:t>form of historical materialism which </a:t>
            </a:r>
            <a:r>
              <a:rPr sz="2250" dirty="0">
                <a:latin typeface="Arial"/>
                <a:cs typeface="Arial"/>
              </a:rPr>
              <a:t>is </a:t>
            </a:r>
            <a:r>
              <a:rPr sz="2250" spc="-5" dirty="0">
                <a:latin typeface="Arial"/>
                <a:cs typeface="Arial"/>
              </a:rPr>
              <a:t>not contradicted by </a:t>
            </a:r>
            <a:r>
              <a:rPr sz="2250" spc="-10" dirty="0">
                <a:latin typeface="Arial"/>
                <a:cs typeface="Arial"/>
              </a:rPr>
              <a:t>these  </a:t>
            </a:r>
            <a:r>
              <a:rPr sz="2250" spc="-5" dirty="0">
                <a:latin typeface="Arial"/>
                <a:cs typeface="Arial"/>
              </a:rPr>
              <a:t>developments and dispenses </a:t>
            </a:r>
            <a:r>
              <a:rPr sz="2250" dirty="0">
                <a:latin typeface="Arial"/>
                <a:cs typeface="Arial"/>
              </a:rPr>
              <a:t>with </a:t>
            </a:r>
            <a:r>
              <a:rPr sz="2250" spc="-5" dirty="0">
                <a:latin typeface="Arial"/>
                <a:cs typeface="Arial"/>
              </a:rPr>
              <a:t>the "local" analyses of </a:t>
            </a:r>
            <a:r>
              <a:rPr sz="2250" spc="-10" dirty="0">
                <a:latin typeface="Arial"/>
                <a:cs typeface="Arial"/>
              </a:rPr>
              <a:t>Marx,  </a:t>
            </a:r>
            <a:r>
              <a:rPr sz="2250" spc="-5" dirty="0">
                <a:latin typeface="Arial"/>
                <a:cs typeface="Arial"/>
              </a:rPr>
              <a:t>Lenin, etc. for the sake of retaining the more </a:t>
            </a:r>
            <a:r>
              <a:rPr sz="2250" spc="-10" dirty="0">
                <a:latin typeface="Arial"/>
                <a:cs typeface="Arial"/>
              </a:rPr>
              <a:t>general </a:t>
            </a:r>
            <a:r>
              <a:rPr sz="2250" spc="-5" dirty="0">
                <a:latin typeface="Arial"/>
                <a:cs typeface="Arial"/>
              </a:rPr>
              <a:t>elements  of historical materialism. This </a:t>
            </a:r>
            <a:r>
              <a:rPr sz="2250" dirty="0">
                <a:latin typeface="Arial"/>
                <a:cs typeface="Arial"/>
              </a:rPr>
              <a:t>is </a:t>
            </a:r>
            <a:r>
              <a:rPr sz="2250" spc="-5" dirty="0">
                <a:latin typeface="Arial"/>
                <a:cs typeface="Arial"/>
              </a:rPr>
              <a:t>the line taken by </a:t>
            </a:r>
            <a:r>
              <a:rPr sz="2250" dirty="0">
                <a:latin typeface="Arial"/>
                <a:cs typeface="Arial"/>
              </a:rPr>
              <a:t>two </a:t>
            </a:r>
            <a:r>
              <a:rPr sz="2250" spc="-5" dirty="0">
                <a:latin typeface="Arial"/>
                <a:cs typeface="Arial"/>
              </a:rPr>
              <a:t>of </a:t>
            </a:r>
            <a:r>
              <a:rPr sz="2250" spc="-10" dirty="0">
                <a:latin typeface="Arial"/>
                <a:cs typeface="Arial"/>
              </a:rPr>
              <a:t>the  </a:t>
            </a:r>
            <a:r>
              <a:rPr sz="2250" spc="-5" dirty="0">
                <a:latin typeface="Arial"/>
                <a:cs typeface="Arial"/>
              </a:rPr>
              <a:t>central responses </a:t>
            </a:r>
            <a:r>
              <a:rPr sz="2250" dirty="0">
                <a:latin typeface="Arial"/>
                <a:cs typeface="Arial"/>
              </a:rPr>
              <a:t>to </a:t>
            </a:r>
            <a:r>
              <a:rPr sz="2250" spc="-5" dirty="0">
                <a:latin typeface="Arial"/>
                <a:cs typeface="Arial"/>
              </a:rPr>
              <a:t>the </a:t>
            </a:r>
            <a:r>
              <a:rPr sz="2250" spc="-10" dirty="0">
                <a:latin typeface="Arial"/>
                <a:cs typeface="Arial"/>
              </a:rPr>
              <a:t>"postmodern</a:t>
            </a:r>
            <a:r>
              <a:rPr sz="2250" dirty="0">
                <a:latin typeface="Arial"/>
                <a:cs typeface="Arial"/>
              </a:rPr>
              <a:t> </a:t>
            </a:r>
            <a:r>
              <a:rPr sz="2250" spc="-5" dirty="0">
                <a:latin typeface="Arial"/>
                <a:cs typeface="Arial"/>
              </a:rPr>
              <a:t>challenge":</a:t>
            </a:r>
            <a:endParaRPr sz="225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265</a:t>
            </a:fld>
            <a:endParaRPr dirty="0"/>
          </a:p>
        </p:txBody>
      </p:sp>
      <p:sp>
        <p:nvSpPr>
          <p:cNvPr id="3" name="object 3"/>
          <p:cNvSpPr txBox="1"/>
          <p:nvPr/>
        </p:nvSpPr>
        <p:spPr>
          <a:xfrm>
            <a:off x="651763" y="3342889"/>
            <a:ext cx="7875270" cy="729615"/>
          </a:xfrm>
          <a:prstGeom prst="rect">
            <a:avLst/>
          </a:prstGeom>
        </p:spPr>
        <p:txBody>
          <a:bodyPr vert="horz" wrap="square" lIns="0" tIns="41275" rIns="0" bIns="0" rtlCol="0">
            <a:spAutoFit/>
          </a:bodyPr>
          <a:lstStyle/>
          <a:p>
            <a:pPr marL="12700" marR="5080">
              <a:lnSpc>
                <a:spcPts val="2690"/>
              </a:lnSpc>
              <a:spcBef>
                <a:spcPts val="325"/>
              </a:spcBef>
            </a:pPr>
            <a:r>
              <a:rPr sz="2250" b="1" spc="-75" dirty="0">
                <a:latin typeface="Arial"/>
                <a:cs typeface="Arial"/>
              </a:rPr>
              <a:t>Frederic Jameson, </a:t>
            </a:r>
            <a:r>
              <a:rPr sz="2350" b="1" i="1" spc="-155" dirty="0">
                <a:latin typeface="Arial"/>
                <a:cs typeface="Arial"/>
              </a:rPr>
              <a:t>Postmodernism, </a:t>
            </a:r>
            <a:r>
              <a:rPr sz="2350" b="1" i="1" spc="-170" dirty="0">
                <a:latin typeface="Arial"/>
                <a:cs typeface="Arial"/>
              </a:rPr>
              <a:t>or </a:t>
            </a:r>
            <a:r>
              <a:rPr sz="2350" b="1" i="1" spc="-125" dirty="0">
                <a:latin typeface="Arial"/>
                <a:cs typeface="Arial"/>
              </a:rPr>
              <a:t>the </a:t>
            </a:r>
            <a:r>
              <a:rPr sz="2350" b="1" i="1" spc="-150" dirty="0">
                <a:latin typeface="Arial"/>
                <a:cs typeface="Arial"/>
              </a:rPr>
              <a:t>cultural </a:t>
            </a:r>
            <a:r>
              <a:rPr sz="2350" b="1" i="1" spc="-155" dirty="0">
                <a:latin typeface="Arial"/>
                <a:cs typeface="Arial"/>
              </a:rPr>
              <a:t>logic </a:t>
            </a:r>
            <a:r>
              <a:rPr sz="2350" b="1" i="1" spc="-165" dirty="0">
                <a:latin typeface="Arial"/>
                <a:cs typeface="Arial"/>
              </a:rPr>
              <a:t>of </a:t>
            </a:r>
            <a:r>
              <a:rPr sz="2350" b="1" i="1" spc="-95" dirty="0">
                <a:latin typeface="Arial"/>
                <a:cs typeface="Arial"/>
              </a:rPr>
              <a:t>late  </a:t>
            </a:r>
            <a:r>
              <a:rPr sz="2350" b="1" i="1" spc="-145" dirty="0">
                <a:latin typeface="Arial"/>
                <a:cs typeface="Arial"/>
              </a:rPr>
              <a:t>capitalism</a:t>
            </a:r>
            <a:r>
              <a:rPr sz="2250" b="1" spc="-145" dirty="0">
                <a:latin typeface="Arial"/>
                <a:cs typeface="Arial"/>
              </a:rPr>
              <a:t>; </a:t>
            </a:r>
            <a:r>
              <a:rPr sz="2250" b="1" spc="-65" dirty="0">
                <a:latin typeface="Arial"/>
                <a:cs typeface="Arial"/>
              </a:rPr>
              <a:t>David </a:t>
            </a:r>
            <a:r>
              <a:rPr sz="2250" b="1" spc="-50" dirty="0">
                <a:latin typeface="Arial"/>
                <a:cs typeface="Arial"/>
              </a:rPr>
              <a:t>Harvey, </a:t>
            </a:r>
            <a:r>
              <a:rPr sz="2350" b="1" i="1" spc="-95" dirty="0">
                <a:latin typeface="Arial"/>
                <a:cs typeface="Arial"/>
              </a:rPr>
              <a:t>The </a:t>
            </a:r>
            <a:r>
              <a:rPr sz="2350" b="1" i="1" spc="-170" dirty="0">
                <a:latin typeface="Arial"/>
                <a:cs typeface="Arial"/>
              </a:rPr>
              <a:t>condition </a:t>
            </a:r>
            <a:r>
              <a:rPr sz="2350" b="1" i="1" spc="-165" dirty="0">
                <a:latin typeface="Arial"/>
                <a:cs typeface="Arial"/>
              </a:rPr>
              <a:t>of</a:t>
            </a:r>
            <a:r>
              <a:rPr sz="2350" b="1" i="1" spc="5" dirty="0">
                <a:latin typeface="Arial"/>
                <a:cs typeface="Arial"/>
              </a:rPr>
              <a:t> </a:t>
            </a:r>
            <a:r>
              <a:rPr sz="2350" b="1" i="1" spc="-155" dirty="0">
                <a:latin typeface="Arial"/>
                <a:cs typeface="Arial"/>
              </a:rPr>
              <a:t>postmodernity</a:t>
            </a:r>
            <a:r>
              <a:rPr sz="2250" b="1" spc="-155" dirty="0">
                <a:latin typeface="Arial"/>
                <a:cs typeface="Arial"/>
              </a:rPr>
              <a:t>.</a:t>
            </a:r>
            <a:endParaRPr sz="2250">
              <a:latin typeface="Arial"/>
              <a:cs typeface="Arial"/>
            </a:endParaRPr>
          </a:p>
        </p:txBody>
      </p:sp>
      <p:sp>
        <p:nvSpPr>
          <p:cNvPr id="4" name="object 4"/>
          <p:cNvSpPr txBox="1"/>
          <p:nvPr/>
        </p:nvSpPr>
        <p:spPr>
          <a:xfrm>
            <a:off x="651763" y="4522723"/>
            <a:ext cx="8098790" cy="1741170"/>
          </a:xfrm>
          <a:prstGeom prst="rect">
            <a:avLst/>
          </a:prstGeom>
        </p:spPr>
        <p:txBody>
          <a:bodyPr vert="horz" wrap="square" lIns="0" tIns="17145" rIns="0" bIns="0" rtlCol="0">
            <a:spAutoFit/>
          </a:bodyPr>
          <a:lstStyle/>
          <a:p>
            <a:pPr marL="12700" marR="5080">
              <a:lnSpc>
                <a:spcPct val="98900"/>
              </a:lnSpc>
              <a:spcBef>
                <a:spcPts val="135"/>
              </a:spcBef>
            </a:pPr>
            <a:r>
              <a:rPr sz="2250" spc="-5" dirty="0">
                <a:latin typeface="Arial"/>
                <a:cs typeface="Arial"/>
              </a:rPr>
              <a:t>Both of these authors take the line that the "postmodernists" </a:t>
            </a:r>
            <a:r>
              <a:rPr sz="2250" spc="-10" dirty="0">
                <a:latin typeface="Arial"/>
                <a:cs typeface="Arial"/>
              </a:rPr>
              <a:t>are  </a:t>
            </a:r>
            <a:r>
              <a:rPr sz="2250" spc="-5" dirty="0">
                <a:latin typeface="Arial"/>
                <a:cs typeface="Arial"/>
              </a:rPr>
              <a:t>pointing </a:t>
            </a:r>
            <a:r>
              <a:rPr sz="2250" dirty="0">
                <a:latin typeface="Arial"/>
                <a:cs typeface="Arial"/>
              </a:rPr>
              <a:t>to </a:t>
            </a:r>
            <a:r>
              <a:rPr sz="2250" spc="-5" dirty="0">
                <a:latin typeface="Arial"/>
                <a:cs typeface="Arial"/>
              </a:rPr>
              <a:t>something of relevance (and Jameson </a:t>
            </a:r>
            <a:r>
              <a:rPr sz="2250" dirty="0">
                <a:latin typeface="Arial"/>
                <a:cs typeface="Arial"/>
              </a:rPr>
              <a:t>in </a:t>
            </a:r>
            <a:r>
              <a:rPr sz="2250" spc="-5" dirty="0">
                <a:latin typeface="Arial"/>
                <a:cs typeface="Arial"/>
              </a:rPr>
              <a:t>particular  finds the concept of "postmodernism" </a:t>
            </a:r>
            <a:r>
              <a:rPr sz="2250" dirty="0">
                <a:latin typeface="Arial"/>
                <a:cs typeface="Arial"/>
              </a:rPr>
              <a:t>a </a:t>
            </a:r>
            <a:r>
              <a:rPr sz="2250" spc="-5" dirty="0">
                <a:latin typeface="Arial"/>
                <a:cs typeface="Arial"/>
              </a:rPr>
              <a:t>useful one </a:t>
            </a:r>
            <a:r>
              <a:rPr sz="2250" dirty="0">
                <a:latin typeface="Arial"/>
                <a:cs typeface="Arial"/>
              </a:rPr>
              <a:t>in </a:t>
            </a:r>
            <a:r>
              <a:rPr sz="2350" i="1" spc="-45" dirty="0">
                <a:latin typeface="Arial"/>
                <a:cs typeface="Arial"/>
              </a:rPr>
              <a:t>cultural  </a:t>
            </a:r>
            <a:r>
              <a:rPr sz="2250" spc="-5" dirty="0">
                <a:latin typeface="Arial"/>
                <a:cs typeface="Arial"/>
              </a:rPr>
              <a:t>analysis), but do not accept that these points need </a:t>
            </a:r>
            <a:r>
              <a:rPr sz="2250" dirty="0">
                <a:latin typeface="Arial"/>
                <a:cs typeface="Arial"/>
              </a:rPr>
              <a:t>to </a:t>
            </a:r>
            <a:r>
              <a:rPr sz="2250" spc="-5" dirty="0">
                <a:latin typeface="Arial"/>
                <a:cs typeface="Arial"/>
              </a:rPr>
              <a:t>mean </a:t>
            </a:r>
            <a:r>
              <a:rPr sz="2250" dirty="0">
                <a:latin typeface="Arial"/>
                <a:cs typeface="Arial"/>
              </a:rPr>
              <a:t>a  </a:t>
            </a:r>
            <a:r>
              <a:rPr sz="2250" spc="-10" dirty="0">
                <a:latin typeface="Arial"/>
                <a:cs typeface="Arial"/>
              </a:rPr>
              <a:t>retreat </a:t>
            </a:r>
            <a:r>
              <a:rPr sz="2250" spc="-5" dirty="0">
                <a:latin typeface="Arial"/>
                <a:cs typeface="Arial"/>
              </a:rPr>
              <a:t>from</a:t>
            </a:r>
            <a:r>
              <a:rPr sz="2250" spc="-10" dirty="0">
                <a:latin typeface="Arial"/>
                <a:cs typeface="Arial"/>
              </a:rPr>
              <a:t> Marxism</a:t>
            </a:r>
            <a:endParaRPr sz="2250">
              <a:latin typeface="Arial"/>
              <a:cs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4267200"/>
            <a:ext cx="2743174" cy="24098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76412" y="228625"/>
            <a:ext cx="2743187" cy="393856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867476" y="228600"/>
            <a:ext cx="2895524" cy="35051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800625" y="3810025"/>
            <a:ext cx="3019399" cy="2895574"/>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266</a:t>
            </a:fld>
            <a:endParaRPr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81076"/>
            <a:ext cx="8054975" cy="4085590"/>
          </a:xfrm>
          <a:prstGeom prst="rect">
            <a:avLst/>
          </a:prstGeom>
        </p:spPr>
        <p:txBody>
          <a:bodyPr vert="horz" wrap="square" lIns="0" tIns="15240" rIns="0" bIns="0" rtlCol="0">
            <a:spAutoFit/>
          </a:bodyPr>
          <a:lstStyle/>
          <a:p>
            <a:pPr marL="356870" marR="5080" indent="-344805">
              <a:lnSpc>
                <a:spcPct val="100699"/>
              </a:lnSpc>
              <a:spcBef>
                <a:spcPts val="120"/>
              </a:spcBef>
            </a:pPr>
            <a:r>
              <a:rPr sz="2000" spc="5" dirty="0">
                <a:latin typeface="Arial"/>
                <a:cs typeface="Arial"/>
              </a:rPr>
              <a:t>(c) </a:t>
            </a:r>
            <a:r>
              <a:rPr sz="2000" spc="10" dirty="0">
                <a:latin typeface="Arial"/>
                <a:cs typeface="Arial"/>
              </a:rPr>
              <a:t>This </a:t>
            </a:r>
            <a:r>
              <a:rPr sz="2000" spc="5" dirty="0">
                <a:latin typeface="Arial"/>
                <a:cs typeface="Arial"/>
              </a:rPr>
              <a:t>approach, along </a:t>
            </a:r>
            <a:r>
              <a:rPr sz="2000" spc="10" dirty="0">
                <a:latin typeface="Arial"/>
                <a:cs typeface="Arial"/>
              </a:rPr>
              <a:t>with the </a:t>
            </a:r>
            <a:r>
              <a:rPr sz="2000" spc="5" dirty="0">
                <a:latin typeface="Arial"/>
                <a:cs typeface="Arial"/>
              </a:rPr>
              <a:t>"Giddens / </a:t>
            </a:r>
            <a:r>
              <a:rPr sz="2000" spc="10" dirty="0">
                <a:latin typeface="Arial"/>
                <a:cs typeface="Arial"/>
              </a:rPr>
              <a:t>Habermas" </a:t>
            </a:r>
            <a:r>
              <a:rPr sz="2000" spc="5" dirty="0">
                <a:latin typeface="Arial"/>
                <a:cs typeface="Arial"/>
              </a:rPr>
              <a:t>argument  </a:t>
            </a:r>
            <a:r>
              <a:rPr sz="2000" spc="-10" dirty="0">
                <a:latin typeface="Arial"/>
                <a:cs typeface="Arial"/>
              </a:rPr>
              <a:t>which sees </a:t>
            </a:r>
            <a:r>
              <a:rPr sz="2000" spc="-15" dirty="0">
                <a:latin typeface="Arial"/>
                <a:cs typeface="Arial"/>
              </a:rPr>
              <a:t>contemporary </a:t>
            </a:r>
            <a:r>
              <a:rPr sz="2000" spc="-10" dirty="0">
                <a:latin typeface="Arial"/>
                <a:cs typeface="Arial"/>
              </a:rPr>
              <a:t>society </a:t>
            </a:r>
            <a:r>
              <a:rPr sz="2000" spc="-5" dirty="0">
                <a:latin typeface="Arial"/>
                <a:cs typeface="Arial"/>
              </a:rPr>
              <a:t>in </a:t>
            </a:r>
            <a:r>
              <a:rPr sz="2000" spc="-10" dirty="0">
                <a:latin typeface="Arial"/>
                <a:cs typeface="Arial"/>
              </a:rPr>
              <a:t>terms e.g. of "radicalised  modernity", </a:t>
            </a:r>
            <a:r>
              <a:rPr sz="2000" spc="-15" dirty="0">
                <a:latin typeface="Arial"/>
                <a:cs typeface="Arial"/>
              </a:rPr>
              <a:t>has </a:t>
            </a:r>
            <a:r>
              <a:rPr sz="2000" spc="-10" dirty="0">
                <a:latin typeface="Arial"/>
                <a:cs typeface="Arial"/>
              </a:rPr>
              <a:t>strong empirical </a:t>
            </a:r>
            <a:r>
              <a:rPr sz="2000" spc="-15" dirty="0">
                <a:latin typeface="Arial"/>
                <a:cs typeface="Arial"/>
              </a:rPr>
              <a:t>support </a:t>
            </a:r>
            <a:r>
              <a:rPr sz="2000" spc="-10" dirty="0">
                <a:latin typeface="Arial"/>
                <a:cs typeface="Arial"/>
              </a:rPr>
              <a:t>within this kind </a:t>
            </a:r>
            <a:r>
              <a:rPr sz="2000" spc="-15" dirty="0">
                <a:latin typeface="Arial"/>
                <a:cs typeface="Arial"/>
              </a:rPr>
              <a:t>of  argument. </a:t>
            </a:r>
            <a:r>
              <a:rPr sz="2000" spc="-10" dirty="0">
                <a:latin typeface="Arial"/>
                <a:cs typeface="Arial"/>
              </a:rPr>
              <a:t>For example, "the working </a:t>
            </a:r>
            <a:r>
              <a:rPr sz="2000" spc="-5" dirty="0">
                <a:latin typeface="Arial"/>
                <a:cs typeface="Arial"/>
              </a:rPr>
              <a:t>class" is </a:t>
            </a:r>
            <a:r>
              <a:rPr sz="2000" spc="-15" dirty="0">
                <a:latin typeface="Arial"/>
                <a:cs typeface="Arial"/>
              </a:rPr>
              <a:t>not </a:t>
            </a:r>
            <a:r>
              <a:rPr sz="2000" spc="-10" dirty="0">
                <a:latin typeface="Arial"/>
                <a:cs typeface="Arial"/>
              </a:rPr>
              <a:t>a </a:t>
            </a:r>
            <a:r>
              <a:rPr sz="2000" spc="-15" dirty="0">
                <a:latin typeface="Arial"/>
                <a:cs typeface="Arial"/>
              </a:rPr>
              <a:t>homogenous  whole, but </a:t>
            </a:r>
            <a:r>
              <a:rPr sz="2000" spc="-10" dirty="0">
                <a:latin typeface="Arial"/>
                <a:cs typeface="Arial"/>
              </a:rPr>
              <a:t>something which </a:t>
            </a:r>
            <a:r>
              <a:rPr sz="2000" spc="-15" dirty="0">
                <a:latin typeface="Arial"/>
                <a:cs typeface="Arial"/>
              </a:rPr>
              <a:t>has </a:t>
            </a:r>
            <a:r>
              <a:rPr sz="2000" spc="-10" dirty="0">
                <a:latin typeface="Arial"/>
                <a:cs typeface="Arial"/>
              </a:rPr>
              <a:t>periodically </a:t>
            </a:r>
            <a:r>
              <a:rPr sz="2000" spc="-15" dirty="0">
                <a:latin typeface="Arial"/>
                <a:cs typeface="Arial"/>
              </a:rPr>
              <a:t>been </a:t>
            </a:r>
            <a:r>
              <a:rPr sz="2000" spc="-10" dirty="0">
                <a:latin typeface="Arial"/>
                <a:cs typeface="Arial"/>
              </a:rPr>
              <a:t>disintegrated </a:t>
            </a:r>
            <a:r>
              <a:rPr sz="2000" spc="-20" dirty="0">
                <a:latin typeface="Arial"/>
                <a:cs typeface="Arial"/>
              </a:rPr>
              <a:t>by  </a:t>
            </a:r>
            <a:r>
              <a:rPr sz="2000" spc="5" dirty="0">
                <a:latin typeface="Arial"/>
                <a:cs typeface="Arial"/>
              </a:rPr>
              <a:t>shifts within </a:t>
            </a:r>
            <a:r>
              <a:rPr sz="2000" spc="10" dirty="0">
                <a:latin typeface="Arial"/>
                <a:cs typeface="Arial"/>
              </a:rPr>
              <a:t>capitalism (since the </a:t>
            </a:r>
            <a:r>
              <a:rPr sz="2000" spc="5" dirty="0">
                <a:latin typeface="Arial"/>
                <a:cs typeface="Arial"/>
              </a:rPr>
              <a:t>18</a:t>
            </a:r>
            <a:r>
              <a:rPr sz="2025" spc="7" baseline="24691" dirty="0">
                <a:latin typeface="Arial"/>
                <a:cs typeface="Arial"/>
              </a:rPr>
              <a:t>th </a:t>
            </a:r>
            <a:r>
              <a:rPr sz="2000" spc="-10" dirty="0">
                <a:latin typeface="Arial"/>
                <a:cs typeface="Arial"/>
              </a:rPr>
              <a:t>century) </a:t>
            </a:r>
            <a:r>
              <a:rPr sz="2000" spc="-15" dirty="0">
                <a:latin typeface="Arial"/>
                <a:cs typeface="Arial"/>
              </a:rPr>
              <a:t>and </a:t>
            </a:r>
            <a:r>
              <a:rPr sz="2000" spc="-10" dirty="0">
                <a:latin typeface="Arial"/>
                <a:cs typeface="Arial"/>
              </a:rPr>
              <a:t>which </a:t>
            </a:r>
            <a:r>
              <a:rPr sz="2000" spc="-20" dirty="0">
                <a:latin typeface="Arial"/>
                <a:cs typeface="Arial"/>
              </a:rPr>
              <a:t>has  </a:t>
            </a:r>
            <a:r>
              <a:rPr sz="2000" spc="5" dirty="0">
                <a:latin typeface="Arial"/>
                <a:cs typeface="Arial"/>
              </a:rPr>
              <a:t>periodically reconstituted itself; similarly, </a:t>
            </a:r>
            <a:r>
              <a:rPr sz="2000" spc="10" dirty="0">
                <a:latin typeface="Arial"/>
                <a:cs typeface="Arial"/>
              </a:rPr>
              <a:t>the </a:t>
            </a:r>
            <a:r>
              <a:rPr sz="2000" spc="5" dirty="0">
                <a:latin typeface="Arial"/>
                <a:cs typeface="Arial"/>
              </a:rPr>
              <a:t>"welfare state" / "neo-  </a:t>
            </a:r>
            <a:r>
              <a:rPr sz="2000" spc="-10" dirty="0">
                <a:latin typeface="Arial"/>
                <a:cs typeface="Arial"/>
              </a:rPr>
              <a:t>corporatist" compromise can </a:t>
            </a:r>
            <a:r>
              <a:rPr sz="2000" spc="-15" dirty="0">
                <a:latin typeface="Arial"/>
                <a:cs typeface="Arial"/>
              </a:rPr>
              <a:t>be </a:t>
            </a:r>
            <a:r>
              <a:rPr sz="2000" spc="-10" dirty="0">
                <a:latin typeface="Arial"/>
                <a:cs typeface="Arial"/>
              </a:rPr>
              <a:t>seen simply </a:t>
            </a:r>
            <a:r>
              <a:rPr sz="2000" spc="-15" dirty="0">
                <a:latin typeface="Arial"/>
                <a:cs typeface="Arial"/>
              </a:rPr>
              <a:t>as </a:t>
            </a:r>
            <a:r>
              <a:rPr sz="2000" spc="-10" dirty="0">
                <a:latin typeface="Arial"/>
                <a:cs typeface="Arial"/>
              </a:rPr>
              <a:t>a </a:t>
            </a:r>
            <a:r>
              <a:rPr sz="2000" spc="-15" dirty="0">
                <a:latin typeface="Arial"/>
                <a:cs typeface="Arial"/>
              </a:rPr>
              <a:t>moment </a:t>
            </a:r>
            <a:r>
              <a:rPr sz="2000" spc="-10" dirty="0">
                <a:latin typeface="Arial"/>
                <a:cs typeface="Arial"/>
              </a:rPr>
              <a:t>within  </a:t>
            </a:r>
            <a:r>
              <a:rPr sz="2000" spc="10" dirty="0">
                <a:latin typeface="Arial"/>
                <a:cs typeface="Arial"/>
              </a:rPr>
              <a:t>the </a:t>
            </a:r>
            <a:r>
              <a:rPr sz="2000" spc="5" dirty="0">
                <a:latin typeface="Arial"/>
                <a:cs typeface="Arial"/>
              </a:rPr>
              <a:t>longer development of </a:t>
            </a:r>
            <a:r>
              <a:rPr sz="2000" spc="10" dirty="0">
                <a:latin typeface="Arial"/>
                <a:cs typeface="Arial"/>
              </a:rPr>
              <a:t>capitalism. </a:t>
            </a:r>
            <a:r>
              <a:rPr sz="2000" spc="15" dirty="0">
                <a:latin typeface="Arial"/>
                <a:cs typeface="Arial"/>
              </a:rPr>
              <a:t>Even </a:t>
            </a:r>
            <a:r>
              <a:rPr sz="2000" spc="10" dirty="0">
                <a:latin typeface="Arial"/>
                <a:cs typeface="Arial"/>
              </a:rPr>
              <a:t>the </a:t>
            </a:r>
            <a:r>
              <a:rPr sz="2000" spc="5" dirty="0">
                <a:latin typeface="Arial"/>
                <a:cs typeface="Arial"/>
              </a:rPr>
              <a:t>apparent shift </a:t>
            </a:r>
            <a:r>
              <a:rPr sz="2000" spc="10" dirty="0">
                <a:latin typeface="Arial"/>
                <a:cs typeface="Arial"/>
              </a:rPr>
              <a:t>in  </a:t>
            </a:r>
            <a:r>
              <a:rPr sz="2000" spc="-10" dirty="0">
                <a:latin typeface="Arial"/>
                <a:cs typeface="Arial"/>
              </a:rPr>
              <a:t>emphasis from the </a:t>
            </a:r>
            <a:r>
              <a:rPr sz="2000" spc="-15" dirty="0">
                <a:latin typeface="Arial"/>
                <a:cs typeface="Arial"/>
              </a:rPr>
              <a:t>production </a:t>
            </a:r>
            <a:r>
              <a:rPr sz="2000" spc="-10" dirty="0">
                <a:latin typeface="Arial"/>
                <a:cs typeface="Arial"/>
              </a:rPr>
              <a:t>of "material </a:t>
            </a:r>
            <a:r>
              <a:rPr sz="2000" spc="-15" dirty="0">
                <a:latin typeface="Arial"/>
                <a:cs typeface="Arial"/>
              </a:rPr>
              <a:t>goods" </a:t>
            </a:r>
            <a:r>
              <a:rPr sz="2000" spc="-5" dirty="0">
                <a:latin typeface="Arial"/>
                <a:cs typeface="Arial"/>
              </a:rPr>
              <a:t>to </a:t>
            </a:r>
            <a:r>
              <a:rPr sz="2000" spc="-10" dirty="0">
                <a:latin typeface="Arial"/>
                <a:cs typeface="Arial"/>
              </a:rPr>
              <a:t>the </a:t>
            </a:r>
            <a:r>
              <a:rPr sz="2000" spc="-15" dirty="0">
                <a:latin typeface="Arial"/>
                <a:cs typeface="Arial"/>
              </a:rPr>
              <a:t>production  </a:t>
            </a:r>
            <a:r>
              <a:rPr sz="2000" spc="-10" dirty="0">
                <a:latin typeface="Arial"/>
                <a:cs typeface="Arial"/>
              </a:rPr>
              <a:t>of </a:t>
            </a:r>
            <a:r>
              <a:rPr sz="2000" spc="-15" dirty="0">
                <a:latin typeface="Arial"/>
                <a:cs typeface="Arial"/>
              </a:rPr>
              <a:t>"knowledge" has </a:t>
            </a:r>
            <a:r>
              <a:rPr sz="2000" spc="-5" dirty="0">
                <a:latin typeface="Arial"/>
                <a:cs typeface="Arial"/>
              </a:rPr>
              <a:t>to </a:t>
            </a:r>
            <a:r>
              <a:rPr sz="2000" spc="-15" dirty="0">
                <a:latin typeface="Arial"/>
                <a:cs typeface="Arial"/>
              </a:rPr>
              <a:t>be </a:t>
            </a:r>
            <a:r>
              <a:rPr sz="2000" spc="-10" dirty="0">
                <a:latin typeface="Arial"/>
                <a:cs typeface="Arial"/>
              </a:rPr>
              <a:t>severely qualified. Most of the </a:t>
            </a:r>
            <a:r>
              <a:rPr sz="2000" spc="-15" dirty="0">
                <a:latin typeface="Arial"/>
                <a:cs typeface="Arial"/>
              </a:rPr>
              <a:t>relevant  </a:t>
            </a:r>
            <a:r>
              <a:rPr sz="2000" spc="5" dirty="0">
                <a:latin typeface="Arial"/>
                <a:cs typeface="Arial"/>
              </a:rPr>
              <a:t>arguments were </a:t>
            </a:r>
            <a:r>
              <a:rPr sz="2000" spc="15" dirty="0">
                <a:latin typeface="Arial"/>
                <a:cs typeface="Arial"/>
              </a:rPr>
              <a:t>made </a:t>
            </a:r>
            <a:r>
              <a:rPr sz="2000" spc="10" dirty="0">
                <a:latin typeface="Arial"/>
                <a:cs typeface="Arial"/>
              </a:rPr>
              <a:t>20 </a:t>
            </a:r>
            <a:r>
              <a:rPr sz="2000" spc="5" dirty="0">
                <a:latin typeface="Arial"/>
                <a:cs typeface="Arial"/>
              </a:rPr>
              <a:t>years </a:t>
            </a:r>
            <a:r>
              <a:rPr sz="2000" spc="10" dirty="0">
                <a:latin typeface="Arial"/>
                <a:cs typeface="Arial"/>
              </a:rPr>
              <a:t>ago in Krishan Kumar's polemic  </a:t>
            </a:r>
            <a:r>
              <a:rPr sz="2000" spc="-10" dirty="0">
                <a:latin typeface="Arial"/>
                <a:cs typeface="Arial"/>
              </a:rPr>
              <a:t>against </a:t>
            </a:r>
            <a:r>
              <a:rPr sz="2000" spc="-15" dirty="0">
                <a:latin typeface="Arial"/>
                <a:cs typeface="Arial"/>
              </a:rPr>
              <a:t>theories </a:t>
            </a:r>
            <a:r>
              <a:rPr sz="2000" spc="-10" dirty="0">
                <a:latin typeface="Arial"/>
                <a:cs typeface="Arial"/>
              </a:rPr>
              <a:t>of</a:t>
            </a:r>
            <a:r>
              <a:rPr sz="2000" spc="150" dirty="0">
                <a:latin typeface="Arial"/>
                <a:cs typeface="Arial"/>
              </a:rPr>
              <a:t> </a:t>
            </a:r>
            <a:r>
              <a:rPr sz="2000" spc="-10" dirty="0">
                <a:latin typeface="Arial"/>
                <a:cs typeface="Arial"/>
              </a:rPr>
              <a:t>"post-industrialism".</a:t>
            </a:r>
            <a:endParaRPr sz="2000">
              <a:latin typeface="Arial"/>
              <a:cs typeface="Arial"/>
            </a:endParaRPr>
          </a:p>
        </p:txBody>
      </p:sp>
      <p:sp>
        <p:nvSpPr>
          <p:cNvPr id="3" name="object 3"/>
          <p:cNvSpPr/>
          <p:nvPr/>
        </p:nvSpPr>
        <p:spPr>
          <a:xfrm>
            <a:off x="6516713" y="4267200"/>
            <a:ext cx="2551086" cy="254317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267</a:t>
            </a:fld>
            <a:endParaRPr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04876"/>
            <a:ext cx="8028305" cy="5073015"/>
          </a:xfrm>
          <a:prstGeom prst="rect">
            <a:avLst/>
          </a:prstGeom>
        </p:spPr>
        <p:txBody>
          <a:bodyPr vert="horz" wrap="square" lIns="0" tIns="85725" rIns="0" bIns="0" rtlCol="0">
            <a:spAutoFit/>
          </a:bodyPr>
          <a:lstStyle/>
          <a:p>
            <a:pPr marL="356870" indent="-344170">
              <a:lnSpc>
                <a:spcPct val="100000"/>
              </a:lnSpc>
              <a:spcBef>
                <a:spcPts val="675"/>
              </a:spcBef>
              <a:buFont typeface="Arial"/>
              <a:buChar char="•"/>
              <a:tabLst>
                <a:tab pos="356870" algn="l"/>
                <a:tab pos="357505" algn="l"/>
              </a:tabLst>
            </a:pPr>
            <a:r>
              <a:rPr sz="2400" spc="-5" dirty="0">
                <a:latin typeface="Arial"/>
                <a:cs typeface="Arial"/>
              </a:rPr>
              <a:t>To make </a:t>
            </a:r>
            <a:r>
              <a:rPr sz="2400" dirty="0">
                <a:latin typeface="Arial"/>
                <a:cs typeface="Arial"/>
              </a:rPr>
              <a:t>a </a:t>
            </a:r>
            <a:r>
              <a:rPr sz="2400" spc="-5" dirty="0">
                <a:latin typeface="Arial"/>
                <a:cs typeface="Arial"/>
              </a:rPr>
              <a:t>couple </a:t>
            </a:r>
            <a:r>
              <a:rPr sz="2400" dirty="0">
                <a:latin typeface="Arial"/>
                <a:cs typeface="Arial"/>
              </a:rPr>
              <a:t>of </a:t>
            </a:r>
            <a:r>
              <a:rPr sz="2400" spc="-5" dirty="0">
                <a:latin typeface="Arial"/>
                <a:cs typeface="Arial"/>
              </a:rPr>
              <a:t>obvious</a:t>
            </a:r>
            <a:r>
              <a:rPr sz="2400" spc="-70" dirty="0">
                <a:latin typeface="Arial"/>
                <a:cs typeface="Arial"/>
              </a:rPr>
              <a:t> </a:t>
            </a:r>
            <a:r>
              <a:rPr sz="2400" spc="-5" dirty="0">
                <a:latin typeface="Arial"/>
                <a:cs typeface="Arial"/>
              </a:rPr>
              <a:t>points:</a:t>
            </a:r>
            <a:endParaRPr sz="2400">
              <a:latin typeface="Arial"/>
              <a:cs typeface="Arial"/>
            </a:endParaRPr>
          </a:p>
          <a:p>
            <a:pPr marL="527685" marR="26670" indent="-514984">
              <a:lnSpc>
                <a:spcPct val="100000"/>
              </a:lnSpc>
              <a:spcBef>
                <a:spcPts val="575"/>
              </a:spcBef>
              <a:buAutoNum type="arabicParenBoth"/>
              <a:tabLst>
                <a:tab pos="527685" algn="l"/>
                <a:tab pos="528320" algn="l"/>
              </a:tabLst>
            </a:pPr>
            <a:r>
              <a:rPr sz="2400" spc="-5" dirty="0">
                <a:latin typeface="Arial"/>
                <a:cs typeface="Arial"/>
              </a:rPr>
              <a:t>Industrialism </a:t>
            </a:r>
            <a:r>
              <a:rPr sz="2400" dirty="0">
                <a:latin typeface="Arial"/>
                <a:cs typeface="Arial"/>
              </a:rPr>
              <a:t>as a </a:t>
            </a:r>
            <a:r>
              <a:rPr sz="2400" spc="-5" dirty="0">
                <a:latin typeface="Arial"/>
                <a:cs typeface="Arial"/>
              </a:rPr>
              <a:t>technique </a:t>
            </a:r>
            <a:r>
              <a:rPr sz="2400" dirty="0">
                <a:latin typeface="Arial"/>
                <a:cs typeface="Arial"/>
              </a:rPr>
              <a:t>has been </a:t>
            </a:r>
            <a:r>
              <a:rPr sz="2400" spc="-5" dirty="0">
                <a:latin typeface="Arial"/>
                <a:cs typeface="Arial"/>
              </a:rPr>
              <a:t>organised  around </a:t>
            </a:r>
            <a:r>
              <a:rPr sz="2400" dirty="0">
                <a:latin typeface="Arial"/>
                <a:cs typeface="Arial"/>
              </a:rPr>
              <a:t>the </a:t>
            </a:r>
            <a:r>
              <a:rPr sz="2400" spc="-5" dirty="0">
                <a:latin typeface="Arial"/>
                <a:cs typeface="Arial"/>
              </a:rPr>
              <a:t>appropriation </a:t>
            </a:r>
            <a:r>
              <a:rPr sz="2400" dirty="0">
                <a:latin typeface="Arial"/>
                <a:cs typeface="Arial"/>
              </a:rPr>
              <a:t>of </a:t>
            </a:r>
            <a:r>
              <a:rPr sz="2400" spc="-5" dirty="0">
                <a:latin typeface="Arial"/>
                <a:cs typeface="Arial"/>
              </a:rPr>
              <a:t>knowledge from </a:t>
            </a:r>
            <a:r>
              <a:rPr sz="2400" dirty="0">
                <a:latin typeface="Arial"/>
                <a:cs typeface="Arial"/>
              </a:rPr>
              <a:t>the  </a:t>
            </a:r>
            <a:r>
              <a:rPr sz="2400" spc="-5" dirty="0">
                <a:latin typeface="Arial"/>
                <a:cs typeface="Arial"/>
              </a:rPr>
              <a:t>workers </a:t>
            </a:r>
            <a:r>
              <a:rPr sz="2400" dirty="0">
                <a:latin typeface="Arial"/>
                <a:cs typeface="Arial"/>
              </a:rPr>
              <a:t>and </a:t>
            </a:r>
            <a:r>
              <a:rPr sz="2400" spc="-5" dirty="0">
                <a:latin typeface="Arial"/>
                <a:cs typeface="Arial"/>
              </a:rPr>
              <a:t>its redeployment </a:t>
            </a:r>
            <a:r>
              <a:rPr sz="2400" dirty="0">
                <a:latin typeface="Arial"/>
                <a:cs typeface="Arial"/>
              </a:rPr>
              <a:t>at </a:t>
            </a:r>
            <a:r>
              <a:rPr sz="2400" spc="-5" dirty="0">
                <a:latin typeface="Arial"/>
                <a:cs typeface="Arial"/>
              </a:rPr>
              <a:t>least since Ford </a:t>
            </a:r>
            <a:r>
              <a:rPr sz="2400" dirty="0">
                <a:latin typeface="Arial"/>
                <a:cs typeface="Arial"/>
              </a:rPr>
              <a:t>and  </a:t>
            </a:r>
            <a:r>
              <a:rPr sz="2400" spc="-5" dirty="0">
                <a:latin typeface="Arial"/>
                <a:cs typeface="Arial"/>
              </a:rPr>
              <a:t>Taylor in </a:t>
            </a:r>
            <a:r>
              <a:rPr sz="2400" dirty="0">
                <a:latin typeface="Arial"/>
                <a:cs typeface="Arial"/>
              </a:rPr>
              <a:t>the 1920s; </a:t>
            </a:r>
            <a:r>
              <a:rPr sz="2400" spc="-5" dirty="0">
                <a:latin typeface="Arial"/>
                <a:cs typeface="Arial"/>
              </a:rPr>
              <a:t>this is </a:t>
            </a:r>
            <a:r>
              <a:rPr sz="2400" dirty="0">
                <a:latin typeface="Arial"/>
                <a:cs typeface="Arial"/>
              </a:rPr>
              <a:t>not </a:t>
            </a:r>
            <a:r>
              <a:rPr sz="2400" spc="-5" dirty="0">
                <a:latin typeface="Arial"/>
                <a:cs typeface="Arial"/>
              </a:rPr>
              <a:t>restricted </a:t>
            </a:r>
            <a:r>
              <a:rPr sz="2400" dirty="0">
                <a:latin typeface="Arial"/>
                <a:cs typeface="Arial"/>
              </a:rPr>
              <a:t>to </a:t>
            </a:r>
            <a:r>
              <a:rPr sz="2400" spc="-5" dirty="0">
                <a:latin typeface="Arial"/>
                <a:cs typeface="Arial"/>
              </a:rPr>
              <a:t>what we  think </a:t>
            </a:r>
            <a:r>
              <a:rPr sz="2400" dirty="0">
                <a:latin typeface="Arial"/>
                <a:cs typeface="Arial"/>
              </a:rPr>
              <a:t>of as </a:t>
            </a:r>
            <a:r>
              <a:rPr sz="2400" spc="-10" dirty="0">
                <a:latin typeface="Arial"/>
                <a:cs typeface="Arial"/>
              </a:rPr>
              <a:t>"industry", </a:t>
            </a:r>
            <a:r>
              <a:rPr sz="2400" dirty="0">
                <a:latin typeface="Arial"/>
                <a:cs typeface="Arial"/>
              </a:rPr>
              <a:t>but has been </a:t>
            </a:r>
            <a:r>
              <a:rPr sz="2400" spc="-5" dirty="0">
                <a:latin typeface="Arial"/>
                <a:cs typeface="Arial"/>
              </a:rPr>
              <a:t>exported </a:t>
            </a:r>
            <a:r>
              <a:rPr sz="2400" dirty="0">
                <a:latin typeface="Arial"/>
                <a:cs typeface="Arial"/>
              </a:rPr>
              <a:t>to </a:t>
            </a:r>
            <a:r>
              <a:rPr sz="2400" spc="-5" dirty="0">
                <a:latin typeface="Arial"/>
                <a:cs typeface="Arial"/>
              </a:rPr>
              <a:t>become  </a:t>
            </a:r>
            <a:r>
              <a:rPr sz="2400" dirty="0">
                <a:latin typeface="Arial"/>
                <a:cs typeface="Arial"/>
              </a:rPr>
              <a:t>the </a:t>
            </a:r>
            <a:r>
              <a:rPr sz="2400" spc="-5" dirty="0">
                <a:latin typeface="Arial"/>
                <a:cs typeface="Arial"/>
              </a:rPr>
              <a:t>dominant mode </a:t>
            </a:r>
            <a:r>
              <a:rPr sz="2400" dirty="0">
                <a:latin typeface="Arial"/>
                <a:cs typeface="Arial"/>
              </a:rPr>
              <a:t>of </a:t>
            </a:r>
            <a:r>
              <a:rPr sz="2400" spc="-5" dirty="0">
                <a:latin typeface="Arial"/>
                <a:cs typeface="Arial"/>
              </a:rPr>
              <a:t>organisation </a:t>
            </a:r>
            <a:r>
              <a:rPr sz="2400" dirty="0">
                <a:latin typeface="Arial"/>
                <a:cs typeface="Arial"/>
              </a:rPr>
              <a:t>both of </a:t>
            </a:r>
            <a:r>
              <a:rPr sz="2400" spc="-5" dirty="0">
                <a:latin typeface="Arial"/>
                <a:cs typeface="Arial"/>
              </a:rPr>
              <a:t>agricultural  activity </a:t>
            </a:r>
            <a:r>
              <a:rPr sz="2400" dirty="0">
                <a:latin typeface="Arial"/>
                <a:cs typeface="Arial"/>
              </a:rPr>
              <a:t>and of</a:t>
            </a:r>
            <a:r>
              <a:rPr sz="2400" spc="-70" dirty="0">
                <a:latin typeface="Arial"/>
                <a:cs typeface="Arial"/>
              </a:rPr>
              <a:t> </a:t>
            </a:r>
            <a:r>
              <a:rPr sz="2400" spc="-5" dirty="0">
                <a:latin typeface="Arial"/>
                <a:cs typeface="Arial"/>
              </a:rPr>
              <a:t>"services“</a:t>
            </a:r>
            <a:endParaRPr sz="2400">
              <a:latin typeface="Arial"/>
              <a:cs typeface="Arial"/>
            </a:endParaRPr>
          </a:p>
          <a:p>
            <a:pPr>
              <a:lnSpc>
                <a:spcPct val="100000"/>
              </a:lnSpc>
              <a:spcBef>
                <a:spcPts val="5"/>
              </a:spcBef>
              <a:buFont typeface="Arial"/>
              <a:buAutoNum type="arabicParenBoth"/>
            </a:pPr>
            <a:endParaRPr sz="3500">
              <a:latin typeface="Times New Roman"/>
              <a:cs typeface="Times New Roman"/>
            </a:endParaRPr>
          </a:p>
          <a:p>
            <a:pPr marL="527685" marR="5080" indent="-514984">
              <a:lnSpc>
                <a:spcPct val="100000"/>
              </a:lnSpc>
              <a:buAutoNum type="arabicParenBoth"/>
              <a:tabLst>
                <a:tab pos="527685" algn="l"/>
                <a:tab pos="528320" algn="l"/>
              </a:tabLst>
            </a:pPr>
            <a:r>
              <a:rPr sz="2400" dirty="0">
                <a:latin typeface="Arial"/>
                <a:cs typeface="Arial"/>
              </a:rPr>
              <a:t>It has to be </a:t>
            </a:r>
            <a:r>
              <a:rPr sz="2400" spc="-5" dirty="0">
                <a:latin typeface="Arial"/>
                <a:cs typeface="Arial"/>
              </a:rPr>
              <a:t>remembered </a:t>
            </a:r>
            <a:r>
              <a:rPr sz="2400" dirty="0">
                <a:latin typeface="Arial"/>
                <a:cs typeface="Arial"/>
              </a:rPr>
              <a:t>that </a:t>
            </a:r>
            <a:r>
              <a:rPr sz="2400" spc="-5" dirty="0">
                <a:latin typeface="Arial"/>
                <a:cs typeface="Arial"/>
              </a:rPr>
              <a:t>there was </a:t>
            </a:r>
            <a:r>
              <a:rPr sz="2400" dirty="0">
                <a:latin typeface="Arial"/>
                <a:cs typeface="Arial"/>
              </a:rPr>
              <a:t>an </a:t>
            </a:r>
            <a:r>
              <a:rPr sz="2400" spc="-5" dirty="0">
                <a:latin typeface="Arial"/>
                <a:cs typeface="Arial"/>
              </a:rPr>
              <a:t>agricultural </a:t>
            </a:r>
            <a:r>
              <a:rPr sz="2400" dirty="0">
                <a:latin typeface="Arial"/>
                <a:cs typeface="Arial"/>
              </a:rPr>
              <a:t>/  </a:t>
            </a:r>
            <a:r>
              <a:rPr sz="2400" spc="-5" dirty="0">
                <a:latin typeface="Arial"/>
                <a:cs typeface="Arial"/>
              </a:rPr>
              <a:t>merchant modernity </a:t>
            </a:r>
            <a:r>
              <a:rPr sz="2400" dirty="0">
                <a:latin typeface="Arial"/>
                <a:cs typeface="Arial"/>
              </a:rPr>
              <a:t>and an </a:t>
            </a:r>
            <a:r>
              <a:rPr sz="2400" spc="-5" dirty="0">
                <a:latin typeface="Arial"/>
                <a:cs typeface="Arial"/>
              </a:rPr>
              <a:t>agricultural </a:t>
            </a:r>
            <a:r>
              <a:rPr sz="2400" dirty="0">
                <a:latin typeface="Arial"/>
                <a:cs typeface="Arial"/>
              </a:rPr>
              <a:t>/ </a:t>
            </a:r>
            <a:r>
              <a:rPr sz="2400" spc="-5" dirty="0">
                <a:latin typeface="Arial"/>
                <a:cs typeface="Arial"/>
              </a:rPr>
              <a:t>merchant  capitalism prior </a:t>
            </a:r>
            <a:r>
              <a:rPr sz="2400" dirty="0">
                <a:latin typeface="Arial"/>
                <a:cs typeface="Arial"/>
              </a:rPr>
              <a:t>to the </a:t>
            </a:r>
            <a:r>
              <a:rPr sz="2400" spc="-5" dirty="0">
                <a:latin typeface="Arial"/>
                <a:cs typeface="Arial"/>
              </a:rPr>
              <a:t>development </a:t>
            </a:r>
            <a:r>
              <a:rPr sz="2400" dirty="0">
                <a:latin typeface="Arial"/>
                <a:cs typeface="Arial"/>
              </a:rPr>
              <a:t>of </a:t>
            </a:r>
            <a:r>
              <a:rPr sz="2400" spc="-5" dirty="0">
                <a:latin typeface="Arial"/>
                <a:cs typeface="Arial"/>
              </a:rPr>
              <a:t>industrial  production in </a:t>
            </a:r>
            <a:r>
              <a:rPr sz="2400" dirty="0">
                <a:latin typeface="Arial"/>
                <a:cs typeface="Arial"/>
              </a:rPr>
              <a:t>the </a:t>
            </a:r>
            <a:r>
              <a:rPr sz="2400" spc="-5" dirty="0">
                <a:latin typeface="Arial"/>
                <a:cs typeface="Arial"/>
              </a:rPr>
              <a:t>secondary</a:t>
            </a:r>
            <a:r>
              <a:rPr sz="2400" spc="-90" dirty="0">
                <a:latin typeface="Arial"/>
                <a:cs typeface="Arial"/>
              </a:rPr>
              <a:t> </a:t>
            </a:r>
            <a:r>
              <a:rPr sz="2400" spc="-5" dirty="0">
                <a:latin typeface="Arial"/>
                <a:cs typeface="Arial"/>
              </a:rPr>
              <a:t>sector.</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268</a:t>
            </a:fld>
            <a:endParaRPr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01827"/>
            <a:ext cx="8516620" cy="5877560"/>
          </a:xfrm>
          <a:prstGeom prst="rect">
            <a:avLst/>
          </a:prstGeom>
        </p:spPr>
        <p:txBody>
          <a:bodyPr vert="horz" wrap="square" lIns="0" tIns="24765" rIns="0" bIns="0" rtlCol="0">
            <a:spAutoFit/>
          </a:bodyPr>
          <a:lstStyle/>
          <a:p>
            <a:pPr marL="356870" marR="5080" indent="-344170">
              <a:lnSpc>
                <a:spcPts val="2880"/>
              </a:lnSpc>
              <a:spcBef>
                <a:spcPts val="195"/>
              </a:spcBef>
              <a:buFont typeface="Arial"/>
              <a:buChar char="•"/>
              <a:tabLst>
                <a:tab pos="356870" algn="l"/>
                <a:tab pos="357505" algn="l"/>
              </a:tabLst>
            </a:pPr>
            <a:r>
              <a:rPr sz="2400" dirty="0">
                <a:latin typeface="Arial"/>
                <a:cs typeface="Arial"/>
              </a:rPr>
              <a:t>In other </a:t>
            </a:r>
            <a:r>
              <a:rPr sz="2400" spc="-5" dirty="0">
                <a:latin typeface="Arial"/>
                <a:cs typeface="Arial"/>
              </a:rPr>
              <a:t>words, </a:t>
            </a:r>
            <a:r>
              <a:rPr sz="2400" dirty="0">
                <a:latin typeface="Arial"/>
                <a:cs typeface="Arial"/>
              </a:rPr>
              <a:t>the </a:t>
            </a:r>
            <a:r>
              <a:rPr sz="2400" spc="-5" dirty="0">
                <a:latin typeface="Arial"/>
                <a:cs typeface="Arial"/>
              </a:rPr>
              <a:t>claim </a:t>
            </a:r>
            <a:r>
              <a:rPr sz="2400" dirty="0">
                <a:latin typeface="Arial"/>
                <a:cs typeface="Arial"/>
              </a:rPr>
              <a:t>that </a:t>
            </a:r>
            <a:r>
              <a:rPr sz="2400" spc="-5" dirty="0">
                <a:latin typeface="Arial"/>
                <a:cs typeface="Arial"/>
              </a:rPr>
              <a:t>"postmodernity" is </a:t>
            </a:r>
            <a:r>
              <a:rPr sz="2400" dirty="0">
                <a:latin typeface="Arial"/>
                <a:cs typeface="Arial"/>
              </a:rPr>
              <a:t>a </a:t>
            </a:r>
            <a:r>
              <a:rPr sz="2400" spc="-5" dirty="0">
                <a:latin typeface="Arial"/>
                <a:cs typeface="Arial"/>
              </a:rPr>
              <a:t>specific  historical condition which displaces modernity </a:t>
            </a:r>
            <a:r>
              <a:rPr sz="2400" dirty="0">
                <a:latin typeface="Arial"/>
                <a:cs typeface="Arial"/>
              </a:rPr>
              <a:t>has </a:t>
            </a:r>
            <a:r>
              <a:rPr sz="2400" spc="-5" dirty="0">
                <a:latin typeface="Arial"/>
                <a:cs typeface="Arial"/>
              </a:rPr>
              <a:t>generally  </a:t>
            </a:r>
            <a:r>
              <a:rPr sz="2400" dirty="0">
                <a:latin typeface="Arial"/>
                <a:cs typeface="Arial"/>
              </a:rPr>
              <a:t>been </a:t>
            </a:r>
            <a:r>
              <a:rPr sz="2400" spc="-5" dirty="0">
                <a:latin typeface="Arial"/>
                <a:cs typeface="Arial"/>
              </a:rPr>
              <a:t>met, in particular within sociology, </a:t>
            </a:r>
            <a:r>
              <a:rPr sz="2400" dirty="0">
                <a:latin typeface="Arial"/>
                <a:cs typeface="Arial"/>
              </a:rPr>
              <a:t>by </a:t>
            </a:r>
            <a:r>
              <a:rPr sz="2400" spc="-5" dirty="0">
                <a:latin typeface="Arial"/>
                <a:cs typeface="Arial"/>
              </a:rPr>
              <a:t>pointing </a:t>
            </a:r>
            <a:r>
              <a:rPr sz="2400" dirty="0">
                <a:latin typeface="Arial"/>
                <a:cs typeface="Arial"/>
              </a:rPr>
              <a:t>out that  </a:t>
            </a:r>
            <a:r>
              <a:rPr sz="2400" spc="-5" dirty="0">
                <a:latin typeface="Arial"/>
                <a:cs typeface="Arial"/>
              </a:rPr>
              <a:t>what is singled </a:t>
            </a:r>
            <a:r>
              <a:rPr sz="2400" dirty="0">
                <a:latin typeface="Arial"/>
                <a:cs typeface="Arial"/>
              </a:rPr>
              <a:t>out as </a:t>
            </a:r>
            <a:r>
              <a:rPr sz="2400" spc="-5" dirty="0">
                <a:latin typeface="Arial"/>
                <a:cs typeface="Arial"/>
              </a:rPr>
              <a:t>"modernity" is in </a:t>
            </a:r>
            <a:r>
              <a:rPr sz="2400" dirty="0">
                <a:latin typeface="Arial"/>
                <a:cs typeface="Arial"/>
              </a:rPr>
              <a:t>fact a </a:t>
            </a:r>
            <a:r>
              <a:rPr sz="2400" spc="-5" dirty="0">
                <a:latin typeface="Arial"/>
                <a:cs typeface="Arial"/>
              </a:rPr>
              <a:t>very </a:t>
            </a:r>
            <a:r>
              <a:rPr sz="2400" spc="-10" dirty="0">
                <a:latin typeface="Arial"/>
                <a:cs typeface="Arial"/>
              </a:rPr>
              <a:t>limited  </a:t>
            </a:r>
            <a:r>
              <a:rPr sz="2400" dirty="0">
                <a:latin typeface="Arial"/>
                <a:cs typeface="Arial"/>
              </a:rPr>
              <a:t>and </a:t>
            </a:r>
            <a:r>
              <a:rPr sz="2400" spc="-5" dirty="0">
                <a:latin typeface="Arial"/>
                <a:cs typeface="Arial"/>
              </a:rPr>
              <a:t>specific part </a:t>
            </a:r>
            <a:r>
              <a:rPr sz="2400" dirty="0">
                <a:latin typeface="Arial"/>
                <a:cs typeface="Arial"/>
              </a:rPr>
              <a:t>of </a:t>
            </a:r>
            <a:r>
              <a:rPr sz="2400" spc="-5" dirty="0">
                <a:latin typeface="Arial"/>
                <a:cs typeface="Arial"/>
              </a:rPr>
              <a:t>modernity, </a:t>
            </a:r>
            <a:r>
              <a:rPr sz="2400" dirty="0">
                <a:latin typeface="Arial"/>
                <a:cs typeface="Arial"/>
              </a:rPr>
              <a:t>so that </a:t>
            </a:r>
            <a:r>
              <a:rPr sz="2400" spc="-5" dirty="0">
                <a:latin typeface="Arial"/>
                <a:cs typeface="Arial"/>
              </a:rPr>
              <a:t>what is </a:t>
            </a:r>
            <a:r>
              <a:rPr sz="2400" dirty="0">
                <a:latin typeface="Arial"/>
                <a:cs typeface="Arial"/>
              </a:rPr>
              <a:t>now  </a:t>
            </a:r>
            <a:r>
              <a:rPr sz="2400" spc="-5" dirty="0">
                <a:latin typeface="Arial"/>
                <a:cs typeface="Arial"/>
              </a:rPr>
              <a:t>happening is </a:t>
            </a:r>
            <a:r>
              <a:rPr sz="2400" dirty="0">
                <a:latin typeface="Arial"/>
                <a:cs typeface="Arial"/>
              </a:rPr>
              <a:t>better </a:t>
            </a:r>
            <a:r>
              <a:rPr sz="2400" spc="-5" dirty="0">
                <a:latin typeface="Arial"/>
                <a:cs typeface="Arial"/>
              </a:rPr>
              <a:t>understood </a:t>
            </a:r>
            <a:r>
              <a:rPr sz="2400" dirty="0">
                <a:latin typeface="Arial"/>
                <a:cs typeface="Arial"/>
              </a:rPr>
              <a:t>as another </a:t>
            </a:r>
            <a:r>
              <a:rPr sz="2400" spc="-5" dirty="0">
                <a:latin typeface="Arial"/>
                <a:cs typeface="Arial"/>
              </a:rPr>
              <a:t>stage in </a:t>
            </a:r>
            <a:r>
              <a:rPr sz="2400" dirty="0">
                <a:latin typeface="Arial"/>
                <a:cs typeface="Arial"/>
              </a:rPr>
              <a:t>the  </a:t>
            </a:r>
            <a:r>
              <a:rPr sz="2400" spc="-5" dirty="0">
                <a:latin typeface="Arial"/>
                <a:cs typeface="Arial"/>
              </a:rPr>
              <a:t>longer history </a:t>
            </a:r>
            <a:r>
              <a:rPr sz="2400" dirty="0">
                <a:latin typeface="Arial"/>
                <a:cs typeface="Arial"/>
              </a:rPr>
              <a:t>of </a:t>
            </a:r>
            <a:r>
              <a:rPr sz="2400" spc="-5" dirty="0">
                <a:latin typeface="Arial"/>
                <a:cs typeface="Arial"/>
              </a:rPr>
              <a:t>modernity. I'll </a:t>
            </a:r>
            <a:r>
              <a:rPr sz="2400" dirty="0">
                <a:latin typeface="Arial"/>
                <a:cs typeface="Arial"/>
              </a:rPr>
              <a:t>be </a:t>
            </a:r>
            <a:r>
              <a:rPr sz="2400" spc="-5" dirty="0">
                <a:latin typeface="Arial"/>
                <a:cs typeface="Arial"/>
              </a:rPr>
              <a:t>going into this response  more closely in </a:t>
            </a:r>
            <a:r>
              <a:rPr sz="2400" dirty="0">
                <a:latin typeface="Arial"/>
                <a:cs typeface="Arial"/>
              </a:rPr>
              <a:t>the next </a:t>
            </a:r>
            <a:r>
              <a:rPr sz="2400" spc="-5" dirty="0">
                <a:latin typeface="Arial"/>
                <a:cs typeface="Arial"/>
              </a:rPr>
              <a:t>couple </a:t>
            </a:r>
            <a:r>
              <a:rPr sz="2400" dirty="0">
                <a:latin typeface="Arial"/>
                <a:cs typeface="Arial"/>
              </a:rPr>
              <a:t>of </a:t>
            </a:r>
            <a:r>
              <a:rPr sz="2400" spc="-5" dirty="0">
                <a:latin typeface="Arial"/>
                <a:cs typeface="Arial"/>
              </a:rPr>
              <a:t>lectures. For </a:t>
            </a:r>
            <a:r>
              <a:rPr sz="2400" dirty="0">
                <a:latin typeface="Arial"/>
                <a:cs typeface="Arial"/>
              </a:rPr>
              <a:t>the </a:t>
            </a:r>
            <a:r>
              <a:rPr sz="2400" spc="-5" dirty="0">
                <a:latin typeface="Arial"/>
                <a:cs typeface="Arial"/>
              </a:rPr>
              <a:t>moment,  it's </a:t>
            </a:r>
            <a:r>
              <a:rPr sz="2400" dirty="0">
                <a:latin typeface="Arial"/>
                <a:cs typeface="Arial"/>
              </a:rPr>
              <a:t>enough to </a:t>
            </a:r>
            <a:r>
              <a:rPr sz="2400" spc="-5" dirty="0">
                <a:latin typeface="Arial"/>
                <a:cs typeface="Arial"/>
              </a:rPr>
              <a:t>point </a:t>
            </a:r>
            <a:r>
              <a:rPr sz="2400" dirty="0">
                <a:latin typeface="Arial"/>
                <a:cs typeface="Arial"/>
              </a:rPr>
              <a:t>out that </a:t>
            </a:r>
            <a:r>
              <a:rPr sz="2400" spc="-5" dirty="0">
                <a:latin typeface="Arial"/>
                <a:cs typeface="Arial"/>
              </a:rPr>
              <a:t>most sociologists </a:t>
            </a:r>
            <a:r>
              <a:rPr sz="2400" dirty="0">
                <a:latin typeface="Arial"/>
                <a:cs typeface="Arial"/>
              </a:rPr>
              <a:t>do not </a:t>
            </a:r>
            <a:r>
              <a:rPr sz="2400" spc="-5" dirty="0">
                <a:latin typeface="Arial"/>
                <a:cs typeface="Arial"/>
              </a:rPr>
              <a:t>accept  </a:t>
            </a:r>
            <a:r>
              <a:rPr sz="2400" dirty="0">
                <a:latin typeface="Arial"/>
                <a:cs typeface="Arial"/>
              </a:rPr>
              <a:t>the </a:t>
            </a:r>
            <a:r>
              <a:rPr sz="2400" spc="-5" dirty="0">
                <a:latin typeface="Arial"/>
                <a:cs typeface="Arial"/>
              </a:rPr>
              <a:t>claim </a:t>
            </a:r>
            <a:r>
              <a:rPr sz="2400" dirty="0">
                <a:latin typeface="Arial"/>
                <a:cs typeface="Arial"/>
              </a:rPr>
              <a:t>that </a:t>
            </a:r>
            <a:r>
              <a:rPr sz="2400" spc="-5" dirty="0">
                <a:latin typeface="Arial"/>
                <a:cs typeface="Arial"/>
              </a:rPr>
              <a:t>modernity is over, </a:t>
            </a:r>
            <a:r>
              <a:rPr sz="2400" spc="-10" dirty="0">
                <a:latin typeface="Arial"/>
                <a:cs typeface="Arial"/>
              </a:rPr>
              <a:t>while </a:t>
            </a:r>
            <a:r>
              <a:rPr sz="2400" spc="-5" dirty="0">
                <a:latin typeface="Arial"/>
                <a:cs typeface="Arial"/>
              </a:rPr>
              <a:t>many would accept  </a:t>
            </a:r>
            <a:r>
              <a:rPr sz="2400" dirty="0">
                <a:latin typeface="Arial"/>
                <a:cs typeface="Arial"/>
              </a:rPr>
              <a:t>the </a:t>
            </a:r>
            <a:r>
              <a:rPr sz="2400" spc="-5" dirty="0">
                <a:latin typeface="Arial"/>
                <a:cs typeface="Arial"/>
              </a:rPr>
              <a:t>proposition </a:t>
            </a:r>
            <a:r>
              <a:rPr sz="2400" dirty="0">
                <a:latin typeface="Arial"/>
                <a:cs typeface="Arial"/>
              </a:rPr>
              <a:t>that </a:t>
            </a:r>
            <a:r>
              <a:rPr sz="2400" spc="-5" dirty="0">
                <a:latin typeface="Arial"/>
                <a:cs typeface="Arial"/>
              </a:rPr>
              <a:t>"postmodernism" </a:t>
            </a:r>
            <a:r>
              <a:rPr sz="2400" dirty="0">
                <a:latin typeface="Arial"/>
                <a:cs typeface="Arial"/>
              </a:rPr>
              <a:t>does </a:t>
            </a:r>
            <a:r>
              <a:rPr sz="2400" spc="-5" dirty="0">
                <a:latin typeface="Arial"/>
                <a:cs typeface="Arial"/>
              </a:rPr>
              <a:t>represent </a:t>
            </a:r>
            <a:r>
              <a:rPr sz="2400" dirty="0">
                <a:latin typeface="Arial"/>
                <a:cs typeface="Arial"/>
              </a:rPr>
              <a:t>a new  </a:t>
            </a:r>
            <a:r>
              <a:rPr sz="2500" i="1" spc="-45" dirty="0">
                <a:latin typeface="Arial"/>
                <a:cs typeface="Arial"/>
              </a:rPr>
              <a:t>cultural </a:t>
            </a:r>
            <a:r>
              <a:rPr sz="2400" spc="-5" dirty="0">
                <a:latin typeface="Arial"/>
                <a:cs typeface="Arial"/>
              </a:rPr>
              <a:t>configuration linked </a:t>
            </a:r>
            <a:r>
              <a:rPr sz="2400" dirty="0">
                <a:latin typeface="Arial"/>
                <a:cs typeface="Arial"/>
              </a:rPr>
              <a:t>to a a new phase </a:t>
            </a:r>
            <a:r>
              <a:rPr sz="2400" spc="-5" dirty="0">
                <a:latin typeface="Arial"/>
                <a:cs typeface="Arial"/>
              </a:rPr>
              <a:t>in </a:t>
            </a:r>
            <a:r>
              <a:rPr sz="2400" dirty="0">
                <a:latin typeface="Arial"/>
                <a:cs typeface="Arial"/>
              </a:rPr>
              <a:t>the  </a:t>
            </a:r>
            <a:r>
              <a:rPr sz="2400" spc="-5" dirty="0">
                <a:latin typeface="Arial"/>
                <a:cs typeface="Arial"/>
              </a:rPr>
              <a:t>development </a:t>
            </a:r>
            <a:r>
              <a:rPr sz="2400" dirty="0">
                <a:latin typeface="Arial"/>
                <a:cs typeface="Arial"/>
              </a:rPr>
              <a:t>of </a:t>
            </a:r>
            <a:r>
              <a:rPr sz="2400" spc="-5" dirty="0">
                <a:latin typeface="Arial"/>
                <a:cs typeface="Arial"/>
              </a:rPr>
              <a:t>modernity </a:t>
            </a:r>
            <a:r>
              <a:rPr sz="2400" dirty="0">
                <a:latin typeface="Arial"/>
                <a:cs typeface="Arial"/>
              </a:rPr>
              <a:t>as a </a:t>
            </a:r>
            <a:r>
              <a:rPr sz="2400" spc="-5" dirty="0">
                <a:latin typeface="Arial"/>
                <a:cs typeface="Arial"/>
              </a:rPr>
              <a:t>social configuration. This is  most commonly presented in </a:t>
            </a:r>
            <a:r>
              <a:rPr sz="2400" dirty="0">
                <a:latin typeface="Arial"/>
                <a:cs typeface="Arial"/>
              </a:rPr>
              <a:t>a </a:t>
            </a:r>
            <a:r>
              <a:rPr sz="2400" spc="-5" dirty="0">
                <a:latin typeface="Arial"/>
                <a:cs typeface="Arial"/>
              </a:rPr>
              <a:t>Marxist form, </a:t>
            </a:r>
            <a:r>
              <a:rPr sz="2400" dirty="0">
                <a:latin typeface="Arial"/>
                <a:cs typeface="Arial"/>
              </a:rPr>
              <a:t>but a </a:t>
            </a:r>
            <a:r>
              <a:rPr sz="2400" spc="-5" dirty="0">
                <a:latin typeface="Arial"/>
                <a:cs typeface="Arial"/>
              </a:rPr>
              <a:t>Weberian  version </a:t>
            </a:r>
            <a:r>
              <a:rPr sz="2400" dirty="0">
                <a:latin typeface="Arial"/>
                <a:cs typeface="Arial"/>
              </a:rPr>
              <a:t>of the </a:t>
            </a:r>
            <a:r>
              <a:rPr sz="2400" spc="-5" dirty="0">
                <a:latin typeface="Arial"/>
                <a:cs typeface="Arial"/>
              </a:rPr>
              <a:t>argument is certainly possible, </a:t>
            </a:r>
            <a:r>
              <a:rPr sz="2400" dirty="0">
                <a:latin typeface="Arial"/>
                <a:cs typeface="Arial"/>
              </a:rPr>
              <a:t>and has been  </a:t>
            </a:r>
            <a:r>
              <a:rPr sz="2400" spc="-5" dirty="0">
                <a:latin typeface="Arial"/>
                <a:cs typeface="Arial"/>
              </a:rPr>
              <a:t>made </a:t>
            </a:r>
            <a:r>
              <a:rPr sz="2400" dirty="0">
                <a:latin typeface="Arial"/>
                <a:cs typeface="Arial"/>
              </a:rPr>
              <a:t>both by </a:t>
            </a:r>
            <a:r>
              <a:rPr sz="2400" spc="-5" dirty="0">
                <a:latin typeface="Arial"/>
                <a:cs typeface="Arial"/>
              </a:rPr>
              <a:t>Giddens </a:t>
            </a:r>
            <a:r>
              <a:rPr sz="2400" dirty="0">
                <a:latin typeface="Arial"/>
                <a:cs typeface="Arial"/>
              </a:rPr>
              <a:t>and by </a:t>
            </a:r>
            <a:r>
              <a:rPr sz="2400" spc="-5" dirty="0">
                <a:latin typeface="Arial"/>
                <a:cs typeface="Arial"/>
              </a:rPr>
              <a:t>Bryan</a:t>
            </a:r>
            <a:r>
              <a:rPr sz="2400" spc="-110" dirty="0">
                <a:latin typeface="Arial"/>
                <a:cs typeface="Arial"/>
              </a:rPr>
              <a:t> </a:t>
            </a:r>
            <a:r>
              <a:rPr sz="2400" spc="-5" dirty="0">
                <a:latin typeface="Arial"/>
                <a:cs typeface="Arial"/>
              </a:rPr>
              <a:t>Turner.</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269</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264" y="313943"/>
            <a:ext cx="512063" cy="4998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9495" y="289559"/>
            <a:ext cx="2910839" cy="52425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09761" y="549885"/>
            <a:ext cx="90665" cy="9066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61288" y="471512"/>
            <a:ext cx="2446274" cy="306108"/>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386280" y="2546757"/>
            <a:ext cx="328930" cy="347345"/>
          </a:xfrm>
          <a:prstGeom prst="rect">
            <a:avLst/>
          </a:prstGeom>
        </p:spPr>
        <p:txBody>
          <a:bodyPr vert="horz" wrap="square" lIns="0" tIns="13970" rIns="0" bIns="0" rtlCol="0">
            <a:spAutoFit/>
          </a:bodyPr>
          <a:lstStyle/>
          <a:p>
            <a:pPr marL="12700">
              <a:lnSpc>
                <a:spcPct val="100000"/>
              </a:lnSpc>
              <a:spcBef>
                <a:spcPts val="110"/>
              </a:spcBef>
            </a:pPr>
            <a:r>
              <a:rPr sz="2100" spc="0" dirty="0">
                <a:latin typeface="Arial"/>
                <a:cs typeface="Arial"/>
              </a:rPr>
              <a:t>(ii)</a:t>
            </a:r>
            <a:endParaRPr sz="2100">
              <a:latin typeface="Arial"/>
              <a:cs typeface="Arial"/>
            </a:endParaRPr>
          </a:p>
        </p:txBody>
      </p:sp>
      <p:sp>
        <p:nvSpPr>
          <p:cNvPr id="7" name="object 7"/>
          <p:cNvSpPr txBox="1"/>
          <p:nvPr/>
        </p:nvSpPr>
        <p:spPr>
          <a:xfrm>
            <a:off x="386280" y="1138581"/>
            <a:ext cx="8106409" cy="2780665"/>
          </a:xfrm>
          <a:prstGeom prst="rect">
            <a:avLst/>
          </a:prstGeom>
        </p:spPr>
        <p:txBody>
          <a:bodyPr vert="horz" wrap="square" lIns="0" tIns="75565" rIns="0" bIns="0" rtlCol="0">
            <a:spAutoFit/>
          </a:bodyPr>
          <a:lstStyle/>
          <a:p>
            <a:pPr marL="585470" marR="5080" indent="-573405">
              <a:lnSpc>
                <a:spcPts val="2020"/>
              </a:lnSpc>
              <a:spcBef>
                <a:spcPts val="595"/>
              </a:spcBef>
              <a:tabLst>
                <a:tab pos="585470" algn="l"/>
              </a:tabLst>
            </a:pPr>
            <a:r>
              <a:rPr sz="2100" spc="-5" dirty="0">
                <a:latin typeface="Arial"/>
                <a:cs typeface="Arial"/>
              </a:rPr>
              <a:t>(i)	</a:t>
            </a:r>
            <a:r>
              <a:rPr sz="2100" dirty="0">
                <a:latin typeface="Arial"/>
                <a:cs typeface="Arial"/>
              </a:rPr>
              <a:t>Democratic movements make monarchic </a:t>
            </a:r>
            <a:r>
              <a:rPr sz="2100" spc="0" dirty="0">
                <a:latin typeface="Arial"/>
                <a:cs typeface="Arial"/>
              </a:rPr>
              <a:t>and </a:t>
            </a:r>
            <a:r>
              <a:rPr sz="2100" dirty="0">
                <a:latin typeface="Arial"/>
                <a:cs typeface="Arial"/>
              </a:rPr>
              <a:t>aristocratic</a:t>
            </a:r>
            <a:r>
              <a:rPr sz="2100" spc="-305" dirty="0">
                <a:latin typeface="Arial"/>
                <a:cs typeface="Arial"/>
              </a:rPr>
              <a:t> </a:t>
            </a:r>
            <a:r>
              <a:rPr sz="2100" spc="0" dirty="0">
                <a:latin typeface="Arial"/>
                <a:cs typeface="Arial"/>
              </a:rPr>
              <a:t>power  </a:t>
            </a:r>
            <a:r>
              <a:rPr sz="2100" dirty="0">
                <a:latin typeface="Arial"/>
                <a:cs typeface="Arial"/>
              </a:rPr>
              <a:t>increasingly </a:t>
            </a:r>
            <a:r>
              <a:rPr sz="2100" spc="-5" dirty="0">
                <a:latin typeface="Arial"/>
                <a:cs typeface="Arial"/>
              </a:rPr>
              <a:t>untenable, </a:t>
            </a:r>
            <a:r>
              <a:rPr sz="2100" spc="0" dirty="0">
                <a:latin typeface="Arial"/>
                <a:cs typeface="Arial"/>
              </a:rPr>
              <a:t>and even </a:t>
            </a:r>
            <a:r>
              <a:rPr sz="2100" dirty="0">
                <a:latin typeface="Arial"/>
                <a:cs typeface="Arial"/>
              </a:rPr>
              <a:t>authoritarian government  increasingly </a:t>
            </a:r>
            <a:r>
              <a:rPr sz="2100" spc="-5" dirty="0">
                <a:latin typeface="Arial"/>
                <a:cs typeface="Arial"/>
              </a:rPr>
              <a:t>requires </a:t>
            </a:r>
            <a:r>
              <a:rPr sz="2100" dirty="0">
                <a:latin typeface="Arial"/>
                <a:cs typeface="Arial"/>
              </a:rPr>
              <a:t>the active participation </a:t>
            </a:r>
            <a:r>
              <a:rPr sz="2100" spc="0" dirty="0">
                <a:latin typeface="Arial"/>
                <a:cs typeface="Arial"/>
              </a:rPr>
              <a:t>of </a:t>
            </a:r>
            <a:r>
              <a:rPr sz="2100" dirty="0">
                <a:latin typeface="Arial"/>
                <a:cs typeface="Arial"/>
              </a:rPr>
              <a:t>its citizens </a:t>
            </a:r>
            <a:r>
              <a:rPr sz="2100" spc="-5" dirty="0">
                <a:latin typeface="Arial"/>
                <a:cs typeface="Arial"/>
              </a:rPr>
              <a:t>to  </a:t>
            </a:r>
            <a:r>
              <a:rPr sz="2100" dirty="0">
                <a:latin typeface="Arial"/>
                <a:cs typeface="Arial"/>
              </a:rPr>
              <a:t>sustain</a:t>
            </a:r>
            <a:r>
              <a:rPr sz="2100" spc="-85" dirty="0">
                <a:latin typeface="Arial"/>
                <a:cs typeface="Arial"/>
              </a:rPr>
              <a:t> </a:t>
            </a:r>
            <a:r>
              <a:rPr sz="2100" dirty="0">
                <a:latin typeface="Arial"/>
                <a:cs typeface="Arial"/>
              </a:rPr>
              <a:t>itself</a:t>
            </a:r>
            <a:endParaRPr sz="2100">
              <a:latin typeface="Arial"/>
              <a:cs typeface="Arial"/>
            </a:endParaRPr>
          </a:p>
          <a:p>
            <a:pPr>
              <a:lnSpc>
                <a:spcPct val="100000"/>
              </a:lnSpc>
              <a:spcBef>
                <a:spcPts val="25"/>
              </a:spcBef>
            </a:pPr>
            <a:endParaRPr sz="2600">
              <a:latin typeface="Times New Roman"/>
              <a:cs typeface="Times New Roman"/>
            </a:endParaRPr>
          </a:p>
          <a:p>
            <a:pPr marL="585470" marR="466090">
              <a:lnSpc>
                <a:spcPts val="2020"/>
              </a:lnSpc>
            </a:pPr>
            <a:r>
              <a:rPr sz="2100" spc="0" dirty="0">
                <a:latin typeface="Arial"/>
                <a:cs typeface="Arial"/>
              </a:rPr>
              <a:t>The </a:t>
            </a:r>
            <a:r>
              <a:rPr sz="2100" dirty="0">
                <a:latin typeface="Arial"/>
                <a:cs typeface="Arial"/>
              </a:rPr>
              <a:t>capacity </a:t>
            </a:r>
            <a:r>
              <a:rPr sz="2100" spc="0" dirty="0">
                <a:latin typeface="Arial"/>
                <a:cs typeface="Arial"/>
              </a:rPr>
              <a:t>of </a:t>
            </a:r>
            <a:r>
              <a:rPr sz="2100" dirty="0">
                <a:latin typeface="Arial"/>
                <a:cs typeface="Arial"/>
              </a:rPr>
              <a:t>the </a:t>
            </a:r>
            <a:r>
              <a:rPr sz="2100" spc="-5" dirty="0">
                <a:latin typeface="Arial"/>
                <a:cs typeface="Arial"/>
              </a:rPr>
              <a:t>State to </a:t>
            </a:r>
            <a:r>
              <a:rPr sz="2100" dirty="0">
                <a:latin typeface="Arial"/>
                <a:cs typeface="Arial"/>
              </a:rPr>
              <a:t>intervene </a:t>
            </a:r>
            <a:r>
              <a:rPr sz="2100" spc="0" dirty="0">
                <a:latin typeface="Arial"/>
                <a:cs typeface="Arial"/>
              </a:rPr>
              <a:t>is </a:t>
            </a:r>
            <a:r>
              <a:rPr sz="2100" dirty="0">
                <a:latin typeface="Arial"/>
                <a:cs typeface="Arial"/>
              </a:rPr>
              <a:t>transformed </a:t>
            </a:r>
            <a:r>
              <a:rPr sz="2100" spc="0" dirty="0">
                <a:latin typeface="Arial"/>
                <a:cs typeface="Arial"/>
              </a:rPr>
              <a:t>by </a:t>
            </a:r>
            <a:r>
              <a:rPr sz="2100" dirty="0">
                <a:latin typeface="Arial"/>
                <a:cs typeface="Arial"/>
              </a:rPr>
              <a:t>its  </a:t>
            </a:r>
            <a:r>
              <a:rPr sz="2100" spc="0" dirty="0">
                <a:latin typeface="Arial"/>
                <a:cs typeface="Arial"/>
              </a:rPr>
              <a:t>growing </a:t>
            </a:r>
            <a:r>
              <a:rPr sz="2100" spc="-5" dirty="0">
                <a:latin typeface="Arial"/>
                <a:cs typeface="Arial"/>
              </a:rPr>
              <a:t>power </a:t>
            </a:r>
            <a:r>
              <a:rPr sz="2100" spc="0" dirty="0">
                <a:latin typeface="Arial"/>
                <a:cs typeface="Arial"/>
              </a:rPr>
              <a:t>of </a:t>
            </a:r>
            <a:r>
              <a:rPr sz="2100" dirty="0">
                <a:latin typeface="Arial"/>
                <a:cs typeface="Arial"/>
              </a:rPr>
              <a:t>administration </a:t>
            </a:r>
            <a:r>
              <a:rPr sz="2100" spc="0" dirty="0">
                <a:latin typeface="Arial"/>
                <a:cs typeface="Arial"/>
              </a:rPr>
              <a:t>and </a:t>
            </a:r>
            <a:r>
              <a:rPr sz="2100" spc="-5" dirty="0">
                <a:latin typeface="Arial"/>
                <a:cs typeface="Arial"/>
              </a:rPr>
              <a:t>surveillance, </a:t>
            </a:r>
            <a:r>
              <a:rPr sz="2100" dirty="0">
                <a:latin typeface="Arial"/>
                <a:cs typeface="Arial"/>
              </a:rPr>
              <a:t>the  development </a:t>
            </a:r>
            <a:r>
              <a:rPr sz="2100" spc="0" dirty="0">
                <a:latin typeface="Arial"/>
                <a:cs typeface="Arial"/>
              </a:rPr>
              <a:t>of </a:t>
            </a:r>
            <a:r>
              <a:rPr sz="2100" dirty="0">
                <a:latin typeface="Arial"/>
                <a:cs typeface="Arial"/>
              </a:rPr>
              <a:t>large-scale standing armies </a:t>
            </a:r>
            <a:r>
              <a:rPr sz="2100" spc="0" dirty="0">
                <a:latin typeface="Arial"/>
                <a:cs typeface="Arial"/>
              </a:rPr>
              <a:t>based on</a:t>
            </a:r>
            <a:r>
              <a:rPr sz="2100" spc="-380" dirty="0">
                <a:latin typeface="Arial"/>
                <a:cs typeface="Arial"/>
              </a:rPr>
              <a:t> </a:t>
            </a:r>
            <a:r>
              <a:rPr sz="2100" dirty="0">
                <a:latin typeface="Arial"/>
                <a:cs typeface="Arial"/>
              </a:rPr>
              <a:t>mass  conscription, </a:t>
            </a:r>
            <a:r>
              <a:rPr sz="2100" spc="0" dirty="0">
                <a:latin typeface="Arial"/>
                <a:cs typeface="Arial"/>
              </a:rPr>
              <a:t>and </a:t>
            </a:r>
            <a:r>
              <a:rPr sz="2100" dirty="0">
                <a:latin typeface="Arial"/>
                <a:cs typeface="Arial"/>
              </a:rPr>
              <a:t>its increasing significance </a:t>
            </a:r>
            <a:r>
              <a:rPr sz="2100" spc="0" dirty="0">
                <a:latin typeface="Arial"/>
                <a:cs typeface="Arial"/>
              </a:rPr>
              <a:t>as an</a:t>
            </a:r>
            <a:r>
              <a:rPr sz="2100" spc="-365" dirty="0">
                <a:latin typeface="Arial"/>
                <a:cs typeface="Arial"/>
              </a:rPr>
              <a:t> </a:t>
            </a:r>
            <a:r>
              <a:rPr sz="2100" spc="0" dirty="0">
                <a:latin typeface="Arial"/>
                <a:cs typeface="Arial"/>
              </a:rPr>
              <a:t>economic  </a:t>
            </a:r>
            <a:r>
              <a:rPr sz="2100" dirty="0">
                <a:latin typeface="Arial"/>
                <a:cs typeface="Arial"/>
              </a:rPr>
              <a:t>actor</a:t>
            </a:r>
            <a:endParaRPr sz="2100">
              <a:latin typeface="Arial"/>
              <a:cs typeface="Arial"/>
            </a:endParaRPr>
          </a:p>
        </p:txBody>
      </p:sp>
      <p:sp>
        <p:nvSpPr>
          <p:cNvPr id="8" name="object 8"/>
          <p:cNvSpPr txBox="1"/>
          <p:nvPr/>
        </p:nvSpPr>
        <p:spPr>
          <a:xfrm>
            <a:off x="386280" y="4210965"/>
            <a:ext cx="8186420" cy="859790"/>
          </a:xfrm>
          <a:prstGeom prst="rect">
            <a:avLst/>
          </a:prstGeom>
        </p:spPr>
        <p:txBody>
          <a:bodyPr vert="horz" wrap="square" lIns="0" tIns="75565" rIns="0" bIns="0" rtlCol="0">
            <a:spAutoFit/>
          </a:bodyPr>
          <a:lstStyle/>
          <a:p>
            <a:pPr marL="585470" marR="5080" indent="-573405">
              <a:lnSpc>
                <a:spcPts val="2020"/>
              </a:lnSpc>
              <a:spcBef>
                <a:spcPts val="595"/>
              </a:spcBef>
              <a:tabLst>
                <a:tab pos="585470" algn="l"/>
              </a:tabLst>
            </a:pPr>
            <a:r>
              <a:rPr sz="2100" spc="0" dirty="0">
                <a:latin typeface="Arial"/>
                <a:cs typeface="Arial"/>
              </a:rPr>
              <a:t>(iii)	</a:t>
            </a:r>
            <a:r>
              <a:rPr sz="2100" dirty="0">
                <a:latin typeface="Arial"/>
                <a:cs typeface="Arial"/>
              </a:rPr>
              <a:t>Democratic </a:t>
            </a:r>
            <a:r>
              <a:rPr sz="2100" spc="0" dirty="0">
                <a:latin typeface="Arial"/>
                <a:cs typeface="Arial"/>
              </a:rPr>
              <a:t>and socialist </a:t>
            </a:r>
            <a:r>
              <a:rPr sz="2100" dirty="0">
                <a:latin typeface="Arial"/>
                <a:cs typeface="Arial"/>
              </a:rPr>
              <a:t>movements </a:t>
            </a:r>
            <a:r>
              <a:rPr sz="2100" spc="0" dirty="0">
                <a:latin typeface="Arial"/>
                <a:cs typeface="Arial"/>
              </a:rPr>
              <a:t>and </a:t>
            </a:r>
            <a:r>
              <a:rPr sz="2100" dirty="0">
                <a:latin typeface="Arial"/>
                <a:cs typeface="Arial"/>
              </a:rPr>
              <a:t>revolutions become </a:t>
            </a:r>
            <a:r>
              <a:rPr sz="2100" spc="0" dirty="0">
                <a:latin typeface="Arial"/>
                <a:cs typeface="Arial"/>
              </a:rPr>
              <a:t>a  </a:t>
            </a:r>
            <a:r>
              <a:rPr sz="2100" dirty="0">
                <a:latin typeface="Arial"/>
                <a:cs typeface="Arial"/>
              </a:rPr>
              <a:t>central part </a:t>
            </a:r>
            <a:r>
              <a:rPr sz="2100" spc="0" dirty="0">
                <a:latin typeface="Arial"/>
                <a:cs typeface="Arial"/>
              </a:rPr>
              <a:t>of European </a:t>
            </a:r>
            <a:r>
              <a:rPr sz="2100" dirty="0">
                <a:latin typeface="Arial"/>
                <a:cs typeface="Arial"/>
              </a:rPr>
              <a:t>political development, </a:t>
            </a:r>
            <a:r>
              <a:rPr sz="2100" spc="0" dirty="0">
                <a:latin typeface="Arial"/>
                <a:cs typeface="Arial"/>
              </a:rPr>
              <a:t>but </a:t>
            </a:r>
            <a:r>
              <a:rPr sz="2100" dirty="0">
                <a:latin typeface="Arial"/>
                <a:cs typeface="Arial"/>
              </a:rPr>
              <a:t>meet  increasing </a:t>
            </a:r>
            <a:r>
              <a:rPr sz="2100" spc="-5" dirty="0">
                <a:latin typeface="Arial"/>
                <a:cs typeface="Arial"/>
              </a:rPr>
              <a:t>opposition from </a:t>
            </a:r>
            <a:r>
              <a:rPr sz="2100" spc="0" dirty="0">
                <a:latin typeface="Arial"/>
                <a:cs typeface="Arial"/>
              </a:rPr>
              <a:t>a </a:t>
            </a:r>
            <a:r>
              <a:rPr sz="2100" dirty="0">
                <a:latin typeface="Arial"/>
                <a:cs typeface="Arial"/>
              </a:rPr>
              <a:t>modernising </a:t>
            </a:r>
            <a:r>
              <a:rPr sz="2100" spc="0" dirty="0">
                <a:latin typeface="Arial"/>
                <a:cs typeface="Arial"/>
              </a:rPr>
              <a:t>and </a:t>
            </a:r>
            <a:r>
              <a:rPr sz="2100" dirty="0">
                <a:latin typeface="Arial"/>
                <a:cs typeface="Arial"/>
              </a:rPr>
              <a:t>authoritarian</a:t>
            </a:r>
            <a:r>
              <a:rPr sz="2100" spc="-320" dirty="0">
                <a:latin typeface="Arial"/>
                <a:cs typeface="Arial"/>
              </a:rPr>
              <a:t> </a:t>
            </a:r>
            <a:r>
              <a:rPr sz="2100" dirty="0">
                <a:latin typeface="Arial"/>
                <a:cs typeface="Arial"/>
              </a:rPr>
              <a:t>right.</a:t>
            </a:r>
            <a:endParaRPr sz="2100">
              <a:latin typeface="Arial"/>
              <a:cs typeface="Arial"/>
            </a:endParaRPr>
          </a:p>
        </p:txBody>
      </p:sp>
      <p:sp>
        <p:nvSpPr>
          <p:cNvPr id="9" name="object 9"/>
          <p:cNvSpPr/>
          <p:nvPr/>
        </p:nvSpPr>
        <p:spPr>
          <a:xfrm>
            <a:off x="1371600" y="5333999"/>
            <a:ext cx="6248349" cy="129540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27</a:t>
            </a:fld>
            <a:endParaRPr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681476"/>
            <a:ext cx="1964689"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Arial"/>
                <a:cs typeface="Arial"/>
              </a:rPr>
              <a:t>Anthony</a:t>
            </a:r>
            <a:r>
              <a:rPr sz="2000" spc="-40" dirty="0">
                <a:latin typeface="Arial"/>
                <a:cs typeface="Arial"/>
              </a:rPr>
              <a:t> </a:t>
            </a:r>
            <a:r>
              <a:rPr sz="2000" spc="-10" dirty="0">
                <a:latin typeface="Arial"/>
                <a:cs typeface="Arial"/>
              </a:rPr>
              <a:t>Giddens</a:t>
            </a:r>
            <a:endParaRPr sz="2000">
              <a:latin typeface="Arial"/>
              <a:cs typeface="Arial"/>
            </a:endParaRPr>
          </a:p>
        </p:txBody>
      </p:sp>
      <p:sp>
        <p:nvSpPr>
          <p:cNvPr id="4" name="object 4"/>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270</a:t>
            </a:r>
            <a:endParaRPr sz="1200">
              <a:latin typeface="Calibri"/>
              <a:cs typeface="Calibri"/>
            </a:endParaRPr>
          </a:p>
        </p:txBody>
      </p:sp>
      <p:sp>
        <p:nvSpPr>
          <p:cNvPr id="3" name="object 3"/>
          <p:cNvSpPr txBox="1">
            <a:spLocks noGrp="1"/>
          </p:cNvSpPr>
          <p:nvPr>
            <p:ph type="ctrTitle"/>
          </p:nvPr>
        </p:nvSpPr>
        <p:spPr>
          <a:prstGeom prst="rect">
            <a:avLst/>
          </a:prstGeom>
        </p:spPr>
        <p:txBody>
          <a:bodyPr vert="horz" wrap="square" lIns="0" tIns="11430" rIns="0" bIns="0" rtlCol="0">
            <a:spAutoFit/>
          </a:bodyPr>
          <a:lstStyle/>
          <a:p>
            <a:pPr marL="5633720">
              <a:lnSpc>
                <a:spcPct val="100000"/>
              </a:lnSpc>
              <a:spcBef>
                <a:spcPts val="90"/>
              </a:spcBef>
            </a:pPr>
            <a:r>
              <a:rPr spc="-10" dirty="0"/>
              <a:t>Bryan</a:t>
            </a:r>
            <a:r>
              <a:rPr spc="-50" dirty="0"/>
              <a:t> </a:t>
            </a:r>
            <a:r>
              <a:rPr spc="-10" dirty="0"/>
              <a:t>Turner</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54227"/>
            <a:ext cx="8029575" cy="3591560"/>
          </a:xfrm>
          <a:prstGeom prst="rect">
            <a:avLst/>
          </a:prstGeom>
        </p:spPr>
        <p:txBody>
          <a:bodyPr vert="horz" wrap="square" lIns="0" tIns="11430" rIns="0" bIns="0" rtlCol="0">
            <a:spAutoFit/>
          </a:bodyPr>
          <a:lstStyle/>
          <a:p>
            <a:pPr marL="356870" marR="5080" indent="-344170">
              <a:lnSpc>
                <a:spcPct val="100000"/>
              </a:lnSpc>
              <a:spcBef>
                <a:spcPts val="90"/>
              </a:spcBef>
              <a:buFont typeface="Arial"/>
              <a:buChar char="•"/>
              <a:tabLst>
                <a:tab pos="356870" algn="l"/>
                <a:tab pos="357505" algn="l"/>
              </a:tabLst>
            </a:pPr>
            <a:r>
              <a:rPr sz="2600" spc="-5" dirty="0">
                <a:latin typeface="Arial"/>
                <a:cs typeface="Arial"/>
              </a:rPr>
              <a:t>The central </a:t>
            </a:r>
            <a:r>
              <a:rPr sz="2600" spc="-10" dirty="0">
                <a:latin typeface="Arial"/>
                <a:cs typeface="Arial"/>
              </a:rPr>
              <a:t>challenge </a:t>
            </a:r>
            <a:r>
              <a:rPr sz="2600" spc="-5" dirty="0">
                <a:latin typeface="Arial"/>
                <a:cs typeface="Arial"/>
              </a:rPr>
              <a:t>to critical </a:t>
            </a:r>
            <a:r>
              <a:rPr sz="2600" spc="-10" dirty="0">
                <a:latin typeface="Arial"/>
                <a:cs typeface="Arial"/>
              </a:rPr>
              <a:t>modernism, then, is  neither the argument about </a:t>
            </a:r>
            <a:r>
              <a:rPr sz="2600" spc="-5" dirty="0">
                <a:latin typeface="Arial"/>
                <a:cs typeface="Arial"/>
              </a:rPr>
              <a:t>a </a:t>
            </a:r>
            <a:r>
              <a:rPr sz="2600" spc="-10" dirty="0">
                <a:latin typeface="Arial"/>
                <a:cs typeface="Arial"/>
              </a:rPr>
              <a:t>postmodern aesthetics  (which many modernists are happy </a:t>
            </a:r>
            <a:r>
              <a:rPr sz="2600" spc="-5" dirty="0">
                <a:latin typeface="Arial"/>
                <a:cs typeface="Arial"/>
              </a:rPr>
              <a:t>to </a:t>
            </a:r>
            <a:r>
              <a:rPr sz="2600" spc="-10" dirty="0">
                <a:latin typeface="Arial"/>
                <a:cs typeface="Arial"/>
              </a:rPr>
              <a:t>accept) nor  the argument about postmodernity as </a:t>
            </a:r>
            <a:r>
              <a:rPr sz="2600" spc="-5" dirty="0">
                <a:latin typeface="Arial"/>
                <a:cs typeface="Arial"/>
              </a:rPr>
              <a:t>a </a:t>
            </a:r>
            <a:r>
              <a:rPr sz="2600" spc="-10" dirty="0">
                <a:latin typeface="Arial"/>
                <a:cs typeface="Arial"/>
              </a:rPr>
              <a:t>historical  condition (which is taken </a:t>
            </a:r>
            <a:r>
              <a:rPr sz="2600" spc="-5" dirty="0">
                <a:latin typeface="Arial"/>
                <a:cs typeface="Arial"/>
              </a:rPr>
              <a:t>to </a:t>
            </a:r>
            <a:r>
              <a:rPr sz="2600" spc="-10" dirty="0">
                <a:latin typeface="Arial"/>
                <a:cs typeface="Arial"/>
              </a:rPr>
              <a:t>be </a:t>
            </a:r>
            <a:r>
              <a:rPr sz="2600" spc="-5" dirty="0">
                <a:latin typeface="Arial"/>
                <a:cs typeface="Arial"/>
              </a:rPr>
              <a:t>a </a:t>
            </a:r>
            <a:r>
              <a:rPr sz="2600" spc="-10" dirty="0">
                <a:latin typeface="Arial"/>
                <a:cs typeface="Arial"/>
              </a:rPr>
              <a:t>misunderstanding  of developments that can be adequately accounted  </a:t>
            </a:r>
            <a:r>
              <a:rPr sz="2600" spc="-5" dirty="0">
                <a:latin typeface="Arial"/>
                <a:cs typeface="Arial"/>
              </a:rPr>
              <a:t>for </a:t>
            </a:r>
            <a:r>
              <a:rPr sz="2600" spc="-10" dirty="0">
                <a:latin typeface="Arial"/>
                <a:cs typeface="Arial"/>
              </a:rPr>
              <a:t>within </a:t>
            </a:r>
            <a:r>
              <a:rPr sz="2600" spc="-5" dirty="0">
                <a:latin typeface="Arial"/>
                <a:cs typeface="Arial"/>
              </a:rPr>
              <a:t>the terms </a:t>
            </a:r>
            <a:r>
              <a:rPr sz="2600" spc="-10" dirty="0">
                <a:latin typeface="Arial"/>
                <a:cs typeface="Arial"/>
              </a:rPr>
              <a:t>of </a:t>
            </a:r>
            <a:r>
              <a:rPr sz="2600" spc="-5" dirty="0">
                <a:latin typeface="Arial"/>
                <a:cs typeface="Arial"/>
              </a:rPr>
              <a:t>critical </a:t>
            </a:r>
            <a:r>
              <a:rPr sz="2600" spc="-10" dirty="0">
                <a:latin typeface="Arial"/>
                <a:cs typeface="Arial"/>
              </a:rPr>
              <a:t>modernism). </a:t>
            </a:r>
            <a:r>
              <a:rPr sz="2600" spc="-5" dirty="0">
                <a:latin typeface="Arial"/>
                <a:cs typeface="Arial"/>
              </a:rPr>
              <a:t>It </a:t>
            </a:r>
            <a:r>
              <a:rPr sz="2600" spc="-10" dirty="0">
                <a:latin typeface="Arial"/>
                <a:cs typeface="Arial"/>
              </a:rPr>
              <a:t>relates  </a:t>
            </a:r>
            <a:r>
              <a:rPr sz="2600" spc="-5" dirty="0">
                <a:latin typeface="Arial"/>
                <a:cs typeface="Arial"/>
              </a:rPr>
              <a:t>to </a:t>
            </a:r>
            <a:r>
              <a:rPr sz="2600" spc="-10" dirty="0">
                <a:latin typeface="Arial"/>
                <a:cs typeface="Arial"/>
              </a:rPr>
              <a:t>the ontological claims of postmodernist  philosophy.</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271</a:t>
            </a:fld>
            <a:endParaRP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0363" y="478027"/>
            <a:ext cx="6197600" cy="406400"/>
          </a:xfrm>
          <a:prstGeom prst="rect">
            <a:avLst/>
          </a:prstGeom>
        </p:spPr>
        <p:txBody>
          <a:bodyPr vert="horz" wrap="square" lIns="0" tIns="12065" rIns="0" bIns="0" rtlCol="0">
            <a:spAutoFit/>
          </a:bodyPr>
          <a:lstStyle/>
          <a:p>
            <a:pPr marL="12700">
              <a:lnSpc>
                <a:spcPct val="100000"/>
              </a:lnSpc>
              <a:spcBef>
                <a:spcPts val="95"/>
              </a:spcBef>
            </a:pPr>
            <a:r>
              <a:rPr sz="2500" b="1" spc="-120" dirty="0">
                <a:solidFill>
                  <a:srgbClr val="0070C0"/>
                </a:solidFill>
                <a:latin typeface="Arial"/>
                <a:cs typeface="Arial"/>
              </a:rPr>
              <a:t>Postmodernism </a:t>
            </a:r>
            <a:r>
              <a:rPr sz="2500" b="1" spc="-60" dirty="0">
                <a:solidFill>
                  <a:srgbClr val="0070C0"/>
                </a:solidFill>
                <a:latin typeface="Arial"/>
                <a:cs typeface="Arial"/>
              </a:rPr>
              <a:t>as </a:t>
            </a:r>
            <a:r>
              <a:rPr sz="2500" b="1" spc="-114" dirty="0">
                <a:solidFill>
                  <a:srgbClr val="0070C0"/>
                </a:solidFill>
                <a:latin typeface="Arial"/>
                <a:cs typeface="Arial"/>
              </a:rPr>
              <a:t>Ontology </a:t>
            </a:r>
            <a:r>
              <a:rPr sz="2500" b="1" spc="-5" dirty="0">
                <a:solidFill>
                  <a:srgbClr val="0070C0"/>
                </a:solidFill>
                <a:latin typeface="Arial"/>
                <a:cs typeface="Arial"/>
              </a:rPr>
              <a:t>/</a:t>
            </a:r>
            <a:r>
              <a:rPr sz="2500" b="1" spc="155" dirty="0">
                <a:solidFill>
                  <a:srgbClr val="0070C0"/>
                </a:solidFill>
                <a:latin typeface="Arial"/>
                <a:cs typeface="Arial"/>
              </a:rPr>
              <a:t> </a:t>
            </a:r>
            <a:r>
              <a:rPr sz="2500" b="1" spc="-114" dirty="0">
                <a:solidFill>
                  <a:srgbClr val="0070C0"/>
                </a:solidFill>
                <a:latin typeface="Arial"/>
                <a:cs typeface="Arial"/>
              </a:rPr>
              <a:t>Epistemology</a:t>
            </a:r>
            <a:endParaRPr sz="25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272</a:t>
            </a:fld>
            <a:endParaRPr dirty="0"/>
          </a:p>
        </p:txBody>
      </p:sp>
      <p:sp>
        <p:nvSpPr>
          <p:cNvPr id="3" name="object 3"/>
          <p:cNvSpPr txBox="1"/>
          <p:nvPr/>
        </p:nvSpPr>
        <p:spPr>
          <a:xfrm>
            <a:off x="535940" y="1240027"/>
            <a:ext cx="7992745" cy="4634230"/>
          </a:xfrm>
          <a:prstGeom prst="rect">
            <a:avLst/>
          </a:prstGeom>
        </p:spPr>
        <p:txBody>
          <a:bodyPr vert="horz" wrap="square" lIns="0" tIns="12700" rIns="0" bIns="0" rtlCol="0">
            <a:spAutoFit/>
          </a:bodyPr>
          <a:lstStyle/>
          <a:p>
            <a:pPr marL="356870" indent="-344170">
              <a:lnSpc>
                <a:spcPts val="2590"/>
              </a:lnSpc>
              <a:spcBef>
                <a:spcPts val="100"/>
              </a:spcBef>
              <a:buChar char="•"/>
              <a:tabLst>
                <a:tab pos="356870" algn="l"/>
                <a:tab pos="357505" algn="l"/>
              </a:tabLst>
            </a:pPr>
            <a:r>
              <a:rPr sz="2400" dirty="0">
                <a:latin typeface="Arial"/>
                <a:cs typeface="Arial"/>
              </a:rPr>
              <a:t>In </a:t>
            </a:r>
            <a:r>
              <a:rPr sz="2400" spc="-5" dirty="0">
                <a:latin typeface="Arial"/>
                <a:cs typeface="Arial"/>
              </a:rPr>
              <a:t>some ways, </a:t>
            </a:r>
            <a:r>
              <a:rPr sz="2400" dirty="0">
                <a:latin typeface="Arial"/>
                <a:cs typeface="Arial"/>
              </a:rPr>
              <a:t>the </a:t>
            </a:r>
            <a:r>
              <a:rPr sz="2400" spc="-10" dirty="0">
                <a:latin typeface="Arial"/>
                <a:cs typeface="Arial"/>
              </a:rPr>
              <a:t>claims </a:t>
            </a:r>
            <a:r>
              <a:rPr sz="2400" dirty="0">
                <a:latin typeface="Arial"/>
                <a:cs typeface="Arial"/>
              </a:rPr>
              <a:t>of </a:t>
            </a:r>
            <a:r>
              <a:rPr sz="2400" spc="-5" dirty="0">
                <a:latin typeface="Arial"/>
                <a:cs typeface="Arial"/>
              </a:rPr>
              <a:t>postmodernists </a:t>
            </a:r>
            <a:r>
              <a:rPr sz="2400" dirty="0">
                <a:latin typeface="Arial"/>
                <a:cs typeface="Arial"/>
              </a:rPr>
              <a:t>to </a:t>
            </a:r>
            <a:r>
              <a:rPr sz="2400" spc="-5" dirty="0">
                <a:latin typeface="Arial"/>
                <a:cs typeface="Arial"/>
              </a:rPr>
              <a:t>identify</a:t>
            </a:r>
            <a:r>
              <a:rPr sz="2400" spc="-35" dirty="0">
                <a:latin typeface="Arial"/>
                <a:cs typeface="Arial"/>
              </a:rPr>
              <a:t> </a:t>
            </a:r>
            <a:r>
              <a:rPr sz="2400" dirty="0">
                <a:latin typeface="Arial"/>
                <a:cs typeface="Arial"/>
              </a:rPr>
              <a:t>a</a:t>
            </a:r>
            <a:endParaRPr sz="2400">
              <a:latin typeface="Arial"/>
              <a:cs typeface="Arial"/>
            </a:endParaRPr>
          </a:p>
          <a:p>
            <a:pPr marL="356870" marR="98425">
              <a:lnSpc>
                <a:spcPct val="80000"/>
              </a:lnSpc>
              <a:spcBef>
                <a:spcPts val="285"/>
              </a:spcBef>
            </a:pPr>
            <a:r>
              <a:rPr sz="2400" spc="-5" dirty="0">
                <a:latin typeface="Arial"/>
                <a:cs typeface="Arial"/>
              </a:rPr>
              <a:t>specific historical condition which could </a:t>
            </a:r>
            <a:r>
              <a:rPr sz="2400" dirty="0">
                <a:latin typeface="Arial"/>
                <a:cs typeface="Arial"/>
              </a:rPr>
              <a:t>be </a:t>
            </a:r>
            <a:r>
              <a:rPr sz="2400" spc="-5" dirty="0">
                <a:latin typeface="Arial"/>
                <a:cs typeface="Arial"/>
              </a:rPr>
              <a:t>described </a:t>
            </a:r>
            <a:r>
              <a:rPr sz="2400" dirty="0">
                <a:latin typeface="Arial"/>
                <a:cs typeface="Arial"/>
              </a:rPr>
              <a:t>as  </a:t>
            </a:r>
            <a:r>
              <a:rPr sz="2400" spc="-5" dirty="0">
                <a:latin typeface="Arial"/>
                <a:cs typeface="Arial"/>
              </a:rPr>
              <a:t>postmodern are incoherent in </a:t>
            </a:r>
            <a:r>
              <a:rPr sz="2400" dirty="0">
                <a:latin typeface="Arial"/>
                <a:cs typeface="Arial"/>
              </a:rPr>
              <a:t>that they </a:t>
            </a:r>
            <a:r>
              <a:rPr sz="2400" spc="-5" dirty="0">
                <a:latin typeface="Arial"/>
                <a:cs typeface="Arial"/>
              </a:rPr>
              <a:t>contradict some  </a:t>
            </a:r>
            <a:r>
              <a:rPr sz="2400" dirty="0">
                <a:latin typeface="Arial"/>
                <a:cs typeface="Arial"/>
              </a:rPr>
              <a:t>of the </a:t>
            </a:r>
            <a:r>
              <a:rPr sz="2400" spc="-5" dirty="0">
                <a:latin typeface="Arial"/>
                <a:cs typeface="Arial"/>
              </a:rPr>
              <a:t>most important </a:t>
            </a:r>
            <a:r>
              <a:rPr sz="2400" spc="-10" dirty="0">
                <a:latin typeface="Arial"/>
                <a:cs typeface="Arial"/>
              </a:rPr>
              <a:t>claims </a:t>
            </a:r>
            <a:r>
              <a:rPr sz="2400" dirty="0">
                <a:latin typeface="Arial"/>
                <a:cs typeface="Arial"/>
              </a:rPr>
              <a:t>of </a:t>
            </a:r>
            <a:r>
              <a:rPr sz="2400" spc="-5" dirty="0">
                <a:latin typeface="Arial"/>
                <a:cs typeface="Arial"/>
              </a:rPr>
              <a:t>postmodernism </a:t>
            </a:r>
            <a:r>
              <a:rPr sz="2400" dirty="0">
                <a:latin typeface="Arial"/>
                <a:cs typeface="Arial"/>
              </a:rPr>
              <a:t>as a  </a:t>
            </a:r>
            <a:r>
              <a:rPr sz="2400" spc="-5" dirty="0">
                <a:latin typeface="Arial"/>
                <a:cs typeface="Arial"/>
              </a:rPr>
              <a:t>philosophy.</a:t>
            </a:r>
            <a:endParaRPr sz="2400">
              <a:latin typeface="Arial"/>
              <a:cs typeface="Arial"/>
            </a:endParaRPr>
          </a:p>
          <a:p>
            <a:pPr>
              <a:lnSpc>
                <a:spcPct val="100000"/>
              </a:lnSpc>
              <a:spcBef>
                <a:spcPts val="40"/>
              </a:spcBef>
            </a:pPr>
            <a:endParaRPr sz="2950">
              <a:latin typeface="Times New Roman"/>
              <a:cs typeface="Times New Roman"/>
            </a:endParaRPr>
          </a:p>
          <a:p>
            <a:pPr marL="356870" marR="5080" indent="-344170">
              <a:lnSpc>
                <a:spcPts val="2300"/>
              </a:lnSpc>
              <a:spcBef>
                <a:spcPts val="5"/>
              </a:spcBef>
              <a:buChar char="•"/>
              <a:tabLst>
                <a:tab pos="356870" algn="l"/>
                <a:tab pos="357505" algn="l"/>
              </a:tabLst>
            </a:pPr>
            <a:r>
              <a:rPr sz="2400" spc="-5" dirty="0">
                <a:latin typeface="Arial"/>
                <a:cs typeface="Arial"/>
              </a:rPr>
              <a:t>The identification </a:t>
            </a:r>
            <a:r>
              <a:rPr sz="2400" dirty="0">
                <a:latin typeface="Arial"/>
                <a:cs typeface="Arial"/>
              </a:rPr>
              <a:t>of </a:t>
            </a:r>
            <a:r>
              <a:rPr sz="2400" spc="-5" dirty="0">
                <a:latin typeface="Arial"/>
                <a:cs typeface="Arial"/>
              </a:rPr>
              <a:t>postmodernity </a:t>
            </a:r>
            <a:r>
              <a:rPr sz="2400" dirty="0">
                <a:latin typeface="Arial"/>
                <a:cs typeface="Arial"/>
              </a:rPr>
              <a:t>as a </a:t>
            </a:r>
            <a:r>
              <a:rPr sz="2400" spc="-5" dirty="0">
                <a:latin typeface="Arial"/>
                <a:cs typeface="Arial"/>
              </a:rPr>
              <a:t>historical  condition implies, firstly, </a:t>
            </a:r>
            <a:r>
              <a:rPr sz="2400" dirty="0">
                <a:latin typeface="Arial"/>
                <a:cs typeface="Arial"/>
              </a:rPr>
              <a:t>a </a:t>
            </a:r>
            <a:r>
              <a:rPr sz="2400" spc="-5" dirty="0">
                <a:latin typeface="Arial"/>
                <a:cs typeface="Arial"/>
              </a:rPr>
              <a:t>notion </a:t>
            </a:r>
            <a:r>
              <a:rPr sz="2400" dirty="0">
                <a:latin typeface="Arial"/>
                <a:cs typeface="Arial"/>
              </a:rPr>
              <a:t>of a </a:t>
            </a:r>
            <a:r>
              <a:rPr sz="2400" spc="-5" dirty="0">
                <a:latin typeface="Arial"/>
                <a:cs typeface="Arial"/>
              </a:rPr>
              <a:t>general </a:t>
            </a:r>
            <a:r>
              <a:rPr sz="2400" dirty="0">
                <a:latin typeface="Arial"/>
                <a:cs typeface="Arial"/>
              </a:rPr>
              <a:t>and  </a:t>
            </a:r>
            <a:r>
              <a:rPr sz="2400" spc="-5" dirty="0">
                <a:latin typeface="Arial"/>
                <a:cs typeface="Arial"/>
              </a:rPr>
              <a:t>underlying social reality, </a:t>
            </a:r>
            <a:r>
              <a:rPr sz="2400" dirty="0">
                <a:latin typeface="Arial"/>
                <a:cs typeface="Arial"/>
              </a:rPr>
              <a:t>and </a:t>
            </a:r>
            <a:r>
              <a:rPr sz="2400" spc="-5" dirty="0">
                <a:latin typeface="Arial"/>
                <a:cs typeface="Arial"/>
              </a:rPr>
              <a:t>secondly </a:t>
            </a:r>
            <a:r>
              <a:rPr sz="2400" dirty="0">
                <a:latin typeface="Arial"/>
                <a:cs typeface="Arial"/>
              </a:rPr>
              <a:t>the </a:t>
            </a:r>
            <a:r>
              <a:rPr sz="2400" spc="-5" dirty="0">
                <a:latin typeface="Arial"/>
                <a:cs typeface="Arial"/>
              </a:rPr>
              <a:t>claim </a:t>
            </a:r>
            <a:r>
              <a:rPr sz="2400" dirty="0">
                <a:latin typeface="Arial"/>
                <a:cs typeface="Arial"/>
              </a:rPr>
              <a:t>that </a:t>
            </a:r>
            <a:r>
              <a:rPr sz="2400" spc="-5" dirty="0">
                <a:latin typeface="Arial"/>
                <a:cs typeface="Arial"/>
              </a:rPr>
              <a:t>this  reality </a:t>
            </a:r>
            <a:r>
              <a:rPr sz="2400" dirty="0">
                <a:latin typeface="Arial"/>
                <a:cs typeface="Arial"/>
              </a:rPr>
              <a:t>can be </a:t>
            </a:r>
            <a:r>
              <a:rPr sz="2400" spc="-5" dirty="0">
                <a:latin typeface="Arial"/>
                <a:cs typeface="Arial"/>
              </a:rPr>
              <a:t>described in holistic terms, in </a:t>
            </a:r>
            <a:r>
              <a:rPr sz="2400" dirty="0">
                <a:latin typeface="Arial"/>
                <a:cs typeface="Arial"/>
              </a:rPr>
              <a:t>other </a:t>
            </a:r>
            <a:r>
              <a:rPr sz="2400" spc="-5" dirty="0">
                <a:latin typeface="Arial"/>
                <a:cs typeface="Arial"/>
              </a:rPr>
              <a:t>words  </a:t>
            </a:r>
            <a:r>
              <a:rPr sz="2400" dirty="0">
                <a:latin typeface="Arial"/>
                <a:cs typeface="Arial"/>
              </a:rPr>
              <a:t>as </a:t>
            </a:r>
            <a:r>
              <a:rPr sz="2400" spc="-5" dirty="0">
                <a:latin typeface="Arial"/>
                <a:cs typeface="Arial"/>
              </a:rPr>
              <a:t>forming </a:t>
            </a:r>
            <a:r>
              <a:rPr sz="2400" dirty="0">
                <a:latin typeface="Arial"/>
                <a:cs typeface="Arial"/>
              </a:rPr>
              <a:t>a </a:t>
            </a:r>
            <a:r>
              <a:rPr sz="2400" spc="-5" dirty="0">
                <a:latin typeface="Arial"/>
                <a:cs typeface="Arial"/>
              </a:rPr>
              <a:t>whole </a:t>
            </a:r>
            <a:r>
              <a:rPr sz="2400" dirty="0">
                <a:latin typeface="Arial"/>
                <a:cs typeface="Arial"/>
              </a:rPr>
              <a:t>bounded </a:t>
            </a:r>
            <a:r>
              <a:rPr sz="2400" spc="-5" dirty="0">
                <a:latin typeface="Arial"/>
                <a:cs typeface="Arial"/>
              </a:rPr>
              <a:t>in time </a:t>
            </a:r>
            <a:r>
              <a:rPr sz="2400" dirty="0">
                <a:latin typeface="Arial"/>
                <a:cs typeface="Arial"/>
              </a:rPr>
              <a:t>and </a:t>
            </a:r>
            <a:r>
              <a:rPr sz="2400" spc="-5" dirty="0">
                <a:latin typeface="Arial"/>
                <a:cs typeface="Arial"/>
              </a:rPr>
              <a:t>probably in  space. Postmodernist philosophy, in fact, forms </a:t>
            </a:r>
            <a:r>
              <a:rPr sz="2400" dirty="0">
                <a:latin typeface="Arial"/>
                <a:cs typeface="Arial"/>
              </a:rPr>
              <a:t>a </a:t>
            </a:r>
            <a:r>
              <a:rPr sz="2400" spc="-5" dirty="0">
                <a:latin typeface="Arial"/>
                <a:cs typeface="Arial"/>
              </a:rPr>
              <a:t>kind </a:t>
            </a:r>
            <a:r>
              <a:rPr sz="2400" dirty="0">
                <a:latin typeface="Arial"/>
                <a:cs typeface="Arial"/>
              </a:rPr>
              <a:t>of  </a:t>
            </a:r>
            <a:r>
              <a:rPr sz="2400" spc="-5" dirty="0">
                <a:latin typeface="Arial"/>
                <a:cs typeface="Arial"/>
              </a:rPr>
              <a:t>anti-ontology </a:t>
            </a:r>
            <a:r>
              <a:rPr sz="2400" dirty="0">
                <a:latin typeface="Arial"/>
                <a:cs typeface="Arial"/>
              </a:rPr>
              <a:t>or </a:t>
            </a:r>
            <a:r>
              <a:rPr sz="2400" spc="-5" dirty="0">
                <a:latin typeface="Arial"/>
                <a:cs typeface="Arial"/>
              </a:rPr>
              <a:t>anti-social theory, in which </a:t>
            </a:r>
            <a:r>
              <a:rPr sz="2400" dirty="0">
                <a:latin typeface="Arial"/>
                <a:cs typeface="Arial"/>
              </a:rPr>
              <a:t>both the </a:t>
            </a:r>
            <a:r>
              <a:rPr sz="2400" spc="-5" dirty="0">
                <a:latin typeface="Arial"/>
                <a:cs typeface="Arial"/>
              </a:rPr>
              <a:t>idea  </a:t>
            </a:r>
            <a:r>
              <a:rPr sz="2400" dirty="0">
                <a:latin typeface="Arial"/>
                <a:cs typeface="Arial"/>
              </a:rPr>
              <a:t>of a </a:t>
            </a:r>
            <a:r>
              <a:rPr sz="2400" spc="-5" dirty="0">
                <a:latin typeface="Arial"/>
                <a:cs typeface="Arial"/>
              </a:rPr>
              <a:t>holistic theory </a:t>
            </a:r>
            <a:r>
              <a:rPr sz="2400" dirty="0">
                <a:latin typeface="Arial"/>
                <a:cs typeface="Arial"/>
              </a:rPr>
              <a:t>and the </a:t>
            </a:r>
            <a:r>
              <a:rPr sz="2400" spc="-5" dirty="0">
                <a:latin typeface="Arial"/>
                <a:cs typeface="Arial"/>
              </a:rPr>
              <a:t>idea </a:t>
            </a:r>
            <a:r>
              <a:rPr sz="2400" dirty="0">
                <a:latin typeface="Arial"/>
                <a:cs typeface="Arial"/>
              </a:rPr>
              <a:t>that </a:t>
            </a:r>
            <a:r>
              <a:rPr sz="2400" spc="-5" dirty="0">
                <a:latin typeface="Arial"/>
                <a:cs typeface="Arial"/>
              </a:rPr>
              <a:t>this could </a:t>
            </a:r>
            <a:r>
              <a:rPr sz="2400" dirty="0">
                <a:latin typeface="Arial"/>
                <a:cs typeface="Arial"/>
              </a:rPr>
              <a:t>have a  </a:t>
            </a:r>
            <a:r>
              <a:rPr sz="2400" spc="-5" dirty="0">
                <a:latin typeface="Arial"/>
                <a:cs typeface="Arial"/>
              </a:rPr>
              <a:t>rational relationship </a:t>
            </a:r>
            <a:r>
              <a:rPr sz="2400" dirty="0">
                <a:latin typeface="Arial"/>
                <a:cs typeface="Arial"/>
              </a:rPr>
              <a:t>to </a:t>
            </a:r>
            <a:r>
              <a:rPr sz="2400" spc="-5" dirty="0">
                <a:latin typeface="Arial"/>
                <a:cs typeface="Arial"/>
              </a:rPr>
              <a:t>some social totality are</a:t>
            </a:r>
            <a:r>
              <a:rPr sz="2400" spc="15" dirty="0">
                <a:latin typeface="Arial"/>
                <a:cs typeface="Arial"/>
              </a:rPr>
              <a:t> </a:t>
            </a:r>
            <a:r>
              <a:rPr sz="2400" spc="-5" dirty="0">
                <a:latin typeface="Arial"/>
                <a:cs typeface="Arial"/>
              </a:rPr>
              <a:t>rejected.</a:t>
            </a:r>
            <a:endParaRPr sz="2400">
              <a:latin typeface="Arial"/>
              <a:cs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7830184" cy="4721860"/>
          </a:xfrm>
          <a:prstGeom prst="rect">
            <a:avLst/>
          </a:prstGeom>
        </p:spPr>
        <p:txBody>
          <a:bodyPr vert="horz" wrap="square" lIns="0" tIns="24765" rIns="0" bIns="0" rtlCol="0">
            <a:spAutoFit/>
          </a:bodyPr>
          <a:lstStyle/>
          <a:p>
            <a:pPr marL="356870" marR="5080" indent="-344170">
              <a:lnSpc>
                <a:spcPts val="2640"/>
              </a:lnSpc>
              <a:spcBef>
                <a:spcPts val="195"/>
              </a:spcBef>
              <a:buFont typeface="Arial"/>
              <a:buChar char="•"/>
              <a:tabLst>
                <a:tab pos="356870" algn="l"/>
                <a:tab pos="357505" algn="l"/>
              </a:tabLst>
            </a:pPr>
            <a:r>
              <a:rPr sz="2200" spc="0" dirty="0">
                <a:latin typeface="Arial"/>
                <a:cs typeface="Arial"/>
              </a:rPr>
              <a:t>In </a:t>
            </a:r>
            <a:r>
              <a:rPr sz="2200" dirty="0">
                <a:latin typeface="Arial"/>
                <a:cs typeface="Arial"/>
              </a:rPr>
              <a:t>some authors </a:t>
            </a:r>
            <a:r>
              <a:rPr sz="2200" spc="-5" dirty="0">
                <a:latin typeface="Arial"/>
                <a:cs typeface="Arial"/>
              </a:rPr>
              <a:t>this contradiction is resolved, </a:t>
            </a:r>
            <a:r>
              <a:rPr sz="2200" dirty="0">
                <a:latin typeface="Arial"/>
                <a:cs typeface="Arial"/>
              </a:rPr>
              <a:t>more or </a:t>
            </a:r>
            <a:r>
              <a:rPr sz="2200" spc="-10" dirty="0">
                <a:latin typeface="Arial"/>
                <a:cs typeface="Arial"/>
              </a:rPr>
              <a:t>less  </a:t>
            </a:r>
            <a:r>
              <a:rPr sz="2200" spc="-5" dirty="0">
                <a:latin typeface="Arial"/>
                <a:cs typeface="Arial"/>
              </a:rPr>
              <a:t>convincingly: </a:t>
            </a:r>
            <a:r>
              <a:rPr sz="2200" dirty="0">
                <a:latin typeface="Arial"/>
                <a:cs typeface="Arial"/>
              </a:rPr>
              <a:t>Lyotard's account of </a:t>
            </a:r>
            <a:r>
              <a:rPr sz="2300" i="1" spc="-60" dirty="0">
                <a:latin typeface="Arial"/>
                <a:cs typeface="Arial"/>
              </a:rPr>
              <a:t>The </a:t>
            </a:r>
            <a:r>
              <a:rPr sz="2300" i="1" spc="-55" dirty="0">
                <a:latin typeface="Arial"/>
                <a:cs typeface="Arial"/>
              </a:rPr>
              <a:t>postmodern  </a:t>
            </a:r>
            <a:r>
              <a:rPr sz="2300" i="1" spc="-45" dirty="0">
                <a:latin typeface="Arial"/>
                <a:cs typeface="Arial"/>
              </a:rPr>
              <a:t>condition</a:t>
            </a:r>
            <a:r>
              <a:rPr sz="2200" spc="-45" dirty="0">
                <a:latin typeface="Arial"/>
                <a:cs typeface="Arial"/>
              </a:rPr>
              <a:t>, </a:t>
            </a:r>
            <a:r>
              <a:rPr sz="2200" dirty="0">
                <a:latin typeface="Arial"/>
                <a:cs typeface="Arial"/>
              </a:rPr>
              <a:t>for </a:t>
            </a:r>
            <a:r>
              <a:rPr sz="2200" spc="-5" dirty="0">
                <a:latin typeface="Arial"/>
                <a:cs typeface="Arial"/>
              </a:rPr>
              <a:t>example, explicitly </a:t>
            </a:r>
            <a:r>
              <a:rPr sz="2200" dirty="0">
                <a:latin typeface="Arial"/>
                <a:cs typeface="Arial"/>
              </a:rPr>
              <a:t>uses the </a:t>
            </a:r>
            <a:r>
              <a:rPr sz="2200" spc="-5" dirty="0">
                <a:latin typeface="Arial"/>
                <a:cs typeface="Arial"/>
              </a:rPr>
              <a:t>idea </a:t>
            </a:r>
            <a:r>
              <a:rPr sz="2200" dirty="0">
                <a:latin typeface="Arial"/>
                <a:cs typeface="Arial"/>
              </a:rPr>
              <a:t>of a </a:t>
            </a:r>
            <a:r>
              <a:rPr sz="2200" spc="-5" dirty="0">
                <a:latin typeface="Arial"/>
                <a:cs typeface="Arial"/>
              </a:rPr>
              <a:t>shift  towards information technology as </a:t>
            </a:r>
            <a:r>
              <a:rPr sz="2200" dirty="0">
                <a:latin typeface="Arial"/>
                <a:cs typeface="Arial"/>
              </a:rPr>
              <a:t>a useful </a:t>
            </a:r>
            <a:r>
              <a:rPr sz="2200" spc="-5" dirty="0">
                <a:latin typeface="Arial"/>
                <a:cs typeface="Arial"/>
              </a:rPr>
              <a:t>hypothesis  whose ultimate </a:t>
            </a:r>
            <a:r>
              <a:rPr sz="2200" dirty="0">
                <a:latin typeface="Arial"/>
                <a:cs typeface="Arial"/>
              </a:rPr>
              <a:t>truth-status </a:t>
            </a:r>
            <a:r>
              <a:rPr sz="2200" spc="-5" dirty="0">
                <a:latin typeface="Arial"/>
                <a:cs typeface="Arial"/>
              </a:rPr>
              <a:t>is, apparently, irrelevant. </a:t>
            </a:r>
            <a:r>
              <a:rPr sz="2200" spc="-10" dirty="0">
                <a:latin typeface="Arial"/>
                <a:cs typeface="Arial"/>
              </a:rPr>
              <a:t>His </a:t>
            </a:r>
            <a:r>
              <a:rPr sz="2200" dirty="0">
                <a:latin typeface="Arial"/>
                <a:cs typeface="Arial"/>
              </a:rPr>
              <a:t>key  argument </a:t>
            </a:r>
            <a:r>
              <a:rPr sz="2200" spc="-5" dirty="0">
                <a:latin typeface="Arial"/>
                <a:cs typeface="Arial"/>
              </a:rPr>
              <a:t>is </a:t>
            </a:r>
            <a:r>
              <a:rPr sz="2200" dirty="0">
                <a:latin typeface="Arial"/>
                <a:cs typeface="Arial"/>
              </a:rPr>
              <a:t>that these apparent shifts </a:t>
            </a:r>
            <a:r>
              <a:rPr sz="2200" spc="-5" dirty="0">
                <a:latin typeface="Arial"/>
                <a:cs typeface="Arial"/>
              </a:rPr>
              <a:t>in social reality  undermine </a:t>
            </a:r>
            <a:r>
              <a:rPr sz="2200" dirty="0">
                <a:latin typeface="Arial"/>
                <a:cs typeface="Arial"/>
              </a:rPr>
              <a:t>the </a:t>
            </a:r>
            <a:r>
              <a:rPr sz="2200" spc="-5" dirty="0">
                <a:latin typeface="Arial"/>
                <a:cs typeface="Arial"/>
              </a:rPr>
              <a:t>possibility </a:t>
            </a:r>
            <a:r>
              <a:rPr sz="2200" dirty="0">
                <a:latin typeface="Arial"/>
                <a:cs typeface="Arial"/>
              </a:rPr>
              <a:t>of </a:t>
            </a:r>
            <a:r>
              <a:rPr sz="2200" spc="-5" dirty="0">
                <a:latin typeface="Arial"/>
                <a:cs typeface="Arial"/>
              </a:rPr>
              <a:t>belief in </a:t>
            </a:r>
            <a:r>
              <a:rPr sz="2200" dirty="0">
                <a:latin typeface="Arial"/>
                <a:cs typeface="Arial"/>
              </a:rPr>
              <a:t>the </a:t>
            </a:r>
            <a:r>
              <a:rPr sz="2200" spc="-5" dirty="0">
                <a:latin typeface="Arial"/>
                <a:cs typeface="Arial"/>
              </a:rPr>
              <a:t>modernist view of  </a:t>
            </a:r>
            <a:r>
              <a:rPr sz="2200" dirty="0">
                <a:latin typeface="Arial"/>
                <a:cs typeface="Arial"/>
              </a:rPr>
              <a:t>the </a:t>
            </a:r>
            <a:r>
              <a:rPr sz="2200" spc="-5" dirty="0">
                <a:latin typeface="Arial"/>
                <a:cs typeface="Arial"/>
              </a:rPr>
              <a:t>world and </a:t>
            </a:r>
            <a:r>
              <a:rPr sz="2200" dirty="0">
                <a:latin typeface="Arial"/>
                <a:cs typeface="Arial"/>
              </a:rPr>
              <a:t>push </a:t>
            </a:r>
            <a:r>
              <a:rPr sz="2200" spc="-5" dirty="0">
                <a:latin typeface="Arial"/>
                <a:cs typeface="Arial"/>
              </a:rPr>
              <a:t>us into </a:t>
            </a:r>
            <a:r>
              <a:rPr sz="2200" dirty="0">
                <a:latin typeface="Arial"/>
                <a:cs typeface="Arial"/>
              </a:rPr>
              <a:t>post-modernism. The </a:t>
            </a:r>
            <a:r>
              <a:rPr sz="2200" spc="-5" dirty="0">
                <a:latin typeface="Arial"/>
                <a:cs typeface="Arial"/>
              </a:rPr>
              <a:t>difficulty  </a:t>
            </a:r>
            <a:r>
              <a:rPr sz="2200" dirty="0">
                <a:latin typeface="Arial"/>
                <a:cs typeface="Arial"/>
              </a:rPr>
              <a:t>here </a:t>
            </a:r>
            <a:r>
              <a:rPr sz="2200" spc="-5" dirty="0">
                <a:latin typeface="Arial"/>
                <a:cs typeface="Arial"/>
              </a:rPr>
              <a:t>is </a:t>
            </a:r>
            <a:r>
              <a:rPr sz="2200" dirty="0">
                <a:latin typeface="Arial"/>
                <a:cs typeface="Arial"/>
              </a:rPr>
              <a:t>that </a:t>
            </a:r>
            <a:r>
              <a:rPr sz="2200" spc="-10" dirty="0">
                <a:latin typeface="Arial"/>
                <a:cs typeface="Arial"/>
              </a:rPr>
              <a:t>if </a:t>
            </a:r>
            <a:r>
              <a:rPr sz="2200" spc="-5" dirty="0">
                <a:latin typeface="Arial"/>
                <a:cs typeface="Arial"/>
              </a:rPr>
              <a:t>this is in </a:t>
            </a:r>
            <a:r>
              <a:rPr sz="2200" dirty="0">
                <a:latin typeface="Arial"/>
                <a:cs typeface="Arial"/>
              </a:rPr>
              <a:t>fact </a:t>
            </a:r>
            <a:r>
              <a:rPr sz="2200" spc="-5" dirty="0">
                <a:latin typeface="Arial"/>
                <a:cs typeface="Arial"/>
              </a:rPr>
              <a:t>what is happening, </a:t>
            </a:r>
            <a:r>
              <a:rPr sz="2200" spc="-10" dirty="0">
                <a:latin typeface="Arial"/>
                <a:cs typeface="Arial"/>
              </a:rPr>
              <a:t>it </a:t>
            </a:r>
            <a:r>
              <a:rPr sz="2200" spc="-5" dirty="0">
                <a:latin typeface="Arial"/>
                <a:cs typeface="Arial"/>
              </a:rPr>
              <a:t>does not  enable us </a:t>
            </a:r>
            <a:r>
              <a:rPr sz="2200" spc="0" dirty="0">
                <a:latin typeface="Arial"/>
                <a:cs typeface="Arial"/>
              </a:rPr>
              <a:t>to </a:t>
            </a:r>
            <a:r>
              <a:rPr sz="2200" spc="-5" dirty="0">
                <a:latin typeface="Arial"/>
                <a:cs typeface="Arial"/>
              </a:rPr>
              <a:t>distinguish which </a:t>
            </a:r>
            <a:r>
              <a:rPr sz="2200" dirty="0">
                <a:latin typeface="Arial"/>
                <a:cs typeface="Arial"/>
              </a:rPr>
              <a:t>of these two </a:t>
            </a:r>
            <a:r>
              <a:rPr sz="2200" spc="-5" dirty="0">
                <a:latin typeface="Arial"/>
                <a:cs typeface="Arial"/>
              </a:rPr>
              <a:t>views </a:t>
            </a:r>
            <a:r>
              <a:rPr sz="2200" dirty="0">
                <a:latin typeface="Arial"/>
                <a:cs typeface="Arial"/>
              </a:rPr>
              <a:t>of </a:t>
            </a:r>
            <a:r>
              <a:rPr sz="2200" spc="-5" dirty="0">
                <a:latin typeface="Arial"/>
                <a:cs typeface="Arial"/>
              </a:rPr>
              <a:t>the  world is in </a:t>
            </a:r>
            <a:r>
              <a:rPr sz="2200" dirty="0">
                <a:latin typeface="Arial"/>
                <a:cs typeface="Arial"/>
              </a:rPr>
              <a:t>fact more </a:t>
            </a:r>
            <a:r>
              <a:rPr sz="2200" spc="-5" dirty="0">
                <a:latin typeface="Arial"/>
                <a:cs typeface="Arial"/>
              </a:rPr>
              <a:t>valid; and </a:t>
            </a:r>
            <a:r>
              <a:rPr sz="2200" spc="-10" dirty="0">
                <a:latin typeface="Arial"/>
                <a:cs typeface="Arial"/>
              </a:rPr>
              <a:t>while </a:t>
            </a:r>
            <a:r>
              <a:rPr sz="2200" dirty="0">
                <a:latin typeface="Arial"/>
                <a:cs typeface="Arial"/>
              </a:rPr>
              <a:t>Lyotard </a:t>
            </a:r>
            <a:r>
              <a:rPr sz="2200" spc="-5" dirty="0">
                <a:latin typeface="Arial"/>
                <a:cs typeface="Arial"/>
              </a:rPr>
              <a:t>himself might  claim </a:t>
            </a:r>
            <a:r>
              <a:rPr sz="2200" dirty="0">
                <a:latin typeface="Arial"/>
                <a:cs typeface="Arial"/>
              </a:rPr>
              <a:t>not </a:t>
            </a:r>
            <a:r>
              <a:rPr sz="2200" spc="0" dirty="0">
                <a:latin typeface="Arial"/>
                <a:cs typeface="Arial"/>
              </a:rPr>
              <a:t>to </a:t>
            </a:r>
            <a:r>
              <a:rPr sz="2200" spc="-5" dirty="0">
                <a:latin typeface="Arial"/>
                <a:cs typeface="Arial"/>
              </a:rPr>
              <a:t>find this problematic, </a:t>
            </a:r>
            <a:r>
              <a:rPr sz="2200" dirty="0">
                <a:latin typeface="Arial"/>
                <a:cs typeface="Arial"/>
              </a:rPr>
              <a:t>there </a:t>
            </a:r>
            <a:r>
              <a:rPr sz="2200" spc="-5" dirty="0">
                <a:latin typeface="Arial"/>
                <a:cs typeface="Arial"/>
              </a:rPr>
              <a:t>is quite </a:t>
            </a:r>
            <a:r>
              <a:rPr sz="2200" dirty="0">
                <a:latin typeface="Arial"/>
                <a:cs typeface="Arial"/>
              </a:rPr>
              <a:t>a </a:t>
            </a:r>
            <a:r>
              <a:rPr sz="2200" spc="-5" dirty="0">
                <a:latin typeface="Arial"/>
                <a:cs typeface="Arial"/>
              </a:rPr>
              <a:t>strong  implication in </a:t>
            </a:r>
            <a:r>
              <a:rPr sz="2200" dirty="0">
                <a:latin typeface="Arial"/>
                <a:cs typeface="Arial"/>
              </a:rPr>
              <a:t>postmodernist </a:t>
            </a:r>
            <a:r>
              <a:rPr sz="2200" spc="-5" dirty="0">
                <a:latin typeface="Arial"/>
                <a:cs typeface="Arial"/>
              </a:rPr>
              <a:t>philosophy </a:t>
            </a:r>
            <a:r>
              <a:rPr sz="2200" dirty="0">
                <a:latin typeface="Arial"/>
                <a:cs typeface="Arial"/>
              </a:rPr>
              <a:t>that </a:t>
            </a:r>
            <a:r>
              <a:rPr sz="2200" spc="-5" dirty="0">
                <a:latin typeface="Arial"/>
                <a:cs typeface="Arial"/>
              </a:rPr>
              <a:t>its </a:t>
            </a:r>
            <a:r>
              <a:rPr sz="2200" dirty="0">
                <a:latin typeface="Arial"/>
                <a:cs typeface="Arial"/>
              </a:rPr>
              <a:t>anti-theory </a:t>
            </a:r>
            <a:r>
              <a:rPr sz="2200" spc="-5" dirty="0">
                <a:latin typeface="Arial"/>
                <a:cs typeface="Arial"/>
              </a:rPr>
              <a:t>is  </a:t>
            </a:r>
            <a:r>
              <a:rPr sz="2200" dirty="0">
                <a:latin typeface="Arial"/>
                <a:cs typeface="Arial"/>
              </a:rPr>
              <a:t>more </a:t>
            </a:r>
            <a:r>
              <a:rPr sz="2200" spc="-5" dirty="0">
                <a:latin typeface="Arial"/>
                <a:cs typeface="Arial"/>
              </a:rPr>
              <a:t>valid </a:t>
            </a:r>
            <a:r>
              <a:rPr sz="2200" dirty="0">
                <a:latin typeface="Arial"/>
                <a:cs typeface="Arial"/>
              </a:rPr>
              <a:t>than the </a:t>
            </a:r>
            <a:r>
              <a:rPr sz="2200" spc="-5" dirty="0">
                <a:latin typeface="Arial"/>
                <a:cs typeface="Arial"/>
              </a:rPr>
              <a:t>previous, modernist </a:t>
            </a:r>
            <a:r>
              <a:rPr sz="2200" dirty="0">
                <a:latin typeface="Arial"/>
                <a:cs typeface="Arial"/>
              </a:rPr>
              <a:t>theory </a:t>
            </a:r>
            <a:r>
              <a:rPr sz="2200" spc="-10" dirty="0">
                <a:latin typeface="Arial"/>
                <a:cs typeface="Arial"/>
              </a:rPr>
              <a:t>it </a:t>
            </a:r>
            <a:r>
              <a:rPr sz="2200" spc="-5" dirty="0">
                <a:latin typeface="Arial"/>
                <a:cs typeface="Arial"/>
              </a:rPr>
              <a:t>critiques.</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273</a:t>
            </a:fld>
            <a:endParaRPr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8048625" cy="3045460"/>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dirty="0">
                <a:latin typeface="Arial"/>
                <a:cs typeface="Arial"/>
              </a:rPr>
              <a:t>If </a:t>
            </a:r>
            <a:r>
              <a:rPr sz="2200" spc="-5" dirty="0">
                <a:latin typeface="Arial"/>
                <a:cs typeface="Arial"/>
              </a:rPr>
              <a:t>this is </a:t>
            </a:r>
            <a:r>
              <a:rPr sz="2200" dirty="0">
                <a:latin typeface="Arial"/>
                <a:cs typeface="Arial"/>
              </a:rPr>
              <a:t>true, </a:t>
            </a:r>
            <a:r>
              <a:rPr sz="2200" spc="-5" dirty="0">
                <a:latin typeface="Arial"/>
                <a:cs typeface="Arial"/>
              </a:rPr>
              <a:t>however, </a:t>
            </a:r>
            <a:r>
              <a:rPr sz="2200" dirty="0">
                <a:latin typeface="Arial"/>
                <a:cs typeface="Arial"/>
              </a:rPr>
              <a:t>not </a:t>
            </a:r>
            <a:r>
              <a:rPr sz="2200" spc="-5" dirty="0">
                <a:latin typeface="Arial"/>
                <a:cs typeface="Arial"/>
              </a:rPr>
              <a:t>only does </a:t>
            </a:r>
            <a:r>
              <a:rPr sz="2200" spc="-10" dirty="0">
                <a:latin typeface="Arial"/>
                <a:cs typeface="Arial"/>
              </a:rPr>
              <a:t>it </a:t>
            </a:r>
            <a:r>
              <a:rPr sz="2200" dirty="0">
                <a:latin typeface="Arial"/>
                <a:cs typeface="Arial"/>
              </a:rPr>
              <a:t>not </a:t>
            </a:r>
            <a:r>
              <a:rPr sz="2200" spc="-5" dirty="0">
                <a:latin typeface="Arial"/>
                <a:cs typeface="Arial"/>
              </a:rPr>
              <a:t>need legitimation  by </a:t>
            </a:r>
            <a:r>
              <a:rPr sz="2200" dirty="0">
                <a:latin typeface="Arial"/>
                <a:cs typeface="Arial"/>
              </a:rPr>
              <a:t>a </a:t>
            </a:r>
            <a:r>
              <a:rPr sz="2200" spc="-5" dirty="0">
                <a:latin typeface="Arial"/>
                <a:cs typeface="Arial"/>
              </a:rPr>
              <a:t>historical </a:t>
            </a:r>
            <a:r>
              <a:rPr sz="2200" dirty="0">
                <a:latin typeface="Arial"/>
                <a:cs typeface="Arial"/>
              </a:rPr>
              <a:t>account of how </a:t>
            </a:r>
            <a:r>
              <a:rPr sz="2200" spc="-5" dirty="0">
                <a:latin typeface="Arial"/>
                <a:cs typeface="Arial"/>
              </a:rPr>
              <a:t>we </a:t>
            </a:r>
            <a:r>
              <a:rPr sz="2200" dirty="0">
                <a:latin typeface="Arial"/>
                <a:cs typeface="Arial"/>
              </a:rPr>
              <a:t>have </a:t>
            </a:r>
            <a:r>
              <a:rPr sz="2200" spc="-5" dirty="0">
                <a:latin typeface="Arial"/>
                <a:cs typeface="Arial"/>
              </a:rPr>
              <a:t>arrived </a:t>
            </a:r>
            <a:r>
              <a:rPr sz="2200" dirty="0">
                <a:latin typeface="Arial"/>
                <a:cs typeface="Arial"/>
              </a:rPr>
              <a:t>at </a:t>
            </a:r>
            <a:r>
              <a:rPr sz="2200" spc="-5" dirty="0">
                <a:latin typeface="Arial"/>
                <a:cs typeface="Arial"/>
              </a:rPr>
              <a:t>this </a:t>
            </a:r>
            <a:r>
              <a:rPr sz="2200" dirty="0">
                <a:latin typeface="Arial"/>
                <a:cs typeface="Arial"/>
              </a:rPr>
              <a:t>new </a:t>
            </a:r>
            <a:r>
              <a:rPr sz="2200" spc="-10" dirty="0">
                <a:latin typeface="Arial"/>
                <a:cs typeface="Arial"/>
              </a:rPr>
              <a:t>and  </a:t>
            </a:r>
            <a:r>
              <a:rPr sz="2200" dirty="0">
                <a:latin typeface="Arial"/>
                <a:cs typeface="Arial"/>
              </a:rPr>
              <a:t>more </a:t>
            </a:r>
            <a:r>
              <a:rPr sz="2200" spc="-5" dirty="0">
                <a:latin typeface="Arial"/>
                <a:cs typeface="Arial"/>
              </a:rPr>
              <a:t>valid </a:t>
            </a:r>
            <a:r>
              <a:rPr sz="2200" dirty="0">
                <a:latin typeface="Arial"/>
                <a:cs typeface="Arial"/>
              </a:rPr>
              <a:t>perspective, but that perspective </a:t>
            </a:r>
            <a:r>
              <a:rPr sz="2200" spc="-5" dirty="0">
                <a:latin typeface="Arial"/>
                <a:cs typeface="Arial"/>
              </a:rPr>
              <a:t>itself would  </a:t>
            </a:r>
            <a:r>
              <a:rPr sz="2200" dirty="0">
                <a:latin typeface="Arial"/>
                <a:cs typeface="Arial"/>
              </a:rPr>
              <a:t>prevent </a:t>
            </a:r>
            <a:r>
              <a:rPr sz="2200" spc="-5" dirty="0">
                <a:latin typeface="Arial"/>
                <a:cs typeface="Arial"/>
              </a:rPr>
              <a:t>us </a:t>
            </a:r>
            <a:r>
              <a:rPr sz="2200" dirty="0">
                <a:latin typeface="Arial"/>
                <a:cs typeface="Arial"/>
              </a:rPr>
              <a:t>from offering such </a:t>
            </a:r>
            <a:r>
              <a:rPr sz="2200" spc="-5" dirty="0">
                <a:latin typeface="Arial"/>
                <a:cs typeface="Arial"/>
              </a:rPr>
              <a:t>an </a:t>
            </a:r>
            <a:r>
              <a:rPr sz="2200" dirty="0">
                <a:latin typeface="Arial"/>
                <a:cs typeface="Arial"/>
              </a:rPr>
              <a:t>account. </a:t>
            </a:r>
            <a:r>
              <a:rPr sz="2200" spc="0" dirty="0">
                <a:latin typeface="Arial"/>
                <a:cs typeface="Arial"/>
              </a:rPr>
              <a:t>In </a:t>
            </a:r>
            <a:r>
              <a:rPr sz="2200" dirty="0">
                <a:latin typeface="Arial"/>
                <a:cs typeface="Arial"/>
              </a:rPr>
              <a:t>other </a:t>
            </a:r>
            <a:r>
              <a:rPr sz="2200" spc="-5" dirty="0">
                <a:latin typeface="Arial"/>
                <a:cs typeface="Arial"/>
              </a:rPr>
              <a:t>words, </a:t>
            </a:r>
            <a:r>
              <a:rPr sz="2200" spc="-10" dirty="0">
                <a:latin typeface="Arial"/>
                <a:cs typeface="Arial"/>
              </a:rPr>
              <a:t>it  </a:t>
            </a:r>
            <a:r>
              <a:rPr sz="2200" dirty="0">
                <a:latin typeface="Arial"/>
                <a:cs typeface="Arial"/>
              </a:rPr>
              <a:t>may </a:t>
            </a:r>
            <a:r>
              <a:rPr sz="2200" spc="-10" dirty="0">
                <a:latin typeface="Arial"/>
                <a:cs typeface="Arial"/>
              </a:rPr>
              <a:t>well </a:t>
            </a:r>
            <a:r>
              <a:rPr sz="2200" spc="-5" dirty="0">
                <a:latin typeface="Arial"/>
                <a:cs typeface="Arial"/>
              </a:rPr>
              <a:t>be </a:t>
            </a:r>
            <a:r>
              <a:rPr sz="2200" dirty="0">
                <a:latin typeface="Arial"/>
                <a:cs typeface="Arial"/>
              </a:rPr>
              <a:t>that postmodernism </a:t>
            </a:r>
            <a:r>
              <a:rPr sz="2200" spc="-5" dirty="0">
                <a:latin typeface="Arial"/>
                <a:cs typeface="Arial"/>
              </a:rPr>
              <a:t>is necessarily </a:t>
            </a:r>
            <a:r>
              <a:rPr sz="2200" dirty="0">
                <a:latin typeface="Arial"/>
                <a:cs typeface="Arial"/>
              </a:rPr>
              <a:t>faced </a:t>
            </a:r>
            <a:r>
              <a:rPr sz="2200" spc="-5" dirty="0">
                <a:latin typeface="Arial"/>
                <a:cs typeface="Arial"/>
              </a:rPr>
              <a:t>with </a:t>
            </a:r>
            <a:r>
              <a:rPr sz="2200" dirty="0">
                <a:latin typeface="Arial"/>
                <a:cs typeface="Arial"/>
              </a:rPr>
              <a:t>a  </a:t>
            </a:r>
            <a:r>
              <a:rPr sz="2200" spc="-5" dirty="0">
                <a:latin typeface="Arial"/>
                <a:cs typeface="Arial"/>
              </a:rPr>
              <a:t>choice between </a:t>
            </a:r>
            <a:r>
              <a:rPr sz="2200" dirty="0">
                <a:latin typeface="Arial"/>
                <a:cs typeface="Arial"/>
              </a:rPr>
              <a:t>treating postmodern </a:t>
            </a:r>
            <a:r>
              <a:rPr sz="2200" spc="-5" dirty="0">
                <a:latin typeface="Arial"/>
                <a:cs typeface="Arial"/>
              </a:rPr>
              <a:t>philosophy as simply </a:t>
            </a:r>
            <a:r>
              <a:rPr sz="2200" spc="-10" dirty="0">
                <a:latin typeface="Arial"/>
                <a:cs typeface="Arial"/>
              </a:rPr>
              <a:t>an  </a:t>
            </a:r>
            <a:r>
              <a:rPr sz="2200" dirty="0">
                <a:latin typeface="Arial"/>
                <a:cs typeface="Arial"/>
              </a:rPr>
              <a:t>effect of postmodernity </a:t>
            </a:r>
            <a:r>
              <a:rPr sz="2200" spc="-5" dirty="0">
                <a:latin typeface="Arial"/>
                <a:cs typeface="Arial"/>
              </a:rPr>
              <a:t>as </a:t>
            </a:r>
            <a:r>
              <a:rPr sz="2200" dirty="0">
                <a:latin typeface="Arial"/>
                <a:cs typeface="Arial"/>
              </a:rPr>
              <a:t>a </a:t>
            </a:r>
            <a:r>
              <a:rPr sz="2200" spc="-5" dirty="0">
                <a:latin typeface="Arial"/>
                <a:cs typeface="Arial"/>
              </a:rPr>
              <a:t>historical condition and </a:t>
            </a:r>
            <a:r>
              <a:rPr sz="2200" dirty="0">
                <a:latin typeface="Arial"/>
                <a:cs typeface="Arial"/>
              </a:rPr>
              <a:t>effectively  </a:t>
            </a:r>
            <a:r>
              <a:rPr sz="2200" spc="-5" dirty="0">
                <a:latin typeface="Arial"/>
                <a:cs typeface="Arial"/>
              </a:rPr>
              <a:t>ditching </a:t>
            </a:r>
            <a:r>
              <a:rPr sz="2200" dirty="0">
                <a:latin typeface="Arial"/>
                <a:cs typeface="Arial"/>
              </a:rPr>
              <a:t>the </a:t>
            </a:r>
            <a:r>
              <a:rPr sz="2200" spc="-5" dirty="0">
                <a:latin typeface="Arial"/>
                <a:cs typeface="Arial"/>
              </a:rPr>
              <a:t>historical </a:t>
            </a:r>
            <a:r>
              <a:rPr sz="2200" dirty="0">
                <a:latin typeface="Arial"/>
                <a:cs typeface="Arial"/>
              </a:rPr>
              <a:t>account </a:t>
            </a:r>
            <a:r>
              <a:rPr sz="2200" spc="-5" dirty="0">
                <a:latin typeface="Arial"/>
                <a:cs typeface="Arial"/>
              </a:rPr>
              <a:t>in </a:t>
            </a:r>
            <a:r>
              <a:rPr sz="2200" dirty="0">
                <a:latin typeface="Arial"/>
                <a:cs typeface="Arial"/>
              </a:rPr>
              <a:t>favour of the </a:t>
            </a:r>
            <a:r>
              <a:rPr sz="2200" spc="-5" dirty="0">
                <a:latin typeface="Arial"/>
                <a:cs typeface="Arial"/>
              </a:rPr>
              <a:t>philosophy; </a:t>
            </a:r>
            <a:r>
              <a:rPr sz="2200" spc="-10" dirty="0">
                <a:latin typeface="Arial"/>
                <a:cs typeface="Arial"/>
              </a:rPr>
              <a:t>and  </a:t>
            </a:r>
            <a:r>
              <a:rPr sz="2200" spc="-5" dirty="0">
                <a:latin typeface="Arial"/>
                <a:cs typeface="Arial"/>
              </a:rPr>
              <a:t>this latter </a:t>
            </a:r>
            <a:r>
              <a:rPr sz="2200" dirty="0">
                <a:latin typeface="Arial"/>
                <a:cs typeface="Arial"/>
              </a:rPr>
              <a:t>approach seems rather more</a:t>
            </a:r>
            <a:r>
              <a:rPr sz="2200" spc="-70" dirty="0">
                <a:latin typeface="Arial"/>
                <a:cs typeface="Arial"/>
              </a:rPr>
              <a:t> </a:t>
            </a:r>
            <a:r>
              <a:rPr sz="2200" spc="-5" dirty="0">
                <a:latin typeface="Arial"/>
                <a:cs typeface="Arial"/>
              </a:rPr>
              <a:t>promising.</a:t>
            </a:r>
            <a:endParaRPr sz="2200">
              <a:latin typeface="Arial"/>
              <a:cs typeface="Arial"/>
            </a:endParaRPr>
          </a:p>
        </p:txBody>
      </p:sp>
      <p:sp>
        <p:nvSpPr>
          <p:cNvPr id="3" name="object 3"/>
          <p:cNvSpPr/>
          <p:nvPr/>
        </p:nvSpPr>
        <p:spPr>
          <a:xfrm>
            <a:off x="6858127" y="3625850"/>
            <a:ext cx="2214435" cy="31559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117340" y="6204013"/>
            <a:ext cx="2546350"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Arial"/>
                <a:cs typeface="Arial"/>
              </a:rPr>
              <a:t>Jean-François</a:t>
            </a:r>
            <a:r>
              <a:rPr sz="2000" spc="5" dirty="0">
                <a:latin typeface="Arial"/>
                <a:cs typeface="Arial"/>
              </a:rPr>
              <a:t> </a:t>
            </a:r>
            <a:r>
              <a:rPr sz="2000" spc="-10" dirty="0">
                <a:latin typeface="Arial"/>
                <a:cs typeface="Arial"/>
              </a:rPr>
              <a:t>Lyotard</a:t>
            </a:r>
            <a:endParaRPr sz="20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274</a:t>
            </a:fld>
            <a:endParaRPr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554227"/>
            <a:ext cx="8570595" cy="302514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Postmodern philosophy is effectively </a:t>
            </a:r>
            <a:r>
              <a:rPr sz="2400" dirty="0">
                <a:latin typeface="Arial"/>
                <a:cs typeface="Arial"/>
              </a:rPr>
              <a:t>an </a:t>
            </a:r>
            <a:r>
              <a:rPr sz="2400" spc="-5" dirty="0">
                <a:latin typeface="Arial"/>
                <a:cs typeface="Arial"/>
              </a:rPr>
              <a:t>extension </a:t>
            </a:r>
            <a:r>
              <a:rPr sz="2400" dirty="0">
                <a:latin typeface="Arial"/>
                <a:cs typeface="Arial"/>
              </a:rPr>
              <a:t>and  </a:t>
            </a:r>
            <a:r>
              <a:rPr sz="2400" spc="-5" dirty="0">
                <a:latin typeface="Arial"/>
                <a:cs typeface="Arial"/>
              </a:rPr>
              <a:t>"radicalisation" </a:t>
            </a:r>
            <a:r>
              <a:rPr sz="2400" dirty="0">
                <a:latin typeface="Arial"/>
                <a:cs typeface="Arial"/>
              </a:rPr>
              <a:t>of </a:t>
            </a:r>
            <a:r>
              <a:rPr sz="2400" spc="-5" dirty="0">
                <a:latin typeface="Arial"/>
                <a:cs typeface="Arial"/>
              </a:rPr>
              <a:t>poststructuralist </a:t>
            </a:r>
            <a:r>
              <a:rPr sz="2400" dirty="0">
                <a:latin typeface="Arial"/>
                <a:cs typeface="Arial"/>
              </a:rPr>
              <a:t>thought, </a:t>
            </a:r>
            <a:r>
              <a:rPr sz="2400" spc="-5" dirty="0">
                <a:latin typeface="Arial"/>
                <a:cs typeface="Arial"/>
              </a:rPr>
              <a:t>sharing </a:t>
            </a:r>
            <a:r>
              <a:rPr sz="2400" dirty="0">
                <a:latin typeface="Arial"/>
                <a:cs typeface="Arial"/>
              </a:rPr>
              <a:t>a </a:t>
            </a:r>
            <a:r>
              <a:rPr sz="2400" spc="-5" dirty="0">
                <a:latin typeface="Arial"/>
                <a:cs typeface="Arial"/>
              </a:rPr>
              <a:t>number  </a:t>
            </a:r>
            <a:r>
              <a:rPr sz="2400" dirty="0">
                <a:latin typeface="Arial"/>
                <a:cs typeface="Arial"/>
              </a:rPr>
              <a:t>of </a:t>
            </a:r>
            <a:r>
              <a:rPr sz="2400" spc="-5" dirty="0">
                <a:latin typeface="Arial"/>
                <a:cs typeface="Arial"/>
              </a:rPr>
              <a:t>features,</a:t>
            </a:r>
            <a:r>
              <a:rPr sz="2400" spc="-90" dirty="0">
                <a:latin typeface="Arial"/>
                <a:cs typeface="Arial"/>
              </a:rPr>
              <a:t> </a:t>
            </a:r>
            <a:r>
              <a:rPr sz="2400" spc="-5" dirty="0">
                <a:latin typeface="Arial"/>
                <a:cs typeface="Arial"/>
              </a:rPr>
              <a:t>notably:</a:t>
            </a:r>
            <a:endParaRPr sz="2400">
              <a:latin typeface="Arial"/>
              <a:cs typeface="Arial"/>
            </a:endParaRPr>
          </a:p>
          <a:p>
            <a:pPr marL="356870" marR="346710" lvl="1">
              <a:lnSpc>
                <a:spcPct val="100000"/>
              </a:lnSpc>
              <a:spcBef>
                <a:spcPts val="575"/>
              </a:spcBef>
              <a:buChar char="-"/>
              <a:tabLst>
                <a:tab pos="540385" algn="l"/>
              </a:tabLst>
            </a:pPr>
            <a:r>
              <a:rPr sz="2400" spc="-5" dirty="0">
                <a:latin typeface="Arial"/>
                <a:cs typeface="Arial"/>
              </a:rPr>
              <a:t>The rejection </a:t>
            </a:r>
            <a:r>
              <a:rPr sz="2400" dirty="0">
                <a:latin typeface="Arial"/>
                <a:cs typeface="Arial"/>
              </a:rPr>
              <a:t>of </a:t>
            </a:r>
            <a:r>
              <a:rPr sz="2400" spc="-5" dirty="0">
                <a:latin typeface="Arial"/>
                <a:cs typeface="Arial"/>
              </a:rPr>
              <a:t>holistic theories </a:t>
            </a:r>
            <a:r>
              <a:rPr sz="2400" dirty="0">
                <a:latin typeface="Arial"/>
                <a:cs typeface="Arial"/>
              </a:rPr>
              <a:t>and the </a:t>
            </a:r>
            <a:r>
              <a:rPr sz="2400" spc="-5" dirty="0">
                <a:latin typeface="Arial"/>
                <a:cs typeface="Arial"/>
              </a:rPr>
              <a:t>idea </a:t>
            </a:r>
            <a:r>
              <a:rPr sz="2400" dirty="0">
                <a:latin typeface="Arial"/>
                <a:cs typeface="Arial"/>
              </a:rPr>
              <a:t>of </a:t>
            </a:r>
            <a:r>
              <a:rPr sz="2400" spc="-5" dirty="0">
                <a:latin typeface="Arial"/>
                <a:cs typeface="Arial"/>
              </a:rPr>
              <a:t>totality in  favour </a:t>
            </a:r>
            <a:r>
              <a:rPr sz="2400" dirty="0">
                <a:latin typeface="Arial"/>
                <a:cs typeface="Arial"/>
              </a:rPr>
              <a:t>of </a:t>
            </a:r>
            <a:r>
              <a:rPr sz="2400" spc="-5" dirty="0">
                <a:latin typeface="Arial"/>
                <a:cs typeface="Arial"/>
              </a:rPr>
              <a:t>theories </a:t>
            </a:r>
            <a:r>
              <a:rPr sz="2400" dirty="0">
                <a:latin typeface="Arial"/>
                <a:cs typeface="Arial"/>
              </a:rPr>
              <a:t>of</a:t>
            </a:r>
            <a:r>
              <a:rPr sz="2400" spc="-120" dirty="0">
                <a:latin typeface="Arial"/>
                <a:cs typeface="Arial"/>
              </a:rPr>
              <a:t> </a:t>
            </a:r>
            <a:r>
              <a:rPr sz="2400" spc="-5" dirty="0">
                <a:latin typeface="Arial"/>
                <a:cs typeface="Arial"/>
              </a:rPr>
              <a:t>multiplicity;</a:t>
            </a:r>
            <a:endParaRPr sz="2400">
              <a:latin typeface="Arial"/>
              <a:cs typeface="Arial"/>
            </a:endParaRPr>
          </a:p>
          <a:p>
            <a:pPr marL="356870" marR="222885" lvl="1" algn="just">
              <a:lnSpc>
                <a:spcPct val="100000"/>
              </a:lnSpc>
              <a:buChar char="-"/>
              <a:tabLst>
                <a:tab pos="540385" algn="l"/>
              </a:tabLst>
            </a:pPr>
            <a:r>
              <a:rPr sz="2400" spc="-5" dirty="0">
                <a:latin typeface="Arial"/>
                <a:cs typeface="Arial"/>
              </a:rPr>
              <a:t>The rejection </a:t>
            </a:r>
            <a:r>
              <a:rPr sz="2400" dirty="0">
                <a:latin typeface="Arial"/>
                <a:cs typeface="Arial"/>
              </a:rPr>
              <a:t>of the </a:t>
            </a:r>
            <a:r>
              <a:rPr sz="2400" spc="-5" dirty="0">
                <a:latin typeface="Arial"/>
                <a:cs typeface="Arial"/>
              </a:rPr>
              <a:t>idea </a:t>
            </a:r>
            <a:r>
              <a:rPr sz="2400" dirty="0">
                <a:latin typeface="Arial"/>
                <a:cs typeface="Arial"/>
              </a:rPr>
              <a:t>of the </a:t>
            </a:r>
            <a:r>
              <a:rPr sz="2400" spc="-5" dirty="0">
                <a:latin typeface="Arial"/>
                <a:cs typeface="Arial"/>
              </a:rPr>
              <a:t>unitary subject in favour </a:t>
            </a:r>
            <a:r>
              <a:rPr sz="2400" dirty="0">
                <a:latin typeface="Arial"/>
                <a:cs typeface="Arial"/>
              </a:rPr>
              <a:t>of  </a:t>
            </a:r>
            <a:r>
              <a:rPr sz="2400" spc="-5" dirty="0">
                <a:latin typeface="Arial"/>
                <a:cs typeface="Arial"/>
              </a:rPr>
              <a:t>theories </a:t>
            </a:r>
            <a:r>
              <a:rPr sz="2400" dirty="0">
                <a:latin typeface="Arial"/>
                <a:cs typeface="Arial"/>
              </a:rPr>
              <a:t>of </a:t>
            </a:r>
            <a:r>
              <a:rPr sz="2400" spc="-5" dirty="0">
                <a:latin typeface="Arial"/>
                <a:cs typeface="Arial"/>
              </a:rPr>
              <a:t>heterogeneity, </a:t>
            </a:r>
            <a:r>
              <a:rPr sz="2400" dirty="0">
                <a:latin typeface="Arial"/>
                <a:cs typeface="Arial"/>
              </a:rPr>
              <a:t>of </a:t>
            </a:r>
            <a:r>
              <a:rPr sz="2400" spc="-5" dirty="0">
                <a:latin typeface="Arial"/>
                <a:cs typeface="Arial"/>
              </a:rPr>
              <a:t>intersecting "language games"  (Lyotard),</a:t>
            </a:r>
            <a:r>
              <a:rPr sz="2400" spc="-45" dirty="0">
                <a:latin typeface="Arial"/>
                <a:cs typeface="Arial"/>
              </a:rPr>
              <a:t> </a:t>
            </a:r>
            <a:r>
              <a:rPr sz="2400" dirty="0">
                <a:latin typeface="Arial"/>
                <a:cs typeface="Arial"/>
              </a:rPr>
              <a:t>etc.</a:t>
            </a:r>
            <a:endParaRPr sz="2400">
              <a:latin typeface="Arial"/>
              <a:cs typeface="Arial"/>
            </a:endParaRPr>
          </a:p>
        </p:txBody>
      </p:sp>
      <p:sp>
        <p:nvSpPr>
          <p:cNvPr id="3" name="object 3"/>
          <p:cNvSpPr/>
          <p:nvPr/>
        </p:nvSpPr>
        <p:spPr>
          <a:xfrm>
            <a:off x="6327775" y="3352800"/>
            <a:ext cx="2740024" cy="34670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275</a:t>
            </a:fld>
            <a:endParaRPr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554227"/>
            <a:ext cx="8432165" cy="572833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spc="-5" dirty="0">
                <a:latin typeface="Arial"/>
                <a:cs typeface="Arial"/>
              </a:rPr>
              <a:t>An idea which is </a:t>
            </a:r>
            <a:r>
              <a:rPr sz="2200" dirty="0">
                <a:latin typeface="Arial"/>
                <a:cs typeface="Arial"/>
              </a:rPr>
              <a:t>not </a:t>
            </a:r>
            <a:r>
              <a:rPr sz="2200" spc="-5" dirty="0">
                <a:latin typeface="Arial"/>
                <a:cs typeface="Arial"/>
              </a:rPr>
              <a:t>unchallenged in </a:t>
            </a:r>
            <a:r>
              <a:rPr sz="2200" dirty="0">
                <a:latin typeface="Arial"/>
                <a:cs typeface="Arial"/>
              </a:rPr>
              <a:t>post-structuralism </a:t>
            </a:r>
            <a:r>
              <a:rPr sz="2200" spc="-5" dirty="0">
                <a:latin typeface="Arial"/>
                <a:cs typeface="Arial"/>
              </a:rPr>
              <a:t>but  </a:t>
            </a:r>
            <a:r>
              <a:rPr sz="2200" dirty="0">
                <a:latin typeface="Arial"/>
                <a:cs typeface="Arial"/>
              </a:rPr>
              <a:t>becomes </a:t>
            </a:r>
            <a:r>
              <a:rPr sz="2200" spc="-5" dirty="0">
                <a:latin typeface="Arial"/>
                <a:cs typeface="Arial"/>
              </a:rPr>
              <a:t>an orthodoxy in </a:t>
            </a:r>
            <a:r>
              <a:rPr sz="2200" dirty="0">
                <a:latin typeface="Arial"/>
                <a:cs typeface="Arial"/>
              </a:rPr>
              <a:t>post-modernism </a:t>
            </a:r>
            <a:r>
              <a:rPr sz="2200" spc="-5" dirty="0">
                <a:latin typeface="Arial"/>
                <a:cs typeface="Arial"/>
              </a:rPr>
              <a:t>is </a:t>
            </a:r>
            <a:r>
              <a:rPr sz="2200" dirty="0">
                <a:latin typeface="Arial"/>
                <a:cs typeface="Arial"/>
              </a:rPr>
              <a:t>the </a:t>
            </a:r>
            <a:r>
              <a:rPr sz="2200" spc="-5" dirty="0">
                <a:latin typeface="Arial"/>
                <a:cs typeface="Arial"/>
              </a:rPr>
              <a:t>primacy </a:t>
            </a:r>
            <a:r>
              <a:rPr sz="2200" dirty="0">
                <a:latin typeface="Arial"/>
                <a:cs typeface="Arial"/>
              </a:rPr>
              <a:t>of </a:t>
            </a:r>
            <a:r>
              <a:rPr sz="2200" spc="-5" dirty="0">
                <a:latin typeface="Arial"/>
                <a:cs typeface="Arial"/>
              </a:rPr>
              <a:t>the  </a:t>
            </a:r>
            <a:r>
              <a:rPr sz="2200" dirty="0">
                <a:latin typeface="Arial"/>
                <a:cs typeface="Arial"/>
              </a:rPr>
              <a:t>"text" </a:t>
            </a:r>
            <a:r>
              <a:rPr sz="2200" spc="-5" dirty="0">
                <a:latin typeface="Arial"/>
                <a:cs typeface="Arial"/>
              </a:rPr>
              <a:t>(however defined) </a:t>
            </a:r>
            <a:r>
              <a:rPr sz="2200" dirty="0">
                <a:latin typeface="Arial"/>
                <a:cs typeface="Arial"/>
              </a:rPr>
              <a:t>over "the </a:t>
            </a:r>
            <a:r>
              <a:rPr sz="2200" spc="-5" dirty="0">
                <a:latin typeface="Arial"/>
                <a:cs typeface="Arial"/>
              </a:rPr>
              <a:t>social". </a:t>
            </a:r>
            <a:r>
              <a:rPr sz="2200" spc="0" dirty="0">
                <a:latin typeface="Arial"/>
                <a:cs typeface="Arial"/>
              </a:rPr>
              <a:t>We </a:t>
            </a:r>
            <a:r>
              <a:rPr sz="2200" dirty="0">
                <a:latin typeface="Arial"/>
                <a:cs typeface="Arial"/>
              </a:rPr>
              <a:t>saw that </a:t>
            </a:r>
            <a:r>
              <a:rPr sz="2200" spc="-5" dirty="0">
                <a:latin typeface="Arial"/>
                <a:cs typeface="Arial"/>
              </a:rPr>
              <a:t>Foucault  retains an interest in institutional analysis and </a:t>
            </a:r>
            <a:r>
              <a:rPr sz="2200" dirty="0">
                <a:latin typeface="Arial"/>
                <a:cs typeface="Arial"/>
              </a:rPr>
              <a:t>the </a:t>
            </a:r>
            <a:r>
              <a:rPr sz="2200" spc="-5" dirty="0">
                <a:latin typeface="Arial"/>
                <a:cs typeface="Arial"/>
              </a:rPr>
              <a:t>organisation of  social relations; in </a:t>
            </a:r>
            <a:r>
              <a:rPr sz="2200" dirty="0">
                <a:latin typeface="Arial"/>
                <a:cs typeface="Arial"/>
              </a:rPr>
              <a:t>post-modernist </a:t>
            </a:r>
            <a:r>
              <a:rPr sz="2200" spc="-5" dirty="0">
                <a:latin typeface="Arial"/>
                <a:cs typeface="Arial"/>
              </a:rPr>
              <a:t>writing (with </a:t>
            </a:r>
            <a:r>
              <a:rPr sz="2200" dirty="0">
                <a:latin typeface="Arial"/>
                <a:cs typeface="Arial"/>
              </a:rPr>
              <a:t>some </a:t>
            </a:r>
            <a:r>
              <a:rPr sz="2200" spc="-5" dirty="0">
                <a:latin typeface="Arial"/>
                <a:cs typeface="Arial"/>
              </a:rPr>
              <a:t>exceptions,  </a:t>
            </a:r>
            <a:r>
              <a:rPr sz="2200" spc="-10" dirty="0">
                <a:latin typeface="Arial"/>
                <a:cs typeface="Arial"/>
              </a:rPr>
              <a:t>like </a:t>
            </a:r>
            <a:r>
              <a:rPr sz="2200" spc="-5" dirty="0">
                <a:latin typeface="Arial"/>
                <a:cs typeface="Arial"/>
              </a:rPr>
              <a:t>Angela McRobbie), </a:t>
            </a:r>
            <a:r>
              <a:rPr sz="2200" dirty="0">
                <a:latin typeface="Arial"/>
                <a:cs typeface="Arial"/>
              </a:rPr>
              <a:t>"texts" </a:t>
            </a:r>
            <a:r>
              <a:rPr sz="2200" spc="-5" dirty="0">
                <a:latin typeface="Arial"/>
                <a:cs typeface="Arial"/>
              </a:rPr>
              <a:t>(which </a:t>
            </a:r>
            <a:r>
              <a:rPr sz="2200" dirty="0">
                <a:latin typeface="Arial"/>
                <a:cs typeface="Arial"/>
              </a:rPr>
              <a:t>can </a:t>
            </a:r>
            <a:r>
              <a:rPr sz="2200" spc="-5" dirty="0">
                <a:latin typeface="Arial"/>
                <a:cs typeface="Arial"/>
              </a:rPr>
              <a:t>include things </a:t>
            </a:r>
            <a:r>
              <a:rPr sz="2200" spc="-10" dirty="0">
                <a:latin typeface="Arial"/>
                <a:cs typeface="Arial"/>
              </a:rPr>
              <a:t>like  </a:t>
            </a:r>
            <a:r>
              <a:rPr sz="2200" spc="-5" dirty="0">
                <a:latin typeface="Arial"/>
                <a:cs typeface="Arial"/>
              </a:rPr>
              <a:t>television </a:t>
            </a:r>
            <a:r>
              <a:rPr sz="2200" dirty="0">
                <a:latin typeface="Arial"/>
                <a:cs typeface="Arial"/>
              </a:rPr>
              <a:t>advertisements or everyday conversations) are taken  </a:t>
            </a:r>
            <a:r>
              <a:rPr sz="2200" spc="0" dirty="0">
                <a:latin typeface="Arial"/>
                <a:cs typeface="Arial"/>
              </a:rPr>
              <a:t>to </a:t>
            </a:r>
            <a:r>
              <a:rPr sz="2200" spc="-5" dirty="0">
                <a:latin typeface="Arial"/>
                <a:cs typeface="Arial"/>
              </a:rPr>
              <a:t>be </a:t>
            </a:r>
            <a:r>
              <a:rPr sz="2200" dirty="0">
                <a:latin typeface="Arial"/>
                <a:cs typeface="Arial"/>
              </a:rPr>
              <a:t>the </a:t>
            </a:r>
            <a:r>
              <a:rPr sz="2200" spc="-5" dirty="0">
                <a:latin typeface="Arial"/>
                <a:cs typeface="Arial"/>
              </a:rPr>
              <a:t>sole </a:t>
            </a:r>
            <a:r>
              <a:rPr sz="2200" dirty="0">
                <a:latin typeface="Arial"/>
                <a:cs typeface="Arial"/>
              </a:rPr>
              <a:t>constituent of </a:t>
            </a:r>
            <a:r>
              <a:rPr sz="2200" spc="-5" dirty="0">
                <a:latin typeface="Arial"/>
                <a:cs typeface="Arial"/>
              </a:rPr>
              <a:t>reality, </a:t>
            </a:r>
            <a:r>
              <a:rPr sz="2200" dirty="0">
                <a:latin typeface="Arial"/>
                <a:cs typeface="Arial"/>
              </a:rPr>
              <a:t>so that the assumption of a  </a:t>
            </a:r>
            <a:r>
              <a:rPr sz="2200" spc="-5" dirty="0">
                <a:latin typeface="Arial"/>
                <a:cs typeface="Arial"/>
              </a:rPr>
              <a:t>deep social reality underlying </a:t>
            </a:r>
            <a:r>
              <a:rPr sz="2200" dirty="0">
                <a:latin typeface="Arial"/>
                <a:cs typeface="Arial"/>
              </a:rPr>
              <a:t>these everyday surfaces </a:t>
            </a:r>
            <a:r>
              <a:rPr sz="2200" spc="-5" dirty="0">
                <a:latin typeface="Arial"/>
                <a:cs typeface="Arial"/>
              </a:rPr>
              <a:t>is  </a:t>
            </a:r>
            <a:r>
              <a:rPr sz="2200" dirty="0">
                <a:latin typeface="Arial"/>
                <a:cs typeface="Arial"/>
              </a:rPr>
              <a:t>rejected. These surfaces, </a:t>
            </a:r>
            <a:r>
              <a:rPr sz="2200" spc="-5" dirty="0">
                <a:latin typeface="Arial"/>
                <a:cs typeface="Arial"/>
              </a:rPr>
              <a:t>in one version </a:t>
            </a:r>
            <a:r>
              <a:rPr sz="2200" dirty="0">
                <a:latin typeface="Arial"/>
                <a:cs typeface="Arial"/>
              </a:rPr>
              <a:t>of </a:t>
            </a:r>
            <a:r>
              <a:rPr sz="2200" spc="-5" dirty="0">
                <a:latin typeface="Arial"/>
                <a:cs typeface="Arial"/>
              </a:rPr>
              <a:t>things, </a:t>
            </a:r>
            <a:r>
              <a:rPr sz="2200" dirty="0">
                <a:latin typeface="Arial"/>
                <a:cs typeface="Arial"/>
              </a:rPr>
              <a:t>are </a:t>
            </a:r>
            <a:r>
              <a:rPr sz="2200" spc="-5" dirty="0">
                <a:latin typeface="Arial"/>
                <a:cs typeface="Arial"/>
              </a:rPr>
              <a:t>reality;  and </a:t>
            </a:r>
            <a:r>
              <a:rPr sz="2200" dirty="0">
                <a:latin typeface="Arial"/>
                <a:cs typeface="Arial"/>
              </a:rPr>
              <a:t>the </a:t>
            </a:r>
            <a:r>
              <a:rPr sz="2200" spc="-5" dirty="0">
                <a:latin typeface="Arial"/>
                <a:cs typeface="Arial"/>
              </a:rPr>
              <a:t>idea </a:t>
            </a:r>
            <a:r>
              <a:rPr sz="2200" dirty="0">
                <a:latin typeface="Arial"/>
                <a:cs typeface="Arial"/>
              </a:rPr>
              <a:t>that there </a:t>
            </a:r>
            <a:r>
              <a:rPr sz="2200" spc="-5" dirty="0">
                <a:latin typeface="Arial"/>
                <a:cs typeface="Arial"/>
              </a:rPr>
              <a:t>is anything behind </a:t>
            </a:r>
            <a:r>
              <a:rPr sz="2200" dirty="0">
                <a:latin typeface="Arial"/>
                <a:cs typeface="Arial"/>
              </a:rPr>
              <a:t>them </a:t>
            </a:r>
            <a:r>
              <a:rPr sz="2200" spc="-5" dirty="0">
                <a:latin typeface="Arial"/>
                <a:cs typeface="Arial"/>
              </a:rPr>
              <a:t>is akin </a:t>
            </a:r>
            <a:r>
              <a:rPr sz="2200" spc="0" dirty="0">
                <a:latin typeface="Arial"/>
                <a:cs typeface="Arial"/>
              </a:rPr>
              <a:t>to </a:t>
            </a:r>
            <a:r>
              <a:rPr sz="2200" spc="-5" dirty="0">
                <a:latin typeface="Arial"/>
                <a:cs typeface="Arial"/>
              </a:rPr>
              <a:t>the  belief in </a:t>
            </a:r>
            <a:r>
              <a:rPr sz="2200" dirty="0">
                <a:latin typeface="Arial"/>
                <a:cs typeface="Arial"/>
              </a:rPr>
              <a:t>God. </a:t>
            </a:r>
            <a:r>
              <a:rPr sz="2200" spc="-5" dirty="0">
                <a:latin typeface="Arial"/>
                <a:cs typeface="Arial"/>
              </a:rPr>
              <a:t>This is </a:t>
            </a:r>
            <a:r>
              <a:rPr sz="2200" dirty="0">
                <a:latin typeface="Arial"/>
                <a:cs typeface="Arial"/>
              </a:rPr>
              <a:t>of course </a:t>
            </a:r>
            <a:r>
              <a:rPr sz="2200" spc="-5" dirty="0">
                <a:latin typeface="Arial"/>
                <a:cs typeface="Arial"/>
              </a:rPr>
              <a:t>only really sustainable on the  basis </a:t>
            </a:r>
            <a:r>
              <a:rPr sz="2200" dirty="0">
                <a:latin typeface="Arial"/>
                <a:cs typeface="Arial"/>
              </a:rPr>
              <a:t>of a </a:t>
            </a:r>
            <a:r>
              <a:rPr sz="2200" spc="-5" dirty="0">
                <a:latin typeface="Arial"/>
                <a:cs typeface="Arial"/>
              </a:rPr>
              <a:t>rejection </a:t>
            </a:r>
            <a:r>
              <a:rPr sz="2200" dirty="0">
                <a:latin typeface="Arial"/>
                <a:cs typeface="Arial"/>
              </a:rPr>
              <a:t>of </a:t>
            </a:r>
            <a:r>
              <a:rPr sz="2200" spc="-5" dirty="0">
                <a:latin typeface="Arial"/>
                <a:cs typeface="Arial"/>
              </a:rPr>
              <a:t>determination and causality, </a:t>
            </a:r>
            <a:r>
              <a:rPr sz="2200" dirty="0">
                <a:latin typeface="Arial"/>
                <a:cs typeface="Arial"/>
              </a:rPr>
              <a:t>so that </a:t>
            </a:r>
            <a:r>
              <a:rPr sz="2200" spc="-5" dirty="0">
                <a:latin typeface="Arial"/>
                <a:cs typeface="Arial"/>
              </a:rPr>
              <a:t>the  </a:t>
            </a:r>
            <a:r>
              <a:rPr sz="2200" dirty="0">
                <a:latin typeface="Arial"/>
                <a:cs typeface="Arial"/>
              </a:rPr>
              <a:t>"texts" of the everyday </a:t>
            </a:r>
            <a:r>
              <a:rPr sz="2200" spc="-5" dirty="0">
                <a:latin typeface="Arial"/>
                <a:cs typeface="Arial"/>
              </a:rPr>
              <a:t>conversations carried </a:t>
            </a:r>
            <a:r>
              <a:rPr sz="2200" dirty="0">
                <a:latin typeface="Arial"/>
                <a:cs typeface="Arial"/>
              </a:rPr>
              <a:t>out at the </a:t>
            </a:r>
            <a:r>
              <a:rPr sz="2200" spc="-5" dirty="0">
                <a:latin typeface="Arial"/>
                <a:cs typeface="Arial"/>
              </a:rPr>
              <a:t>stock  exchange </a:t>
            </a:r>
            <a:r>
              <a:rPr sz="2200" dirty="0">
                <a:latin typeface="Arial"/>
                <a:cs typeface="Arial"/>
              </a:rPr>
              <a:t>or of </a:t>
            </a:r>
            <a:r>
              <a:rPr sz="2200" spc="-5" dirty="0">
                <a:latin typeface="Arial"/>
                <a:cs typeface="Arial"/>
              </a:rPr>
              <a:t>administrative regulations </a:t>
            </a:r>
            <a:r>
              <a:rPr sz="2200" dirty="0">
                <a:latin typeface="Arial"/>
                <a:cs typeface="Arial"/>
              </a:rPr>
              <a:t>are treated </a:t>
            </a:r>
            <a:r>
              <a:rPr sz="2200" spc="-5" dirty="0">
                <a:latin typeface="Arial"/>
                <a:cs typeface="Arial"/>
              </a:rPr>
              <a:t>as having  no </a:t>
            </a:r>
            <a:r>
              <a:rPr sz="2200" dirty="0">
                <a:latin typeface="Arial"/>
                <a:cs typeface="Arial"/>
              </a:rPr>
              <a:t>greater </a:t>
            </a:r>
            <a:r>
              <a:rPr sz="2200" spc="-5" dirty="0">
                <a:latin typeface="Arial"/>
                <a:cs typeface="Arial"/>
              </a:rPr>
              <a:t>influence </a:t>
            </a:r>
            <a:r>
              <a:rPr sz="2200" dirty="0">
                <a:latin typeface="Arial"/>
                <a:cs typeface="Arial"/>
              </a:rPr>
              <a:t>over events than the "texts" of </a:t>
            </a:r>
            <a:r>
              <a:rPr sz="2200" spc="-5" dirty="0">
                <a:latin typeface="Arial"/>
                <a:cs typeface="Arial"/>
              </a:rPr>
              <a:t>conversations  in </a:t>
            </a:r>
            <a:r>
              <a:rPr sz="2200" dirty="0">
                <a:latin typeface="Arial"/>
                <a:cs typeface="Arial"/>
              </a:rPr>
              <a:t>the </a:t>
            </a:r>
            <a:r>
              <a:rPr sz="2200" spc="-5" dirty="0">
                <a:latin typeface="Arial"/>
                <a:cs typeface="Arial"/>
              </a:rPr>
              <a:t>pub </a:t>
            </a:r>
            <a:r>
              <a:rPr sz="2200" dirty="0">
                <a:latin typeface="Arial"/>
                <a:cs typeface="Arial"/>
              </a:rPr>
              <a:t>or of the </a:t>
            </a:r>
            <a:r>
              <a:rPr sz="2200" spc="-5" dirty="0">
                <a:latin typeface="Arial"/>
                <a:cs typeface="Arial"/>
              </a:rPr>
              <a:t>latest</a:t>
            </a:r>
            <a:r>
              <a:rPr sz="2200" spc="-55" dirty="0">
                <a:latin typeface="Arial"/>
                <a:cs typeface="Arial"/>
              </a:rPr>
              <a:t> </a:t>
            </a:r>
            <a:r>
              <a:rPr sz="2200" spc="-5" dirty="0">
                <a:latin typeface="Arial"/>
                <a:cs typeface="Arial"/>
              </a:rPr>
              <a:t>movie.</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276</a:t>
            </a:fld>
            <a:endParaRPr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554227"/>
            <a:ext cx="8449310" cy="539305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spc="-5" dirty="0">
                <a:latin typeface="Arial"/>
                <a:cs typeface="Arial"/>
              </a:rPr>
              <a:t>This is in </a:t>
            </a:r>
            <a:r>
              <a:rPr sz="2200" dirty="0">
                <a:latin typeface="Arial"/>
                <a:cs typeface="Arial"/>
              </a:rPr>
              <a:t>effect a </a:t>
            </a:r>
            <a:r>
              <a:rPr sz="2200" spc="-5" dirty="0">
                <a:latin typeface="Arial"/>
                <a:cs typeface="Arial"/>
              </a:rPr>
              <a:t>version </a:t>
            </a:r>
            <a:r>
              <a:rPr sz="2200" dirty="0">
                <a:latin typeface="Arial"/>
                <a:cs typeface="Arial"/>
              </a:rPr>
              <a:t>of the poststructuralist </a:t>
            </a:r>
            <a:r>
              <a:rPr sz="2200" spc="-5" dirty="0">
                <a:latin typeface="Arial"/>
                <a:cs typeface="Arial"/>
              </a:rPr>
              <a:t>emphasis on the  "signifier" as </a:t>
            </a:r>
            <a:r>
              <a:rPr sz="2200" dirty="0">
                <a:latin typeface="Arial"/>
                <a:cs typeface="Arial"/>
              </a:rPr>
              <a:t>opposed </a:t>
            </a:r>
            <a:r>
              <a:rPr sz="2200" spc="0" dirty="0">
                <a:latin typeface="Arial"/>
                <a:cs typeface="Arial"/>
              </a:rPr>
              <a:t>to </a:t>
            </a:r>
            <a:r>
              <a:rPr sz="2200" dirty="0">
                <a:latin typeface="Arial"/>
                <a:cs typeface="Arial"/>
              </a:rPr>
              <a:t>the </a:t>
            </a:r>
            <a:r>
              <a:rPr sz="2200" spc="-5" dirty="0">
                <a:latin typeface="Arial"/>
                <a:cs typeface="Arial"/>
              </a:rPr>
              <a:t>"signified", </a:t>
            </a:r>
            <a:r>
              <a:rPr sz="2200" dirty="0">
                <a:latin typeface="Arial"/>
                <a:cs typeface="Arial"/>
              </a:rPr>
              <a:t>or </a:t>
            </a:r>
            <a:r>
              <a:rPr sz="2200" spc="-5" dirty="0">
                <a:latin typeface="Arial"/>
                <a:cs typeface="Arial"/>
              </a:rPr>
              <a:t>in </a:t>
            </a:r>
            <a:r>
              <a:rPr sz="2200" dirty="0">
                <a:latin typeface="Arial"/>
                <a:cs typeface="Arial"/>
              </a:rPr>
              <a:t>other </a:t>
            </a:r>
            <a:r>
              <a:rPr sz="2200" spc="-5" dirty="0">
                <a:latin typeface="Arial"/>
                <a:cs typeface="Arial"/>
              </a:rPr>
              <a:t>words of  </a:t>
            </a:r>
            <a:r>
              <a:rPr sz="2200" spc="-10" dirty="0">
                <a:latin typeface="Arial"/>
                <a:cs typeface="Arial"/>
              </a:rPr>
              <a:t>language </a:t>
            </a:r>
            <a:r>
              <a:rPr sz="2200" dirty="0">
                <a:latin typeface="Arial"/>
                <a:cs typeface="Arial"/>
              </a:rPr>
              <a:t>rather than the subject-objects of </a:t>
            </a:r>
            <a:r>
              <a:rPr sz="2200" spc="-10" dirty="0">
                <a:latin typeface="Arial"/>
                <a:cs typeface="Arial"/>
              </a:rPr>
              <a:t>language </a:t>
            </a:r>
            <a:r>
              <a:rPr sz="2200" spc="-5" dirty="0">
                <a:latin typeface="Arial"/>
                <a:cs typeface="Arial"/>
              </a:rPr>
              <a:t>which </a:t>
            </a:r>
            <a:r>
              <a:rPr sz="2200" dirty="0">
                <a:latin typeface="Arial"/>
                <a:cs typeface="Arial"/>
              </a:rPr>
              <a:t>are  human </a:t>
            </a:r>
            <a:r>
              <a:rPr sz="2200" spc="-5" dirty="0">
                <a:latin typeface="Arial"/>
                <a:cs typeface="Arial"/>
              </a:rPr>
              <a:t>beings talking </a:t>
            </a:r>
            <a:r>
              <a:rPr sz="2200" dirty="0">
                <a:latin typeface="Arial"/>
                <a:cs typeface="Arial"/>
              </a:rPr>
              <a:t>about </a:t>
            </a:r>
            <a:r>
              <a:rPr sz="2200" spc="-5" dirty="0">
                <a:latin typeface="Arial"/>
                <a:cs typeface="Arial"/>
              </a:rPr>
              <a:t>their relations with one </a:t>
            </a:r>
            <a:r>
              <a:rPr sz="2200" dirty="0">
                <a:latin typeface="Arial"/>
                <a:cs typeface="Arial"/>
              </a:rPr>
              <a:t>another. </a:t>
            </a:r>
            <a:r>
              <a:rPr sz="2200" spc="0" dirty="0">
                <a:latin typeface="Arial"/>
                <a:cs typeface="Arial"/>
              </a:rPr>
              <a:t>In  </a:t>
            </a:r>
            <a:r>
              <a:rPr sz="2200" dirty="0">
                <a:latin typeface="Arial"/>
                <a:cs typeface="Arial"/>
              </a:rPr>
              <a:t>the </a:t>
            </a:r>
            <a:r>
              <a:rPr sz="2200" spc="-5" dirty="0">
                <a:latin typeface="Arial"/>
                <a:cs typeface="Arial"/>
              </a:rPr>
              <a:t>Foucauldian </a:t>
            </a:r>
            <a:r>
              <a:rPr sz="2200" dirty="0">
                <a:latin typeface="Arial"/>
                <a:cs typeface="Arial"/>
              </a:rPr>
              <a:t>approach, the </a:t>
            </a:r>
            <a:r>
              <a:rPr sz="2200" spc="-5" dirty="0">
                <a:latin typeface="Arial"/>
                <a:cs typeface="Arial"/>
              </a:rPr>
              <a:t>separation between signifier </a:t>
            </a:r>
            <a:r>
              <a:rPr sz="2200" spc="-10" dirty="0">
                <a:latin typeface="Arial"/>
                <a:cs typeface="Arial"/>
              </a:rPr>
              <a:t>and  </a:t>
            </a:r>
            <a:r>
              <a:rPr sz="2200" spc="-5" dirty="0">
                <a:latin typeface="Arial"/>
                <a:cs typeface="Arial"/>
              </a:rPr>
              <a:t>signified is </a:t>
            </a:r>
            <a:r>
              <a:rPr sz="2200" dirty="0">
                <a:latin typeface="Arial"/>
                <a:cs typeface="Arial"/>
              </a:rPr>
              <a:t>effectively </a:t>
            </a:r>
            <a:r>
              <a:rPr sz="2200" spc="-5" dirty="0">
                <a:latin typeface="Arial"/>
                <a:cs typeface="Arial"/>
              </a:rPr>
              <a:t>denied, </a:t>
            </a:r>
            <a:r>
              <a:rPr sz="2200" dirty="0">
                <a:latin typeface="Arial"/>
                <a:cs typeface="Arial"/>
              </a:rPr>
              <a:t>so that </a:t>
            </a:r>
            <a:r>
              <a:rPr sz="2200" spc="-5" dirty="0">
                <a:latin typeface="Arial"/>
                <a:cs typeface="Arial"/>
              </a:rPr>
              <a:t>administrative regulations,  </a:t>
            </a:r>
            <a:r>
              <a:rPr sz="2200" dirty="0">
                <a:latin typeface="Arial"/>
                <a:cs typeface="Arial"/>
              </a:rPr>
              <a:t>for </a:t>
            </a:r>
            <a:r>
              <a:rPr sz="2200" spc="-5" dirty="0">
                <a:latin typeface="Arial"/>
                <a:cs typeface="Arial"/>
              </a:rPr>
              <a:t>example, </a:t>
            </a:r>
            <a:r>
              <a:rPr sz="2200" dirty="0">
                <a:latin typeface="Arial"/>
                <a:cs typeface="Arial"/>
              </a:rPr>
              <a:t>are seen </a:t>
            </a:r>
            <a:r>
              <a:rPr sz="2200" spc="-5" dirty="0">
                <a:latin typeface="Arial"/>
                <a:cs typeface="Arial"/>
              </a:rPr>
              <a:t>as being </a:t>
            </a:r>
            <a:r>
              <a:rPr sz="2200" dirty="0">
                <a:latin typeface="Arial"/>
                <a:cs typeface="Arial"/>
              </a:rPr>
              <a:t>at </a:t>
            </a:r>
            <a:r>
              <a:rPr sz="2200" spc="-5" dirty="0">
                <a:latin typeface="Arial"/>
                <a:cs typeface="Arial"/>
              </a:rPr>
              <a:t>one and </a:t>
            </a:r>
            <a:r>
              <a:rPr sz="2200" dirty="0">
                <a:latin typeface="Arial"/>
                <a:cs typeface="Arial"/>
              </a:rPr>
              <a:t>the same time  statements about </a:t>
            </a:r>
            <a:r>
              <a:rPr sz="2200" spc="-5" dirty="0">
                <a:latin typeface="Arial"/>
                <a:cs typeface="Arial"/>
              </a:rPr>
              <a:t>reality and </a:t>
            </a:r>
            <a:r>
              <a:rPr sz="2200" dirty="0">
                <a:latin typeface="Arial"/>
                <a:cs typeface="Arial"/>
              </a:rPr>
              <a:t>statements </a:t>
            </a:r>
            <a:r>
              <a:rPr sz="2200" spc="-5" dirty="0">
                <a:latin typeface="Arial"/>
                <a:cs typeface="Arial"/>
              </a:rPr>
              <a:t>which </a:t>
            </a:r>
            <a:r>
              <a:rPr sz="2200" dirty="0">
                <a:latin typeface="Arial"/>
                <a:cs typeface="Arial"/>
              </a:rPr>
              <a:t>constitute a  </a:t>
            </a:r>
            <a:r>
              <a:rPr sz="2200" spc="-5" dirty="0">
                <a:latin typeface="Arial"/>
                <a:cs typeface="Arial"/>
              </a:rPr>
              <a:t>particular reality. This </a:t>
            </a:r>
            <a:r>
              <a:rPr sz="2200" dirty="0">
                <a:latin typeface="Arial"/>
                <a:cs typeface="Arial"/>
              </a:rPr>
              <a:t>approach </a:t>
            </a:r>
            <a:r>
              <a:rPr sz="2200" spc="-5" dirty="0">
                <a:latin typeface="Arial"/>
                <a:cs typeface="Arial"/>
              </a:rPr>
              <a:t>has </a:t>
            </a:r>
            <a:r>
              <a:rPr sz="2200" dirty="0">
                <a:latin typeface="Arial"/>
                <a:cs typeface="Arial"/>
              </a:rPr>
              <a:t>some strong </a:t>
            </a:r>
            <a:r>
              <a:rPr sz="2200" spc="-5" dirty="0">
                <a:latin typeface="Arial"/>
                <a:cs typeface="Arial"/>
              </a:rPr>
              <a:t>methodological  </a:t>
            </a:r>
            <a:r>
              <a:rPr sz="2200" dirty="0">
                <a:latin typeface="Arial"/>
                <a:cs typeface="Arial"/>
              </a:rPr>
              <a:t>support, </a:t>
            </a:r>
            <a:r>
              <a:rPr sz="2200" spc="-5" dirty="0">
                <a:latin typeface="Arial"/>
                <a:cs typeface="Arial"/>
              </a:rPr>
              <a:t>although </a:t>
            </a:r>
            <a:r>
              <a:rPr sz="2200" spc="-10" dirty="0">
                <a:latin typeface="Arial"/>
                <a:cs typeface="Arial"/>
              </a:rPr>
              <a:t>it </a:t>
            </a:r>
            <a:r>
              <a:rPr sz="2200" dirty="0">
                <a:latin typeface="Arial"/>
                <a:cs typeface="Arial"/>
              </a:rPr>
              <a:t>restricts </a:t>
            </a:r>
            <a:r>
              <a:rPr sz="2200" spc="-5" dirty="0">
                <a:latin typeface="Arial"/>
                <a:cs typeface="Arial"/>
              </a:rPr>
              <a:t>us </a:t>
            </a:r>
            <a:r>
              <a:rPr sz="2200" dirty="0">
                <a:latin typeface="Arial"/>
                <a:cs typeface="Arial"/>
              </a:rPr>
              <a:t>to </a:t>
            </a:r>
            <a:r>
              <a:rPr sz="2200" spc="-5" dirty="0">
                <a:latin typeface="Arial"/>
                <a:cs typeface="Arial"/>
              </a:rPr>
              <a:t>an examination </a:t>
            </a:r>
            <a:r>
              <a:rPr sz="2200" dirty="0">
                <a:latin typeface="Arial"/>
                <a:cs typeface="Arial"/>
              </a:rPr>
              <a:t>of </a:t>
            </a:r>
            <a:r>
              <a:rPr sz="2200" spc="-5" dirty="0">
                <a:latin typeface="Arial"/>
                <a:cs typeface="Arial"/>
              </a:rPr>
              <a:t>only </a:t>
            </a:r>
            <a:r>
              <a:rPr sz="2200" dirty="0">
                <a:latin typeface="Arial"/>
                <a:cs typeface="Arial"/>
              </a:rPr>
              <a:t>some  aspects of </a:t>
            </a:r>
            <a:r>
              <a:rPr sz="2200" spc="-5" dirty="0">
                <a:latin typeface="Arial"/>
                <a:cs typeface="Arial"/>
              </a:rPr>
              <a:t>social reality and is </a:t>
            </a:r>
            <a:r>
              <a:rPr sz="2200" spc="-10" dirty="0">
                <a:latin typeface="Arial"/>
                <a:cs typeface="Arial"/>
              </a:rPr>
              <a:t>likely </a:t>
            </a:r>
            <a:r>
              <a:rPr sz="2200" spc="-5" dirty="0">
                <a:latin typeface="Arial"/>
                <a:cs typeface="Arial"/>
              </a:rPr>
              <a:t>eventually </a:t>
            </a:r>
            <a:r>
              <a:rPr sz="2200" spc="0" dirty="0">
                <a:latin typeface="Arial"/>
                <a:cs typeface="Arial"/>
              </a:rPr>
              <a:t>to </a:t>
            </a:r>
            <a:r>
              <a:rPr sz="2200" dirty="0">
                <a:latin typeface="Arial"/>
                <a:cs typeface="Arial"/>
              </a:rPr>
              <a:t>prevent </a:t>
            </a:r>
            <a:r>
              <a:rPr sz="2200" spc="-5" dirty="0">
                <a:latin typeface="Arial"/>
                <a:cs typeface="Arial"/>
              </a:rPr>
              <a:t>us </a:t>
            </a:r>
            <a:r>
              <a:rPr sz="2200" dirty="0">
                <a:latin typeface="Arial"/>
                <a:cs typeface="Arial"/>
              </a:rPr>
              <a:t>from  </a:t>
            </a:r>
            <a:r>
              <a:rPr sz="2200" spc="-5" dirty="0">
                <a:latin typeface="Arial"/>
                <a:cs typeface="Arial"/>
              </a:rPr>
              <a:t>making </a:t>
            </a:r>
            <a:r>
              <a:rPr sz="2200" dirty="0">
                <a:latin typeface="Arial"/>
                <a:cs typeface="Arial"/>
              </a:rPr>
              <a:t>necessary </a:t>
            </a:r>
            <a:r>
              <a:rPr sz="2200" spc="-5" dirty="0">
                <a:latin typeface="Arial"/>
                <a:cs typeface="Arial"/>
              </a:rPr>
              <a:t>distinctions </a:t>
            </a:r>
            <a:r>
              <a:rPr sz="2200" dirty="0">
                <a:latin typeface="Arial"/>
                <a:cs typeface="Arial"/>
              </a:rPr>
              <a:t>such </a:t>
            </a:r>
            <a:r>
              <a:rPr sz="2200" spc="-5" dirty="0">
                <a:latin typeface="Arial"/>
                <a:cs typeface="Arial"/>
              </a:rPr>
              <a:t>as </a:t>
            </a:r>
            <a:r>
              <a:rPr sz="2200" dirty="0">
                <a:latin typeface="Arial"/>
                <a:cs typeface="Arial"/>
              </a:rPr>
              <a:t>the </a:t>
            </a:r>
            <a:r>
              <a:rPr sz="2200" spc="-5" dirty="0">
                <a:latin typeface="Arial"/>
                <a:cs typeface="Arial"/>
              </a:rPr>
              <a:t>distinction between  ideology (what is said) and </a:t>
            </a:r>
            <a:r>
              <a:rPr sz="2200" dirty="0">
                <a:latin typeface="Arial"/>
                <a:cs typeface="Arial"/>
              </a:rPr>
              <a:t>practice </a:t>
            </a:r>
            <a:r>
              <a:rPr sz="2200" spc="-5" dirty="0">
                <a:latin typeface="Arial"/>
                <a:cs typeface="Arial"/>
              </a:rPr>
              <a:t>(what is </a:t>
            </a:r>
            <a:r>
              <a:rPr sz="2200" dirty="0">
                <a:latin typeface="Arial"/>
                <a:cs typeface="Arial"/>
              </a:rPr>
              <a:t>done) or from  </a:t>
            </a:r>
            <a:r>
              <a:rPr sz="2200" spc="-5" dirty="0">
                <a:latin typeface="Arial"/>
                <a:cs typeface="Arial"/>
              </a:rPr>
              <a:t>identifying </a:t>
            </a:r>
            <a:r>
              <a:rPr sz="2200" dirty="0">
                <a:latin typeface="Arial"/>
                <a:cs typeface="Arial"/>
              </a:rPr>
              <a:t>patterns of </a:t>
            </a:r>
            <a:r>
              <a:rPr sz="2200" spc="-5" dirty="0">
                <a:latin typeface="Arial"/>
                <a:cs typeface="Arial"/>
              </a:rPr>
              <a:t>determination. </a:t>
            </a:r>
            <a:r>
              <a:rPr sz="2200" dirty="0">
                <a:latin typeface="Arial"/>
                <a:cs typeface="Arial"/>
              </a:rPr>
              <a:t>Other poststructuralists,  </a:t>
            </a:r>
            <a:r>
              <a:rPr sz="2200" spc="-5" dirty="0">
                <a:latin typeface="Arial"/>
                <a:cs typeface="Arial"/>
              </a:rPr>
              <a:t>along with </a:t>
            </a:r>
            <a:r>
              <a:rPr sz="2200" dirty="0">
                <a:latin typeface="Arial"/>
                <a:cs typeface="Arial"/>
              </a:rPr>
              <a:t>postmodernists, tend </a:t>
            </a:r>
            <a:r>
              <a:rPr sz="2200" spc="0" dirty="0">
                <a:latin typeface="Arial"/>
                <a:cs typeface="Arial"/>
              </a:rPr>
              <a:t>to </a:t>
            </a:r>
            <a:r>
              <a:rPr sz="2200" spc="-5" dirty="0">
                <a:latin typeface="Arial"/>
                <a:cs typeface="Arial"/>
              </a:rPr>
              <a:t>deny </a:t>
            </a:r>
            <a:r>
              <a:rPr sz="2200" dirty="0">
                <a:latin typeface="Arial"/>
                <a:cs typeface="Arial"/>
              </a:rPr>
              <a:t>the existence of </a:t>
            </a:r>
            <a:r>
              <a:rPr sz="2200" spc="-5" dirty="0">
                <a:latin typeface="Arial"/>
                <a:cs typeface="Arial"/>
              </a:rPr>
              <a:t>the  "signified" </a:t>
            </a:r>
            <a:r>
              <a:rPr sz="2200" dirty="0">
                <a:latin typeface="Arial"/>
                <a:cs typeface="Arial"/>
              </a:rPr>
              <a:t>at </a:t>
            </a:r>
            <a:r>
              <a:rPr sz="2200" spc="-10" dirty="0">
                <a:latin typeface="Arial"/>
                <a:cs typeface="Arial"/>
              </a:rPr>
              <a:t>all; </a:t>
            </a:r>
            <a:r>
              <a:rPr sz="2200" spc="-5" dirty="0">
                <a:latin typeface="Arial"/>
                <a:cs typeface="Arial"/>
              </a:rPr>
              <a:t>and this is </a:t>
            </a:r>
            <a:r>
              <a:rPr sz="2200" dirty="0">
                <a:latin typeface="Arial"/>
                <a:cs typeface="Arial"/>
              </a:rPr>
              <a:t>the </a:t>
            </a:r>
            <a:r>
              <a:rPr sz="2200" spc="-5" dirty="0">
                <a:latin typeface="Arial"/>
                <a:cs typeface="Arial"/>
              </a:rPr>
              <a:t>meaning </a:t>
            </a:r>
            <a:r>
              <a:rPr sz="2200" dirty="0">
                <a:latin typeface="Arial"/>
                <a:cs typeface="Arial"/>
              </a:rPr>
              <a:t>of the </a:t>
            </a:r>
            <a:r>
              <a:rPr sz="2200" spc="-5" dirty="0">
                <a:latin typeface="Arial"/>
                <a:cs typeface="Arial"/>
              </a:rPr>
              <a:t>emphasis</a:t>
            </a:r>
            <a:r>
              <a:rPr sz="2200" spc="0" dirty="0">
                <a:latin typeface="Arial"/>
                <a:cs typeface="Arial"/>
              </a:rPr>
              <a:t> </a:t>
            </a:r>
            <a:r>
              <a:rPr sz="2200" spc="-10" dirty="0">
                <a:latin typeface="Arial"/>
                <a:cs typeface="Arial"/>
              </a:rPr>
              <a:t>on</a:t>
            </a:r>
            <a:endParaRPr sz="2200">
              <a:latin typeface="Arial"/>
              <a:cs typeface="Arial"/>
            </a:endParaRPr>
          </a:p>
        </p:txBody>
      </p:sp>
      <p:sp>
        <p:nvSpPr>
          <p:cNvPr id="3" name="object 3"/>
          <p:cNvSpPr txBox="1"/>
          <p:nvPr/>
        </p:nvSpPr>
        <p:spPr>
          <a:xfrm>
            <a:off x="651690" y="5900962"/>
            <a:ext cx="7124700" cy="401320"/>
          </a:xfrm>
          <a:prstGeom prst="rect">
            <a:avLst/>
          </a:prstGeom>
        </p:spPr>
        <p:txBody>
          <a:bodyPr vert="horz" wrap="square" lIns="0" tIns="33020" rIns="0" bIns="0" rtlCol="0">
            <a:spAutoFit/>
          </a:bodyPr>
          <a:lstStyle/>
          <a:p>
            <a:pPr marL="12700">
              <a:lnSpc>
                <a:spcPct val="100000"/>
              </a:lnSpc>
              <a:spcBef>
                <a:spcPts val="260"/>
              </a:spcBef>
            </a:pPr>
            <a:r>
              <a:rPr sz="2200" dirty="0">
                <a:latin typeface="Arial"/>
                <a:cs typeface="Arial"/>
              </a:rPr>
              <a:t>surface appearances </a:t>
            </a:r>
            <a:r>
              <a:rPr sz="2200" spc="-5" dirty="0">
                <a:latin typeface="Arial"/>
                <a:cs typeface="Arial"/>
              </a:rPr>
              <a:t>and </a:t>
            </a:r>
            <a:r>
              <a:rPr sz="2200" dirty="0">
                <a:latin typeface="Arial"/>
                <a:cs typeface="Arial"/>
              </a:rPr>
              <a:t>the </a:t>
            </a:r>
            <a:r>
              <a:rPr sz="2200" spc="-5" dirty="0">
                <a:latin typeface="Arial"/>
                <a:cs typeface="Arial"/>
              </a:rPr>
              <a:t>denial </a:t>
            </a:r>
            <a:r>
              <a:rPr sz="2200" dirty="0">
                <a:latin typeface="Arial"/>
                <a:cs typeface="Arial"/>
              </a:rPr>
              <a:t>of </a:t>
            </a:r>
            <a:r>
              <a:rPr sz="2200" spc="-5" dirty="0">
                <a:latin typeface="Arial"/>
                <a:cs typeface="Arial"/>
              </a:rPr>
              <a:t>any deep</a:t>
            </a:r>
            <a:r>
              <a:rPr sz="2200" spc="-55" dirty="0">
                <a:latin typeface="Arial"/>
                <a:cs typeface="Arial"/>
              </a:rPr>
              <a:t> </a:t>
            </a:r>
            <a:r>
              <a:rPr sz="2200" spc="-5" dirty="0">
                <a:latin typeface="Arial"/>
                <a:cs typeface="Arial"/>
              </a:rPr>
              <a:t>realities.</a:t>
            </a:r>
            <a:endParaRPr sz="2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277</a:t>
            </a:fld>
            <a:endParaRPr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01827"/>
            <a:ext cx="8199120" cy="572833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dirty="0">
                <a:latin typeface="Arial"/>
                <a:cs typeface="Arial"/>
              </a:rPr>
              <a:t>These surfaces themselves are then interrogated </a:t>
            </a:r>
            <a:r>
              <a:rPr sz="2200" spc="-5" dirty="0">
                <a:latin typeface="Arial"/>
                <a:cs typeface="Arial"/>
              </a:rPr>
              <a:t>within </a:t>
            </a:r>
            <a:r>
              <a:rPr sz="2200" dirty="0">
                <a:latin typeface="Arial"/>
                <a:cs typeface="Arial"/>
              </a:rPr>
              <a:t>a  </a:t>
            </a:r>
            <a:r>
              <a:rPr sz="2200" spc="-5" dirty="0">
                <a:latin typeface="Arial"/>
                <a:cs typeface="Arial"/>
              </a:rPr>
              <a:t>particular </a:t>
            </a:r>
            <a:r>
              <a:rPr sz="2200" dirty="0">
                <a:latin typeface="Arial"/>
                <a:cs typeface="Arial"/>
              </a:rPr>
              <a:t>set of </a:t>
            </a:r>
            <a:r>
              <a:rPr sz="2200" spc="-5" dirty="0">
                <a:latin typeface="Arial"/>
                <a:cs typeface="Arial"/>
              </a:rPr>
              <a:t>assumptions </a:t>
            </a:r>
            <a:r>
              <a:rPr sz="2200" dirty="0">
                <a:latin typeface="Arial"/>
                <a:cs typeface="Arial"/>
              </a:rPr>
              <a:t>- </a:t>
            </a:r>
            <a:r>
              <a:rPr sz="2200" spc="-5" dirty="0">
                <a:latin typeface="Arial"/>
                <a:cs typeface="Arial"/>
              </a:rPr>
              <a:t>notably, their </a:t>
            </a:r>
            <a:r>
              <a:rPr sz="2200" dirty="0">
                <a:latin typeface="Arial"/>
                <a:cs typeface="Arial"/>
              </a:rPr>
              <a:t>status </a:t>
            </a:r>
            <a:r>
              <a:rPr sz="2200" spc="-5" dirty="0">
                <a:latin typeface="Arial"/>
                <a:cs typeface="Arial"/>
              </a:rPr>
              <a:t>as </a:t>
            </a:r>
            <a:r>
              <a:rPr sz="2200" dirty="0">
                <a:latin typeface="Arial"/>
                <a:cs typeface="Arial"/>
              </a:rPr>
              <a:t>"texts" -  </a:t>
            </a:r>
            <a:r>
              <a:rPr sz="2200" spc="-5" dirty="0">
                <a:latin typeface="Arial"/>
                <a:cs typeface="Arial"/>
              </a:rPr>
              <a:t>which derive </a:t>
            </a:r>
            <a:r>
              <a:rPr sz="2200" dirty="0">
                <a:latin typeface="Arial"/>
                <a:cs typeface="Arial"/>
              </a:rPr>
              <a:t>at a greater or </a:t>
            </a:r>
            <a:r>
              <a:rPr sz="2200" spc="-5" dirty="0">
                <a:latin typeface="Arial"/>
                <a:cs typeface="Arial"/>
              </a:rPr>
              <a:t>lesser </a:t>
            </a:r>
            <a:r>
              <a:rPr sz="2200" dirty="0">
                <a:latin typeface="Arial"/>
                <a:cs typeface="Arial"/>
              </a:rPr>
              <a:t>remove from </a:t>
            </a:r>
            <a:r>
              <a:rPr sz="2200" spc="-5" dirty="0">
                <a:latin typeface="Arial"/>
                <a:cs typeface="Arial"/>
              </a:rPr>
              <a:t>literary  criticism and literary philosophy. This dramatically "logocentric"  </a:t>
            </a:r>
            <a:r>
              <a:rPr sz="2200" dirty="0">
                <a:latin typeface="Arial"/>
                <a:cs typeface="Arial"/>
              </a:rPr>
              <a:t>approach, </a:t>
            </a:r>
            <a:r>
              <a:rPr sz="2200" spc="-5" dirty="0">
                <a:latin typeface="Arial"/>
                <a:cs typeface="Arial"/>
              </a:rPr>
              <a:t>which has no place </a:t>
            </a:r>
            <a:r>
              <a:rPr sz="2200" dirty="0">
                <a:latin typeface="Arial"/>
                <a:cs typeface="Arial"/>
              </a:rPr>
              <a:t>for </a:t>
            </a:r>
            <a:r>
              <a:rPr sz="2200" spc="-5" dirty="0">
                <a:latin typeface="Arial"/>
                <a:cs typeface="Arial"/>
              </a:rPr>
              <a:t>meanings </a:t>
            </a:r>
            <a:r>
              <a:rPr sz="2200" dirty="0">
                <a:latin typeface="Arial"/>
                <a:cs typeface="Arial"/>
              </a:rPr>
              <a:t>or practices other  than those </a:t>
            </a:r>
            <a:r>
              <a:rPr sz="2200" spc="-5" dirty="0">
                <a:latin typeface="Arial"/>
                <a:cs typeface="Arial"/>
              </a:rPr>
              <a:t>embodied in language, points </a:t>
            </a:r>
            <a:r>
              <a:rPr sz="2200" spc="0" dirty="0">
                <a:latin typeface="Arial"/>
                <a:cs typeface="Arial"/>
              </a:rPr>
              <a:t>to </a:t>
            </a:r>
            <a:r>
              <a:rPr sz="2200" spc="-5" dirty="0">
                <a:latin typeface="Arial"/>
                <a:cs typeface="Arial"/>
              </a:rPr>
              <a:t>one </a:t>
            </a:r>
            <a:r>
              <a:rPr sz="2200" dirty="0">
                <a:latin typeface="Arial"/>
                <a:cs typeface="Arial"/>
              </a:rPr>
              <a:t>of the central  </a:t>
            </a:r>
            <a:r>
              <a:rPr sz="2200" spc="-5" dirty="0">
                <a:latin typeface="Arial"/>
                <a:cs typeface="Arial"/>
              </a:rPr>
              <a:t>origins </a:t>
            </a:r>
            <a:r>
              <a:rPr sz="2200" dirty="0">
                <a:latin typeface="Arial"/>
                <a:cs typeface="Arial"/>
              </a:rPr>
              <a:t>of poststructuralist </a:t>
            </a:r>
            <a:r>
              <a:rPr sz="2200" spc="-5" dirty="0">
                <a:latin typeface="Arial"/>
                <a:cs typeface="Arial"/>
              </a:rPr>
              <a:t>and </a:t>
            </a:r>
            <a:r>
              <a:rPr sz="2200" dirty="0">
                <a:latin typeface="Arial"/>
                <a:cs typeface="Arial"/>
              </a:rPr>
              <a:t>postmodernist </a:t>
            </a:r>
            <a:r>
              <a:rPr sz="2200" spc="-5" dirty="0">
                <a:latin typeface="Arial"/>
                <a:cs typeface="Arial"/>
              </a:rPr>
              <a:t>thinking, which </a:t>
            </a:r>
            <a:r>
              <a:rPr sz="2200" spc="-10" dirty="0">
                <a:latin typeface="Arial"/>
                <a:cs typeface="Arial"/>
              </a:rPr>
              <a:t>is,  </a:t>
            </a:r>
            <a:r>
              <a:rPr sz="2200" dirty="0">
                <a:latin typeface="Arial"/>
                <a:cs typeface="Arial"/>
              </a:rPr>
              <a:t>I </a:t>
            </a:r>
            <a:r>
              <a:rPr sz="2200" spc="-5" dirty="0">
                <a:latin typeface="Arial"/>
                <a:cs typeface="Arial"/>
              </a:rPr>
              <a:t>think, </a:t>
            </a:r>
            <a:r>
              <a:rPr sz="2200" spc="0" dirty="0">
                <a:latin typeface="Arial"/>
                <a:cs typeface="Arial"/>
              </a:rPr>
              <a:t>to </a:t>
            </a:r>
            <a:r>
              <a:rPr sz="2200" spc="-5" dirty="0">
                <a:latin typeface="Arial"/>
                <a:cs typeface="Arial"/>
              </a:rPr>
              <a:t>be found within </a:t>
            </a:r>
            <a:r>
              <a:rPr sz="2200" dirty="0">
                <a:latin typeface="Arial"/>
                <a:cs typeface="Arial"/>
              </a:rPr>
              <a:t>a </a:t>
            </a:r>
            <a:r>
              <a:rPr sz="2200" spc="-5" dirty="0">
                <a:latin typeface="Arial"/>
                <a:cs typeface="Arial"/>
              </a:rPr>
              <a:t>particular intellectual </a:t>
            </a:r>
            <a:r>
              <a:rPr sz="2200" dirty="0">
                <a:latin typeface="Arial"/>
                <a:cs typeface="Arial"/>
              </a:rPr>
              <a:t>history. </a:t>
            </a:r>
            <a:r>
              <a:rPr sz="2200" spc="-5" dirty="0">
                <a:latin typeface="Arial"/>
                <a:cs typeface="Arial"/>
              </a:rPr>
              <a:t>For  </a:t>
            </a:r>
            <a:r>
              <a:rPr sz="2200" dirty="0">
                <a:latin typeface="Arial"/>
                <a:cs typeface="Arial"/>
              </a:rPr>
              <a:t>much of the twentieth century - </a:t>
            </a:r>
            <a:r>
              <a:rPr sz="2200" spc="-5" dirty="0">
                <a:latin typeface="Arial"/>
                <a:cs typeface="Arial"/>
              </a:rPr>
              <a:t>in particular, </a:t>
            </a:r>
            <a:r>
              <a:rPr sz="2200" dirty="0">
                <a:latin typeface="Arial"/>
                <a:cs typeface="Arial"/>
              </a:rPr>
              <a:t>under </a:t>
            </a:r>
            <a:r>
              <a:rPr sz="2200" spc="-5" dirty="0">
                <a:latin typeface="Arial"/>
                <a:cs typeface="Arial"/>
              </a:rPr>
              <a:t>the  influence </a:t>
            </a:r>
            <a:r>
              <a:rPr sz="2200" dirty="0">
                <a:latin typeface="Arial"/>
                <a:cs typeface="Arial"/>
              </a:rPr>
              <a:t>of Marxism, but more </a:t>
            </a:r>
            <a:r>
              <a:rPr sz="2200" spc="-5" dirty="0">
                <a:latin typeface="Arial"/>
                <a:cs typeface="Arial"/>
              </a:rPr>
              <a:t>generally </a:t>
            </a:r>
            <a:r>
              <a:rPr sz="2200" dirty="0">
                <a:latin typeface="Arial"/>
                <a:cs typeface="Arial"/>
              </a:rPr>
              <a:t>under the </a:t>
            </a:r>
            <a:r>
              <a:rPr sz="2200" spc="-5" dirty="0">
                <a:latin typeface="Arial"/>
                <a:cs typeface="Arial"/>
              </a:rPr>
              <a:t>impact of  historical and sociological </a:t>
            </a:r>
            <a:r>
              <a:rPr sz="2200" dirty="0">
                <a:latin typeface="Arial"/>
                <a:cs typeface="Arial"/>
              </a:rPr>
              <a:t>thought, the </a:t>
            </a:r>
            <a:r>
              <a:rPr sz="2200" spc="-5" dirty="0">
                <a:latin typeface="Arial"/>
                <a:cs typeface="Arial"/>
              </a:rPr>
              <a:t>knowledge </a:t>
            </a:r>
            <a:r>
              <a:rPr sz="2200" dirty="0">
                <a:latin typeface="Arial"/>
                <a:cs typeface="Arial"/>
              </a:rPr>
              <a:t>of </a:t>
            </a:r>
            <a:r>
              <a:rPr sz="2200" spc="-5" dirty="0">
                <a:latin typeface="Arial"/>
                <a:cs typeface="Arial"/>
              </a:rPr>
              <a:t>literary  intellectuals has been devalued in </a:t>
            </a:r>
            <a:r>
              <a:rPr sz="2200" dirty="0">
                <a:latin typeface="Arial"/>
                <a:cs typeface="Arial"/>
              </a:rPr>
              <a:t>practice. </a:t>
            </a:r>
            <a:r>
              <a:rPr sz="2200" spc="-5" dirty="0">
                <a:latin typeface="Arial"/>
                <a:cs typeface="Arial"/>
              </a:rPr>
              <a:t>At </a:t>
            </a:r>
            <a:r>
              <a:rPr sz="2200" dirty="0">
                <a:latin typeface="Arial"/>
                <a:cs typeface="Arial"/>
              </a:rPr>
              <a:t>the same </a:t>
            </a:r>
            <a:r>
              <a:rPr sz="2200" spc="-5" dirty="0">
                <a:latin typeface="Arial"/>
                <a:cs typeface="Arial"/>
              </a:rPr>
              <a:t>time,  literature has retained </a:t>
            </a:r>
            <a:r>
              <a:rPr sz="2200" dirty="0">
                <a:latin typeface="Arial"/>
                <a:cs typeface="Arial"/>
              </a:rPr>
              <a:t>a </a:t>
            </a:r>
            <a:r>
              <a:rPr sz="2200" spc="-5" dirty="0">
                <a:latin typeface="Arial"/>
                <a:cs typeface="Arial"/>
              </a:rPr>
              <a:t>high degree </a:t>
            </a:r>
            <a:r>
              <a:rPr sz="2200" dirty="0">
                <a:latin typeface="Arial"/>
                <a:cs typeface="Arial"/>
              </a:rPr>
              <a:t>of status </a:t>
            </a:r>
            <a:r>
              <a:rPr sz="2200" spc="-5" dirty="0">
                <a:latin typeface="Arial"/>
                <a:cs typeface="Arial"/>
              </a:rPr>
              <a:t>(in </a:t>
            </a:r>
            <a:r>
              <a:rPr sz="2200" dirty="0">
                <a:latin typeface="Arial"/>
                <a:cs typeface="Arial"/>
              </a:rPr>
              <a:t>Max Weber's  </a:t>
            </a:r>
            <a:r>
              <a:rPr sz="2200" spc="-5" dirty="0">
                <a:latin typeface="Arial"/>
                <a:cs typeface="Arial"/>
              </a:rPr>
              <a:t>terminology); in </a:t>
            </a:r>
            <a:r>
              <a:rPr sz="2200" dirty="0">
                <a:latin typeface="Arial"/>
                <a:cs typeface="Arial"/>
              </a:rPr>
              <a:t>part </a:t>
            </a:r>
            <a:r>
              <a:rPr sz="2200" spc="-5" dirty="0">
                <a:latin typeface="Arial"/>
                <a:cs typeface="Arial"/>
              </a:rPr>
              <a:t>precisely </a:t>
            </a:r>
            <a:r>
              <a:rPr sz="2200" dirty="0">
                <a:latin typeface="Arial"/>
                <a:cs typeface="Arial"/>
              </a:rPr>
              <a:t>because of </a:t>
            </a:r>
            <a:r>
              <a:rPr sz="2200" spc="-5" dirty="0">
                <a:latin typeface="Arial"/>
                <a:cs typeface="Arial"/>
              </a:rPr>
              <a:t>its luxury </a:t>
            </a:r>
            <a:r>
              <a:rPr sz="2200" dirty="0">
                <a:latin typeface="Arial"/>
                <a:cs typeface="Arial"/>
              </a:rPr>
              <a:t>status: </a:t>
            </a:r>
            <a:r>
              <a:rPr sz="2200" spc="-5" dirty="0">
                <a:latin typeface="Arial"/>
                <a:cs typeface="Arial"/>
              </a:rPr>
              <a:t>the  legitimation </a:t>
            </a:r>
            <a:r>
              <a:rPr sz="2200" dirty="0">
                <a:latin typeface="Arial"/>
                <a:cs typeface="Arial"/>
              </a:rPr>
              <a:t>of "Art" </a:t>
            </a:r>
            <a:r>
              <a:rPr sz="2200" spc="-5" dirty="0">
                <a:latin typeface="Arial"/>
                <a:cs typeface="Arial"/>
              </a:rPr>
              <a:t>as </a:t>
            </a:r>
            <a:r>
              <a:rPr sz="2200" dirty="0">
                <a:latin typeface="Arial"/>
                <a:cs typeface="Arial"/>
              </a:rPr>
              <a:t>non-instrumental </a:t>
            </a:r>
            <a:r>
              <a:rPr sz="2200" spc="-5" dirty="0">
                <a:latin typeface="Arial"/>
                <a:cs typeface="Arial"/>
              </a:rPr>
              <a:t>activity and </a:t>
            </a:r>
            <a:r>
              <a:rPr sz="2200" dirty="0">
                <a:latin typeface="Arial"/>
                <a:cs typeface="Arial"/>
              </a:rPr>
              <a:t>of a </a:t>
            </a:r>
            <a:r>
              <a:rPr sz="2200" spc="-5" dirty="0">
                <a:latin typeface="Arial"/>
                <a:cs typeface="Arial"/>
              </a:rPr>
              <a:t>literary  education as </a:t>
            </a:r>
            <a:r>
              <a:rPr sz="2200" dirty="0">
                <a:latin typeface="Arial"/>
                <a:cs typeface="Arial"/>
              </a:rPr>
              <a:t>the </a:t>
            </a:r>
            <a:r>
              <a:rPr sz="2200" spc="-5" dirty="0">
                <a:latin typeface="Arial"/>
                <a:cs typeface="Arial"/>
              </a:rPr>
              <a:t>hallmark </a:t>
            </a:r>
            <a:r>
              <a:rPr sz="2200" dirty="0">
                <a:latin typeface="Arial"/>
                <a:cs typeface="Arial"/>
              </a:rPr>
              <a:t>of those </a:t>
            </a:r>
            <a:r>
              <a:rPr sz="2200" spc="-5" dirty="0">
                <a:latin typeface="Arial"/>
                <a:cs typeface="Arial"/>
              </a:rPr>
              <a:t>who could </a:t>
            </a:r>
            <a:r>
              <a:rPr sz="2200" dirty="0">
                <a:latin typeface="Arial"/>
                <a:cs typeface="Arial"/>
              </a:rPr>
              <a:t>afford not </a:t>
            </a:r>
            <a:r>
              <a:rPr sz="2200" spc="-5" dirty="0">
                <a:latin typeface="Arial"/>
                <a:cs typeface="Arial"/>
              </a:rPr>
              <a:t>only  </a:t>
            </a:r>
            <a:r>
              <a:rPr sz="2200" dirty="0">
                <a:latin typeface="Arial"/>
                <a:cs typeface="Arial"/>
              </a:rPr>
              <a:t>"an </a:t>
            </a:r>
            <a:r>
              <a:rPr sz="2200" spc="-5" dirty="0">
                <a:latin typeface="Arial"/>
                <a:cs typeface="Arial"/>
              </a:rPr>
              <a:t>education", </a:t>
            </a:r>
            <a:r>
              <a:rPr sz="2200" dirty="0">
                <a:latin typeface="Arial"/>
                <a:cs typeface="Arial"/>
              </a:rPr>
              <a:t>but </a:t>
            </a:r>
            <a:r>
              <a:rPr sz="2200" spc="-5" dirty="0">
                <a:latin typeface="Arial"/>
                <a:cs typeface="Arial"/>
              </a:rPr>
              <a:t>also an education which was</a:t>
            </a:r>
            <a:r>
              <a:rPr sz="2200" spc="-20" dirty="0">
                <a:latin typeface="Arial"/>
                <a:cs typeface="Arial"/>
              </a:rPr>
              <a:t> </a:t>
            </a:r>
            <a:r>
              <a:rPr sz="2200" spc="-5" dirty="0">
                <a:latin typeface="Arial"/>
                <a:cs typeface="Arial"/>
              </a:rPr>
              <a:t>not</a:t>
            </a:r>
            <a:endParaRPr sz="2200">
              <a:latin typeface="Arial"/>
              <a:cs typeface="Arial"/>
            </a:endParaRPr>
          </a:p>
        </p:txBody>
      </p:sp>
      <p:sp>
        <p:nvSpPr>
          <p:cNvPr id="3" name="object 3"/>
          <p:cNvSpPr txBox="1"/>
          <p:nvPr/>
        </p:nvSpPr>
        <p:spPr>
          <a:xfrm>
            <a:off x="880290" y="6083940"/>
            <a:ext cx="6007735" cy="401320"/>
          </a:xfrm>
          <a:prstGeom prst="rect">
            <a:avLst/>
          </a:prstGeom>
        </p:spPr>
        <p:txBody>
          <a:bodyPr vert="horz" wrap="square" lIns="0" tIns="33020" rIns="0" bIns="0" rtlCol="0">
            <a:spAutoFit/>
          </a:bodyPr>
          <a:lstStyle/>
          <a:p>
            <a:pPr marL="12700">
              <a:lnSpc>
                <a:spcPct val="100000"/>
              </a:lnSpc>
              <a:spcBef>
                <a:spcPts val="260"/>
              </a:spcBef>
            </a:pPr>
            <a:r>
              <a:rPr sz="2200" spc="-5" dirty="0">
                <a:latin typeface="Arial"/>
                <a:cs typeface="Arial"/>
              </a:rPr>
              <a:t>immediately </a:t>
            </a:r>
            <a:r>
              <a:rPr sz="2200" dirty="0">
                <a:latin typeface="Arial"/>
                <a:cs typeface="Arial"/>
              </a:rPr>
              <a:t>professional or vocational </a:t>
            </a:r>
            <a:r>
              <a:rPr sz="2200" spc="-5" dirty="0">
                <a:latin typeface="Arial"/>
                <a:cs typeface="Arial"/>
              </a:rPr>
              <a:t>in</a:t>
            </a:r>
            <a:r>
              <a:rPr sz="2200" spc="-65" dirty="0">
                <a:latin typeface="Arial"/>
                <a:cs typeface="Arial"/>
              </a:rPr>
              <a:t> </a:t>
            </a:r>
            <a:r>
              <a:rPr sz="2200" dirty="0">
                <a:latin typeface="Arial"/>
                <a:cs typeface="Arial"/>
              </a:rPr>
              <a:t>nature.</a:t>
            </a:r>
            <a:endParaRPr sz="2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278</a:t>
            </a:fld>
            <a:endParaRPr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28676"/>
            <a:ext cx="8472170" cy="4711065"/>
          </a:xfrm>
          <a:prstGeom prst="rect">
            <a:avLst/>
          </a:prstGeom>
        </p:spPr>
        <p:txBody>
          <a:bodyPr vert="horz" wrap="square" lIns="0" tIns="13970" rIns="0" bIns="0" rtlCol="0">
            <a:spAutoFit/>
          </a:bodyPr>
          <a:lstStyle/>
          <a:p>
            <a:pPr marL="356235" marR="5080" indent="-343535">
              <a:lnSpc>
                <a:spcPct val="101099"/>
              </a:lnSpc>
              <a:spcBef>
                <a:spcPts val="110"/>
              </a:spcBef>
              <a:buFont typeface="Arial"/>
              <a:buChar char="•"/>
              <a:tabLst>
                <a:tab pos="356870" algn="l"/>
                <a:tab pos="357505" algn="l"/>
              </a:tabLst>
            </a:pPr>
            <a:r>
              <a:rPr sz="2000" spc="10" dirty="0">
                <a:latin typeface="Arial"/>
                <a:cs typeface="Arial"/>
              </a:rPr>
              <a:t>This </a:t>
            </a:r>
            <a:r>
              <a:rPr sz="2000" spc="5" dirty="0">
                <a:latin typeface="Arial"/>
                <a:cs typeface="Arial"/>
              </a:rPr>
              <a:t>situation has of </a:t>
            </a:r>
            <a:r>
              <a:rPr sz="2000" spc="10" dirty="0">
                <a:latin typeface="Arial"/>
                <a:cs typeface="Arial"/>
              </a:rPr>
              <a:t>course </a:t>
            </a:r>
            <a:r>
              <a:rPr sz="2000" spc="5" dirty="0">
                <a:latin typeface="Arial"/>
                <a:cs typeface="Arial"/>
              </a:rPr>
              <a:t>been challenged </a:t>
            </a:r>
            <a:r>
              <a:rPr sz="2000" spc="10" dirty="0">
                <a:latin typeface="Arial"/>
                <a:cs typeface="Arial"/>
              </a:rPr>
              <a:t>by </a:t>
            </a:r>
            <a:r>
              <a:rPr sz="2000" spc="5" dirty="0">
                <a:latin typeface="Arial"/>
                <a:cs typeface="Arial"/>
              </a:rPr>
              <a:t>dissident literary  </a:t>
            </a:r>
            <a:r>
              <a:rPr sz="2000" spc="-10" dirty="0">
                <a:latin typeface="Arial"/>
                <a:cs typeface="Arial"/>
              </a:rPr>
              <a:t>intellectuals, such </a:t>
            </a:r>
            <a:r>
              <a:rPr sz="2000" spc="-15" dirty="0">
                <a:latin typeface="Arial"/>
                <a:cs typeface="Arial"/>
              </a:rPr>
              <a:t>as Raymond </a:t>
            </a:r>
            <a:r>
              <a:rPr sz="2000" spc="-10" dirty="0">
                <a:latin typeface="Arial"/>
                <a:cs typeface="Arial"/>
              </a:rPr>
              <a:t>Williams, </a:t>
            </a:r>
            <a:r>
              <a:rPr sz="2000" spc="-15" dirty="0">
                <a:latin typeface="Arial"/>
                <a:cs typeface="Arial"/>
              </a:rPr>
              <a:t>but </a:t>
            </a:r>
            <a:r>
              <a:rPr sz="2000" spc="-5" dirty="0">
                <a:latin typeface="Arial"/>
                <a:cs typeface="Arial"/>
              </a:rPr>
              <a:t>it </a:t>
            </a:r>
            <a:r>
              <a:rPr sz="2000" spc="-15" dirty="0">
                <a:latin typeface="Arial"/>
                <a:cs typeface="Arial"/>
              </a:rPr>
              <a:t>has </a:t>
            </a:r>
            <a:r>
              <a:rPr sz="2000" spc="-10" dirty="0">
                <a:latin typeface="Arial"/>
                <a:cs typeface="Arial"/>
              </a:rPr>
              <a:t>nevertheless  </a:t>
            </a:r>
            <a:r>
              <a:rPr sz="2000" spc="-15" dirty="0">
                <a:latin typeface="Arial"/>
                <a:cs typeface="Arial"/>
              </a:rPr>
              <a:t>remained dominant. Thus </a:t>
            </a:r>
            <a:r>
              <a:rPr sz="2000" spc="-10" dirty="0">
                <a:latin typeface="Arial"/>
                <a:cs typeface="Arial"/>
              </a:rPr>
              <a:t>literary intellectuals have </a:t>
            </a:r>
            <a:r>
              <a:rPr sz="2000" spc="-15" dirty="0">
                <a:latin typeface="Arial"/>
                <a:cs typeface="Arial"/>
              </a:rPr>
              <a:t>had </a:t>
            </a:r>
            <a:r>
              <a:rPr sz="2000" spc="-10" dirty="0">
                <a:latin typeface="Arial"/>
                <a:cs typeface="Arial"/>
              </a:rPr>
              <a:t>a high </a:t>
            </a:r>
            <a:r>
              <a:rPr sz="2000" spc="-20" dirty="0">
                <a:latin typeface="Arial"/>
                <a:cs typeface="Arial"/>
              </a:rPr>
              <a:t>degree  </a:t>
            </a:r>
            <a:r>
              <a:rPr sz="2000" spc="-10" dirty="0">
                <a:latin typeface="Arial"/>
                <a:cs typeface="Arial"/>
              </a:rPr>
              <a:t>of status </a:t>
            </a:r>
            <a:r>
              <a:rPr sz="2000" spc="-15" dirty="0">
                <a:latin typeface="Arial"/>
                <a:cs typeface="Arial"/>
              </a:rPr>
              <a:t>but </a:t>
            </a:r>
            <a:r>
              <a:rPr sz="2000" spc="-10" dirty="0">
                <a:latin typeface="Arial"/>
                <a:cs typeface="Arial"/>
              </a:rPr>
              <a:t>a declining </a:t>
            </a:r>
            <a:r>
              <a:rPr sz="2000" spc="-15" dirty="0">
                <a:latin typeface="Arial"/>
                <a:cs typeface="Arial"/>
              </a:rPr>
              <a:t>amount </a:t>
            </a:r>
            <a:r>
              <a:rPr sz="2000" spc="-10" dirty="0">
                <a:latin typeface="Arial"/>
                <a:cs typeface="Arial"/>
              </a:rPr>
              <a:t>of </a:t>
            </a:r>
            <a:r>
              <a:rPr sz="2000" spc="-15" dirty="0">
                <a:latin typeface="Arial"/>
                <a:cs typeface="Arial"/>
              </a:rPr>
              <a:t>power </a:t>
            </a:r>
            <a:r>
              <a:rPr sz="2000" spc="-5" dirty="0">
                <a:latin typeface="Arial"/>
                <a:cs typeface="Arial"/>
              </a:rPr>
              <a:t>in </a:t>
            </a:r>
            <a:r>
              <a:rPr sz="2000" spc="-10" dirty="0">
                <a:latin typeface="Arial"/>
                <a:cs typeface="Arial"/>
              </a:rPr>
              <a:t>society </a:t>
            </a:r>
            <a:r>
              <a:rPr sz="2000" spc="-15" dirty="0">
                <a:latin typeface="Arial"/>
                <a:cs typeface="Arial"/>
              </a:rPr>
              <a:t>as </a:t>
            </a:r>
            <a:r>
              <a:rPr sz="2000" spc="-10" dirty="0">
                <a:latin typeface="Arial"/>
                <a:cs typeface="Arial"/>
              </a:rPr>
              <a:t>a </a:t>
            </a:r>
            <a:r>
              <a:rPr sz="2000" spc="-15" dirty="0">
                <a:latin typeface="Arial"/>
                <a:cs typeface="Arial"/>
              </a:rPr>
              <a:t>whole </a:t>
            </a:r>
            <a:r>
              <a:rPr sz="2000" spc="-5" dirty="0">
                <a:latin typeface="Arial"/>
                <a:cs typeface="Arial"/>
              </a:rPr>
              <a:t>- </a:t>
            </a:r>
            <a:r>
              <a:rPr sz="2000" spc="-15" dirty="0">
                <a:latin typeface="Arial"/>
                <a:cs typeface="Arial"/>
              </a:rPr>
              <a:t>and </a:t>
            </a:r>
            <a:r>
              <a:rPr sz="2000" spc="-10" dirty="0">
                <a:latin typeface="Arial"/>
                <a:cs typeface="Arial"/>
              </a:rPr>
              <a:t>a  declining intellectual credibility </a:t>
            </a:r>
            <a:r>
              <a:rPr sz="2000" spc="-5" dirty="0">
                <a:latin typeface="Arial"/>
                <a:cs typeface="Arial"/>
              </a:rPr>
              <a:t>in </a:t>
            </a:r>
            <a:r>
              <a:rPr sz="2000" spc="-10" dirty="0">
                <a:latin typeface="Arial"/>
                <a:cs typeface="Arial"/>
              </a:rPr>
              <a:t>intellectual </a:t>
            </a:r>
            <a:r>
              <a:rPr sz="2000" spc="-5" dirty="0">
                <a:latin typeface="Arial"/>
                <a:cs typeface="Arial"/>
              </a:rPr>
              <a:t>circles. In </a:t>
            </a:r>
            <a:r>
              <a:rPr sz="2000" spc="-10" dirty="0">
                <a:latin typeface="Arial"/>
                <a:cs typeface="Arial"/>
              </a:rPr>
              <a:t>effect, their  </a:t>
            </a:r>
            <a:r>
              <a:rPr sz="2000" spc="10" dirty="0">
                <a:latin typeface="Arial"/>
                <a:cs typeface="Arial"/>
              </a:rPr>
              <a:t>knowledge </a:t>
            </a:r>
            <a:r>
              <a:rPr sz="2000" spc="5" dirty="0">
                <a:latin typeface="Arial"/>
                <a:cs typeface="Arial"/>
              </a:rPr>
              <a:t>has been dramatically devalued </a:t>
            </a:r>
            <a:r>
              <a:rPr sz="2000" spc="10" dirty="0">
                <a:latin typeface="Arial"/>
                <a:cs typeface="Arial"/>
              </a:rPr>
              <a:t>over the past </a:t>
            </a:r>
            <a:r>
              <a:rPr sz="2000" spc="5" dirty="0">
                <a:latin typeface="Arial"/>
                <a:cs typeface="Arial"/>
              </a:rPr>
              <a:t>half-century  </a:t>
            </a:r>
            <a:r>
              <a:rPr sz="2000" spc="-15" dirty="0">
                <a:latin typeface="Arial"/>
                <a:cs typeface="Arial"/>
              </a:rPr>
              <a:t>by </a:t>
            </a:r>
            <a:r>
              <a:rPr sz="2000" spc="-10" dirty="0">
                <a:latin typeface="Arial"/>
                <a:cs typeface="Arial"/>
              </a:rPr>
              <a:t>comparison with historical </a:t>
            </a:r>
            <a:r>
              <a:rPr sz="2000" spc="-15" dirty="0">
                <a:latin typeface="Arial"/>
                <a:cs typeface="Arial"/>
              </a:rPr>
              <a:t>and </a:t>
            </a:r>
            <a:r>
              <a:rPr sz="2000" spc="-10" dirty="0">
                <a:latin typeface="Arial"/>
                <a:cs typeface="Arial"/>
              </a:rPr>
              <a:t>sociological </a:t>
            </a:r>
            <a:r>
              <a:rPr sz="2000" spc="-15" dirty="0">
                <a:latin typeface="Arial"/>
                <a:cs typeface="Arial"/>
              </a:rPr>
              <a:t>knowledge: </a:t>
            </a:r>
            <a:r>
              <a:rPr sz="2000" spc="-10" dirty="0">
                <a:latin typeface="Arial"/>
                <a:cs typeface="Arial"/>
              </a:rPr>
              <a:t>much of </a:t>
            </a:r>
            <a:r>
              <a:rPr sz="2000" spc="-15" dirty="0">
                <a:latin typeface="Arial"/>
                <a:cs typeface="Arial"/>
              </a:rPr>
              <a:t>the  </a:t>
            </a:r>
            <a:r>
              <a:rPr sz="2000" spc="10" dirty="0">
                <a:latin typeface="Arial"/>
                <a:cs typeface="Arial"/>
              </a:rPr>
              <a:t>subtext </a:t>
            </a:r>
            <a:r>
              <a:rPr sz="2000" spc="5" dirty="0">
                <a:latin typeface="Arial"/>
                <a:cs typeface="Arial"/>
              </a:rPr>
              <a:t>of </a:t>
            </a:r>
            <a:r>
              <a:rPr sz="2000" spc="10" dirty="0">
                <a:latin typeface="Arial"/>
                <a:cs typeface="Arial"/>
              </a:rPr>
              <a:t>the </a:t>
            </a:r>
            <a:r>
              <a:rPr sz="2000" spc="5" dirty="0">
                <a:latin typeface="Arial"/>
                <a:cs typeface="Arial"/>
              </a:rPr>
              <a:t>arguments, not just around </a:t>
            </a:r>
            <a:r>
              <a:rPr sz="2000" spc="10" dirty="0">
                <a:latin typeface="Arial"/>
                <a:cs typeface="Arial"/>
              </a:rPr>
              <a:t>post-structuralism and post-  </a:t>
            </a:r>
            <a:r>
              <a:rPr sz="2000" spc="-10" dirty="0">
                <a:latin typeface="Arial"/>
                <a:cs typeface="Arial"/>
              </a:rPr>
              <a:t>modernism, </a:t>
            </a:r>
            <a:r>
              <a:rPr sz="2000" spc="-15" dirty="0">
                <a:latin typeface="Arial"/>
                <a:cs typeface="Arial"/>
              </a:rPr>
              <a:t>but </a:t>
            </a:r>
            <a:r>
              <a:rPr sz="2000" spc="-10" dirty="0">
                <a:latin typeface="Arial"/>
                <a:cs typeface="Arial"/>
              </a:rPr>
              <a:t>also </a:t>
            </a:r>
            <a:r>
              <a:rPr sz="2000" spc="-15" dirty="0">
                <a:latin typeface="Arial"/>
                <a:cs typeface="Arial"/>
              </a:rPr>
              <a:t>around, </a:t>
            </a:r>
            <a:r>
              <a:rPr sz="2000" spc="-10" dirty="0">
                <a:latin typeface="Arial"/>
                <a:cs typeface="Arial"/>
              </a:rPr>
              <a:t>for example, cultural studies or feminist  </a:t>
            </a:r>
            <a:r>
              <a:rPr sz="2000" spc="5" dirty="0">
                <a:latin typeface="Arial"/>
                <a:cs typeface="Arial"/>
              </a:rPr>
              <a:t>writing, is about literary intellectuals attempting </a:t>
            </a:r>
            <a:r>
              <a:rPr sz="2000" spc="10" dirty="0">
                <a:latin typeface="Arial"/>
                <a:cs typeface="Arial"/>
              </a:rPr>
              <a:t>to </a:t>
            </a:r>
            <a:r>
              <a:rPr sz="2000" spc="5" dirty="0">
                <a:latin typeface="Arial"/>
                <a:cs typeface="Arial"/>
              </a:rPr>
              <a:t>revalorise their  </a:t>
            </a:r>
            <a:r>
              <a:rPr sz="2000" spc="-15" dirty="0">
                <a:latin typeface="Arial"/>
                <a:cs typeface="Arial"/>
              </a:rPr>
              <a:t>knowledge as </a:t>
            </a:r>
            <a:r>
              <a:rPr sz="2000" spc="-10" dirty="0">
                <a:latin typeface="Arial"/>
                <a:cs typeface="Arial"/>
              </a:rPr>
              <a:t>a substitute for sociological </a:t>
            </a:r>
            <a:r>
              <a:rPr sz="2000" spc="-15" dirty="0">
                <a:latin typeface="Arial"/>
                <a:cs typeface="Arial"/>
              </a:rPr>
              <a:t>knowledge, and </a:t>
            </a:r>
            <a:r>
              <a:rPr sz="2000" spc="-10" dirty="0">
                <a:latin typeface="Arial"/>
                <a:cs typeface="Arial"/>
              </a:rPr>
              <a:t>sociologists  </a:t>
            </a:r>
            <a:r>
              <a:rPr sz="2000" spc="5" dirty="0">
                <a:latin typeface="Arial"/>
                <a:cs typeface="Arial"/>
              </a:rPr>
              <a:t>attempting </a:t>
            </a:r>
            <a:r>
              <a:rPr sz="2000" spc="10" dirty="0">
                <a:latin typeface="Arial"/>
                <a:cs typeface="Arial"/>
              </a:rPr>
              <a:t>to keep them </a:t>
            </a:r>
            <a:r>
              <a:rPr sz="2000" spc="5" dirty="0">
                <a:latin typeface="Arial"/>
                <a:cs typeface="Arial"/>
              </a:rPr>
              <a:t>out. </a:t>
            </a:r>
            <a:r>
              <a:rPr sz="2000" spc="10" dirty="0">
                <a:latin typeface="Arial"/>
                <a:cs typeface="Arial"/>
              </a:rPr>
              <a:t>In </a:t>
            </a:r>
            <a:r>
              <a:rPr sz="2000" spc="5" dirty="0">
                <a:latin typeface="Arial"/>
                <a:cs typeface="Arial"/>
              </a:rPr>
              <a:t>other words, it is about what </a:t>
            </a:r>
            <a:r>
              <a:rPr sz="2000" spc="10" dirty="0">
                <a:latin typeface="Arial"/>
                <a:cs typeface="Arial"/>
              </a:rPr>
              <a:t>counts </a:t>
            </a:r>
            <a:r>
              <a:rPr sz="2000" spc="5" dirty="0">
                <a:latin typeface="Arial"/>
                <a:cs typeface="Arial"/>
              </a:rPr>
              <a:t>as  </a:t>
            </a:r>
            <a:r>
              <a:rPr sz="2000" spc="-10" dirty="0">
                <a:latin typeface="Arial"/>
                <a:cs typeface="Arial"/>
              </a:rPr>
              <a:t>valid </a:t>
            </a:r>
            <a:r>
              <a:rPr sz="2000" spc="-15" dirty="0">
                <a:latin typeface="Arial"/>
                <a:cs typeface="Arial"/>
              </a:rPr>
              <a:t>knowledge. </a:t>
            </a:r>
            <a:r>
              <a:rPr sz="2000" spc="-5" dirty="0">
                <a:latin typeface="Arial"/>
                <a:cs typeface="Arial"/>
              </a:rPr>
              <a:t>If </a:t>
            </a:r>
            <a:r>
              <a:rPr sz="2000" spc="-10" dirty="0">
                <a:latin typeface="Arial"/>
                <a:cs typeface="Arial"/>
              </a:rPr>
              <a:t>the social </a:t>
            </a:r>
            <a:r>
              <a:rPr sz="2000" spc="-15" dirty="0">
                <a:latin typeface="Arial"/>
                <a:cs typeface="Arial"/>
              </a:rPr>
              <a:t>world </a:t>
            </a:r>
            <a:r>
              <a:rPr sz="2000" spc="-10" dirty="0">
                <a:latin typeface="Arial"/>
                <a:cs typeface="Arial"/>
              </a:rPr>
              <a:t>only consists of "texts", literary  </a:t>
            </a:r>
            <a:r>
              <a:rPr sz="2000" spc="10" dirty="0">
                <a:latin typeface="Arial"/>
                <a:cs typeface="Arial"/>
              </a:rPr>
              <a:t>knowledge </a:t>
            </a:r>
            <a:r>
              <a:rPr sz="2000" spc="5" dirty="0">
                <a:latin typeface="Arial"/>
                <a:cs typeface="Arial"/>
              </a:rPr>
              <a:t>has priority. If </a:t>
            </a:r>
            <a:r>
              <a:rPr sz="2000" spc="10" dirty="0">
                <a:latin typeface="Arial"/>
                <a:cs typeface="Arial"/>
              </a:rPr>
              <a:t>the social </a:t>
            </a:r>
            <a:r>
              <a:rPr sz="2000" spc="5" dirty="0">
                <a:latin typeface="Arial"/>
                <a:cs typeface="Arial"/>
              </a:rPr>
              <a:t>world has </a:t>
            </a:r>
            <a:r>
              <a:rPr sz="2000" spc="15" dirty="0">
                <a:latin typeface="Arial"/>
                <a:cs typeface="Arial"/>
              </a:rPr>
              <a:t>a </a:t>
            </a:r>
            <a:r>
              <a:rPr sz="2000" spc="5" dirty="0">
                <a:latin typeface="Arial"/>
                <a:cs typeface="Arial"/>
              </a:rPr>
              <a:t>reality of its own, it  does</a:t>
            </a:r>
            <a:r>
              <a:rPr sz="2000" spc="25" dirty="0">
                <a:latin typeface="Arial"/>
                <a:cs typeface="Arial"/>
              </a:rPr>
              <a:t> </a:t>
            </a:r>
            <a:r>
              <a:rPr sz="2000" spc="5" dirty="0">
                <a:latin typeface="Arial"/>
                <a:cs typeface="Arial"/>
              </a:rPr>
              <a:t>not.</a:t>
            </a:r>
            <a:endParaRPr sz="2000">
              <a:latin typeface="Arial"/>
              <a:cs typeface="Arial"/>
            </a:endParaRPr>
          </a:p>
        </p:txBody>
      </p:sp>
      <p:sp>
        <p:nvSpPr>
          <p:cNvPr id="3" name="object 3"/>
          <p:cNvSpPr/>
          <p:nvPr/>
        </p:nvSpPr>
        <p:spPr>
          <a:xfrm>
            <a:off x="7086600" y="4800599"/>
            <a:ext cx="1981200" cy="1981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726940" y="6272276"/>
            <a:ext cx="1965325" cy="307340"/>
          </a:xfrm>
          <a:prstGeom prst="rect">
            <a:avLst/>
          </a:prstGeom>
        </p:spPr>
        <p:txBody>
          <a:bodyPr vert="horz" wrap="square" lIns="0" tIns="12065" rIns="0" bIns="0" rtlCol="0">
            <a:spAutoFit/>
          </a:bodyPr>
          <a:lstStyle/>
          <a:p>
            <a:pPr marL="12700">
              <a:lnSpc>
                <a:spcPct val="100000"/>
              </a:lnSpc>
              <a:spcBef>
                <a:spcPts val="95"/>
              </a:spcBef>
            </a:pPr>
            <a:r>
              <a:rPr sz="1850" spc="-5" dirty="0">
                <a:latin typeface="Arial"/>
                <a:cs typeface="Arial"/>
              </a:rPr>
              <a:t>Raymond</a:t>
            </a:r>
            <a:r>
              <a:rPr sz="1850" spc="-95" dirty="0">
                <a:latin typeface="Arial"/>
                <a:cs typeface="Arial"/>
              </a:rPr>
              <a:t> </a:t>
            </a:r>
            <a:r>
              <a:rPr sz="1850" spc="-5" dirty="0">
                <a:latin typeface="Arial"/>
                <a:cs typeface="Arial"/>
              </a:rPr>
              <a:t>Williams</a:t>
            </a:r>
            <a:endParaRPr sz="1850">
              <a:latin typeface="Arial"/>
              <a:cs typeface="Arial"/>
            </a:endParaRPr>
          </a:p>
        </p:txBody>
      </p:sp>
      <p:sp>
        <p:nvSpPr>
          <p:cNvPr id="5" name="object 5"/>
          <p:cNvSpPr txBox="1"/>
          <p:nvPr/>
        </p:nvSpPr>
        <p:spPr>
          <a:xfrm>
            <a:off x="8354059" y="6425628"/>
            <a:ext cx="2540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279</a:t>
            </a:r>
            <a:endParaRPr sz="1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9600" y="254000"/>
            <a:ext cx="7772400" cy="574040"/>
          </a:xfrm>
          <a:prstGeom prst="rect">
            <a:avLst/>
          </a:prstGeom>
        </p:spPr>
        <p:txBody>
          <a:bodyPr vert="horz" wrap="square" lIns="0" tIns="12700" rIns="0" bIns="0" rtlCol="0">
            <a:spAutoFit/>
          </a:bodyPr>
          <a:lstStyle/>
          <a:p>
            <a:pPr marL="1490980">
              <a:lnSpc>
                <a:spcPct val="100000"/>
              </a:lnSpc>
              <a:spcBef>
                <a:spcPts val="100"/>
              </a:spcBef>
            </a:pPr>
            <a:r>
              <a:rPr sz="3600" b="1" spc="-20" dirty="0">
                <a:latin typeface="Calibri"/>
                <a:cs typeface="Calibri"/>
              </a:rPr>
              <a:t>Karl </a:t>
            </a:r>
            <a:r>
              <a:rPr sz="3600" b="1" spc="-5" dirty="0">
                <a:latin typeface="Calibri"/>
                <a:cs typeface="Calibri"/>
              </a:rPr>
              <a:t>Marx </a:t>
            </a:r>
            <a:r>
              <a:rPr sz="3600" b="1" dirty="0">
                <a:latin typeface="Calibri"/>
                <a:cs typeface="Calibri"/>
              </a:rPr>
              <a:t>and</a:t>
            </a:r>
            <a:r>
              <a:rPr sz="3600" b="1" spc="10" dirty="0">
                <a:latin typeface="Calibri"/>
                <a:cs typeface="Calibri"/>
              </a:rPr>
              <a:t> </a:t>
            </a:r>
            <a:r>
              <a:rPr sz="3600" b="1" dirty="0">
                <a:latin typeface="Calibri"/>
                <a:cs typeface="Calibri"/>
              </a:rPr>
              <a:t>Modernity</a:t>
            </a:r>
            <a:endParaRPr sz="3600">
              <a:latin typeface="Calibri"/>
              <a:cs typeface="Calibri"/>
            </a:endParaRPr>
          </a:p>
        </p:txBody>
      </p:sp>
      <p:sp>
        <p:nvSpPr>
          <p:cNvPr id="4" name="object 4"/>
          <p:cNvSpPr txBox="1"/>
          <p:nvPr/>
        </p:nvSpPr>
        <p:spPr>
          <a:xfrm>
            <a:off x="575503" y="1276603"/>
            <a:ext cx="8245475" cy="1755139"/>
          </a:xfrm>
          <a:prstGeom prst="rect">
            <a:avLst/>
          </a:prstGeom>
        </p:spPr>
        <p:txBody>
          <a:bodyPr vert="horz" wrap="square" lIns="0" tIns="6350" rIns="0" bIns="0" rtlCol="0">
            <a:spAutoFit/>
          </a:bodyPr>
          <a:lstStyle/>
          <a:p>
            <a:pPr marL="12700" marR="5080" indent="20955">
              <a:lnSpc>
                <a:spcPct val="101699"/>
              </a:lnSpc>
              <a:spcBef>
                <a:spcPts val="50"/>
              </a:spcBef>
            </a:pPr>
            <a:r>
              <a:rPr sz="2800" spc="-5" dirty="0">
                <a:latin typeface="Arial"/>
                <a:cs typeface="Arial"/>
              </a:rPr>
              <a:t>Marx </a:t>
            </a:r>
            <a:r>
              <a:rPr sz="2800" dirty="0">
                <a:latin typeface="Arial"/>
                <a:cs typeface="Arial"/>
              </a:rPr>
              <a:t>and Engels are </a:t>
            </a:r>
            <a:r>
              <a:rPr sz="2800" spc="-5" dirty="0">
                <a:latin typeface="Arial"/>
                <a:cs typeface="Arial"/>
              </a:rPr>
              <a:t>among </a:t>
            </a:r>
            <a:r>
              <a:rPr sz="2800" dirty="0">
                <a:latin typeface="Arial"/>
                <a:cs typeface="Arial"/>
              </a:rPr>
              <a:t>the earliest and most  perceptive of those observers </a:t>
            </a:r>
            <a:r>
              <a:rPr sz="2800" spc="-5" dirty="0">
                <a:latin typeface="Arial"/>
                <a:cs typeface="Arial"/>
              </a:rPr>
              <a:t>who </a:t>
            </a:r>
            <a:r>
              <a:rPr sz="2800" dirty="0">
                <a:latin typeface="Arial"/>
                <a:cs typeface="Arial"/>
              </a:rPr>
              <a:t>did not adopt  either an affirmative </a:t>
            </a:r>
            <a:r>
              <a:rPr sz="2800" spc="-5" dirty="0">
                <a:latin typeface="Arial"/>
                <a:cs typeface="Arial"/>
              </a:rPr>
              <a:t>modernist </a:t>
            </a:r>
            <a:r>
              <a:rPr sz="2800" dirty="0">
                <a:latin typeface="Arial"/>
                <a:cs typeface="Arial"/>
              </a:rPr>
              <a:t>or a straightforwardly  reactionary</a:t>
            </a:r>
            <a:r>
              <a:rPr sz="2800" spc="-55" dirty="0">
                <a:latin typeface="Arial"/>
                <a:cs typeface="Arial"/>
              </a:rPr>
              <a:t> </a:t>
            </a:r>
            <a:r>
              <a:rPr sz="2800" dirty="0">
                <a:latin typeface="Arial"/>
                <a:cs typeface="Arial"/>
              </a:rPr>
              <a:t>position.</a:t>
            </a:r>
            <a:endParaRPr sz="2800">
              <a:latin typeface="Arial"/>
              <a:cs typeface="Arial"/>
            </a:endParaRPr>
          </a:p>
        </p:txBody>
      </p:sp>
      <p:sp>
        <p:nvSpPr>
          <p:cNvPr id="5" name="object 5"/>
          <p:cNvSpPr/>
          <p:nvPr/>
        </p:nvSpPr>
        <p:spPr>
          <a:xfrm>
            <a:off x="2148839" y="3090671"/>
            <a:ext cx="731519" cy="71932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468879" y="3328415"/>
            <a:ext cx="91439" cy="9143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09800" y="3124200"/>
            <a:ext cx="609600" cy="6096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09800" y="3124200"/>
            <a:ext cx="609600" cy="609600"/>
          </a:xfrm>
          <a:custGeom>
            <a:avLst/>
            <a:gdLst/>
            <a:ahLst/>
            <a:cxnLst/>
            <a:rect l="l" t="t" r="r" b="b"/>
            <a:pathLst>
              <a:path w="609600" h="609600">
                <a:moveTo>
                  <a:pt x="0" y="304800"/>
                </a:moveTo>
                <a:lnTo>
                  <a:pt x="152400" y="304800"/>
                </a:lnTo>
                <a:lnTo>
                  <a:pt x="152400" y="0"/>
                </a:lnTo>
                <a:lnTo>
                  <a:pt x="457200" y="0"/>
                </a:lnTo>
                <a:lnTo>
                  <a:pt x="457200" y="304800"/>
                </a:lnTo>
                <a:lnTo>
                  <a:pt x="609600" y="304800"/>
                </a:lnTo>
                <a:lnTo>
                  <a:pt x="304800" y="609600"/>
                </a:lnTo>
                <a:lnTo>
                  <a:pt x="0" y="304800"/>
                </a:lnTo>
                <a:close/>
              </a:path>
            </a:pathLst>
          </a:custGeom>
          <a:ln w="12700">
            <a:solidFill>
              <a:srgbClr val="7D60A0"/>
            </a:solidFill>
          </a:ln>
        </p:spPr>
        <p:txBody>
          <a:bodyPr wrap="square" lIns="0" tIns="0" rIns="0" bIns="0" rtlCol="0"/>
          <a:lstStyle/>
          <a:p>
            <a:endParaRPr/>
          </a:p>
        </p:txBody>
      </p:sp>
      <p:sp>
        <p:nvSpPr>
          <p:cNvPr id="9" name="object 9"/>
          <p:cNvSpPr txBox="1"/>
          <p:nvPr/>
        </p:nvSpPr>
        <p:spPr>
          <a:xfrm>
            <a:off x="228600" y="3810000"/>
            <a:ext cx="4724400" cy="1524000"/>
          </a:xfrm>
          <a:prstGeom prst="rect">
            <a:avLst/>
          </a:prstGeom>
          <a:solidFill>
            <a:srgbClr val="8064A2"/>
          </a:solidFill>
          <a:ln w="25400">
            <a:solidFill>
              <a:srgbClr val="5C4776"/>
            </a:solidFill>
          </a:ln>
        </p:spPr>
        <p:txBody>
          <a:bodyPr vert="horz" wrap="square" lIns="0" tIns="76200" rIns="0" bIns="0" rtlCol="0">
            <a:spAutoFit/>
          </a:bodyPr>
          <a:lstStyle/>
          <a:p>
            <a:pPr marL="149225" marR="140335" algn="ctr">
              <a:lnSpc>
                <a:spcPts val="2160"/>
              </a:lnSpc>
              <a:spcBef>
                <a:spcPts val="600"/>
              </a:spcBef>
            </a:pPr>
            <a:r>
              <a:rPr sz="1800" spc="-5" dirty="0">
                <a:solidFill>
                  <a:srgbClr val="FFFFFF"/>
                </a:solidFill>
                <a:latin typeface="Arial"/>
                <a:cs typeface="Arial"/>
              </a:rPr>
              <a:t>Modernity </a:t>
            </a:r>
            <a:r>
              <a:rPr sz="1800" dirty="0">
                <a:solidFill>
                  <a:srgbClr val="FFFFFF"/>
                </a:solidFill>
                <a:latin typeface="Arial"/>
                <a:cs typeface="Arial"/>
              </a:rPr>
              <a:t>as inevitable, yet in </a:t>
            </a:r>
            <a:r>
              <a:rPr sz="1800" spc="-5" dirty="0">
                <a:solidFill>
                  <a:srgbClr val="FFFFFF"/>
                </a:solidFill>
                <a:latin typeface="Arial"/>
                <a:cs typeface="Arial"/>
              </a:rPr>
              <a:t>many</a:t>
            </a:r>
            <a:r>
              <a:rPr sz="1800" spc="-100" dirty="0">
                <a:solidFill>
                  <a:srgbClr val="FFFFFF"/>
                </a:solidFill>
                <a:latin typeface="Arial"/>
                <a:cs typeface="Arial"/>
              </a:rPr>
              <a:t> </a:t>
            </a:r>
            <a:r>
              <a:rPr sz="1800" dirty="0">
                <a:solidFill>
                  <a:srgbClr val="FFFFFF"/>
                </a:solidFill>
                <a:latin typeface="Arial"/>
                <a:cs typeface="Arial"/>
              </a:rPr>
              <a:t>senses  deeply undesirable </a:t>
            </a:r>
            <a:r>
              <a:rPr sz="1800" spc="-105" dirty="0">
                <a:solidFill>
                  <a:srgbClr val="FFFFFF"/>
                </a:solidFill>
                <a:latin typeface="Arial"/>
                <a:cs typeface="Arial"/>
              </a:rPr>
              <a:t>– </a:t>
            </a:r>
            <a:r>
              <a:rPr sz="1800" dirty="0">
                <a:solidFill>
                  <a:srgbClr val="FFFFFF"/>
                </a:solidFill>
                <a:latin typeface="Arial"/>
                <a:cs typeface="Arial"/>
              </a:rPr>
              <a:t>and </a:t>
            </a:r>
            <a:r>
              <a:rPr sz="1800" spc="-5" dirty="0">
                <a:solidFill>
                  <a:srgbClr val="FFFFFF"/>
                </a:solidFill>
                <a:latin typeface="Arial"/>
                <a:cs typeface="Arial"/>
              </a:rPr>
              <a:t>who therefore  </a:t>
            </a:r>
            <a:r>
              <a:rPr sz="1800" dirty="0">
                <a:solidFill>
                  <a:srgbClr val="FFFFFF"/>
                </a:solidFill>
                <a:latin typeface="Arial"/>
                <a:cs typeface="Arial"/>
              </a:rPr>
              <a:t>sought to identify how </a:t>
            </a:r>
            <a:r>
              <a:rPr sz="1800" spc="-5" dirty="0">
                <a:solidFill>
                  <a:srgbClr val="FFFFFF"/>
                </a:solidFill>
                <a:latin typeface="Arial"/>
                <a:cs typeface="Arial"/>
              </a:rPr>
              <a:t>modernity </a:t>
            </a:r>
            <a:r>
              <a:rPr sz="1800" dirty="0">
                <a:solidFill>
                  <a:srgbClr val="FFFFFF"/>
                </a:solidFill>
                <a:latin typeface="Arial"/>
                <a:cs typeface="Arial"/>
              </a:rPr>
              <a:t>could</a:t>
            </a:r>
            <a:r>
              <a:rPr sz="1800" spc="-150" dirty="0">
                <a:solidFill>
                  <a:srgbClr val="FFFFFF"/>
                </a:solidFill>
                <a:latin typeface="Arial"/>
                <a:cs typeface="Arial"/>
              </a:rPr>
              <a:t> </a:t>
            </a:r>
            <a:r>
              <a:rPr sz="1800" dirty="0">
                <a:solidFill>
                  <a:srgbClr val="FFFFFF"/>
                </a:solidFill>
                <a:latin typeface="Arial"/>
                <a:cs typeface="Arial"/>
              </a:rPr>
              <a:t>itself  be </a:t>
            </a:r>
            <a:r>
              <a:rPr sz="1800" spc="-5" dirty="0">
                <a:solidFill>
                  <a:srgbClr val="FFFFFF"/>
                </a:solidFill>
                <a:latin typeface="Arial"/>
                <a:cs typeface="Arial"/>
              </a:rPr>
              <a:t>transformed </a:t>
            </a:r>
            <a:r>
              <a:rPr sz="1800" dirty="0">
                <a:solidFill>
                  <a:srgbClr val="FFFFFF"/>
                </a:solidFill>
                <a:latin typeface="Arial"/>
                <a:cs typeface="Arial"/>
              </a:rPr>
              <a:t>into an ideal </a:t>
            </a:r>
            <a:r>
              <a:rPr sz="1900" b="1" i="1" spc="-105" dirty="0">
                <a:solidFill>
                  <a:srgbClr val="FFFFFF"/>
                </a:solidFill>
                <a:latin typeface="Arial"/>
                <a:cs typeface="Arial"/>
              </a:rPr>
              <a:t>future</a:t>
            </a:r>
            <a:r>
              <a:rPr sz="1800" spc="-105" dirty="0">
                <a:solidFill>
                  <a:srgbClr val="FFFFFF"/>
                </a:solidFill>
                <a:latin typeface="Arial"/>
                <a:cs typeface="Arial"/>
              </a:rPr>
              <a:t>, </a:t>
            </a:r>
            <a:r>
              <a:rPr sz="1800" spc="-5" dirty="0">
                <a:solidFill>
                  <a:srgbClr val="FFFFFF"/>
                </a:solidFill>
                <a:latin typeface="Arial"/>
                <a:cs typeface="Arial"/>
              </a:rPr>
              <a:t>rather  </a:t>
            </a:r>
            <a:r>
              <a:rPr sz="1800" dirty="0">
                <a:solidFill>
                  <a:srgbClr val="FFFFFF"/>
                </a:solidFill>
                <a:latin typeface="Arial"/>
                <a:cs typeface="Arial"/>
              </a:rPr>
              <a:t>than </a:t>
            </a:r>
            <a:r>
              <a:rPr sz="1800" spc="-5" dirty="0">
                <a:solidFill>
                  <a:srgbClr val="FFFFFF"/>
                </a:solidFill>
                <a:latin typeface="Arial"/>
                <a:cs typeface="Arial"/>
              </a:rPr>
              <a:t>simply returning </a:t>
            </a:r>
            <a:r>
              <a:rPr sz="1800" dirty="0">
                <a:solidFill>
                  <a:srgbClr val="FFFFFF"/>
                </a:solidFill>
                <a:latin typeface="Arial"/>
                <a:cs typeface="Arial"/>
              </a:rPr>
              <a:t>to an idealised</a:t>
            </a:r>
            <a:r>
              <a:rPr sz="1800" spc="-140" dirty="0">
                <a:solidFill>
                  <a:srgbClr val="FFFFFF"/>
                </a:solidFill>
                <a:latin typeface="Arial"/>
                <a:cs typeface="Arial"/>
              </a:rPr>
              <a:t> </a:t>
            </a:r>
            <a:r>
              <a:rPr sz="1800" dirty="0">
                <a:solidFill>
                  <a:srgbClr val="FFFFFF"/>
                </a:solidFill>
                <a:latin typeface="Arial"/>
                <a:cs typeface="Arial"/>
              </a:rPr>
              <a:t>past.</a:t>
            </a:r>
            <a:endParaRPr sz="1800">
              <a:latin typeface="Arial"/>
              <a:cs typeface="Arial"/>
            </a:endParaRPr>
          </a:p>
        </p:txBody>
      </p:sp>
      <p:sp>
        <p:nvSpPr>
          <p:cNvPr id="10" name="object 10"/>
          <p:cNvSpPr/>
          <p:nvPr/>
        </p:nvSpPr>
        <p:spPr>
          <a:xfrm>
            <a:off x="5053583" y="4151376"/>
            <a:ext cx="868679" cy="65531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373624" y="4431791"/>
            <a:ext cx="91439" cy="9143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105400" y="4191000"/>
            <a:ext cx="762000" cy="5334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105400" y="4191000"/>
            <a:ext cx="762000" cy="533400"/>
          </a:xfrm>
          <a:custGeom>
            <a:avLst/>
            <a:gdLst/>
            <a:ahLst/>
            <a:cxnLst/>
            <a:rect l="l" t="t" r="r" b="b"/>
            <a:pathLst>
              <a:path w="762000" h="533400">
                <a:moveTo>
                  <a:pt x="0" y="133350"/>
                </a:moveTo>
                <a:lnTo>
                  <a:pt x="495300" y="133350"/>
                </a:lnTo>
                <a:lnTo>
                  <a:pt x="495300" y="0"/>
                </a:lnTo>
                <a:lnTo>
                  <a:pt x="762000" y="266700"/>
                </a:lnTo>
                <a:lnTo>
                  <a:pt x="495300" y="533400"/>
                </a:lnTo>
                <a:lnTo>
                  <a:pt x="495300" y="400050"/>
                </a:lnTo>
                <a:lnTo>
                  <a:pt x="0" y="400050"/>
                </a:lnTo>
                <a:lnTo>
                  <a:pt x="0" y="133350"/>
                </a:lnTo>
                <a:close/>
              </a:path>
            </a:pathLst>
          </a:custGeom>
          <a:ln w="12700">
            <a:solidFill>
              <a:srgbClr val="F69240"/>
            </a:solidFill>
          </a:ln>
        </p:spPr>
        <p:txBody>
          <a:bodyPr wrap="square" lIns="0" tIns="0" rIns="0" bIns="0" rtlCol="0"/>
          <a:lstStyle/>
          <a:p>
            <a:endParaRPr/>
          </a:p>
        </p:txBody>
      </p:sp>
      <p:sp>
        <p:nvSpPr>
          <p:cNvPr id="14" name="object 14"/>
          <p:cNvSpPr txBox="1"/>
          <p:nvPr/>
        </p:nvSpPr>
        <p:spPr>
          <a:xfrm>
            <a:off x="6019800" y="3733800"/>
            <a:ext cx="2971800" cy="1600200"/>
          </a:xfrm>
          <a:prstGeom prst="rect">
            <a:avLst/>
          </a:prstGeom>
          <a:solidFill>
            <a:srgbClr val="F79646"/>
          </a:solidFill>
          <a:ln w="25400">
            <a:solidFill>
              <a:srgbClr val="B66D31"/>
            </a:solidFill>
          </a:ln>
        </p:spPr>
        <p:txBody>
          <a:bodyPr vert="horz" wrap="square" lIns="0" tIns="37465" rIns="0" bIns="0" rtlCol="0">
            <a:spAutoFit/>
          </a:bodyPr>
          <a:lstStyle/>
          <a:p>
            <a:pPr marL="92075" marR="85725" algn="ctr">
              <a:lnSpc>
                <a:spcPct val="99900"/>
              </a:lnSpc>
              <a:spcBef>
                <a:spcPts val="295"/>
              </a:spcBef>
            </a:pPr>
            <a:r>
              <a:rPr sz="1650" spc="-5" dirty="0">
                <a:solidFill>
                  <a:srgbClr val="FFFFFF"/>
                </a:solidFill>
                <a:latin typeface="Arial"/>
                <a:cs typeface="Arial"/>
              </a:rPr>
              <a:t>Rejection of an idealised</a:t>
            </a:r>
            <a:r>
              <a:rPr sz="1650" spc="-70" dirty="0">
                <a:solidFill>
                  <a:srgbClr val="FFFFFF"/>
                </a:solidFill>
                <a:latin typeface="Arial"/>
                <a:cs typeface="Arial"/>
              </a:rPr>
              <a:t> </a:t>
            </a:r>
            <a:r>
              <a:rPr sz="1650" spc="-5" dirty="0">
                <a:solidFill>
                  <a:srgbClr val="FFFFFF"/>
                </a:solidFill>
                <a:latin typeface="Arial"/>
                <a:cs typeface="Arial"/>
              </a:rPr>
              <a:t>past:  </a:t>
            </a:r>
            <a:r>
              <a:rPr sz="1650" spc="-10" dirty="0">
                <a:solidFill>
                  <a:srgbClr val="FFFFFF"/>
                </a:solidFill>
                <a:latin typeface="Arial"/>
                <a:cs typeface="Arial"/>
              </a:rPr>
              <a:t>modernity </a:t>
            </a:r>
            <a:r>
              <a:rPr sz="1650" spc="-5" dirty="0">
                <a:solidFill>
                  <a:srgbClr val="FFFFFF"/>
                </a:solidFill>
                <a:latin typeface="Arial"/>
                <a:cs typeface="Arial"/>
              </a:rPr>
              <a:t>is seen as itself </a:t>
            </a:r>
            <a:r>
              <a:rPr sz="1650" dirty="0">
                <a:solidFill>
                  <a:srgbClr val="FFFFFF"/>
                </a:solidFill>
                <a:latin typeface="Arial"/>
                <a:cs typeface="Arial"/>
              </a:rPr>
              <a:t>a  </a:t>
            </a:r>
            <a:r>
              <a:rPr sz="1650" spc="-5" dirty="0">
                <a:solidFill>
                  <a:srgbClr val="FFFFFF"/>
                </a:solidFill>
                <a:latin typeface="Arial"/>
                <a:cs typeface="Arial"/>
              </a:rPr>
              <a:t>product of the past </a:t>
            </a:r>
            <a:r>
              <a:rPr sz="1650" spc="-90" dirty="0">
                <a:solidFill>
                  <a:srgbClr val="FFFFFF"/>
                </a:solidFill>
                <a:latin typeface="Arial"/>
                <a:cs typeface="Arial"/>
              </a:rPr>
              <a:t>– </a:t>
            </a:r>
            <a:r>
              <a:rPr sz="1650" dirty="0">
                <a:solidFill>
                  <a:srgbClr val="FFFFFF"/>
                </a:solidFill>
                <a:latin typeface="Arial"/>
                <a:cs typeface="Arial"/>
              </a:rPr>
              <a:t>a </a:t>
            </a:r>
            <a:r>
              <a:rPr sz="1650" spc="-5" dirty="0">
                <a:solidFill>
                  <a:srgbClr val="FFFFFF"/>
                </a:solidFill>
                <a:latin typeface="Arial"/>
                <a:cs typeface="Arial"/>
              </a:rPr>
              <a:t>past  society </a:t>
            </a:r>
            <a:r>
              <a:rPr sz="1650" dirty="0">
                <a:solidFill>
                  <a:srgbClr val="FFFFFF"/>
                </a:solidFill>
                <a:latin typeface="Arial"/>
                <a:cs typeface="Arial"/>
              </a:rPr>
              <a:t>which </a:t>
            </a:r>
            <a:r>
              <a:rPr sz="1650" spc="-5" dirty="0">
                <a:solidFill>
                  <a:srgbClr val="FFFFFF"/>
                </a:solidFill>
                <a:latin typeface="Arial"/>
                <a:cs typeface="Arial"/>
              </a:rPr>
              <a:t>is therefore </a:t>
            </a:r>
            <a:r>
              <a:rPr sz="1650" spc="-10" dirty="0">
                <a:solidFill>
                  <a:srgbClr val="FFFFFF"/>
                </a:solidFill>
                <a:latin typeface="Arial"/>
                <a:cs typeface="Arial"/>
              </a:rPr>
              <a:t>not  </a:t>
            </a:r>
            <a:r>
              <a:rPr sz="1650" spc="-5" dirty="0">
                <a:solidFill>
                  <a:srgbClr val="FFFFFF"/>
                </a:solidFill>
                <a:latin typeface="Arial"/>
                <a:cs typeface="Arial"/>
              </a:rPr>
              <a:t>stable, but </a:t>
            </a:r>
            <a:r>
              <a:rPr sz="1650" spc="-10" dirty="0">
                <a:solidFill>
                  <a:srgbClr val="FFFFFF"/>
                </a:solidFill>
                <a:latin typeface="Arial"/>
                <a:cs typeface="Arial"/>
              </a:rPr>
              <a:t>inherently </a:t>
            </a:r>
            <a:r>
              <a:rPr sz="1650" spc="-5" dirty="0">
                <a:solidFill>
                  <a:srgbClr val="FFFFFF"/>
                </a:solidFill>
                <a:latin typeface="Arial"/>
                <a:cs typeface="Arial"/>
              </a:rPr>
              <a:t>likely </a:t>
            </a:r>
            <a:r>
              <a:rPr sz="1650" dirty="0">
                <a:solidFill>
                  <a:srgbClr val="FFFFFF"/>
                </a:solidFill>
                <a:latin typeface="Arial"/>
                <a:cs typeface="Arial"/>
              </a:rPr>
              <a:t>to  </a:t>
            </a:r>
            <a:r>
              <a:rPr sz="1650" spc="-10" dirty="0">
                <a:solidFill>
                  <a:srgbClr val="FFFFFF"/>
                </a:solidFill>
                <a:latin typeface="Arial"/>
                <a:cs typeface="Arial"/>
              </a:rPr>
              <a:t>generate </a:t>
            </a:r>
            <a:r>
              <a:rPr sz="1650" spc="-5" dirty="0">
                <a:solidFill>
                  <a:srgbClr val="FFFFFF"/>
                </a:solidFill>
                <a:latin typeface="Arial"/>
                <a:cs typeface="Arial"/>
              </a:rPr>
              <a:t>modern</a:t>
            </a:r>
            <a:r>
              <a:rPr sz="1650" spc="-55" dirty="0">
                <a:solidFill>
                  <a:srgbClr val="FFFFFF"/>
                </a:solidFill>
                <a:latin typeface="Arial"/>
                <a:cs typeface="Arial"/>
              </a:rPr>
              <a:t> </a:t>
            </a:r>
            <a:r>
              <a:rPr sz="1650" spc="-5" dirty="0">
                <a:solidFill>
                  <a:srgbClr val="FFFFFF"/>
                </a:solidFill>
                <a:latin typeface="Arial"/>
                <a:cs typeface="Arial"/>
              </a:rPr>
              <a:t>formations.</a:t>
            </a:r>
            <a:endParaRPr sz="1650">
              <a:latin typeface="Arial"/>
              <a:cs typeface="Arial"/>
            </a:endParaRPr>
          </a:p>
        </p:txBody>
      </p:sp>
      <p:sp>
        <p:nvSpPr>
          <p:cNvPr id="15" name="object 15"/>
          <p:cNvSpPr/>
          <p:nvPr/>
        </p:nvSpPr>
        <p:spPr>
          <a:xfrm>
            <a:off x="1981200" y="5486400"/>
            <a:ext cx="5257799" cy="1295399"/>
          </a:xfrm>
          <a:prstGeom prst="rect">
            <a:avLst/>
          </a:prstGeom>
          <a:blipFill>
            <a:blip r:embed="rId8" cstate="print"/>
            <a:stretch>
              <a:fillRect/>
            </a:stretch>
          </a:blip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28</a:t>
            </a:fld>
            <a:endParaRPr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0427"/>
            <a:ext cx="7971155" cy="4139565"/>
          </a:xfrm>
          <a:prstGeom prst="rect">
            <a:avLst/>
          </a:prstGeom>
        </p:spPr>
        <p:txBody>
          <a:bodyPr vert="horz" wrap="square" lIns="0" tIns="15240" rIns="0" bIns="0" rtlCol="0">
            <a:spAutoFit/>
          </a:bodyPr>
          <a:lstStyle/>
          <a:p>
            <a:pPr marL="356870" marR="5080" indent="-344170">
              <a:lnSpc>
                <a:spcPct val="99500"/>
              </a:lnSpc>
              <a:spcBef>
                <a:spcPts val="120"/>
              </a:spcBef>
              <a:buFont typeface="Arial"/>
              <a:buChar char="•"/>
              <a:tabLst>
                <a:tab pos="356870" algn="l"/>
                <a:tab pos="357505" algn="l"/>
              </a:tabLst>
            </a:pPr>
            <a:r>
              <a:rPr sz="2250" spc="-5" dirty="0">
                <a:latin typeface="Arial"/>
                <a:cs typeface="Arial"/>
              </a:rPr>
              <a:t>The most characteristic element of post-modernism,  however, </a:t>
            </a:r>
            <a:r>
              <a:rPr sz="2250" dirty="0">
                <a:latin typeface="Arial"/>
                <a:cs typeface="Arial"/>
              </a:rPr>
              <a:t>is </a:t>
            </a:r>
            <a:r>
              <a:rPr sz="2250" spc="-5" dirty="0">
                <a:latin typeface="Arial"/>
                <a:cs typeface="Arial"/>
              </a:rPr>
              <a:t>what has become known as the </a:t>
            </a:r>
            <a:r>
              <a:rPr sz="2250" dirty="0">
                <a:latin typeface="Arial"/>
                <a:cs typeface="Arial"/>
              </a:rPr>
              <a:t>scepticism  </a:t>
            </a:r>
            <a:r>
              <a:rPr sz="2250" spc="-5" dirty="0">
                <a:latin typeface="Arial"/>
                <a:cs typeface="Arial"/>
              </a:rPr>
              <a:t>towards "metanarratives" or </a:t>
            </a:r>
            <a:r>
              <a:rPr sz="2250" spc="-10" dirty="0">
                <a:latin typeface="Arial"/>
                <a:cs typeface="Arial"/>
              </a:rPr>
              <a:t>"grand </a:t>
            </a:r>
            <a:r>
              <a:rPr sz="2250" spc="-5" dirty="0">
                <a:latin typeface="Arial"/>
                <a:cs typeface="Arial"/>
              </a:rPr>
              <a:t>narratives", </a:t>
            </a:r>
            <a:r>
              <a:rPr sz="2250" dirty="0">
                <a:latin typeface="Arial"/>
                <a:cs typeface="Arial"/>
              </a:rPr>
              <a:t>in </a:t>
            </a:r>
            <a:r>
              <a:rPr sz="2250" spc="-10" dirty="0">
                <a:latin typeface="Arial"/>
                <a:cs typeface="Arial"/>
              </a:rPr>
              <a:t>other  </a:t>
            </a:r>
            <a:r>
              <a:rPr sz="2250" spc="-5" dirty="0">
                <a:latin typeface="Arial"/>
                <a:cs typeface="Arial"/>
              </a:rPr>
              <a:t>words, the accounts of reality which are claimed </a:t>
            </a:r>
            <a:r>
              <a:rPr sz="2250" dirty="0">
                <a:latin typeface="Arial"/>
                <a:cs typeface="Arial"/>
              </a:rPr>
              <a:t>to </a:t>
            </a:r>
            <a:r>
              <a:rPr sz="2250" spc="-5" dirty="0">
                <a:latin typeface="Arial"/>
                <a:cs typeface="Arial"/>
              </a:rPr>
              <a:t>underpin  modernist thinking, whether </a:t>
            </a:r>
            <a:r>
              <a:rPr sz="2250" dirty="0">
                <a:latin typeface="Arial"/>
                <a:cs typeface="Arial"/>
              </a:rPr>
              <a:t>it is </a:t>
            </a:r>
            <a:r>
              <a:rPr sz="2250" spc="-5" dirty="0">
                <a:latin typeface="Arial"/>
                <a:cs typeface="Arial"/>
              </a:rPr>
              <a:t>affirmative or critical. This </a:t>
            </a:r>
            <a:r>
              <a:rPr sz="2250" dirty="0">
                <a:latin typeface="Arial"/>
                <a:cs typeface="Arial"/>
              </a:rPr>
              <a:t>is  </a:t>
            </a:r>
            <a:r>
              <a:rPr sz="2250" spc="-5" dirty="0">
                <a:latin typeface="Arial"/>
                <a:cs typeface="Arial"/>
              </a:rPr>
              <a:t>often formulated as </a:t>
            </a:r>
            <a:r>
              <a:rPr sz="2250" dirty="0">
                <a:latin typeface="Arial"/>
                <a:cs typeface="Arial"/>
              </a:rPr>
              <a:t>a </a:t>
            </a:r>
            <a:r>
              <a:rPr sz="2250" spc="-5" dirty="0">
                <a:latin typeface="Arial"/>
                <a:cs typeface="Arial"/>
              </a:rPr>
              <a:t>direct or indirect polemic </a:t>
            </a:r>
            <a:r>
              <a:rPr sz="2250" spc="-10" dirty="0">
                <a:latin typeface="Arial"/>
                <a:cs typeface="Arial"/>
              </a:rPr>
              <a:t>against  </a:t>
            </a:r>
            <a:r>
              <a:rPr sz="2250" spc="-5" dirty="0">
                <a:latin typeface="Arial"/>
                <a:cs typeface="Arial"/>
              </a:rPr>
              <a:t>Habermas' </a:t>
            </a:r>
            <a:r>
              <a:rPr sz="2250" spc="-10" dirty="0">
                <a:latin typeface="Arial"/>
                <a:cs typeface="Arial"/>
              </a:rPr>
              <a:t>arguments </a:t>
            </a:r>
            <a:r>
              <a:rPr sz="2250" spc="-5" dirty="0">
                <a:latin typeface="Arial"/>
                <a:cs typeface="Arial"/>
              </a:rPr>
              <a:t>about the "Enlightenment project" </a:t>
            </a:r>
            <a:r>
              <a:rPr sz="2250" spc="-10" dirty="0">
                <a:latin typeface="Arial"/>
                <a:cs typeface="Arial"/>
              </a:rPr>
              <a:t>as  </a:t>
            </a:r>
            <a:r>
              <a:rPr sz="2250" spc="-5" dirty="0">
                <a:latin typeface="Arial"/>
                <a:cs typeface="Arial"/>
              </a:rPr>
              <a:t>something which remains </a:t>
            </a:r>
            <a:r>
              <a:rPr sz="2250" dirty="0">
                <a:latin typeface="Arial"/>
                <a:cs typeface="Arial"/>
              </a:rPr>
              <a:t>to </a:t>
            </a:r>
            <a:r>
              <a:rPr sz="2250" spc="-5" dirty="0">
                <a:latin typeface="Arial"/>
                <a:cs typeface="Arial"/>
              </a:rPr>
              <a:t>be completed, against </a:t>
            </a:r>
            <a:r>
              <a:rPr sz="2250" spc="-10" dirty="0">
                <a:latin typeface="Arial"/>
                <a:cs typeface="Arial"/>
              </a:rPr>
              <a:t>the  </a:t>
            </a:r>
            <a:r>
              <a:rPr sz="2350" i="1" spc="-45" dirty="0">
                <a:latin typeface="Arial"/>
                <a:cs typeface="Arial"/>
              </a:rPr>
              <a:t>irrationality </a:t>
            </a:r>
            <a:r>
              <a:rPr sz="2250" spc="-5" dirty="0">
                <a:latin typeface="Arial"/>
                <a:cs typeface="Arial"/>
              </a:rPr>
              <a:t>of the dominant structures of society, and </a:t>
            </a:r>
            <a:r>
              <a:rPr sz="2250" spc="-10" dirty="0">
                <a:latin typeface="Arial"/>
                <a:cs typeface="Arial"/>
              </a:rPr>
              <a:t>the  </a:t>
            </a:r>
            <a:r>
              <a:rPr sz="2250" spc="-5" dirty="0">
                <a:latin typeface="Arial"/>
                <a:cs typeface="Arial"/>
              </a:rPr>
              <a:t>"two discourses of modernity", an idea he uses </a:t>
            </a:r>
            <a:r>
              <a:rPr sz="2250" dirty="0">
                <a:latin typeface="Arial"/>
                <a:cs typeface="Arial"/>
              </a:rPr>
              <a:t>to </a:t>
            </a:r>
            <a:r>
              <a:rPr sz="2250" spc="-10" dirty="0">
                <a:latin typeface="Arial"/>
                <a:cs typeface="Arial"/>
              </a:rPr>
              <a:t>contrast  </a:t>
            </a:r>
            <a:r>
              <a:rPr sz="2250" spc="-5" dirty="0">
                <a:latin typeface="Arial"/>
                <a:cs typeface="Arial"/>
              </a:rPr>
              <a:t>the dominant version of affirmative modernity </a:t>
            </a:r>
            <a:r>
              <a:rPr sz="2250" dirty="0">
                <a:latin typeface="Arial"/>
                <a:cs typeface="Arial"/>
              </a:rPr>
              <a:t>with </a:t>
            </a:r>
            <a:r>
              <a:rPr sz="2250" spc="-10" dirty="0">
                <a:latin typeface="Arial"/>
                <a:cs typeface="Arial"/>
              </a:rPr>
              <a:t>the  </a:t>
            </a:r>
            <a:r>
              <a:rPr sz="2250" spc="-5" dirty="0">
                <a:latin typeface="Arial"/>
                <a:cs typeface="Arial"/>
              </a:rPr>
              <a:t>"counter-discourse" of critical</a:t>
            </a:r>
            <a:r>
              <a:rPr sz="2250" spc="-15" dirty="0">
                <a:latin typeface="Arial"/>
                <a:cs typeface="Arial"/>
              </a:rPr>
              <a:t> </a:t>
            </a:r>
            <a:r>
              <a:rPr sz="2250" spc="-10" dirty="0">
                <a:latin typeface="Arial"/>
                <a:cs typeface="Arial"/>
              </a:rPr>
              <a:t>modernity.</a:t>
            </a:r>
            <a:endParaRPr sz="2250">
              <a:latin typeface="Arial"/>
              <a:cs typeface="Arial"/>
            </a:endParaRPr>
          </a:p>
        </p:txBody>
      </p:sp>
      <p:sp>
        <p:nvSpPr>
          <p:cNvPr id="3" name="object 3"/>
          <p:cNvSpPr/>
          <p:nvPr/>
        </p:nvSpPr>
        <p:spPr>
          <a:xfrm>
            <a:off x="7239025" y="4424362"/>
            <a:ext cx="1819250" cy="238601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41340" y="6272276"/>
            <a:ext cx="1136650" cy="314960"/>
          </a:xfrm>
          <a:prstGeom prst="rect">
            <a:avLst/>
          </a:prstGeom>
        </p:spPr>
        <p:txBody>
          <a:bodyPr vert="horz" wrap="square" lIns="0" tIns="12065" rIns="0" bIns="0" rtlCol="0">
            <a:spAutoFit/>
          </a:bodyPr>
          <a:lstStyle/>
          <a:p>
            <a:pPr marL="12700">
              <a:lnSpc>
                <a:spcPct val="100000"/>
              </a:lnSpc>
              <a:spcBef>
                <a:spcPts val="95"/>
              </a:spcBef>
            </a:pPr>
            <a:r>
              <a:rPr sz="1900" spc="-10" dirty="0">
                <a:latin typeface="Arial"/>
                <a:cs typeface="Arial"/>
              </a:rPr>
              <a:t>H</a:t>
            </a:r>
            <a:r>
              <a:rPr sz="1900" spc="-5" dirty="0">
                <a:latin typeface="Arial"/>
                <a:cs typeface="Arial"/>
              </a:rPr>
              <a:t>abe</a:t>
            </a:r>
            <a:r>
              <a:rPr sz="1900" spc="-15" dirty="0">
                <a:latin typeface="Arial"/>
                <a:cs typeface="Arial"/>
              </a:rPr>
              <a:t>r</a:t>
            </a:r>
            <a:r>
              <a:rPr sz="1900" spc="-5" dirty="0">
                <a:latin typeface="Arial"/>
                <a:cs typeface="Arial"/>
              </a:rPr>
              <a:t>mas</a:t>
            </a:r>
            <a:endParaRPr sz="1900">
              <a:latin typeface="Arial"/>
              <a:cs typeface="Arial"/>
            </a:endParaRPr>
          </a:p>
        </p:txBody>
      </p:sp>
      <p:sp>
        <p:nvSpPr>
          <p:cNvPr id="5" name="object 5"/>
          <p:cNvSpPr txBox="1"/>
          <p:nvPr/>
        </p:nvSpPr>
        <p:spPr>
          <a:xfrm>
            <a:off x="8354059" y="6425628"/>
            <a:ext cx="2540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280</a:t>
            </a:r>
            <a:endParaRPr sz="1200">
              <a:latin typeface="Calibri"/>
              <a:cs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8027"/>
            <a:ext cx="8417560" cy="528447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300" spc="-5" dirty="0">
                <a:latin typeface="Arial"/>
                <a:cs typeface="Arial"/>
              </a:rPr>
              <a:t>Lyotard </a:t>
            </a:r>
            <a:r>
              <a:rPr sz="2300" spc="-10" dirty="0">
                <a:latin typeface="Arial"/>
                <a:cs typeface="Arial"/>
              </a:rPr>
              <a:t>phrases </a:t>
            </a:r>
            <a:r>
              <a:rPr sz="2300" spc="-5" dirty="0">
                <a:latin typeface="Arial"/>
                <a:cs typeface="Arial"/>
              </a:rPr>
              <a:t>the </a:t>
            </a:r>
            <a:r>
              <a:rPr sz="2300" spc="-10" dirty="0">
                <a:latin typeface="Arial"/>
                <a:cs typeface="Arial"/>
              </a:rPr>
              <a:t>argument </a:t>
            </a:r>
            <a:r>
              <a:rPr sz="2300" spc="-5" dirty="0">
                <a:latin typeface="Arial"/>
                <a:cs typeface="Arial"/>
              </a:rPr>
              <a:t>in this </a:t>
            </a:r>
            <a:r>
              <a:rPr sz="2300" spc="-10" dirty="0">
                <a:latin typeface="Arial"/>
                <a:cs typeface="Arial"/>
              </a:rPr>
              <a:t>way: Modernist thought  depends </a:t>
            </a:r>
            <a:r>
              <a:rPr sz="2300" spc="-5" dirty="0">
                <a:latin typeface="Arial"/>
                <a:cs typeface="Arial"/>
              </a:rPr>
              <a:t>on one of two myths or meta-narratives. The </a:t>
            </a:r>
            <a:r>
              <a:rPr sz="2300" dirty="0">
                <a:latin typeface="Arial"/>
                <a:cs typeface="Arial"/>
              </a:rPr>
              <a:t>"myth </a:t>
            </a:r>
            <a:r>
              <a:rPr sz="2300" spc="-10" dirty="0">
                <a:latin typeface="Arial"/>
                <a:cs typeface="Arial"/>
              </a:rPr>
              <a:t>of  </a:t>
            </a:r>
            <a:r>
              <a:rPr sz="2300" spc="-5" dirty="0">
                <a:latin typeface="Arial"/>
                <a:cs typeface="Arial"/>
              </a:rPr>
              <a:t>truth" represents the </a:t>
            </a:r>
            <a:r>
              <a:rPr sz="2300" spc="-10" dirty="0">
                <a:latin typeface="Arial"/>
                <a:cs typeface="Arial"/>
              </a:rPr>
              <a:t>dominant, </a:t>
            </a:r>
            <a:r>
              <a:rPr sz="2300" spc="-5" dirty="0">
                <a:latin typeface="Arial"/>
                <a:cs typeface="Arial"/>
              </a:rPr>
              <a:t>technical-scientific </a:t>
            </a:r>
            <a:r>
              <a:rPr sz="2300" spc="-10" dirty="0">
                <a:latin typeface="Arial"/>
                <a:cs typeface="Arial"/>
              </a:rPr>
              <a:t>approach,  </a:t>
            </a:r>
            <a:r>
              <a:rPr sz="2300" spc="-5" dirty="0">
                <a:latin typeface="Arial"/>
                <a:cs typeface="Arial"/>
              </a:rPr>
              <a:t>or, in the terms of this course, affirmative modernism. </a:t>
            </a:r>
            <a:r>
              <a:rPr sz="2300" dirty="0">
                <a:latin typeface="Arial"/>
                <a:cs typeface="Arial"/>
              </a:rPr>
              <a:t>It </a:t>
            </a:r>
            <a:r>
              <a:rPr sz="2300" spc="-5" dirty="0">
                <a:latin typeface="Arial"/>
                <a:cs typeface="Arial"/>
              </a:rPr>
              <a:t>has </a:t>
            </a:r>
            <a:r>
              <a:rPr sz="2300" dirty="0">
                <a:latin typeface="Arial"/>
                <a:cs typeface="Arial"/>
              </a:rPr>
              <a:t>to  </a:t>
            </a:r>
            <a:r>
              <a:rPr sz="2300" spc="-5" dirty="0">
                <a:latin typeface="Arial"/>
                <a:cs typeface="Arial"/>
              </a:rPr>
              <a:t>do with the assumption of an </a:t>
            </a:r>
            <a:r>
              <a:rPr sz="2300" spc="-10" dirty="0">
                <a:latin typeface="Arial"/>
                <a:cs typeface="Arial"/>
              </a:rPr>
              <a:t>unproblematic </a:t>
            </a:r>
            <a:r>
              <a:rPr sz="2300" spc="-5" dirty="0">
                <a:latin typeface="Arial"/>
                <a:cs typeface="Arial"/>
              </a:rPr>
              <a:t>objective </a:t>
            </a:r>
            <a:r>
              <a:rPr sz="2300" spc="-10" dirty="0">
                <a:latin typeface="Arial"/>
                <a:cs typeface="Arial"/>
              </a:rPr>
              <a:t>and  </a:t>
            </a:r>
            <a:r>
              <a:rPr sz="2300" spc="-5" dirty="0">
                <a:latin typeface="Arial"/>
                <a:cs typeface="Arial"/>
              </a:rPr>
              <a:t>external truth </a:t>
            </a:r>
            <a:r>
              <a:rPr sz="2300" spc="-10" dirty="0">
                <a:latin typeface="Arial"/>
                <a:cs typeface="Arial"/>
              </a:rPr>
              <a:t>which </a:t>
            </a:r>
            <a:r>
              <a:rPr sz="2300" spc="-5" dirty="0">
                <a:latin typeface="Arial"/>
                <a:cs typeface="Arial"/>
              </a:rPr>
              <a:t>can be discovered by the scientist </a:t>
            </a:r>
            <a:r>
              <a:rPr sz="2300" spc="-10" dirty="0">
                <a:latin typeface="Arial"/>
                <a:cs typeface="Arial"/>
              </a:rPr>
              <a:t>and  whose </a:t>
            </a:r>
            <a:r>
              <a:rPr sz="2300" spc="-5" dirty="0">
                <a:latin typeface="Arial"/>
                <a:cs typeface="Arial"/>
              </a:rPr>
              <a:t>progressive discovery </a:t>
            </a:r>
            <a:r>
              <a:rPr sz="2300" spc="-10" dirty="0">
                <a:latin typeface="Arial"/>
                <a:cs typeface="Arial"/>
              </a:rPr>
              <a:t>will enable </a:t>
            </a:r>
            <a:r>
              <a:rPr sz="2300" dirty="0">
                <a:latin typeface="Arial"/>
                <a:cs typeface="Arial"/>
              </a:rPr>
              <a:t>a </a:t>
            </a:r>
            <a:r>
              <a:rPr sz="2300" spc="-5" dirty="0">
                <a:latin typeface="Arial"/>
                <a:cs typeface="Arial"/>
              </a:rPr>
              <a:t>greater and </a:t>
            </a:r>
            <a:r>
              <a:rPr sz="2300" spc="-10" dirty="0">
                <a:latin typeface="Arial"/>
                <a:cs typeface="Arial"/>
              </a:rPr>
              <a:t>greater  </a:t>
            </a:r>
            <a:r>
              <a:rPr sz="2300" spc="-5" dirty="0">
                <a:latin typeface="Arial"/>
                <a:cs typeface="Arial"/>
              </a:rPr>
              <a:t>control of the </a:t>
            </a:r>
            <a:r>
              <a:rPr sz="2300" spc="-10" dirty="0">
                <a:latin typeface="Arial"/>
                <a:cs typeface="Arial"/>
              </a:rPr>
              <a:t>world </a:t>
            </a:r>
            <a:r>
              <a:rPr sz="2300" spc="-5" dirty="0">
                <a:latin typeface="Arial"/>
                <a:cs typeface="Arial"/>
              </a:rPr>
              <a:t>and </a:t>
            </a:r>
            <a:r>
              <a:rPr sz="2300" spc="-10" dirty="0">
                <a:latin typeface="Arial"/>
                <a:cs typeface="Arial"/>
              </a:rPr>
              <a:t>hence </a:t>
            </a:r>
            <a:r>
              <a:rPr sz="2300" spc="-5" dirty="0">
                <a:latin typeface="Arial"/>
                <a:cs typeface="Arial"/>
              </a:rPr>
              <a:t>an </a:t>
            </a:r>
            <a:r>
              <a:rPr sz="2300" spc="-10" dirty="0">
                <a:latin typeface="Arial"/>
                <a:cs typeface="Arial"/>
              </a:rPr>
              <a:t>improvement </a:t>
            </a:r>
            <a:r>
              <a:rPr sz="2300" spc="-5" dirty="0">
                <a:latin typeface="Arial"/>
                <a:cs typeface="Arial"/>
              </a:rPr>
              <a:t>of </a:t>
            </a:r>
            <a:r>
              <a:rPr sz="2300" spc="-10" dirty="0">
                <a:latin typeface="Arial"/>
                <a:cs typeface="Arial"/>
              </a:rPr>
              <a:t>living  </a:t>
            </a:r>
            <a:r>
              <a:rPr sz="2300" spc="-5" dirty="0">
                <a:latin typeface="Arial"/>
                <a:cs typeface="Arial"/>
              </a:rPr>
              <a:t>standards, etc. The </a:t>
            </a:r>
            <a:r>
              <a:rPr sz="2300" dirty="0">
                <a:latin typeface="Arial"/>
                <a:cs typeface="Arial"/>
              </a:rPr>
              <a:t>"myth </a:t>
            </a:r>
            <a:r>
              <a:rPr sz="2300" spc="-5" dirty="0">
                <a:latin typeface="Arial"/>
                <a:cs typeface="Arial"/>
              </a:rPr>
              <a:t>of </a:t>
            </a:r>
            <a:r>
              <a:rPr sz="2300" spc="-10" dirty="0">
                <a:latin typeface="Arial"/>
                <a:cs typeface="Arial"/>
              </a:rPr>
              <a:t>liberation" </a:t>
            </a:r>
            <a:r>
              <a:rPr sz="2300" spc="-5" dirty="0">
                <a:latin typeface="Arial"/>
                <a:cs typeface="Arial"/>
              </a:rPr>
              <a:t>is clearly related </a:t>
            </a:r>
            <a:r>
              <a:rPr sz="2300" dirty="0">
                <a:latin typeface="Arial"/>
                <a:cs typeface="Arial"/>
              </a:rPr>
              <a:t>to  </a:t>
            </a:r>
            <a:r>
              <a:rPr sz="2300" spc="-5" dirty="0">
                <a:latin typeface="Arial"/>
                <a:cs typeface="Arial"/>
              </a:rPr>
              <a:t>critical modernism, or </a:t>
            </a:r>
            <a:r>
              <a:rPr sz="2300" dirty="0">
                <a:latin typeface="Arial"/>
                <a:cs typeface="Arial"/>
              </a:rPr>
              <a:t>to </a:t>
            </a:r>
            <a:r>
              <a:rPr sz="2300" spc="-10" dirty="0">
                <a:latin typeface="Arial"/>
                <a:cs typeface="Arial"/>
              </a:rPr>
              <a:t>Habermas's </a:t>
            </a:r>
            <a:r>
              <a:rPr sz="2300" spc="-5" dirty="0">
                <a:latin typeface="Arial"/>
                <a:cs typeface="Arial"/>
              </a:rPr>
              <a:t>"counter-discourse of the  Enlightenment": it has </a:t>
            </a:r>
            <a:r>
              <a:rPr sz="2300" dirty="0">
                <a:latin typeface="Arial"/>
                <a:cs typeface="Arial"/>
              </a:rPr>
              <a:t>to </a:t>
            </a:r>
            <a:r>
              <a:rPr sz="2300" spc="-5" dirty="0">
                <a:latin typeface="Arial"/>
                <a:cs typeface="Arial"/>
              </a:rPr>
              <a:t>do with the </a:t>
            </a:r>
            <a:r>
              <a:rPr sz="2300" spc="-10" dirty="0">
                <a:latin typeface="Arial"/>
                <a:cs typeface="Arial"/>
              </a:rPr>
              <a:t>ideas </a:t>
            </a:r>
            <a:r>
              <a:rPr sz="2300" spc="-5" dirty="0">
                <a:latin typeface="Arial"/>
                <a:cs typeface="Arial"/>
              </a:rPr>
              <a:t>of </a:t>
            </a:r>
            <a:r>
              <a:rPr sz="2300" spc="-10" dirty="0">
                <a:latin typeface="Arial"/>
                <a:cs typeface="Arial"/>
              </a:rPr>
              <a:t>emancipation  </a:t>
            </a:r>
            <a:r>
              <a:rPr sz="2300" spc="-5" dirty="0">
                <a:latin typeface="Arial"/>
                <a:cs typeface="Arial"/>
              </a:rPr>
              <a:t>from our social </a:t>
            </a:r>
            <a:r>
              <a:rPr sz="2300" spc="-10" dirty="0">
                <a:latin typeface="Arial"/>
                <a:cs typeface="Arial"/>
              </a:rPr>
              <a:t>condition, </a:t>
            </a:r>
            <a:r>
              <a:rPr sz="2300" spc="-5" dirty="0">
                <a:latin typeface="Arial"/>
                <a:cs typeface="Arial"/>
              </a:rPr>
              <a:t>with the </a:t>
            </a:r>
            <a:r>
              <a:rPr sz="2300" spc="-10" dirty="0">
                <a:latin typeface="Arial"/>
                <a:cs typeface="Arial"/>
              </a:rPr>
              <a:t>development </a:t>
            </a:r>
            <a:r>
              <a:rPr sz="2300" spc="-5" dirty="0">
                <a:latin typeface="Arial"/>
                <a:cs typeface="Arial"/>
              </a:rPr>
              <a:t>of critical </a:t>
            </a:r>
            <a:r>
              <a:rPr sz="2300" spc="-10" dirty="0">
                <a:latin typeface="Arial"/>
                <a:cs typeface="Arial"/>
              </a:rPr>
              <a:t>and  </a:t>
            </a:r>
            <a:r>
              <a:rPr sz="2300" spc="-5" dirty="0">
                <a:latin typeface="Arial"/>
                <a:cs typeface="Arial"/>
              </a:rPr>
              <a:t>reflexive thought, and with social movements as the </a:t>
            </a:r>
            <a:r>
              <a:rPr sz="2300" spc="-10" dirty="0">
                <a:latin typeface="Arial"/>
                <a:cs typeface="Arial"/>
              </a:rPr>
              <a:t>agency of  </a:t>
            </a:r>
            <a:r>
              <a:rPr sz="2300" spc="-5" dirty="0">
                <a:latin typeface="Arial"/>
                <a:cs typeface="Arial"/>
              </a:rPr>
              <a:t>our self-emancipation. Both, of course, relate </a:t>
            </a:r>
            <a:r>
              <a:rPr sz="2300" dirty="0">
                <a:latin typeface="Arial"/>
                <a:cs typeface="Arial"/>
              </a:rPr>
              <a:t>to </a:t>
            </a:r>
            <a:r>
              <a:rPr sz="2300" spc="-5" dirty="0">
                <a:latin typeface="Arial"/>
                <a:cs typeface="Arial"/>
              </a:rPr>
              <a:t>some </a:t>
            </a:r>
            <a:r>
              <a:rPr sz="2300" spc="-10" dirty="0">
                <a:latin typeface="Arial"/>
                <a:cs typeface="Arial"/>
              </a:rPr>
              <a:t>idea of  </a:t>
            </a:r>
            <a:r>
              <a:rPr sz="2300" spc="-5" dirty="0">
                <a:latin typeface="Arial"/>
                <a:cs typeface="Arial"/>
              </a:rPr>
              <a:t>the social </a:t>
            </a:r>
            <a:r>
              <a:rPr sz="2300" spc="-10" dirty="0">
                <a:latin typeface="Arial"/>
                <a:cs typeface="Arial"/>
              </a:rPr>
              <a:t>whole; </a:t>
            </a:r>
            <a:r>
              <a:rPr sz="2300" spc="-5" dirty="0">
                <a:latin typeface="Arial"/>
                <a:cs typeface="Arial"/>
              </a:rPr>
              <a:t>in both, this </a:t>
            </a:r>
            <a:r>
              <a:rPr sz="2300" spc="-10" dirty="0">
                <a:latin typeface="Arial"/>
                <a:cs typeface="Arial"/>
              </a:rPr>
              <a:t>relationship </a:t>
            </a:r>
            <a:r>
              <a:rPr sz="2300" spc="-5" dirty="0">
                <a:latin typeface="Arial"/>
                <a:cs typeface="Arial"/>
              </a:rPr>
              <a:t>is </a:t>
            </a:r>
            <a:r>
              <a:rPr sz="2300" spc="-10" dirty="0">
                <a:latin typeface="Arial"/>
                <a:cs typeface="Arial"/>
              </a:rPr>
              <a:t>rational </a:t>
            </a:r>
            <a:r>
              <a:rPr sz="2300" spc="-5" dirty="0">
                <a:latin typeface="Arial"/>
                <a:cs typeface="Arial"/>
              </a:rPr>
              <a:t>in</a:t>
            </a:r>
            <a:r>
              <a:rPr sz="2300" spc="90" dirty="0">
                <a:latin typeface="Arial"/>
                <a:cs typeface="Arial"/>
              </a:rPr>
              <a:t> </a:t>
            </a:r>
            <a:r>
              <a:rPr sz="2300" spc="-5" dirty="0">
                <a:latin typeface="Arial"/>
                <a:cs typeface="Arial"/>
              </a:rPr>
              <a:t>form.</a:t>
            </a:r>
            <a:endParaRPr sz="23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281</a:t>
            </a:fld>
            <a:endParaRPr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30427"/>
            <a:ext cx="8039100" cy="331724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The </a:t>
            </a:r>
            <a:r>
              <a:rPr sz="2400" dirty="0">
                <a:latin typeface="Arial"/>
                <a:cs typeface="Arial"/>
              </a:rPr>
              <a:t>attack on these </a:t>
            </a:r>
            <a:r>
              <a:rPr sz="2400" spc="-5" dirty="0">
                <a:latin typeface="Arial"/>
                <a:cs typeface="Arial"/>
              </a:rPr>
              <a:t>"meta-narratives" </a:t>
            </a:r>
            <a:r>
              <a:rPr sz="2400" dirty="0">
                <a:latin typeface="Arial"/>
                <a:cs typeface="Arial"/>
              </a:rPr>
              <a:t>then </a:t>
            </a:r>
            <a:r>
              <a:rPr sz="2400" spc="-5" dirty="0">
                <a:latin typeface="Arial"/>
                <a:cs typeface="Arial"/>
              </a:rPr>
              <a:t>makes </a:t>
            </a:r>
            <a:r>
              <a:rPr sz="2400" dirty="0">
                <a:latin typeface="Arial"/>
                <a:cs typeface="Arial"/>
              </a:rPr>
              <a:t>use of  the </a:t>
            </a:r>
            <a:r>
              <a:rPr sz="2400" spc="-5" dirty="0">
                <a:latin typeface="Arial"/>
                <a:cs typeface="Arial"/>
              </a:rPr>
              <a:t>different points </a:t>
            </a:r>
            <a:r>
              <a:rPr sz="2400" dirty="0">
                <a:latin typeface="Arial"/>
                <a:cs typeface="Arial"/>
              </a:rPr>
              <a:t>I have </a:t>
            </a:r>
            <a:r>
              <a:rPr sz="2400" spc="-5" dirty="0">
                <a:latin typeface="Arial"/>
                <a:cs typeface="Arial"/>
              </a:rPr>
              <a:t>mentioned earlier: </a:t>
            </a:r>
            <a:r>
              <a:rPr sz="2400" dirty="0">
                <a:latin typeface="Arial"/>
                <a:cs typeface="Arial"/>
              </a:rPr>
              <a:t>a </a:t>
            </a:r>
            <a:r>
              <a:rPr sz="2400" spc="-5" dirty="0">
                <a:latin typeface="Arial"/>
                <a:cs typeface="Arial"/>
              </a:rPr>
              <a:t>rejection  </a:t>
            </a:r>
            <a:r>
              <a:rPr sz="2400" dirty="0">
                <a:latin typeface="Arial"/>
                <a:cs typeface="Arial"/>
              </a:rPr>
              <a:t>of </a:t>
            </a:r>
            <a:r>
              <a:rPr sz="2400" spc="-10" dirty="0">
                <a:latin typeface="Arial"/>
                <a:cs typeface="Arial"/>
              </a:rPr>
              <a:t>holism, </a:t>
            </a:r>
            <a:r>
              <a:rPr sz="2400" dirty="0">
                <a:latin typeface="Arial"/>
                <a:cs typeface="Arial"/>
              </a:rPr>
              <a:t>a </a:t>
            </a:r>
            <a:r>
              <a:rPr sz="2400" spc="-5" dirty="0">
                <a:latin typeface="Arial"/>
                <a:cs typeface="Arial"/>
              </a:rPr>
              <a:t>rejection </a:t>
            </a:r>
            <a:r>
              <a:rPr sz="2400" dirty="0">
                <a:latin typeface="Arial"/>
                <a:cs typeface="Arial"/>
              </a:rPr>
              <a:t>of the </a:t>
            </a:r>
            <a:r>
              <a:rPr sz="2400" spc="-5" dirty="0">
                <a:latin typeface="Arial"/>
                <a:cs typeface="Arial"/>
              </a:rPr>
              <a:t>subject in whose search </a:t>
            </a:r>
            <a:r>
              <a:rPr sz="2400" dirty="0">
                <a:latin typeface="Arial"/>
                <a:cs typeface="Arial"/>
              </a:rPr>
              <a:t>for  </a:t>
            </a:r>
            <a:r>
              <a:rPr sz="2400" spc="-5" dirty="0">
                <a:latin typeface="Arial"/>
                <a:cs typeface="Arial"/>
              </a:rPr>
              <a:t>truth </a:t>
            </a:r>
            <a:r>
              <a:rPr sz="2400" dirty="0">
                <a:latin typeface="Arial"/>
                <a:cs typeface="Arial"/>
              </a:rPr>
              <a:t>or </a:t>
            </a:r>
            <a:r>
              <a:rPr sz="2400" spc="-5" dirty="0">
                <a:latin typeface="Arial"/>
                <a:cs typeface="Arial"/>
              </a:rPr>
              <a:t>emancipation </a:t>
            </a:r>
            <a:r>
              <a:rPr sz="2400" dirty="0">
                <a:latin typeface="Arial"/>
                <a:cs typeface="Arial"/>
              </a:rPr>
              <a:t>these </a:t>
            </a:r>
            <a:r>
              <a:rPr sz="2400" spc="-5" dirty="0">
                <a:latin typeface="Arial"/>
                <a:cs typeface="Arial"/>
              </a:rPr>
              <a:t>narratives are grounded </a:t>
            </a:r>
            <a:r>
              <a:rPr sz="2400" spc="-10" dirty="0">
                <a:latin typeface="Arial"/>
                <a:cs typeface="Arial"/>
              </a:rPr>
              <a:t>(in  </a:t>
            </a:r>
            <a:r>
              <a:rPr sz="2400" spc="-5" dirty="0">
                <a:latin typeface="Arial"/>
                <a:cs typeface="Arial"/>
              </a:rPr>
              <a:t>terms </a:t>
            </a:r>
            <a:r>
              <a:rPr sz="2400" dirty="0">
                <a:latin typeface="Arial"/>
                <a:cs typeface="Arial"/>
              </a:rPr>
              <a:t>of </a:t>
            </a:r>
            <a:r>
              <a:rPr sz="2400" spc="-5" dirty="0">
                <a:latin typeface="Arial"/>
                <a:cs typeface="Arial"/>
              </a:rPr>
              <a:t>reflexivity </a:t>
            </a:r>
            <a:r>
              <a:rPr sz="2400" dirty="0">
                <a:latin typeface="Arial"/>
                <a:cs typeface="Arial"/>
              </a:rPr>
              <a:t>and </a:t>
            </a:r>
            <a:r>
              <a:rPr sz="2400" spc="-5" dirty="0">
                <a:latin typeface="Arial"/>
                <a:cs typeface="Arial"/>
              </a:rPr>
              <a:t>in terms </a:t>
            </a:r>
            <a:r>
              <a:rPr sz="2400" dirty="0">
                <a:latin typeface="Arial"/>
                <a:cs typeface="Arial"/>
              </a:rPr>
              <a:t>of </a:t>
            </a:r>
            <a:r>
              <a:rPr sz="2400" spc="-5" dirty="0">
                <a:latin typeface="Arial"/>
                <a:cs typeface="Arial"/>
              </a:rPr>
              <a:t>their legitimation), </a:t>
            </a:r>
            <a:r>
              <a:rPr sz="2400" dirty="0">
                <a:latin typeface="Arial"/>
                <a:cs typeface="Arial"/>
              </a:rPr>
              <a:t>a  </a:t>
            </a:r>
            <a:r>
              <a:rPr sz="2400" spc="-5" dirty="0">
                <a:latin typeface="Arial"/>
                <a:cs typeface="Arial"/>
              </a:rPr>
              <a:t>rejection </a:t>
            </a:r>
            <a:r>
              <a:rPr sz="2400" dirty="0">
                <a:latin typeface="Arial"/>
                <a:cs typeface="Arial"/>
              </a:rPr>
              <a:t>of the </a:t>
            </a:r>
            <a:r>
              <a:rPr sz="2400" spc="-5" dirty="0">
                <a:latin typeface="Arial"/>
                <a:cs typeface="Arial"/>
              </a:rPr>
              <a:t>idea </a:t>
            </a:r>
            <a:r>
              <a:rPr sz="2400" dirty="0">
                <a:latin typeface="Arial"/>
                <a:cs typeface="Arial"/>
              </a:rPr>
              <a:t>of </a:t>
            </a:r>
            <a:r>
              <a:rPr sz="2400" spc="-5" dirty="0">
                <a:latin typeface="Arial"/>
                <a:cs typeface="Arial"/>
              </a:rPr>
              <a:t>hidden </a:t>
            </a:r>
            <a:r>
              <a:rPr sz="2400" dirty="0">
                <a:latin typeface="Arial"/>
                <a:cs typeface="Arial"/>
              </a:rPr>
              <a:t>depths to be </a:t>
            </a:r>
            <a:r>
              <a:rPr sz="2400" spc="-5" dirty="0">
                <a:latin typeface="Arial"/>
                <a:cs typeface="Arial"/>
              </a:rPr>
              <a:t>understood.  What we are </a:t>
            </a:r>
            <a:r>
              <a:rPr sz="2400" dirty="0">
                <a:latin typeface="Arial"/>
                <a:cs typeface="Arial"/>
              </a:rPr>
              <a:t>then </a:t>
            </a:r>
            <a:r>
              <a:rPr sz="2400" spc="-5" dirty="0">
                <a:latin typeface="Arial"/>
                <a:cs typeface="Arial"/>
              </a:rPr>
              <a:t>presented with is </a:t>
            </a:r>
            <a:r>
              <a:rPr sz="2400" dirty="0">
                <a:latin typeface="Arial"/>
                <a:cs typeface="Arial"/>
              </a:rPr>
              <a:t>a </a:t>
            </a:r>
            <a:r>
              <a:rPr sz="2400" spc="-5" dirty="0">
                <a:latin typeface="Arial"/>
                <a:cs typeface="Arial"/>
              </a:rPr>
              <a:t>mixture </a:t>
            </a:r>
            <a:r>
              <a:rPr sz="2400" dirty="0">
                <a:latin typeface="Arial"/>
                <a:cs typeface="Arial"/>
              </a:rPr>
              <a:t>of anti-  </a:t>
            </a:r>
            <a:r>
              <a:rPr sz="2400" spc="-10" dirty="0">
                <a:latin typeface="Arial"/>
                <a:cs typeface="Arial"/>
              </a:rPr>
              <a:t>realism, </a:t>
            </a:r>
            <a:r>
              <a:rPr sz="2400" spc="-5" dirty="0">
                <a:latin typeface="Arial"/>
                <a:cs typeface="Arial"/>
              </a:rPr>
              <a:t>anti-rationalism, </a:t>
            </a:r>
            <a:r>
              <a:rPr sz="2400" dirty="0">
                <a:latin typeface="Arial"/>
                <a:cs typeface="Arial"/>
              </a:rPr>
              <a:t>and </a:t>
            </a:r>
            <a:r>
              <a:rPr sz="2400" spc="-5" dirty="0">
                <a:latin typeface="Arial"/>
                <a:cs typeface="Arial"/>
              </a:rPr>
              <a:t>Nietzschian </a:t>
            </a:r>
            <a:r>
              <a:rPr sz="2400" spc="-10" dirty="0">
                <a:latin typeface="Arial"/>
                <a:cs typeface="Arial"/>
              </a:rPr>
              <a:t>relativism. </a:t>
            </a:r>
            <a:r>
              <a:rPr sz="2400" dirty="0">
                <a:latin typeface="Arial"/>
                <a:cs typeface="Arial"/>
              </a:rPr>
              <a:t>I  </a:t>
            </a:r>
            <a:r>
              <a:rPr sz="2400" spc="-5" dirty="0">
                <a:latin typeface="Arial"/>
                <a:cs typeface="Arial"/>
              </a:rPr>
              <a:t>want </a:t>
            </a:r>
            <a:r>
              <a:rPr sz="2400" dirty="0">
                <a:latin typeface="Arial"/>
                <a:cs typeface="Arial"/>
              </a:rPr>
              <a:t>to </a:t>
            </a:r>
            <a:r>
              <a:rPr sz="2400" spc="-5" dirty="0">
                <a:latin typeface="Arial"/>
                <a:cs typeface="Arial"/>
              </a:rPr>
              <a:t>explain </a:t>
            </a:r>
            <a:r>
              <a:rPr sz="2400" dirty="0">
                <a:latin typeface="Arial"/>
                <a:cs typeface="Arial"/>
              </a:rPr>
              <a:t>each one of these </a:t>
            </a:r>
            <a:r>
              <a:rPr sz="2400" spc="-5" dirty="0">
                <a:latin typeface="Arial"/>
                <a:cs typeface="Arial"/>
              </a:rPr>
              <a:t>points very</a:t>
            </a:r>
            <a:r>
              <a:rPr sz="2400" spc="-110" dirty="0">
                <a:latin typeface="Arial"/>
                <a:cs typeface="Arial"/>
              </a:rPr>
              <a:t> </a:t>
            </a:r>
            <a:r>
              <a:rPr sz="2400" spc="-5" dirty="0">
                <a:latin typeface="Arial"/>
                <a:cs typeface="Arial"/>
              </a:rPr>
              <a:t>briefly.</a:t>
            </a:r>
            <a:endParaRPr sz="2400">
              <a:latin typeface="Arial"/>
              <a:cs typeface="Arial"/>
            </a:endParaRPr>
          </a:p>
        </p:txBody>
      </p:sp>
      <p:sp>
        <p:nvSpPr>
          <p:cNvPr id="3" name="object 3"/>
          <p:cNvSpPr/>
          <p:nvPr/>
        </p:nvSpPr>
        <p:spPr>
          <a:xfrm>
            <a:off x="6857999" y="4052925"/>
            <a:ext cx="2247786" cy="27383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282</a:t>
            </a:fld>
            <a:endParaRPr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54227"/>
            <a:ext cx="7945755" cy="404876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Firstly, anti-realism: realism is </a:t>
            </a:r>
            <a:r>
              <a:rPr sz="2400" dirty="0">
                <a:latin typeface="Arial"/>
                <a:cs typeface="Arial"/>
              </a:rPr>
              <a:t>a </a:t>
            </a:r>
            <a:r>
              <a:rPr sz="2400" spc="-5" dirty="0">
                <a:latin typeface="Arial"/>
                <a:cs typeface="Arial"/>
              </a:rPr>
              <a:t>technical term, </a:t>
            </a:r>
            <a:r>
              <a:rPr sz="2400" spc="-10" dirty="0">
                <a:latin typeface="Arial"/>
                <a:cs typeface="Arial"/>
              </a:rPr>
              <a:t>implying  </a:t>
            </a:r>
            <a:r>
              <a:rPr sz="2400" dirty="0">
                <a:latin typeface="Arial"/>
                <a:cs typeface="Arial"/>
              </a:rPr>
              <a:t>the </a:t>
            </a:r>
            <a:r>
              <a:rPr sz="2400" spc="-5" dirty="0">
                <a:latin typeface="Arial"/>
                <a:cs typeface="Arial"/>
              </a:rPr>
              <a:t>assumption </a:t>
            </a:r>
            <a:r>
              <a:rPr sz="2400" dirty="0">
                <a:latin typeface="Arial"/>
                <a:cs typeface="Arial"/>
              </a:rPr>
              <a:t>of the </a:t>
            </a:r>
            <a:r>
              <a:rPr sz="2400" spc="-5" dirty="0">
                <a:latin typeface="Arial"/>
                <a:cs typeface="Arial"/>
              </a:rPr>
              <a:t>existence </a:t>
            </a:r>
            <a:r>
              <a:rPr sz="2400" dirty="0">
                <a:latin typeface="Arial"/>
                <a:cs typeface="Arial"/>
              </a:rPr>
              <a:t>of a deeper </a:t>
            </a:r>
            <a:r>
              <a:rPr sz="2400" spc="-5" dirty="0">
                <a:latin typeface="Arial"/>
                <a:cs typeface="Arial"/>
              </a:rPr>
              <a:t>reality </a:t>
            </a:r>
            <a:r>
              <a:rPr sz="2400" dirty="0">
                <a:latin typeface="Arial"/>
                <a:cs typeface="Arial"/>
              </a:rPr>
              <a:t>than  the </a:t>
            </a:r>
            <a:r>
              <a:rPr sz="2400" spc="-5" dirty="0">
                <a:latin typeface="Arial"/>
                <a:cs typeface="Arial"/>
              </a:rPr>
              <a:t>surface reality we are immediately presented with.  </a:t>
            </a:r>
            <a:r>
              <a:rPr sz="2400" dirty="0">
                <a:latin typeface="Arial"/>
                <a:cs typeface="Arial"/>
              </a:rPr>
              <a:t>As </a:t>
            </a:r>
            <a:r>
              <a:rPr sz="2400" spc="-5" dirty="0">
                <a:latin typeface="Arial"/>
                <a:cs typeface="Arial"/>
              </a:rPr>
              <a:t>we </a:t>
            </a:r>
            <a:r>
              <a:rPr sz="2400" dirty="0">
                <a:latin typeface="Arial"/>
                <a:cs typeface="Arial"/>
              </a:rPr>
              <a:t>have seen, </a:t>
            </a:r>
            <a:r>
              <a:rPr sz="2400" spc="-5" dirty="0">
                <a:latin typeface="Arial"/>
                <a:cs typeface="Arial"/>
              </a:rPr>
              <a:t>postmodernism rejects </a:t>
            </a:r>
            <a:r>
              <a:rPr sz="2400" dirty="0">
                <a:latin typeface="Arial"/>
                <a:cs typeface="Arial"/>
              </a:rPr>
              <a:t>the </a:t>
            </a:r>
            <a:r>
              <a:rPr sz="2400" spc="-5" dirty="0">
                <a:latin typeface="Arial"/>
                <a:cs typeface="Arial"/>
              </a:rPr>
              <a:t>idea, </a:t>
            </a:r>
            <a:r>
              <a:rPr sz="2400" dirty="0">
                <a:latin typeface="Arial"/>
                <a:cs typeface="Arial"/>
              </a:rPr>
              <a:t>for  </a:t>
            </a:r>
            <a:r>
              <a:rPr sz="2400" spc="-5" dirty="0">
                <a:latin typeface="Arial"/>
                <a:cs typeface="Arial"/>
              </a:rPr>
              <a:t>example, </a:t>
            </a:r>
            <a:r>
              <a:rPr sz="2400" dirty="0">
                <a:latin typeface="Arial"/>
                <a:cs typeface="Arial"/>
              </a:rPr>
              <a:t>of </a:t>
            </a:r>
            <a:r>
              <a:rPr sz="2400" spc="-5" dirty="0">
                <a:latin typeface="Arial"/>
                <a:cs typeface="Arial"/>
              </a:rPr>
              <a:t>capitalism </a:t>
            </a:r>
            <a:r>
              <a:rPr sz="2400" dirty="0">
                <a:latin typeface="Arial"/>
                <a:cs typeface="Arial"/>
              </a:rPr>
              <a:t>as an </a:t>
            </a:r>
            <a:r>
              <a:rPr sz="2400" spc="-5" dirty="0">
                <a:latin typeface="Arial"/>
                <a:cs typeface="Arial"/>
              </a:rPr>
              <a:t>underlying reality which we  </a:t>
            </a:r>
            <a:r>
              <a:rPr sz="2400" dirty="0">
                <a:latin typeface="Arial"/>
                <a:cs typeface="Arial"/>
              </a:rPr>
              <a:t>can know </a:t>
            </a:r>
            <a:r>
              <a:rPr sz="2400" spc="-5" dirty="0">
                <a:latin typeface="Arial"/>
                <a:cs typeface="Arial"/>
              </a:rPr>
              <a:t>either eventually </a:t>
            </a:r>
            <a:r>
              <a:rPr sz="2400" dirty="0">
                <a:latin typeface="Arial"/>
                <a:cs typeface="Arial"/>
              </a:rPr>
              <a:t>or </a:t>
            </a:r>
            <a:r>
              <a:rPr sz="2400" spc="-5" dirty="0">
                <a:latin typeface="Arial"/>
                <a:cs typeface="Arial"/>
              </a:rPr>
              <a:t>indirectly, </a:t>
            </a:r>
            <a:r>
              <a:rPr sz="2400" dirty="0">
                <a:latin typeface="Arial"/>
                <a:cs typeface="Arial"/>
              </a:rPr>
              <a:t>and </a:t>
            </a:r>
            <a:r>
              <a:rPr sz="2400" spc="-5" dirty="0">
                <a:latin typeface="Arial"/>
                <a:cs typeface="Arial"/>
              </a:rPr>
              <a:t>replaces  this </a:t>
            </a:r>
            <a:r>
              <a:rPr sz="2400" dirty="0">
                <a:latin typeface="Arial"/>
                <a:cs typeface="Arial"/>
              </a:rPr>
              <a:t>by an </a:t>
            </a:r>
            <a:r>
              <a:rPr sz="2400" spc="-5" dirty="0">
                <a:latin typeface="Arial"/>
                <a:cs typeface="Arial"/>
              </a:rPr>
              <a:t>ontology </a:t>
            </a:r>
            <a:r>
              <a:rPr sz="2400" dirty="0">
                <a:latin typeface="Arial"/>
                <a:cs typeface="Arial"/>
              </a:rPr>
              <a:t>of </a:t>
            </a:r>
            <a:r>
              <a:rPr sz="2400" spc="-5" dirty="0">
                <a:latin typeface="Arial"/>
                <a:cs typeface="Arial"/>
              </a:rPr>
              <a:t>surfaces, in which what </a:t>
            </a:r>
            <a:r>
              <a:rPr sz="2400" dirty="0">
                <a:latin typeface="Arial"/>
                <a:cs typeface="Arial"/>
              </a:rPr>
              <a:t>you see </a:t>
            </a:r>
            <a:r>
              <a:rPr sz="2400" spc="-5" dirty="0">
                <a:latin typeface="Arial"/>
                <a:cs typeface="Arial"/>
              </a:rPr>
              <a:t>is  what </a:t>
            </a:r>
            <a:r>
              <a:rPr sz="2400" dirty="0">
                <a:latin typeface="Arial"/>
                <a:cs typeface="Arial"/>
              </a:rPr>
              <a:t>you get. </a:t>
            </a:r>
            <a:r>
              <a:rPr sz="2400" spc="-5" dirty="0">
                <a:latin typeface="Arial"/>
                <a:cs typeface="Arial"/>
              </a:rPr>
              <a:t>Clearly, if this is accepted, Sociology </a:t>
            </a:r>
            <a:r>
              <a:rPr sz="2400" spc="-10" dirty="0">
                <a:latin typeface="Arial"/>
                <a:cs typeface="Arial"/>
              </a:rPr>
              <a:t>(if </a:t>
            </a:r>
            <a:r>
              <a:rPr sz="2400" spc="-5" dirty="0">
                <a:latin typeface="Arial"/>
                <a:cs typeface="Arial"/>
              </a:rPr>
              <a:t>it  survives </a:t>
            </a:r>
            <a:r>
              <a:rPr sz="2400" dirty="0">
                <a:latin typeface="Arial"/>
                <a:cs typeface="Arial"/>
              </a:rPr>
              <a:t>at </a:t>
            </a:r>
            <a:r>
              <a:rPr sz="2400" spc="-5" dirty="0">
                <a:latin typeface="Arial"/>
                <a:cs typeface="Arial"/>
              </a:rPr>
              <a:t>all) </a:t>
            </a:r>
            <a:r>
              <a:rPr sz="2400" dirty="0">
                <a:latin typeface="Arial"/>
                <a:cs typeface="Arial"/>
              </a:rPr>
              <a:t>has to </a:t>
            </a:r>
            <a:r>
              <a:rPr sz="2400" spc="-5" dirty="0">
                <a:latin typeface="Arial"/>
                <a:cs typeface="Arial"/>
              </a:rPr>
              <a:t>give </a:t>
            </a:r>
            <a:r>
              <a:rPr sz="2400" dirty="0">
                <a:latin typeface="Arial"/>
                <a:cs typeface="Arial"/>
              </a:rPr>
              <a:t>up any </a:t>
            </a:r>
            <a:r>
              <a:rPr sz="2400" spc="-10" dirty="0">
                <a:latin typeface="Arial"/>
                <a:cs typeface="Arial"/>
              </a:rPr>
              <a:t>claims </a:t>
            </a:r>
            <a:r>
              <a:rPr sz="2400" dirty="0">
                <a:latin typeface="Arial"/>
                <a:cs typeface="Arial"/>
              </a:rPr>
              <a:t>at </a:t>
            </a:r>
            <a:r>
              <a:rPr sz="2400" spc="-5" dirty="0">
                <a:latin typeface="Arial"/>
                <a:cs typeface="Arial"/>
              </a:rPr>
              <a:t>analysis </a:t>
            </a:r>
            <a:r>
              <a:rPr sz="2400" dirty="0">
                <a:latin typeface="Arial"/>
                <a:cs typeface="Arial"/>
              </a:rPr>
              <a:t>or  </a:t>
            </a:r>
            <a:r>
              <a:rPr sz="2400" spc="-5" dirty="0">
                <a:latin typeface="Arial"/>
                <a:cs typeface="Arial"/>
              </a:rPr>
              <a:t>discovery in favour either </a:t>
            </a:r>
            <a:r>
              <a:rPr sz="2400" dirty="0">
                <a:latin typeface="Arial"/>
                <a:cs typeface="Arial"/>
              </a:rPr>
              <a:t>of </a:t>
            </a:r>
            <a:r>
              <a:rPr sz="2400" spc="-10" dirty="0">
                <a:latin typeface="Arial"/>
                <a:cs typeface="Arial"/>
              </a:rPr>
              <a:t>simple </a:t>
            </a:r>
            <a:r>
              <a:rPr sz="2400" spc="-5" dirty="0">
                <a:latin typeface="Arial"/>
                <a:cs typeface="Arial"/>
              </a:rPr>
              <a:t>description </a:t>
            </a:r>
            <a:r>
              <a:rPr sz="2400" dirty="0">
                <a:latin typeface="Arial"/>
                <a:cs typeface="Arial"/>
              </a:rPr>
              <a:t>or of  </a:t>
            </a:r>
            <a:r>
              <a:rPr sz="2400" spc="-5" dirty="0">
                <a:latin typeface="Arial"/>
                <a:cs typeface="Arial"/>
              </a:rPr>
              <a:t>formalist</a:t>
            </a:r>
            <a:r>
              <a:rPr sz="2400" spc="-30" dirty="0">
                <a:latin typeface="Arial"/>
                <a:cs typeface="Arial"/>
              </a:rPr>
              <a:t> </a:t>
            </a:r>
            <a:r>
              <a:rPr sz="2400" spc="-5" dirty="0">
                <a:latin typeface="Arial"/>
                <a:cs typeface="Arial"/>
              </a:rPr>
              <a:t>games.</a:t>
            </a:r>
            <a:endParaRPr sz="2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283</a:t>
            </a:fld>
            <a:endParaRPr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81076"/>
            <a:ext cx="8515985" cy="4482465"/>
          </a:xfrm>
          <a:prstGeom prst="rect">
            <a:avLst/>
          </a:prstGeom>
        </p:spPr>
        <p:txBody>
          <a:bodyPr vert="horz" wrap="square" lIns="0" tIns="12700" rIns="0" bIns="0" rtlCol="0">
            <a:spAutoFit/>
          </a:bodyPr>
          <a:lstStyle/>
          <a:p>
            <a:pPr marL="356870" marR="5080" indent="-344170">
              <a:lnSpc>
                <a:spcPct val="99600"/>
              </a:lnSpc>
              <a:spcBef>
                <a:spcPts val="100"/>
              </a:spcBef>
              <a:buFont typeface="Arial"/>
              <a:buChar char="•"/>
              <a:tabLst>
                <a:tab pos="356870" algn="l"/>
                <a:tab pos="357505" algn="l"/>
              </a:tabLst>
            </a:pPr>
            <a:r>
              <a:rPr sz="1950" spc="-5" dirty="0">
                <a:latin typeface="Arial"/>
                <a:cs typeface="Arial"/>
              </a:rPr>
              <a:t>Secondly, </a:t>
            </a:r>
            <a:r>
              <a:rPr sz="1950" spc="-10" dirty="0">
                <a:latin typeface="Arial"/>
                <a:cs typeface="Arial"/>
              </a:rPr>
              <a:t>anti-rationalism: </a:t>
            </a:r>
            <a:r>
              <a:rPr sz="1950" spc="-5" dirty="0">
                <a:latin typeface="Arial"/>
                <a:cs typeface="Arial"/>
              </a:rPr>
              <a:t>the attack </a:t>
            </a:r>
            <a:r>
              <a:rPr sz="1950" spc="-10" dirty="0">
                <a:latin typeface="Arial"/>
                <a:cs typeface="Arial"/>
              </a:rPr>
              <a:t>on rationalism mixes elements </a:t>
            </a:r>
            <a:r>
              <a:rPr sz="1950" spc="-5" dirty="0">
                <a:latin typeface="Arial"/>
                <a:cs typeface="Arial"/>
              </a:rPr>
              <a:t>of  </a:t>
            </a:r>
            <a:r>
              <a:rPr sz="1950" spc="-10" dirty="0">
                <a:latin typeface="Arial"/>
                <a:cs typeface="Arial"/>
              </a:rPr>
              <a:t>Foucault's charge </a:t>
            </a:r>
            <a:r>
              <a:rPr sz="1950" spc="-5" dirty="0">
                <a:latin typeface="Arial"/>
                <a:cs typeface="Arial"/>
              </a:rPr>
              <a:t>that </a:t>
            </a:r>
            <a:r>
              <a:rPr sz="1950" spc="-10" dirty="0">
                <a:latin typeface="Arial"/>
                <a:cs typeface="Arial"/>
              </a:rPr>
              <a:t>humanist ideals </a:t>
            </a:r>
            <a:r>
              <a:rPr sz="1950" spc="-5" dirty="0">
                <a:latin typeface="Arial"/>
                <a:cs typeface="Arial"/>
              </a:rPr>
              <a:t>of </a:t>
            </a:r>
            <a:r>
              <a:rPr sz="1950" spc="-10" dirty="0">
                <a:latin typeface="Arial"/>
                <a:cs typeface="Arial"/>
              </a:rPr>
              <a:t>reason are </a:t>
            </a:r>
            <a:r>
              <a:rPr sz="1950" spc="-5" dirty="0">
                <a:latin typeface="Arial"/>
                <a:cs typeface="Arial"/>
              </a:rPr>
              <a:t>in fact the </a:t>
            </a:r>
            <a:r>
              <a:rPr sz="1950" spc="-10" dirty="0">
                <a:latin typeface="Arial"/>
                <a:cs typeface="Arial"/>
              </a:rPr>
              <a:t>governing  ideologies </a:t>
            </a:r>
            <a:r>
              <a:rPr sz="1950" spc="-5" dirty="0">
                <a:latin typeface="Arial"/>
                <a:cs typeface="Arial"/>
              </a:rPr>
              <a:t>of a </a:t>
            </a:r>
            <a:r>
              <a:rPr sz="1950" spc="-10" dirty="0">
                <a:latin typeface="Arial"/>
                <a:cs typeface="Arial"/>
              </a:rPr>
              <a:t>disciplinary </a:t>
            </a:r>
            <a:r>
              <a:rPr sz="1950" spc="-5" dirty="0">
                <a:latin typeface="Arial"/>
                <a:cs typeface="Arial"/>
              </a:rPr>
              <a:t>society </a:t>
            </a:r>
            <a:r>
              <a:rPr sz="1950" spc="-10" dirty="0">
                <a:latin typeface="Arial"/>
                <a:cs typeface="Arial"/>
              </a:rPr>
              <a:t>with </a:t>
            </a:r>
            <a:r>
              <a:rPr sz="1950" spc="-5" dirty="0">
                <a:latin typeface="Arial"/>
                <a:cs typeface="Arial"/>
              </a:rPr>
              <a:t>the </a:t>
            </a:r>
            <a:r>
              <a:rPr sz="1950" spc="-10" dirty="0">
                <a:latin typeface="Arial"/>
                <a:cs typeface="Arial"/>
              </a:rPr>
              <a:t>Frankfurt School's </a:t>
            </a:r>
            <a:r>
              <a:rPr sz="1950" spc="-5" dirty="0">
                <a:latin typeface="Arial"/>
                <a:cs typeface="Arial"/>
              </a:rPr>
              <a:t>scepticism  </a:t>
            </a:r>
            <a:r>
              <a:rPr sz="1950" spc="-10" dirty="0">
                <a:latin typeface="Arial"/>
                <a:cs typeface="Arial"/>
              </a:rPr>
              <a:t>towards "instrumental reason" </a:t>
            </a:r>
            <a:r>
              <a:rPr sz="1950" spc="-5" dirty="0">
                <a:latin typeface="Arial"/>
                <a:cs typeface="Arial"/>
              </a:rPr>
              <a:t>of </a:t>
            </a:r>
            <a:r>
              <a:rPr sz="1950" spc="-10" dirty="0">
                <a:latin typeface="Arial"/>
                <a:cs typeface="Arial"/>
              </a:rPr>
              <a:t>all </a:t>
            </a:r>
            <a:r>
              <a:rPr sz="1950" spc="-5" dirty="0">
                <a:latin typeface="Arial"/>
                <a:cs typeface="Arial"/>
              </a:rPr>
              <a:t>kinds, </a:t>
            </a:r>
            <a:r>
              <a:rPr sz="1950" spc="-10" dirty="0">
                <a:latin typeface="Arial"/>
                <a:cs typeface="Arial"/>
              </a:rPr>
              <a:t>as well as with more general  philosophical </a:t>
            </a:r>
            <a:r>
              <a:rPr sz="1950" spc="-5" dirty="0">
                <a:latin typeface="Arial"/>
                <a:cs typeface="Arial"/>
              </a:rPr>
              <a:t>statements </a:t>
            </a:r>
            <a:r>
              <a:rPr sz="1950" spc="-10" dirty="0">
                <a:latin typeface="Arial"/>
                <a:cs typeface="Arial"/>
              </a:rPr>
              <a:t>about </a:t>
            </a:r>
            <a:r>
              <a:rPr sz="1950" spc="-5" dirty="0">
                <a:latin typeface="Arial"/>
                <a:cs typeface="Arial"/>
              </a:rPr>
              <a:t>the </a:t>
            </a:r>
            <a:r>
              <a:rPr sz="1950" spc="-10" dirty="0">
                <a:latin typeface="Arial"/>
                <a:cs typeface="Arial"/>
              </a:rPr>
              <a:t>failure </a:t>
            </a:r>
            <a:r>
              <a:rPr sz="1950" spc="-5" dirty="0">
                <a:latin typeface="Arial"/>
                <a:cs typeface="Arial"/>
              </a:rPr>
              <a:t>of </a:t>
            </a:r>
            <a:r>
              <a:rPr sz="1950" spc="-10" dirty="0">
                <a:latin typeface="Arial"/>
                <a:cs typeface="Arial"/>
              </a:rPr>
              <a:t>reason. </a:t>
            </a:r>
            <a:r>
              <a:rPr sz="1950" dirty="0">
                <a:latin typeface="Arial"/>
                <a:cs typeface="Arial"/>
              </a:rPr>
              <a:t>In </a:t>
            </a:r>
            <a:r>
              <a:rPr sz="1950" spc="-5" dirty="0">
                <a:latin typeface="Arial"/>
                <a:cs typeface="Arial"/>
              </a:rPr>
              <a:t>effect, </a:t>
            </a:r>
            <a:r>
              <a:rPr sz="1950" spc="-10" dirty="0">
                <a:latin typeface="Arial"/>
                <a:cs typeface="Arial"/>
              </a:rPr>
              <a:t>what </a:t>
            </a:r>
            <a:r>
              <a:rPr sz="1950" spc="-5" dirty="0">
                <a:latin typeface="Arial"/>
                <a:cs typeface="Arial"/>
              </a:rPr>
              <a:t>is said  is that </a:t>
            </a:r>
            <a:r>
              <a:rPr sz="1950" spc="-10" dirty="0">
                <a:latin typeface="Arial"/>
                <a:cs typeface="Arial"/>
              </a:rPr>
              <a:t>logic </a:t>
            </a:r>
            <a:r>
              <a:rPr sz="1950" spc="-5" dirty="0">
                <a:latin typeface="Arial"/>
                <a:cs typeface="Arial"/>
              </a:rPr>
              <a:t>is </a:t>
            </a:r>
            <a:r>
              <a:rPr sz="1950" spc="-10" dirty="0">
                <a:latin typeface="Arial"/>
                <a:cs typeface="Arial"/>
              </a:rPr>
              <a:t>(a) internally </a:t>
            </a:r>
            <a:r>
              <a:rPr sz="1950" spc="-5" dirty="0">
                <a:latin typeface="Arial"/>
                <a:cs typeface="Arial"/>
              </a:rPr>
              <a:t>inconsistent in </a:t>
            </a:r>
            <a:r>
              <a:rPr sz="1950" spc="-10" dirty="0">
                <a:latin typeface="Arial"/>
                <a:cs typeface="Arial"/>
              </a:rPr>
              <a:t>mathematical terms and (b)  cannot legitimate </a:t>
            </a:r>
            <a:r>
              <a:rPr sz="1950" spc="-5" dirty="0">
                <a:latin typeface="Arial"/>
                <a:cs typeface="Arial"/>
              </a:rPr>
              <a:t>itself. </a:t>
            </a:r>
            <a:r>
              <a:rPr sz="1950" spc="-10" dirty="0">
                <a:latin typeface="Arial"/>
                <a:cs typeface="Arial"/>
              </a:rPr>
              <a:t>(b) </a:t>
            </a:r>
            <a:r>
              <a:rPr sz="1950" spc="-5" dirty="0">
                <a:latin typeface="Arial"/>
                <a:cs typeface="Arial"/>
              </a:rPr>
              <a:t>is </a:t>
            </a:r>
            <a:r>
              <a:rPr sz="1950" spc="-10" dirty="0">
                <a:latin typeface="Arial"/>
                <a:cs typeface="Arial"/>
              </a:rPr>
              <a:t>probably </a:t>
            </a:r>
            <a:r>
              <a:rPr sz="1950" spc="-5" dirty="0">
                <a:latin typeface="Arial"/>
                <a:cs typeface="Arial"/>
              </a:rPr>
              <a:t>true </a:t>
            </a:r>
            <a:r>
              <a:rPr sz="1950" spc="-10" dirty="0">
                <a:latin typeface="Arial"/>
                <a:cs typeface="Arial"/>
              </a:rPr>
              <a:t>by definition: </a:t>
            </a:r>
            <a:r>
              <a:rPr sz="1950" spc="-5" dirty="0">
                <a:latin typeface="Arial"/>
                <a:cs typeface="Arial"/>
              </a:rPr>
              <a:t>if </a:t>
            </a:r>
            <a:r>
              <a:rPr sz="1950" spc="-10" dirty="0">
                <a:latin typeface="Arial"/>
                <a:cs typeface="Arial"/>
              </a:rPr>
              <a:t>internal  legitimations are </a:t>
            </a:r>
            <a:r>
              <a:rPr sz="1950" spc="-5" dirty="0">
                <a:latin typeface="Arial"/>
                <a:cs typeface="Arial"/>
              </a:rPr>
              <a:t>taken </a:t>
            </a:r>
            <a:r>
              <a:rPr sz="1950" spc="-10" dirty="0">
                <a:latin typeface="Arial"/>
                <a:cs typeface="Arial"/>
              </a:rPr>
              <a:t>as </a:t>
            </a:r>
            <a:r>
              <a:rPr sz="1950" spc="-5" dirty="0">
                <a:latin typeface="Arial"/>
                <a:cs typeface="Arial"/>
              </a:rPr>
              <a:t>circular, </a:t>
            </a:r>
            <a:r>
              <a:rPr sz="1950" spc="-10" dirty="0">
                <a:latin typeface="Arial"/>
                <a:cs typeface="Arial"/>
              </a:rPr>
              <a:t>and </a:t>
            </a:r>
            <a:r>
              <a:rPr sz="1950" spc="-5" dirty="0">
                <a:latin typeface="Arial"/>
                <a:cs typeface="Arial"/>
              </a:rPr>
              <a:t>external </a:t>
            </a:r>
            <a:r>
              <a:rPr sz="1950" spc="-10" dirty="0">
                <a:latin typeface="Arial"/>
                <a:cs typeface="Arial"/>
              </a:rPr>
              <a:t>legitimations are only  </a:t>
            </a:r>
            <a:r>
              <a:rPr sz="1950" spc="-5" dirty="0">
                <a:latin typeface="Arial"/>
                <a:cs typeface="Arial"/>
              </a:rPr>
              <a:t>accepted if they </a:t>
            </a:r>
            <a:r>
              <a:rPr sz="1950" spc="-10" dirty="0">
                <a:latin typeface="Arial"/>
                <a:cs typeface="Arial"/>
              </a:rPr>
              <a:t>are </a:t>
            </a:r>
            <a:r>
              <a:rPr sz="1950" spc="-5" dirty="0">
                <a:latin typeface="Arial"/>
                <a:cs typeface="Arial"/>
              </a:rPr>
              <a:t>fully consistent </a:t>
            </a:r>
            <a:r>
              <a:rPr sz="1950" spc="-10" dirty="0">
                <a:latin typeface="Arial"/>
                <a:cs typeface="Arial"/>
              </a:rPr>
              <a:t>with </a:t>
            </a:r>
            <a:r>
              <a:rPr sz="1950" spc="-5" dirty="0">
                <a:latin typeface="Arial"/>
                <a:cs typeface="Arial"/>
              </a:rPr>
              <a:t>the system of </a:t>
            </a:r>
            <a:r>
              <a:rPr sz="1950" spc="-10" dirty="0">
                <a:latin typeface="Arial"/>
                <a:cs typeface="Arial"/>
              </a:rPr>
              <a:t>thought under  </a:t>
            </a:r>
            <a:r>
              <a:rPr sz="1950" spc="-5" dirty="0">
                <a:latin typeface="Arial"/>
                <a:cs typeface="Arial"/>
              </a:rPr>
              <a:t>discussion, </a:t>
            </a:r>
            <a:r>
              <a:rPr sz="1950" spc="-15" dirty="0">
                <a:latin typeface="Arial"/>
                <a:cs typeface="Arial"/>
              </a:rPr>
              <a:t>we </a:t>
            </a:r>
            <a:r>
              <a:rPr sz="1950" spc="-10" dirty="0">
                <a:latin typeface="Arial"/>
                <a:cs typeface="Arial"/>
              </a:rPr>
              <a:t>are </a:t>
            </a:r>
            <a:r>
              <a:rPr sz="1950" spc="-5" dirty="0">
                <a:latin typeface="Arial"/>
                <a:cs typeface="Arial"/>
              </a:rPr>
              <a:t>effectively </a:t>
            </a:r>
            <a:r>
              <a:rPr sz="1950" spc="-10" dirty="0">
                <a:latin typeface="Arial"/>
                <a:cs typeface="Arial"/>
              </a:rPr>
              <a:t>looking </a:t>
            </a:r>
            <a:r>
              <a:rPr sz="1950" spc="-5" dirty="0">
                <a:latin typeface="Arial"/>
                <a:cs typeface="Arial"/>
              </a:rPr>
              <a:t>for </a:t>
            </a:r>
            <a:r>
              <a:rPr sz="1950" spc="-10" dirty="0">
                <a:latin typeface="Arial"/>
                <a:cs typeface="Arial"/>
              </a:rPr>
              <a:t>an </a:t>
            </a:r>
            <a:r>
              <a:rPr sz="1950" spc="-5" dirty="0">
                <a:latin typeface="Arial"/>
                <a:cs typeface="Arial"/>
              </a:rPr>
              <a:t>external justification </a:t>
            </a:r>
            <a:r>
              <a:rPr sz="1950" spc="-10" dirty="0">
                <a:latin typeface="Arial"/>
                <a:cs typeface="Arial"/>
              </a:rPr>
              <a:t>which </a:t>
            </a:r>
            <a:r>
              <a:rPr sz="1950" spc="-5" dirty="0">
                <a:latin typeface="Arial"/>
                <a:cs typeface="Arial"/>
              </a:rPr>
              <a:t>is  also </a:t>
            </a:r>
            <a:r>
              <a:rPr sz="1950" spc="-10" dirty="0">
                <a:latin typeface="Arial"/>
                <a:cs typeface="Arial"/>
              </a:rPr>
              <a:t>an internal one, and </a:t>
            </a:r>
            <a:r>
              <a:rPr sz="1950" spc="-15" dirty="0">
                <a:latin typeface="Arial"/>
                <a:cs typeface="Arial"/>
              </a:rPr>
              <a:t>we </a:t>
            </a:r>
            <a:r>
              <a:rPr sz="1950" spc="-10" dirty="0">
                <a:latin typeface="Arial"/>
                <a:cs typeface="Arial"/>
              </a:rPr>
              <a:t>will get nowhere. (a) </a:t>
            </a:r>
            <a:r>
              <a:rPr sz="1950" spc="-5" dirty="0">
                <a:latin typeface="Arial"/>
                <a:cs typeface="Arial"/>
              </a:rPr>
              <a:t>is </a:t>
            </a:r>
            <a:r>
              <a:rPr sz="1950" spc="-10" dirty="0">
                <a:latin typeface="Arial"/>
                <a:cs typeface="Arial"/>
              </a:rPr>
              <a:t>perhaps more  </a:t>
            </a:r>
            <a:r>
              <a:rPr sz="1950" spc="-5" dirty="0">
                <a:latin typeface="Arial"/>
                <a:cs typeface="Arial"/>
              </a:rPr>
              <a:t>serious, </a:t>
            </a:r>
            <a:r>
              <a:rPr sz="1950" spc="-10" dirty="0">
                <a:latin typeface="Arial"/>
                <a:cs typeface="Arial"/>
              </a:rPr>
              <a:t>but </a:t>
            </a:r>
            <a:r>
              <a:rPr sz="1950" spc="-5" dirty="0">
                <a:latin typeface="Arial"/>
                <a:cs typeface="Arial"/>
              </a:rPr>
              <a:t>it is </a:t>
            </a:r>
            <a:r>
              <a:rPr sz="1950" spc="-10" dirty="0">
                <a:latin typeface="Arial"/>
                <a:cs typeface="Arial"/>
              </a:rPr>
              <a:t>important </a:t>
            </a:r>
            <a:r>
              <a:rPr sz="1950" dirty="0">
                <a:latin typeface="Arial"/>
                <a:cs typeface="Arial"/>
              </a:rPr>
              <a:t>to </a:t>
            </a:r>
            <a:r>
              <a:rPr sz="1950" spc="-5" dirty="0">
                <a:latin typeface="Arial"/>
                <a:cs typeface="Arial"/>
              </a:rPr>
              <a:t>stress that it </a:t>
            </a:r>
            <a:r>
              <a:rPr sz="1950" spc="-10" dirty="0">
                <a:latin typeface="Arial"/>
                <a:cs typeface="Arial"/>
              </a:rPr>
              <a:t>only applies </a:t>
            </a:r>
            <a:r>
              <a:rPr sz="2050" i="1" spc="-30" dirty="0">
                <a:latin typeface="Arial"/>
                <a:cs typeface="Arial"/>
              </a:rPr>
              <a:t>if </a:t>
            </a:r>
            <a:r>
              <a:rPr sz="1950" spc="-5" dirty="0">
                <a:latin typeface="Arial"/>
                <a:cs typeface="Arial"/>
              </a:rPr>
              <a:t>- </a:t>
            </a:r>
            <a:r>
              <a:rPr sz="1950" spc="-10" dirty="0">
                <a:latin typeface="Arial"/>
                <a:cs typeface="Arial"/>
              </a:rPr>
              <a:t>and </a:t>
            </a:r>
            <a:r>
              <a:rPr sz="1950" spc="-5" dirty="0">
                <a:latin typeface="Arial"/>
                <a:cs typeface="Arial"/>
              </a:rPr>
              <a:t>this is a very  </a:t>
            </a:r>
            <a:r>
              <a:rPr sz="1950" spc="-10" dirty="0">
                <a:latin typeface="Arial"/>
                <a:cs typeface="Arial"/>
              </a:rPr>
              <a:t>big </a:t>
            </a:r>
            <a:r>
              <a:rPr sz="1950" spc="-5" dirty="0">
                <a:latin typeface="Arial"/>
                <a:cs typeface="Arial"/>
              </a:rPr>
              <a:t>if - </a:t>
            </a:r>
            <a:r>
              <a:rPr sz="1950" spc="-15" dirty="0">
                <a:latin typeface="Arial"/>
                <a:cs typeface="Arial"/>
              </a:rPr>
              <a:t>we </a:t>
            </a:r>
            <a:r>
              <a:rPr sz="1950" spc="-5" dirty="0">
                <a:latin typeface="Arial"/>
                <a:cs typeface="Arial"/>
              </a:rPr>
              <a:t>treat </a:t>
            </a:r>
            <a:r>
              <a:rPr sz="1950" spc="-10" dirty="0">
                <a:latin typeface="Arial"/>
                <a:cs typeface="Arial"/>
              </a:rPr>
              <a:t>reason or rationality as </a:t>
            </a:r>
            <a:r>
              <a:rPr sz="1950" spc="-5" dirty="0">
                <a:latin typeface="Arial"/>
                <a:cs typeface="Arial"/>
              </a:rPr>
              <a:t>identical </a:t>
            </a:r>
            <a:r>
              <a:rPr sz="1950" spc="-10" dirty="0">
                <a:latin typeface="Arial"/>
                <a:cs typeface="Arial"/>
              </a:rPr>
              <a:t>with </a:t>
            </a:r>
            <a:r>
              <a:rPr sz="1950" spc="-5" dirty="0">
                <a:latin typeface="Arial"/>
                <a:cs typeface="Arial"/>
              </a:rPr>
              <a:t>a particular set </a:t>
            </a:r>
            <a:r>
              <a:rPr sz="1950" spc="-10" dirty="0">
                <a:latin typeface="Arial"/>
                <a:cs typeface="Arial"/>
              </a:rPr>
              <a:t>of  logical and mathematical operations, </a:t>
            </a:r>
            <a:r>
              <a:rPr sz="1950" spc="-5" dirty="0">
                <a:latin typeface="Arial"/>
                <a:cs typeface="Arial"/>
              </a:rPr>
              <a:t>in other </a:t>
            </a:r>
            <a:r>
              <a:rPr sz="1950" spc="-10" dirty="0">
                <a:latin typeface="Arial"/>
                <a:cs typeface="Arial"/>
              </a:rPr>
              <a:t>words </a:t>
            </a:r>
            <a:r>
              <a:rPr sz="1950" spc="-5" dirty="0">
                <a:latin typeface="Arial"/>
                <a:cs typeface="Arial"/>
              </a:rPr>
              <a:t>if </a:t>
            </a:r>
            <a:r>
              <a:rPr sz="1950" spc="-15" dirty="0">
                <a:latin typeface="Arial"/>
                <a:cs typeface="Arial"/>
              </a:rPr>
              <a:t>we </a:t>
            </a:r>
            <a:r>
              <a:rPr sz="1950" spc="-10" dirty="0">
                <a:latin typeface="Arial"/>
                <a:cs typeface="Arial"/>
              </a:rPr>
              <a:t>assume </a:t>
            </a:r>
            <a:r>
              <a:rPr sz="1950" spc="-5" dirty="0">
                <a:latin typeface="Arial"/>
                <a:cs typeface="Arial"/>
              </a:rPr>
              <a:t>that  </a:t>
            </a:r>
            <a:r>
              <a:rPr sz="1950" spc="-10" dirty="0">
                <a:latin typeface="Arial"/>
                <a:cs typeface="Arial"/>
              </a:rPr>
              <a:t>rationality </a:t>
            </a:r>
            <a:r>
              <a:rPr sz="1950" spc="-5" dirty="0">
                <a:latin typeface="Arial"/>
                <a:cs typeface="Arial"/>
              </a:rPr>
              <a:t>exists in the abstract, separate from </a:t>
            </a:r>
            <a:r>
              <a:rPr sz="1950" spc="-10" dirty="0">
                <a:latin typeface="Arial"/>
                <a:cs typeface="Arial"/>
              </a:rPr>
              <a:t>any </a:t>
            </a:r>
            <a:r>
              <a:rPr sz="1950" spc="-5" dirty="0">
                <a:latin typeface="Arial"/>
                <a:cs typeface="Arial"/>
              </a:rPr>
              <a:t>social</a:t>
            </a:r>
            <a:r>
              <a:rPr sz="1950" spc="60" dirty="0">
                <a:latin typeface="Arial"/>
                <a:cs typeface="Arial"/>
              </a:rPr>
              <a:t> </a:t>
            </a:r>
            <a:r>
              <a:rPr sz="1950" spc="-10" dirty="0">
                <a:latin typeface="Arial"/>
                <a:cs typeface="Arial"/>
              </a:rPr>
              <a:t>grounding.</a:t>
            </a:r>
            <a:endParaRPr sz="1950">
              <a:latin typeface="Arial"/>
              <a:cs typeface="Arial"/>
            </a:endParaRPr>
          </a:p>
        </p:txBody>
      </p:sp>
      <p:sp>
        <p:nvSpPr>
          <p:cNvPr id="3" name="object 3"/>
          <p:cNvSpPr/>
          <p:nvPr/>
        </p:nvSpPr>
        <p:spPr>
          <a:xfrm>
            <a:off x="7696199" y="4953000"/>
            <a:ext cx="1371537" cy="18478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41340" y="6235763"/>
            <a:ext cx="16319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Michel</a:t>
            </a:r>
            <a:r>
              <a:rPr sz="1800" spc="-60" dirty="0">
                <a:latin typeface="Arial"/>
                <a:cs typeface="Arial"/>
              </a:rPr>
              <a:t> </a:t>
            </a:r>
            <a:r>
              <a:rPr sz="1800" dirty="0">
                <a:latin typeface="Arial"/>
                <a:cs typeface="Arial"/>
              </a:rPr>
              <a:t>Foucault</a:t>
            </a:r>
            <a:endParaRPr sz="1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284</a:t>
            </a:fld>
            <a:endParaRPr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81076"/>
            <a:ext cx="8481060" cy="4779010"/>
          </a:xfrm>
          <a:prstGeom prst="rect">
            <a:avLst/>
          </a:prstGeom>
        </p:spPr>
        <p:txBody>
          <a:bodyPr vert="horz" wrap="square" lIns="0" tIns="12065" rIns="0" bIns="0" rtlCol="0">
            <a:spAutoFit/>
          </a:bodyPr>
          <a:lstStyle/>
          <a:p>
            <a:pPr marL="356235" marR="5080" indent="-343535">
              <a:lnSpc>
                <a:spcPct val="100000"/>
              </a:lnSpc>
              <a:spcBef>
                <a:spcPts val="95"/>
              </a:spcBef>
              <a:buFont typeface="Arial"/>
              <a:buChar char="•"/>
              <a:tabLst>
                <a:tab pos="356870" algn="l"/>
                <a:tab pos="357505" algn="l"/>
              </a:tabLst>
            </a:pPr>
            <a:r>
              <a:rPr sz="1950" spc="-10" dirty="0">
                <a:latin typeface="Arial"/>
                <a:cs typeface="Arial"/>
              </a:rPr>
              <a:t>Thirdly, however, </a:t>
            </a:r>
            <a:r>
              <a:rPr sz="1950" spc="-5" dirty="0">
                <a:latin typeface="Arial"/>
                <a:cs typeface="Arial"/>
              </a:rPr>
              <a:t>these </a:t>
            </a:r>
            <a:r>
              <a:rPr sz="1950" spc="-10" dirty="0">
                <a:latin typeface="Arial"/>
                <a:cs typeface="Arial"/>
              </a:rPr>
              <a:t>charges are brought </a:t>
            </a:r>
            <a:r>
              <a:rPr sz="1950" spc="-5" dirty="0">
                <a:latin typeface="Arial"/>
                <a:cs typeface="Arial"/>
              </a:rPr>
              <a:t>together in a </a:t>
            </a:r>
            <a:r>
              <a:rPr sz="1950" spc="-10" dirty="0">
                <a:latin typeface="Arial"/>
                <a:cs typeface="Arial"/>
              </a:rPr>
              <a:t>return </a:t>
            </a:r>
            <a:r>
              <a:rPr sz="1950" dirty="0">
                <a:latin typeface="Arial"/>
                <a:cs typeface="Arial"/>
              </a:rPr>
              <a:t>to  </a:t>
            </a:r>
            <a:r>
              <a:rPr sz="1950" spc="-10" dirty="0">
                <a:latin typeface="Arial"/>
                <a:cs typeface="Arial"/>
              </a:rPr>
              <a:t>Nietzche's relativism. </a:t>
            </a:r>
            <a:r>
              <a:rPr sz="1950" spc="-15" dirty="0">
                <a:latin typeface="Arial"/>
                <a:cs typeface="Arial"/>
              </a:rPr>
              <a:t>To </a:t>
            </a:r>
            <a:r>
              <a:rPr sz="1950" spc="-10" dirty="0">
                <a:latin typeface="Arial"/>
                <a:cs typeface="Arial"/>
              </a:rPr>
              <a:t>make </a:t>
            </a:r>
            <a:r>
              <a:rPr sz="1950" spc="-5" dirty="0">
                <a:latin typeface="Arial"/>
                <a:cs typeface="Arial"/>
              </a:rPr>
              <a:t>a crass over-simplification, Nietzche </a:t>
            </a:r>
            <a:r>
              <a:rPr sz="1950" spc="-15" dirty="0">
                <a:latin typeface="Arial"/>
                <a:cs typeface="Arial"/>
              </a:rPr>
              <a:t>was  </a:t>
            </a:r>
            <a:r>
              <a:rPr sz="1950" spc="-10" dirty="0">
                <a:latin typeface="Arial"/>
                <a:cs typeface="Arial"/>
              </a:rPr>
              <a:t>already arguing, </a:t>
            </a:r>
            <a:r>
              <a:rPr sz="1950" spc="-5" dirty="0">
                <a:latin typeface="Arial"/>
                <a:cs typeface="Arial"/>
              </a:rPr>
              <a:t>at the </a:t>
            </a:r>
            <a:r>
              <a:rPr sz="1950" spc="-10" dirty="0">
                <a:latin typeface="Arial"/>
                <a:cs typeface="Arial"/>
              </a:rPr>
              <a:t>end </a:t>
            </a:r>
            <a:r>
              <a:rPr sz="1950" spc="-5" dirty="0">
                <a:latin typeface="Arial"/>
                <a:cs typeface="Arial"/>
              </a:rPr>
              <a:t>of the </a:t>
            </a:r>
            <a:r>
              <a:rPr sz="1950" spc="-10" dirty="0">
                <a:latin typeface="Arial"/>
                <a:cs typeface="Arial"/>
              </a:rPr>
              <a:t>nineteenth </a:t>
            </a:r>
            <a:r>
              <a:rPr sz="1950" spc="-5" dirty="0">
                <a:latin typeface="Arial"/>
                <a:cs typeface="Arial"/>
              </a:rPr>
              <a:t>century, that the </a:t>
            </a:r>
            <a:r>
              <a:rPr sz="1950" spc="-10" dirty="0">
                <a:latin typeface="Arial"/>
                <a:cs typeface="Arial"/>
              </a:rPr>
              <a:t>idea </a:t>
            </a:r>
            <a:r>
              <a:rPr sz="1950" spc="-5" dirty="0">
                <a:latin typeface="Arial"/>
                <a:cs typeface="Arial"/>
              </a:rPr>
              <a:t>of </a:t>
            </a:r>
            <a:r>
              <a:rPr sz="1950" spc="-10" dirty="0">
                <a:latin typeface="Arial"/>
                <a:cs typeface="Arial"/>
              </a:rPr>
              <a:t>an  </a:t>
            </a:r>
            <a:r>
              <a:rPr sz="1950" spc="-5" dirty="0">
                <a:latin typeface="Arial"/>
                <a:cs typeface="Arial"/>
              </a:rPr>
              <a:t>absolute truth </a:t>
            </a:r>
            <a:r>
              <a:rPr sz="1950" spc="-15" dirty="0">
                <a:latin typeface="Arial"/>
                <a:cs typeface="Arial"/>
              </a:rPr>
              <a:t>was </a:t>
            </a:r>
            <a:r>
              <a:rPr sz="1950" spc="-5" dirty="0">
                <a:latin typeface="Arial"/>
                <a:cs typeface="Arial"/>
              </a:rPr>
              <a:t>a myth, </a:t>
            </a:r>
            <a:r>
              <a:rPr sz="1950" spc="-10" dirty="0">
                <a:latin typeface="Arial"/>
                <a:cs typeface="Arial"/>
              </a:rPr>
              <a:t>and </a:t>
            </a:r>
            <a:r>
              <a:rPr sz="1950" spc="-5" dirty="0">
                <a:latin typeface="Arial"/>
                <a:cs typeface="Arial"/>
              </a:rPr>
              <a:t>that intellectual conflict </a:t>
            </a:r>
            <a:r>
              <a:rPr sz="1950" spc="-15" dirty="0">
                <a:latin typeface="Arial"/>
                <a:cs typeface="Arial"/>
              </a:rPr>
              <a:t>was </a:t>
            </a:r>
            <a:r>
              <a:rPr sz="1950" spc="-5" dirty="0">
                <a:latin typeface="Arial"/>
                <a:cs typeface="Arial"/>
              </a:rPr>
              <a:t>in effect a  </a:t>
            </a:r>
            <a:r>
              <a:rPr sz="1950" spc="-10" dirty="0">
                <a:latin typeface="Arial"/>
                <a:cs typeface="Arial"/>
              </a:rPr>
              <a:t>power </a:t>
            </a:r>
            <a:r>
              <a:rPr sz="1950" spc="-5" dirty="0">
                <a:latin typeface="Arial"/>
                <a:cs typeface="Arial"/>
              </a:rPr>
              <a:t>struggle </a:t>
            </a:r>
            <a:r>
              <a:rPr sz="1950" dirty="0">
                <a:latin typeface="Arial"/>
                <a:cs typeface="Arial"/>
              </a:rPr>
              <a:t>to </a:t>
            </a:r>
            <a:r>
              <a:rPr sz="1950" spc="-10" dirty="0">
                <a:latin typeface="Arial"/>
                <a:cs typeface="Arial"/>
              </a:rPr>
              <a:t>determine which </a:t>
            </a:r>
            <a:r>
              <a:rPr sz="1950" spc="-15" dirty="0">
                <a:latin typeface="Arial"/>
                <a:cs typeface="Arial"/>
              </a:rPr>
              <a:t>way </a:t>
            </a:r>
            <a:r>
              <a:rPr sz="1950" spc="-5" dirty="0">
                <a:latin typeface="Arial"/>
                <a:cs typeface="Arial"/>
              </a:rPr>
              <a:t>of </a:t>
            </a:r>
            <a:r>
              <a:rPr sz="1950" spc="-10" dirty="0">
                <a:latin typeface="Arial"/>
                <a:cs typeface="Arial"/>
              </a:rPr>
              <a:t>viewing </a:t>
            </a:r>
            <a:r>
              <a:rPr sz="1950" spc="-5" dirty="0">
                <a:latin typeface="Arial"/>
                <a:cs typeface="Arial"/>
              </a:rPr>
              <a:t>the </a:t>
            </a:r>
            <a:r>
              <a:rPr sz="1950" spc="-10" dirty="0">
                <a:latin typeface="Arial"/>
                <a:cs typeface="Arial"/>
              </a:rPr>
              <a:t>world should  prevail. This </a:t>
            </a:r>
            <a:r>
              <a:rPr sz="1950" spc="-5" dirty="0">
                <a:latin typeface="Arial"/>
                <a:cs typeface="Arial"/>
              </a:rPr>
              <a:t>is relativist insofar </a:t>
            </a:r>
            <a:r>
              <a:rPr sz="1950" spc="-10" dirty="0">
                <a:latin typeface="Arial"/>
                <a:cs typeface="Arial"/>
              </a:rPr>
              <a:t>as </a:t>
            </a:r>
            <a:r>
              <a:rPr sz="1950" spc="-5" dirty="0">
                <a:latin typeface="Arial"/>
                <a:cs typeface="Arial"/>
              </a:rPr>
              <a:t>it rejects the </a:t>
            </a:r>
            <a:r>
              <a:rPr sz="1950" spc="-10" dirty="0">
                <a:latin typeface="Arial"/>
                <a:cs typeface="Arial"/>
              </a:rPr>
              <a:t>idea </a:t>
            </a:r>
            <a:r>
              <a:rPr sz="1950" spc="-5" dirty="0">
                <a:latin typeface="Arial"/>
                <a:cs typeface="Arial"/>
              </a:rPr>
              <a:t>of </a:t>
            </a:r>
            <a:r>
              <a:rPr sz="1950" spc="-10" dirty="0">
                <a:latin typeface="Arial"/>
                <a:cs typeface="Arial"/>
              </a:rPr>
              <a:t>any priority </a:t>
            </a:r>
            <a:r>
              <a:rPr sz="1950" spc="-5" dirty="0">
                <a:latin typeface="Arial"/>
                <a:cs typeface="Arial"/>
              </a:rPr>
              <a:t>of </a:t>
            </a:r>
            <a:r>
              <a:rPr sz="1950" spc="-10" dirty="0">
                <a:latin typeface="Arial"/>
                <a:cs typeface="Arial"/>
              </a:rPr>
              <a:t>one  </a:t>
            </a:r>
            <a:r>
              <a:rPr sz="1950" spc="-15" dirty="0">
                <a:latin typeface="Arial"/>
                <a:cs typeface="Arial"/>
              </a:rPr>
              <a:t>way </a:t>
            </a:r>
            <a:r>
              <a:rPr sz="1950" spc="-5" dirty="0">
                <a:latin typeface="Arial"/>
                <a:cs typeface="Arial"/>
              </a:rPr>
              <a:t>of thinking over </a:t>
            </a:r>
            <a:r>
              <a:rPr sz="1950" spc="-10" dirty="0">
                <a:latin typeface="Arial"/>
                <a:cs typeface="Arial"/>
              </a:rPr>
              <a:t>another; </a:t>
            </a:r>
            <a:r>
              <a:rPr sz="1950" spc="-5" dirty="0">
                <a:latin typeface="Arial"/>
                <a:cs typeface="Arial"/>
              </a:rPr>
              <a:t>it treats </a:t>
            </a:r>
            <a:r>
              <a:rPr sz="1950" spc="-10" dirty="0">
                <a:latin typeface="Arial"/>
                <a:cs typeface="Arial"/>
              </a:rPr>
              <a:t>rationality as </a:t>
            </a:r>
            <a:r>
              <a:rPr sz="1950" spc="-5" dirty="0">
                <a:latin typeface="Arial"/>
                <a:cs typeface="Arial"/>
              </a:rPr>
              <a:t>just </a:t>
            </a:r>
            <a:r>
              <a:rPr sz="1950" spc="-10" dirty="0">
                <a:latin typeface="Arial"/>
                <a:cs typeface="Arial"/>
              </a:rPr>
              <a:t>one imperfect </a:t>
            </a:r>
            <a:r>
              <a:rPr sz="1950" spc="-15" dirty="0">
                <a:latin typeface="Arial"/>
                <a:cs typeface="Arial"/>
              </a:rPr>
              <a:t>way  </a:t>
            </a:r>
            <a:r>
              <a:rPr sz="1950" spc="-5" dirty="0">
                <a:latin typeface="Arial"/>
                <a:cs typeface="Arial"/>
              </a:rPr>
              <a:t>of thinking </a:t>
            </a:r>
            <a:r>
              <a:rPr sz="1950" spc="-10" dirty="0">
                <a:latin typeface="Arial"/>
                <a:cs typeface="Arial"/>
              </a:rPr>
              <a:t>about things among </a:t>
            </a:r>
            <a:r>
              <a:rPr sz="1950" spc="-5" dirty="0">
                <a:latin typeface="Arial"/>
                <a:cs typeface="Arial"/>
              </a:rPr>
              <a:t>others; </a:t>
            </a:r>
            <a:r>
              <a:rPr sz="1950" spc="-10" dirty="0">
                <a:latin typeface="Arial"/>
                <a:cs typeface="Arial"/>
              </a:rPr>
              <a:t>and </a:t>
            </a:r>
            <a:r>
              <a:rPr sz="1950" spc="-5" dirty="0">
                <a:latin typeface="Arial"/>
                <a:cs typeface="Arial"/>
              </a:rPr>
              <a:t>it rejects the </a:t>
            </a:r>
            <a:r>
              <a:rPr sz="1950" spc="-10" dirty="0">
                <a:latin typeface="Arial"/>
                <a:cs typeface="Arial"/>
              </a:rPr>
              <a:t>idea </a:t>
            </a:r>
            <a:r>
              <a:rPr sz="1950" spc="-5" dirty="0">
                <a:latin typeface="Arial"/>
                <a:cs typeface="Arial"/>
              </a:rPr>
              <a:t>of </a:t>
            </a:r>
            <a:r>
              <a:rPr sz="1950" spc="-10" dirty="0">
                <a:latin typeface="Arial"/>
                <a:cs typeface="Arial"/>
              </a:rPr>
              <a:t>an  </a:t>
            </a:r>
            <a:r>
              <a:rPr sz="1950" spc="-5" dirty="0">
                <a:latin typeface="Arial"/>
                <a:cs typeface="Arial"/>
              </a:rPr>
              <a:t>external </a:t>
            </a:r>
            <a:r>
              <a:rPr sz="1950" spc="-10" dirty="0">
                <a:latin typeface="Arial"/>
                <a:cs typeface="Arial"/>
              </a:rPr>
              <a:t>reality </a:t>
            </a:r>
            <a:r>
              <a:rPr sz="1950" dirty="0">
                <a:latin typeface="Arial"/>
                <a:cs typeface="Arial"/>
              </a:rPr>
              <a:t>to </a:t>
            </a:r>
            <a:r>
              <a:rPr sz="1950" spc="-10" dirty="0">
                <a:latin typeface="Arial"/>
                <a:cs typeface="Arial"/>
              </a:rPr>
              <a:t>which </a:t>
            </a:r>
            <a:r>
              <a:rPr sz="1950" spc="-15" dirty="0">
                <a:latin typeface="Arial"/>
                <a:cs typeface="Arial"/>
              </a:rPr>
              <a:t>we </a:t>
            </a:r>
            <a:r>
              <a:rPr sz="1950" spc="-5" dirty="0">
                <a:latin typeface="Arial"/>
                <a:cs typeface="Arial"/>
              </a:rPr>
              <a:t>can </a:t>
            </a:r>
            <a:r>
              <a:rPr sz="1950" spc="-10" dirty="0">
                <a:latin typeface="Arial"/>
                <a:cs typeface="Arial"/>
              </a:rPr>
              <a:t>appeal. Something </a:t>
            </a:r>
            <a:r>
              <a:rPr sz="1950" spc="-5" dirty="0">
                <a:latin typeface="Arial"/>
                <a:cs typeface="Arial"/>
              </a:rPr>
              <a:t>like this is suggested  in at least </a:t>
            </a:r>
            <a:r>
              <a:rPr sz="1950" spc="-10" dirty="0">
                <a:latin typeface="Arial"/>
                <a:cs typeface="Arial"/>
              </a:rPr>
              <a:t>some postmodernist writing, and </a:t>
            </a:r>
            <a:r>
              <a:rPr sz="1950" spc="-5" dirty="0">
                <a:latin typeface="Arial"/>
                <a:cs typeface="Arial"/>
              </a:rPr>
              <a:t>there </a:t>
            </a:r>
            <a:r>
              <a:rPr sz="1950" spc="-10" dirty="0">
                <a:latin typeface="Arial"/>
                <a:cs typeface="Arial"/>
              </a:rPr>
              <a:t>has been something </a:t>
            </a:r>
            <a:r>
              <a:rPr sz="1950" spc="-5" dirty="0">
                <a:latin typeface="Arial"/>
                <a:cs typeface="Arial"/>
              </a:rPr>
              <a:t>of a  "return </a:t>
            </a:r>
            <a:r>
              <a:rPr sz="1950" dirty="0">
                <a:latin typeface="Arial"/>
                <a:cs typeface="Arial"/>
              </a:rPr>
              <a:t>to </a:t>
            </a:r>
            <a:r>
              <a:rPr sz="1950" spc="-5" dirty="0">
                <a:latin typeface="Arial"/>
                <a:cs typeface="Arial"/>
              </a:rPr>
              <a:t>Nietzsche" in </a:t>
            </a:r>
            <a:r>
              <a:rPr sz="1950" spc="-10" dirty="0">
                <a:latin typeface="Arial"/>
                <a:cs typeface="Arial"/>
              </a:rPr>
              <a:t>philosophy. What </a:t>
            </a:r>
            <a:r>
              <a:rPr sz="1950" spc="-5" dirty="0">
                <a:latin typeface="Arial"/>
                <a:cs typeface="Arial"/>
              </a:rPr>
              <a:t>is </a:t>
            </a:r>
            <a:r>
              <a:rPr sz="1950" spc="-10" dirty="0">
                <a:latin typeface="Arial"/>
                <a:cs typeface="Arial"/>
              </a:rPr>
              <a:t>perhaps missed </a:t>
            </a:r>
            <a:r>
              <a:rPr sz="1950" spc="-5" dirty="0">
                <a:latin typeface="Arial"/>
                <a:cs typeface="Arial"/>
              </a:rPr>
              <a:t>in the rush </a:t>
            </a:r>
            <a:r>
              <a:rPr sz="1950" dirty="0">
                <a:latin typeface="Arial"/>
                <a:cs typeface="Arial"/>
              </a:rPr>
              <a:t>to  </a:t>
            </a:r>
            <a:r>
              <a:rPr sz="1950" spc="-5" dirty="0">
                <a:latin typeface="Arial"/>
                <a:cs typeface="Arial"/>
              </a:rPr>
              <a:t>use Nietzsche </a:t>
            </a:r>
            <a:r>
              <a:rPr sz="1950" spc="-10" dirty="0">
                <a:latin typeface="Arial"/>
                <a:cs typeface="Arial"/>
              </a:rPr>
              <a:t>against </a:t>
            </a:r>
            <a:r>
              <a:rPr sz="1950" spc="-5" dirty="0">
                <a:latin typeface="Arial"/>
                <a:cs typeface="Arial"/>
              </a:rPr>
              <a:t>critical </a:t>
            </a:r>
            <a:r>
              <a:rPr sz="1950" spc="-10" dirty="0">
                <a:latin typeface="Arial"/>
                <a:cs typeface="Arial"/>
              </a:rPr>
              <a:t>modernism </a:t>
            </a:r>
            <a:r>
              <a:rPr sz="1950" spc="-5" dirty="0">
                <a:latin typeface="Arial"/>
                <a:cs typeface="Arial"/>
              </a:rPr>
              <a:t>is that </a:t>
            </a:r>
            <a:r>
              <a:rPr sz="1950" spc="-15" dirty="0">
                <a:latin typeface="Arial"/>
                <a:cs typeface="Arial"/>
              </a:rPr>
              <a:t>Weber's </a:t>
            </a:r>
            <a:r>
              <a:rPr sz="1950" spc="-5" dirty="0">
                <a:latin typeface="Arial"/>
                <a:cs typeface="Arial"/>
              </a:rPr>
              <a:t>critical  </a:t>
            </a:r>
            <a:r>
              <a:rPr sz="1950" spc="-10" dirty="0">
                <a:latin typeface="Arial"/>
                <a:cs typeface="Arial"/>
              </a:rPr>
              <a:t>modernism </a:t>
            </a:r>
            <a:r>
              <a:rPr sz="1950" spc="-15" dirty="0">
                <a:latin typeface="Arial"/>
                <a:cs typeface="Arial"/>
              </a:rPr>
              <a:t>was </a:t>
            </a:r>
            <a:r>
              <a:rPr sz="1950" spc="-10" dirty="0">
                <a:latin typeface="Arial"/>
                <a:cs typeface="Arial"/>
              </a:rPr>
              <a:t>already built on </a:t>
            </a:r>
            <a:r>
              <a:rPr sz="1950" spc="-5" dirty="0">
                <a:latin typeface="Arial"/>
                <a:cs typeface="Arial"/>
              </a:rPr>
              <a:t>this kind of scepticism </a:t>
            </a:r>
            <a:r>
              <a:rPr sz="1950" spc="-10" dirty="0">
                <a:latin typeface="Arial"/>
                <a:cs typeface="Arial"/>
              </a:rPr>
              <a:t>about </a:t>
            </a:r>
            <a:r>
              <a:rPr sz="1950" spc="-5" dirty="0">
                <a:latin typeface="Arial"/>
                <a:cs typeface="Arial"/>
              </a:rPr>
              <a:t>rationality.  Just </a:t>
            </a:r>
            <a:r>
              <a:rPr sz="1950" spc="-10" dirty="0">
                <a:latin typeface="Arial"/>
                <a:cs typeface="Arial"/>
              </a:rPr>
              <a:t>as post-modernism </a:t>
            </a:r>
            <a:r>
              <a:rPr sz="1950" spc="-5" dirty="0">
                <a:latin typeface="Arial"/>
                <a:cs typeface="Arial"/>
              </a:rPr>
              <a:t>tends </a:t>
            </a:r>
            <a:r>
              <a:rPr sz="1950" dirty="0">
                <a:latin typeface="Arial"/>
                <a:cs typeface="Arial"/>
              </a:rPr>
              <a:t>to </a:t>
            </a:r>
            <a:r>
              <a:rPr sz="1950" spc="-5" dirty="0">
                <a:latin typeface="Arial"/>
                <a:cs typeface="Arial"/>
              </a:rPr>
              <a:t>squash </a:t>
            </a:r>
            <a:r>
              <a:rPr sz="1950" spc="-10" dirty="0">
                <a:latin typeface="Arial"/>
                <a:cs typeface="Arial"/>
              </a:rPr>
              <a:t>"Marxism" (or "modernity") </a:t>
            </a:r>
            <a:r>
              <a:rPr sz="1950" spc="-5" dirty="0">
                <a:latin typeface="Arial"/>
                <a:cs typeface="Arial"/>
              </a:rPr>
              <a:t>into  </a:t>
            </a:r>
            <a:r>
              <a:rPr sz="1950" spc="-10" dirty="0">
                <a:latin typeface="Arial"/>
                <a:cs typeface="Arial"/>
              </a:rPr>
              <a:t>boxes which </a:t>
            </a:r>
            <a:r>
              <a:rPr sz="1950" spc="-5" dirty="0">
                <a:latin typeface="Arial"/>
                <a:cs typeface="Arial"/>
              </a:rPr>
              <a:t>leave </a:t>
            </a:r>
            <a:r>
              <a:rPr sz="1950" spc="-10" dirty="0">
                <a:latin typeface="Arial"/>
                <a:cs typeface="Arial"/>
              </a:rPr>
              <a:t>out </a:t>
            </a:r>
            <a:r>
              <a:rPr sz="1950" spc="-5" dirty="0">
                <a:latin typeface="Arial"/>
                <a:cs typeface="Arial"/>
              </a:rPr>
              <a:t>a </a:t>
            </a:r>
            <a:r>
              <a:rPr sz="1950" spc="-10" dirty="0">
                <a:latin typeface="Arial"/>
                <a:cs typeface="Arial"/>
              </a:rPr>
              <a:t>lot </a:t>
            </a:r>
            <a:r>
              <a:rPr sz="1950" spc="-5" dirty="0">
                <a:latin typeface="Arial"/>
                <a:cs typeface="Arial"/>
              </a:rPr>
              <a:t>of their </a:t>
            </a:r>
            <a:r>
              <a:rPr sz="1950" spc="-10" dirty="0">
                <a:latin typeface="Arial"/>
                <a:cs typeface="Arial"/>
              </a:rPr>
              <a:t>real </a:t>
            </a:r>
            <a:r>
              <a:rPr sz="1950" spc="-5" dirty="0">
                <a:latin typeface="Arial"/>
                <a:cs typeface="Arial"/>
              </a:rPr>
              <a:t>complexity, so </a:t>
            </a:r>
            <a:r>
              <a:rPr sz="1950" spc="-10" dirty="0">
                <a:latin typeface="Arial"/>
                <a:cs typeface="Arial"/>
              </a:rPr>
              <a:t>some </a:t>
            </a:r>
            <a:r>
              <a:rPr sz="1950" spc="-5" dirty="0">
                <a:latin typeface="Arial"/>
                <a:cs typeface="Arial"/>
              </a:rPr>
              <a:t>of the  </a:t>
            </a:r>
            <a:r>
              <a:rPr sz="1950" spc="-10" dirty="0">
                <a:latin typeface="Arial"/>
                <a:cs typeface="Arial"/>
              </a:rPr>
              <a:t>complexity </a:t>
            </a:r>
            <a:r>
              <a:rPr sz="1950" spc="-5" dirty="0">
                <a:latin typeface="Arial"/>
                <a:cs typeface="Arial"/>
              </a:rPr>
              <a:t>of other critical </a:t>
            </a:r>
            <a:r>
              <a:rPr sz="1950" spc="-10" dirty="0">
                <a:latin typeface="Arial"/>
                <a:cs typeface="Arial"/>
              </a:rPr>
              <a:t>modernisms </a:t>
            </a:r>
            <a:r>
              <a:rPr sz="1950" spc="-5" dirty="0">
                <a:latin typeface="Arial"/>
                <a:cs typeface="Arial"/>
              </a:rPr>
              <a:t>gets</a:t>
            </a:r>
            <a:r>
              <a:rPr sz="1950" spc="60" dirty="0">
                <a:latin typeface="Arial"/>
                <a:cs typeface="Arial"/>
              </a:rPr>
              <a:t> </a:t>
            </a:r>
            <a:r>
              <a:rPr sz="1950" spc="-10" dirty="0">
                <a:latin typeface="Arial"/>
                <a:cs typeface="Arial"/>
              </a:rPr>
              <a:t>ignored.</a:t>
            </a:r>
            <a:endParaRPr sz="1950">
              <a:latin typeface="Arial"/>
              <a:cs typeface="Arial"/>
            </a:endParaRPr>
          </a:p>
        </p:txBody>
      </p:sp>
      <p:sp>
        <p:nvSpPr>
          <p:cNvPr id="3" name="object 3"/>
          <p:cNvSpPr/>
          <p:nvPr/>
        </p:nvSpPr>
        <p:spPr>
          <a:xfrm>
            <a:off x="7543800" y="4943474"/>
            <a:ext cx="1523974" cy="191452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285</a:t>
            </a:fld>
            <a:endParaRPr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763" y="468883"/>
            <a:ext cx="7350125" cy="467995"/>
          </a:xfrm>
          <a:prstGeom prst="rect">
            <a:avLst/>
          </a:prstGeom>
        </p:spPr>
        <p:txBody>
          <a:bodyPr vert="horz" wrap="square" lIns="0" tIns="12700" rIns="0" bIns="0" rtlCol="0">
            <a:spAutoFit/>
          </a:bodyPr>
          <a:lstStyle/>
          <a:p>
            <a:pPr marL="12700">
              <a:lnSpc>
                <a:spcPct val="100000"/>
              </a:lnSpc>
              <a:spcBef>
                <a:spcPts val="100"/>
              </a:spcBef>
            </a:pPr>
            <a:r>
              <a:rPr sz="2900" b="1" spc="-114" dirty="0">
                <a:solidFill>
                  <a:srgbClr val="FF0000"/>
                </a:solidFill>
                <a:latin typeface="Arial"/>
                <a:cs typeface="Arial"/>
              </a:rPr>
              <a:t>Feminism </a:t>
            </a:r>
            <a:r>
              <a:rPr sz="2900" b="1" spc="-100" dirty="0">
                <a:solidFill>
                  <a:srgbClr val="FF0000"/>
                </a:solidFill>
                <a:latin typeface="Arial"/>
                <a:cs typeface="Arial"/>
              </a:rPr>
              <a:t>and </a:t>
            </a:r>
            <a:r>
              <a:rPr sz="2900" b="1" spc="-145" dirty="0">
                <a:solidFill>
                  <a:srgbClr val="FF0000"/>
                </a:solidFill>
                <a:latin typeface="Arial"/>
                <a:cs typeface="Arial"/>
              </a:rPr>
              <a:t>postmodernism </a:t>
            </a:r>
            <a:r>
              <a:rPr sz="2900" b="1" spc="-75" dirty="0">
                <a:solidFill>
                  <a:srgbClr val="FF0000"/>
                </a:solidFill>
                <a:latin typeface="Arial"/>
                <a:cs typeface="Arial"/>
              </a:rPr>
              <a:t>as </a:t>
            </a:r>
            <a:r>
              <a:rPr sz="2900" b="1" dirty="0">
                <a:solidFill>
                  <a:srgbClr val="FF0000"/>
                </a:solidFill>
                <a:latin typeface="Arial"/>
                <a:cs typeface="Arial"/>
              </a:rPr>
              <a:t>a </a:t>
            </a:r>
            <a:r>
              <a:rPr sz="2900" b="1" spc="-105" dirty="0">
                <a:solidFill>
                  <a:srgbClr val="FF0000"/>
                </a:solidFill>
                <a:latin typeface="Arial"/>
                <a:cs typeface="Arial"/>
              </a:rPr>
              <a:t>test</a:t>
            </a:r>
            <a:r>
              <a:rPr sz="2900" b="1" spc="110" dirty="0">
                <a:solidFill>
                  <a:srgbClr val="FF0000"/>
                </a:solidFill>
                <a:latin typeface="Arial"/>
                <a:cs typeface="Arial"/>
              </a:rPr>
              <a:t> </a:t>
            </a:r>
            <a:r>
              <a:rPr sz="2900" b="1" spc="-65" dirty="0">
                <a:solidFill>
                  <a:srgbClr val="FF0000"/>
                </a:solidFill>
                <a:latin typeface="Arial"/>
                <a:cs typeface="Arial"/>
              </a:rPr>
              <a:t>case</a:t>
            </a:r>
            <a:endParaRPr sz="29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286</a:t>
            </a:fld>
            <a:endParaRPr dirty="0"/>
          </a:p>
        </p:txBody>
      </p:sp>
      <p:sp>
        <p:nvSpPr>
          <p:cNvPr id="3" name="object 3"/>
          <p:cNvSpPr txBox="1"/>
          <p:nvPr/>
        </p:nvSpPr>
        <p:spPr>
          <a:xfrm>
            <a:off x="307340" y="993139"/>
            <a:ext cx="8589010" cy="4780280"/>
          </a:xfrm>
          <a:prstGeom prst="rect">
            <a:avLst/>
          </a:prstGeom>
        </p:spPr>
        <p:txBody>
          <a:bodyPr vert="horz" wrap="square" lIns="0" tIns="24765" rIns="0" bIns="0" rtlCol="0">
            <a:spAutoFit/>
          </a:bodyPr>
          <a:lstStyle/>
          <a:p>
            <a:pPr marL="356870" marR="5080" indent="-344170">
              <a:lnSpc>
                <a:spcPts val="2880"/>
              </a:lnSpc>
              <a:spcBef>
                <a:spcPts val="195"/>
              </a:spcBef>
              <a:buChar char="•"/>
              <a:tabLst>
                <a:tab pos="356870" algn="l"/>
                <a:tab pos="357505" algn="l"/>
              </a:tabLst>
            </a:pPr>
            <a:r>
              <a:rPr sz="2400" spc="-5" dirty="0">
                <a:latin typeface="Arial"/>
                <a:cs typeface="Arial"/>
              </a:rPr>
              <a:t>The last thing </a:t>
            </a:r>
            <a:r>
              <a:rPr sz="2400" dirty="0">
                <a:latin typeface="Arial"/>
                <a:cs typeface="Arial"/>
              </a:rPr>
              <a:t>I </a:t>
            </a:r>
            <a:r>
              <a:rPr sz="2400" spc="-5" dirty="0">
                <a:latin typeface="Arial"/>
                <a:cs typeface="Arial"/>
              </a:rPr>
              <a:t>want </a:t>
            </a:r>
            <a:r>
              <a:rPr sz="2400" dirty="0">
                <a:latin typeface="Arial"/>
                <a:cs typeface="Arial"/>
              </a:rPr>
              <a:t>to </a:t>
            </a:r>
            <a:r>
              <a:rPr sz="2400" spc="-5" dirty="0">
                <a:latin typeface="Arial"/>
                <a:cs typeface="Arial"/>
              </a:rPr>
              <a:t>mention is </a:t>
            </a:r>
            <a:r>
              <a:rPr sz="2400" dirty="0">
                <a:latin typeface="Arial"/>
                <a:cs typeface="Arial"/>
              </a:rPr>
              <a:t>the </a:t>
            </a:r>
            <a:r>
              <a:rPr sz="2400" spc="-5" dirty="0">
                <a:latin typeface="Arial"/>
                <a:cs typeface="Arial"/>
              </a:rPr>
              <a:t>encounter between  feminism </a:t>
            </a:r>
            <a:r>
              <a:rPr sz="2400" dirty="0">
                <a:latin typeface="Arial"/>
                <a:cs typeface="Arial"/>
              </a:rPr>
              <a:t>and </a:t>
            </a:r>
            <a:r>
              <a:rPr sz="2400" spc="-5" dirty="0">
                <a:latin typeface="Arial"/>
                <a:cs typeface="Arial"/>
              </a:rPr>
              <a:t>poststructuralism </a:t>
            </a:r>
            <a:r>
              <a:rPr sz="2400" dirty="0">
                <a:latin typeface="Arial"/>
                <a:cs typeface="Arial"/>
              </a:rPr>
              <a:t>/ </a:t>
            </a:r>
            <a:r>
              <a:rPr sz="2400" spc="-5" dirty="0">
                <a:latin typeface="Arial"/>
                <a:cs typeface="Arial"/>
              </a:rPr>
              <a:t>postmodernism, which is </a:t>
            </a:r>
            <a:r>
              <a:rPr sz="2400" dirty="0">
                <a:latin typeface="Arial"/>
                <a:cs typeface="Arial"/>
              </a:rPr>
              <a:t>by  any </a:t>
            </a:r>
            <a:r>
              <a:rPr sz="2400" spc="-5" dirty="0">
                <a:latin typeface="Arial"/>
                <a:cs typeface="Arial"/>
              </a:rPr>
              <a:t>standards </a:t>
            </a:r>
            <a:r>
              <a:rPr sz="2400" dirty="0">
                <a:latin typeface="Arial"/>
                <a:cs typeface="Arial"/>
              </a:rPr>
              <a:t>one of the key </a:t>
            </a:r>
            <a:r>
              <a:rPr sz="2400" spc="-5" dirty="0">
                <a:latin typeface="Arial"/>
                <a:cs typeface="Arial"/>
              </a:rPr>
              <a:t>encounters in contemporary  intellectual politics: </a:t>
            </a:r>
            <a:r>
              <a:rPr sz="2400" dirty="0">
                <a:latin typeface="Arial"/>
                <a:cs typeface="Arial"/>
              </a:rPr>
              <a:t>the </a:t>
            </a:r>
            <a:r>
              <a:rPr sz="2400" spc="-5" dirty="0">
                <a:latin typeface="Arial"/>
                <a:cs typeface="Arial"/>
              </a:rPr>
              <a:t>issue being whether </a:t>
            </a:r>
            <a:r>
              <a:rPr sz="2400" dirty="0">
                <a:latin typeface="Arial"/>
                <a:cs typeface="Arial"/>
              </a:rPr>
              <a:t>the </a:t>
            </a:r>
            <a:r>
              <a:rPr sz="2400" spc="-5" dirty="0">
                <a:latin typeface="Arial"/>
                <a:cs typeface="Arial"/>
              </a:rPr>
              <a:t>two form part  </a:t>
            </a:r>
            <a:r>
              <a:rPr sz="2400" dirty="0">
                <a:latin typeface="Arial"/>
                <a:cs typeface="Arial"/>
              </a:rPr>
              <a:t>of a </a:t>
            </a:r>
            <a:r>
              <a:rPr sz="2400" spc="-5" dirty="0">
                <a:latin typeface="Arial"/>
                <a:cs typeface="Arial"/>
              </a:rPr>
              <a:t>common assault </a:t>
            </a:r>
            <a:r>
              <a:rPr sz="2400" dirty="0">
                <a:latin typeface="Arial"/>
                <a:cs typeface="Arial"/>
              </a:rPr>
              <a:t>on the tenets of both </a:t>
            </a:r>
            <a:r>
              <a:rPr sz="2400" spc="-5" dirty="0">
                <a:latin typeface="Arial"/>
                <a:cs typeface="Arial"/>
              </a:rPr>
              <a:t>critical </a:t>
            </a:r>
            <a:r>
              <a:rPr sz="2400" dirty="0">
                <a:latin typeface="Arial"/>
                <a:cs typeface="Arial"/>
              </a:rPr>
              <a:t>and  </a:t>
            </a:r>
            <a:r>
              <a:rPr sz="2400" spc="-5" dirty="0">
                <a:latin typeface="Arial"/>
                <a:cs typeface="Arial"/>
              </a:rPr>
              <a:t>affirmative modernism, </a:t>
            </a:r>
            <a:r>
              <a:rPr sz="2400" dirty="0">
                <a:latin typeface="Arial"/>
                <a:cs typeface="Arial"/>
              </a:rPr>
              <a:t>or </a:t>
            </a:r>
            <a:r>
              <a:rPr sz="2400" spc="-5" dirty="0">
                <a:latin typeface="Arial"/>
                <a:cs typeface="Arial"/>
              </a:rPr>
              <a:t>whether it transpires </a:t>
            </a:r>
            <a:r>
              <a:rPr sz="2400" dirty="0">
                <a:latin typeface="Arial"/>
                <a:cs typeface="Arial"/>
              </a:rPr>
              <a:t>that the </a:t>
            </a:r>
            <a:r>
              <a:rPr sz="2400" spc="-5" dirty="0">
                <a:latin typeface="Arial"/>
                <a:cs typeface="Arial"/>
              </a:rPr>
              <a:t>two  are incompatible </a:t>
            </a:r>
            <a:r>
              <a:rPr sz="2400" dirty="0">
                <a:latin typeface="Arial"/>
                <a:cs typeface="Arial"/>
              </a:rPr>
              <a:t>and that </a:t>
            </a:r>
            <a:r>
              <a:rPr sz="2400" spc="-5" dirty="0">
                <a:latin typeface="Arial"/>
                <a:cs typeface="Arial"/>
              </a:rPr>
              <a:t>feminism is effectively </a:t>
            </a:r>
            <a:r>
              <a:rPr sz="2400" dirty="0">
                <a:latin typeface="Arial"/>
                <a:cs typeface="Arial"/>
              </a:rPr>
              <a:t>a </a:t>
            </a:r>
            <a:r>
              <a:rPr sz="2400" spc="-5" dirty="0">
                <a:latin typeface="Arial"/>
                <a:cs typeface="Arial"/>
              </a:rPr>
              <a:t>renewal  </a:t>
            </a:r>
            <a:r>
              <a:rPr sz="2400" dirty="0">
                <a:latin typeface="Arial"/>
                <a:cs typeface="Arial"/>
              </a:rPr>
              <a:t>and </a:t>
            </a:r>
            <a:r>
              <a:rPr sz="2400" spc="-5" dirty="0">
                <a:latin typeface="Arial"/>
                <a:cs typeface="Arial"/>
              </a:rPr>
              <a:t>transformation </a:t>
            </a:r>
            <a:r>
              <a:rPr sz="2400" dirty="0">
                <a:latin typeface="Arial"/>
                <a:cs typeface="Arial"/>
              </a:rPr>
              <a:t>of </a:t>
            </a:r>
            <a:r>
              <a:rPr sz="2400" spc="-5" dirty="0">
                <a:latin typeface="Arial"/>
                <a:cs typeface="Arial"/>
              </a:rPr>
              <a:t>critical modernism. There is </a:t>
            </a:r>
            <a:r>
              <a:rPr sz="2400" dirty="0">
                <a:latin typeface="Arial"/>
                <a:cs typeface="Arial"/>
              </a:rPr>
              <a:t>by now a  </a:t>
            </a:r>
            <a:r>
              <a:rPr sz="2400" spc="-5" dirty="0">
                <a:latin typeface="Arial"/>
                <a:cs typeface="Arial"/>
              </a:rPr>
              <a:t>large literature </a:t>
            </a:r>
            <a:r>
              <a:rPr sz="2400" dirty="0">
                <a:latin typeface="Arial"/>
                <a:cs typeface="Arial"/>
              </a:rPr>
              <a:t>on </a:t>
            </a:r>
            <a:r>
              <a:rPr sz="2400" spc="-5" dirty="0">
                <a:latin typeface="Arial"/>
                <a:cs typeface="Arial"/>
              </a:rPr>
              <a:t>this subject; </a:t>
            </a:r>
            <a:r>
              <a:rPr sz="2400" dirty="0">
                <a:latin typeface="Arial"/>
                <a:cs typeface="Arial"/>
              </a:rPr>
              <a:t>books such as </a:t>
            </a:r>
            <a:r>
              <a:rPr sz="2400" spc="-5" dirty="0">
                <a:latin typeface="Arial"/>
                <a:cs typeface="Arial"/>
              </a:rPr>
              <a:t>Barrett </a:t>
            </a:r>
            <a:r>
              <a:rPr sz="2400" dirty="0">
                <a:latin typeface="Arial"/>
                <a:cs typeface="Arial"/>
              </a:rPr>
              <a:t>and  </a:t>
            </a:r>
            <a:r>
              <a:rPr sz="2400" spc="-5" dirty="0">
                <a:latin typeface="Arial"/>
                <a:cs typeface="Arial"/>
              </a:rPr>
              <a:t>Phillips' </a:t>
            </a:r>
            <a:r>
              <a:rPr sz="2500" i="1" spc="-50" dirty="0">
                <a:latin typeface="Arial"/>
                <a:cs typeface="Arial"/>
              </a:rPr>
              <a:t>Destabilising theory </a:t>
            </a:r>
            <a:r>
              <a:rPr sz="2400" dirty="0">
                <a:latin typeface="Arial"/>
                <a:cs typeface="Arial"/>
              </a:rPr>
              <a:t>or </a:t>
            </a:r>
            <a:r>
              <a:rPr sz="2400" spc="-5" dirty="0">
                <a:latin typeface="Arial"/>
                <a:cs typeface="Arial"/>
              </a:rPr>
              <a:t>Linda Nicholson's </a:t>
            </a:r>
            <a:r>
              <a:rPr sz="2500" i="1" spc="-60" dirty="0">
                <a:latin typeface="Arial"/>
                <a:cs typeface="Arial"/>
              </a:rPr>
              <a:t>Feminism </a:t>
            </a:r>
            <a:r>
              <a:rPr sz="2500" i="1" spc="-30" dirty="0">
                <a:latin typeface="Arial"/>
                <a:cs typeface="Arial"/>
              </a:rPr>
              <a:t>/  </a:t>
            </a:r>
            <a:r>
              <a:rPr sz="2500" i="1" spc="-60" dirty="0">
                <a:latin typeface="Arial"/>
                <a:cs typeface="Arial"/>
              </a:rPr>
              <a:t>postmodernism </a:t>
            </a:r>
            <a:r>
              <a:rPr sz="2400" spc="-5" dirty="0">
                <a:latin typeface="Arial"/>
                <a:cs typeface="Arial"/>
              </a:rPr>
              <a:t>are obvious places </a:t>
            </a:r>
            <a:r>
              <a:rPr sz="2400" dirty="0">
                <a:latin typeface="Arial"/>
                <a:cs typeface="Arial"/>
              </a:rPr>
              <a:t>to </a:t>
            </a:r>
            <a:r>
              <a:rPr sz="2400" spc="-5" dirty="0">
                <a:latin typeface="Arial"/>
                <a:cs typeface="Arial"/>
              </a:rPr>
              <a:t>start, </a:t>
            </a:r>
            <a:r>
              <a:rPr sz="2400" dirty="0">
                <a:latin typeface="Arial"/>
                <a:cs typeface="Arial"/>
              </a:rPr>
              <a:t>but the </a:t>
            </a:r>
            <a:r>
              <a:rPr sz="2400" spc="-5" dirty="0">
                <a:latin typeface="Arial"/>
                <a:cs typeface="Arial"/>
              </a:rPr>
              <a:t>issue is </a:t>
            </a:r>
            <a:r>
              <a:rPr sz="2400" dirty="0">
                <a:latin typeface="Arial"/>
                <a:cs typeface="Arial"/>
              </a:rPr>
              <a:t>a  </a:t>
            </a:r>
            <a:r>
              <a:rPr sz="2400" spc="-5" dirty="0">
                <a:latin typeface="Arial"/>
                <a:cs typeface="Arial"/>
              </a:rPr>
              <a:t>central </a:t>
            </a:r>
            <a:r>
              <a:rPr sz="2400" dirty="0">
                <a:latin typeface="Arial"/>
                <a:cs typeface="Arial"/>
              </a:rPr>
              <a:t>one </a:t>
            </a:r>
            <a:r>
              <a:rPr sz="2400" spc="-5" dirty="0">
                <a:latin typeface="Arial"/>
                <a:cs typeface="Arial"/>
              </a:rPr>
              <a:t>in much if </a:t>
            </a:r>
            <a:r>
              <a:rPr sz="2400" dirty="0">
                <a:latin typeface="Arial"/>
                <a:cs typeface="Arial"/>
              </a:rPr>
              <a:t>not </a:t>
            </a:r>
            <a:r>
              <a:rPr sz="2400" spc="-5" dirty="0">
                <a:latin typeface="Arial"/>
                <a:cs typeface="Arial"/>
              </a:rPr>
              <a:t>most contemporary feminist theory  </a:t>
            </a:r>
            <a:r>
              <a:rPr sz="2400" dirty="0">
                <a:latin typeface="Arial"/>
                <a:cs typeface="Arial"/>
              </a:rPr>
              <a:t>and </a:t>
            </a:r>
            <a:r>
              <a:rPr sz="2400" spc="-5" dirty="0">
                <a:latin typeface="Arial"/>
                <a:cs typeface="Arial"/>
              </a:rPr>
              <a:t>cultural</a:t>
            </a:r>
            <a:r>
              <a:rPr sz="2400" spc="-60" dirty="0">
                <a:latin typeface="Arial"/>
                <a:cs typeface="Arial"/>
              </a:rPr>
              <a:t> </a:t>
            </a:r>
            <a:r>
              <a:rPr sz="2400" spc="-5" dirty="0">
                <a:latin typeface="Arial"/>
                <a:cs typeface="Arial"/>
              </a:rPr>
              <a:t>studies.</a:t>
            </a:r>
            <a:endParaRPr sz="2400">
              <a:latin typeface="Arial"/>
              <a:cs typeface="Aria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12" y="304812"/>
            <a:ext cx="3581387" cy="505617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257799" y="2043112"/>
            <a:ext cx="3476561" cy="451008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287</a:t>
            </a:fld>
            <a:endParaRPr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14019"/>
            <a:ext cx="8483600" cy="5597525"/>
          </a:xfrm>
          <a:prstGeom prst="rect">
            <a:avLst/>
          </a:prstGeom>
        </p:spPr>
        <p:txBody>
          <a:bodyPr vert="horz" wrap="square" lIns="0" tIns="75565" rIns="0" bIns="0" rtlCol="0">
            <a:spAutoFit/>
          </a:bodyPr>
          <a:lstStyle/>
          <a:p>
            <a:pPr marL="356870" marR="212725" indent="-344170">
              <a:lnSpc>
                <a:spcPts val="2020"/>
              </a:lnSpc>
              <a:spcBef>
                <a:spcPts val="595"/>
              </a:spcBef>
              <a:buFont typeface="Arial"/>
              <a:buChar char="•"/>
              <a:tabLst>
                <a:tab pos="356870" algn="l"/>
                <a:tab pos="357505" algn="l"/>
              </a:tabLst>
            </a:pPr>
            <a:r>
              <a:rPr sz="2100" dirty="0">
                <a:latin typeface="Arial"/>
                <a:cs typeface="Arial"/>
              </a:rPr>
              <a:t>Initially, </a:t>
            </a:r>
            <a:r>
              <a:rPr sz="2100" spc="0" dirty="0">
                <a:latin typeface="Arial"/>
                <a:cs typeface="Arial"/>
              </a:rPr>
              <a:t>a </a:t>
            </a:r>
            <a:r>
              <a:rPr sz="2100" dirty="0">
                <a:latin typeface="Arial"/>
                <a:cs typeface="Arial"/>
              </a:rPr>
              <a:t>large </a:t>
            </a:r>
            <a:r>
              <a:rPr sz="2100" spc="0" dirty="0">
                <a:latin typeface="Arial"/>
                <a:cs typeface="Arial"/>
              </a:rPr>
              <a:t>number of </a:t>
            </a:r>
            <a:r>
              <a:rPr sz="2100" dirty="0">
                <a:latin typeface="Arial"/>
                <a:cs typeface="Arial"/>
              </a:rPr>
              <a:t>feminists </a:t>
            </a:r>
            <a:r>
              <a:rPr sz="2100" spc="0" dirty="0">
                <a:latin typeface="Arial"/>
                <a:cs typeface="Arial"/>
              </a:rPr>
              <a:t>were </a:t>
            </a:r>
            <a:r>
              <a:rPr sz="2100" spc="-5" dirty="0">
                <a:latin typeface="Arial"/>
                <a:cs typeface="Arial"/>
              </a:rPr>
              <a:t>attracted </a:t>
            </a:r>
            <a:r>
              <a:rPr sz="2100" spc="0" dirty="0">
                <a:latin typeface="Arial"/>
                <a:cs typeface="Arial"/>
              </a:rPr>
              <a:t>by </a:t>
            </a:r>
            <a:r>
              <a:rPr sz="2100" dirty="0">
                <a:latin typeface="Arial"/>
                <a:cs typeface="Arial"/>
              </a:rPr>
              <a:t>the project</a:t>
            </a:r>
            <a:r>
              <a:rPr sz="2100" spc="-375" dirty="0">
                <a:latin typeface="Arial"/>
                <a:cs typeface="Arial"/>
              </a:rPr>
              <a:t> </a:t>
            </a:r>
            <a:r>
              <a:rPr sz="2100" spc="0" dirty="0">
                <a:latin typeface="Arial"/>
                <a:cs typeface="Arial"/>
              </a:rPr>
              <a:t>of  </a:t>
            </a:r>
            <a:r>
              <a:rPr sz="2100" dirty="0">
                <a:latin typeface="Arial"/>
                <a:cs typeface="Arial"/>
              </a:rPr>
              <a:t>poststructuralism / postmodernism, </a:t>
            </a:r>
            <a:r>
              <a:rPr sz="2100" spc="-5" dirty="0">
                <a:latin typeface="Arial"/>
                <a:cs typeface="Arial"/>
              </a:rPr>
              <a:t>for </a:t>
            </a:r>
            <a:r>
              <a:rPr sz="2100" spc="0" dirty="0">
                <a:latin typeface="Arial"/>
                <a:cs typeface="Arial"/>
              </a:rPr>
              <a:t>a number of</a:t>
            </a:r>
            <a:r>
              <a:rPr sz="2100" spc="-285" dirty="0">
                <a:latin typeface="Arial"/>
                <a:cs typeface="Arial"/>
              </a:rPr>
              <a:t> </a:t>
            </a:r>
            <a:r>
              <a:rPr sz="2100" dirty="0">
                <a:latin typeface="Arial"/>
                <a:cs typeface="Arial"/>
              </a:rPr>
              <a:t>reasons:</a:t>
            </a:r>
            <a:endParaRPr sz="2100">
              <a:latin typeface="Arial"/>
              <a:cs typeface="Arial"/>
            </a:endParaRPr>
          </a:p>
          <a:p>
            <a:pPr>
              <a:lnSpc>
                <a:spcPct val="100000"/>
              </a:lnSpc>
              <a:spcBef>
                <a:spcPts val="25"/>
              </a:spcBef>
            </a:pPr>
            <a:endParaRPr sz="2600">
              <a:latin typeface="Times New Roman"/>
              <a:cs typeface="Times New Roman"/>
            </a:endParaRPr>
          </a:p>
          <a:p>
            <a:pPr marL="527685" marR="353060" indent="-514984">
              <a:lnSpc>
                <a:spcPts val="2020"/>
              </a:lnSpc>
              <a:buAutoNum type="alphaLcParenBoth"/>
              <a:tabLst>
                <a:tab pos="527050" algn="l"/>
                <a:tab pos="528320" algn="l"/>
              </a:tabLst>
            </a:pPr>
            <a:r>
              <a:rPr sz="2100" spc="-5" dirty="0">
                <a:latin typeface="Arial"/>
                <a:cs typeface="Arial"/>
              </a:rPr>
              <a:t>It </a:t>
            </a:r>
            <a:r>
              <a:rPr sz="2100" dirty="0">
                <a:latin typeface="Arial"/>
                <a:cs typeface="Arial"/>
              </a:rPr>
              <a:t>legitimated the </a:t>
            </a:r>
            <a:r>
              <a:rPr sz="2100" spc="0" dirty="0">
                <a:latin typeface="Arial"/>
                <a:cs typeface="Arial"/>
              </a:rPr>
              <a:t>idea of a </a:t>
            </a:r>
            <a:r>
              <a:rPr sz="2100" dirty="0">
                <a:latin typeface="Arial"/>
                <a:cs typeface="Arial"/>
              </a:rPr>
              <a:t>multiplicity </a:t>
            </a:r>
            <a:r>
              <a:rPr sz="2100" spc="0" dirty="0">
                <a:latin typeface="Arial"/>
                <a:cs typeface="Arial"/>
              </a:rPr>
              <a:t>of </a:t>
            </a:r>
            <a:r>
              <a:rPr sz="2100" dirty="0">
                <a:latin typeface="Arial"/>
                <a:cs typeface="Arial"/>
              </a:rPr>
              <a:t>relations </a:t>
            </a:r>
            <a:r>
              <a:rPr sz="2100" spc="0" dirty="0">
                <a:latin typeface="Arial"/>
                <a:cs typeface="Arial"/>
              </a:rPr>
              <a:t>of power</a:t>
            </a:r>
            <a:r>
              <a:rPr sz="2100" spc="-395" dirty="0">
                <a:latin typeface="Arial"/>
                <a:cs typeface="Arial"/>
              </a:rPr>
              <a:t> </a:t>
            </a:r>
            <a:r>
              <a:rPr sz="2100" dirty="0">
                <a:latin typeface="Arial"/>
                <a:cs typeface="Arial"/>
              </a:rPr>
              <a:t>rather  than </a:t>
            </a:r>
            <a:r>
              <a:rPr sz="2100" spc="0" dirty="0">
                <a:latin typeface="Arial"/>
                <a:cs typeface="Arial"/>
              </a:rPr>
              <a:t>of a single, dominant</a:t>
            </a:r>
            <a:r>
              <a:rPr sz="2100" spc="-260" dirty="0">
                <a:latin typeface="Arial"/>
                <a:cs typeface="Arial"/>
              </a:rPr>
              <a:t> </a:t>
            </a:r>
            <a:r>
              <a:rPr sz="2100" dirty="0">
                <a:latin typeface="Arial"/>
                <a:cs typeface="Arial"/>
              </a:rPr>
              <a:t>totality;</a:t>
            </a:r>
            <a:endParaRPr sz="2100">
              <a:latin typeface="Arial"/>
              <a:cs typeface="Arial"/>
            </a:endParaRPr>
          </a:p>
          <a:p>
            <a:pPr marL="527685" marR="5080" indent="-514984">
              <a:lnSpc>
                <a:spcPts val="2020"/>
              </a:lnSpc>
              <a:spcBef>
                <a:spcPts val="495"/>
              </a:spcBef>
              <a:buAutoNum type="alphaLcParenBoth"/>
              <a:tabLst>
                <a:tab pos="527050" algn="l"/>
                <a:tab pos="528320" algn="l"/>
              </a:tabLst>
            </a:pPr>
            <a:r>
              <a:rPr sz="2100" spc="0" dirty="0">
                <a:latin typeface="Arial"/>
                <a:cs typeface="Arial"/>
              </a:rPr>
              <a:t>This </a:t>
            </a:r>
            <a:r>
              <a:rPr sz="2100" dirty="0">
                <a:latin typeface="Arial"/>
                <a:cs typeface="Arial"/>
              </a:rPr>
              <a:t>meant that </a:t>
            </a:r>
            <a:r>
              <a:rPr sz="2100" spc="0" dirty="0">
                <a:latin typeface="Arial"/>
                <a:cs typeface="Arial"/>
              </a:rPr>
              <a:t>issues of </a:t>
            </a:r>
            <a:r>
              <a:rPr sz="2100" dirty="0">
                <a:latin typeface="Arial"/>
                <a:cs typeface="Arial"/>
              </a:rPr>
              <a:t>gender, </a:t>
            </a:r>
            <a:r>
              <a:rPr sz="2100" spc="0" dirty="0">
                <a:latin typeface="Arial"/>
                <a:cs typeface="Arial"/>
              </a:rPr>
              <a:t>class and </a:t>
            </a:r>
            <a:r>
              <a:rPr sz="2100" dirty="0">
                <a:latin typeface="Arial"/>
                <a:cs typeface="Arial"/>
              </a:rPr>
              <a:t>ethnicity </a:t>
            </a:r>
            <a:r>
              <a:rPr sz="2100" spc="0" dirty="0">
                <a:latin typeface="Arial"/>
                <a:cs typeface="Arial"/>
              </a:rPr>
              <a:t>could be  </a:t>
            </a:r>
            <a:r>
              <a:rPr sz="2100" dirty="0">
                <a:latin typeface="Arial"/>
                <a:cs typeface="Arial"/>
              </a:rPr>
              <a:t>taken separately, rather than requiring, </a:t>
            </a:r>
            <a:r>
              <a:rPr sz="2100" spc="-5" dirty="0">
                <a:latin typeface="Arial"/>
                <a:cs typeface="Arial"/>
              </a:rPr>
              <a:t>for </a:t>
            </a:r>
            <a:r>
              <a:rPr sz="2100" dirty="0">
                <a:latin typeface="Arial"/>
                <a:cs typeface="Arial"/>
              </a:rPr>
              <a:t>example, </a:t>
            </a:r>
            <a:r>
              <a:rPr sz="2100" spc="0" dirty="0">
                <a:latin typeface="Arial"/>
                <a:cs typeface="Arial"/>
              </a:rPr>
              <a:t>a  </a:t>
            </a:r>
            <a:r>
              <a:rPr sz="2100" dirty="0">
                <a:latin typeface="Arial"/>
                <a:cs typeface="Arial"/>
              </a:rPr>
              <a:t>subordination </a:t>
            </a:r>
            <a:r>
              <a:rPr sz="2100" spc="0" dirty="0">
                <a:latin typeface="Arial"/>
                <a:cs typeface="Arial"/>
              </a:rPr>
              <a:t>of </a:t>
            </a:r>
            <a:r>
              <a:rPr sz="2100" dirty="0">
                <a:latin typeface="Arial"/>
                <a:cs typeface="Arial"/>
              </a:rPr>
              <a:t>the </a:t>
            </a:r>
            <a:r>
              <a:rPr sz="2100" spc="0" dirty="0">
                <a:latin typeface="Arial"/>
                <a:cs typeface="Arial"/>
              </a:rPr>
              <a:t>women's </a:t>
            </a:r>
            <a:r>
              <a:rPr sz="2100" dirty="0">
                <a:latin typeface="Arial"/>
                <a:cs typeface="Arial"/>
              </a:rPr>
              <a:t>movement </a:t>
            </a:r>
            <a:r>
              <a:rPr sz="2100" spc="-5" dirty="0">
                <a:latin typeface="Arial"/>
                <a:cs typeface="Arial"/>
              </a:rPr>
              <a:t>to </a:t>
            </a:r>
            <a:r>
              <a:rPr sz="2100" dirty="0">
                <a:latin typeface="Arial"/>
                <a:cs typeface="Arial"/>
              </a:rPr>
              <a:t>the struggle </a:t>
            </a:r>
            <a:r>
              <a:rPr sz="2100" spc="0" dirty="0">
                <a:latin typeface="Arial"/>
                <a:cs typeface="Arial"/>
              </a:rPr>
              <a:t>against  </a:t>
            </a:r>
            <a:r>
              <a:rPr sz="2100" dirty="0">
                <a:latin typeface="Arial"/>
                <a:cs typeface="Arial"/>
              </a:rPr>
              <a:t>capitalism </a:t>
            </a:r>
            <a:r>
              <a:rPr sz="2100" spc="0" dirty="0">
                <a:latin typeface="Arial"/>
                <a:cs typeface="Arial"/>
              </a:rPr>
              <a:t>or a </a:t>
            </a:r>
            <a:r>
              <a:rPr sz="2100" dirty="0">
                <a:latin typeface="Arial"/>
                <a:cs typeface="Arial"/>
              </a:rPr>
              <a:t>subordination </a:t>
            </a:r>
            <a:r>
              <a:rPr sz="2100" spc="0" dirty="0">
                <a:latin typeface="Arial"/>
                <a:cs typeface="Arial"/>
              </a:rPr>
              <a:t>of black women's </a:t>
            </a:r>
            <a:r>
              <a:rPr sz="2100" dirty="0">
                <a:latin typeface="Arial"/>
                <a:cs typeface="Arial"/>
              </a:rPr>
              <a:t>struggles</a:t>
            </a:r>
            <a:r>
              <a:rPr sz="2100" spc="-425" dirty="0">
                <a:latin typeface="Arial"/>
                <a:cs typeface="Arial"/>
              </a:rPr>
              <a:t> </a:t>
            </a:r>
            <a:r>
              <a:rPr sz="2100" spc="-5" dirty="0">
                <a:latin typeface="Arial"/>
                <a:cs typeface="Arial"/>
              </a:rPr>
              <a:t>to </a:t>
            </a:r>
            <a:r>
              <a:rPr sz="2100" spc="0" dirty="0">
                <a:latin typeface="Arial"/>
                <a:cs typeface="Arial"/>
              </a:rPr>
              <a:t>a single  </a:t>
            </a:r>
            <a:r>
              <a:rPr sz="2100" dirty="0">
                <a:latin typeface="Arial"/>
                <a:cs typeface="Arial"/>
              </a:rPr>
              <a:t>struggle </a:t>
            </a:r>
            <a:r>
              <a:rPr sz="2100" spc="0" dirty="0">
                <a:latin typeface="Arial"/>
                <a:cs typeface="Arial"/>
              </a:rPr>
              <a:t>against </a:t>
            </a:r>
            <a:r>
              <a:rPr sz="2100" dirty="0">
                <a:latin typeface="Arial"/>
                <a:cs typeface="Arial"/>
              </a:rPr>
              <a:t>patriarchy, etc. [Category </a:t>
            </a:r>
            <a:r>
              <a:rPr sz="2100" spc="0" dirty="0">
                <a:latin typeface="Arial"/>
                <a:cs typeface="Arial"/>
              </a:rPr>
              <a:t>of</a:t>
            </a:r>
            <a:r>
              <a:rPr sz="2100" spc="-290" dirty="0">
                <a:latin typeface="Arial"/>
                <a:cs typeface="Arial"/>
              </a:rPr>
              <a:t> </a:t>
            </a:r>
            <a:r>
              <a:rPr sz="2100" spc="-5" dirty="0">
                <a:latin typeface="Arial"/>
                <a:cs typeface="Arial"/>
              </a:rPr>
              <a:t>"difference"];</a:t>
            </a:r>
            <a:endParaRPr sz="2100">
              <a:latin typeface="Arial"/>
              <a:cs typeface="Arial"/>
            </a:endParaRPr>
          </a:p>
          <a:p>
            <a:pPr marL="527685" marR="70485" indent="-514984">
              <a:lnSpc>
                <a:spcPts val="2020"/>
              </a:lnSpc>
              <a:spcBef>
                <a:spcPts val="495"/>
              </a:spcBef>
              <a:buAutoNum type="alphaLcParenBoth"/>
              <a:tabLst>
                <a:tab pos="527050" algn="l"/>
                <a:tab pos="528320" algn="l"/>
              </a:tabLst>
            </a:pPr>
            <a:r>
              <a:rPr sz="2100" spc="0" dirty="0">
                <a:latin typeface="Arial"/>
                <a:cs typeface="Arial"/>
              </a:rPr>
              <a:t>The </a:t>
            </a:r>
            <a:r>
              <a:rPr sz="2100" spc="-5" dirty="0">
                <a:latin typeface="Arial"/>
                <a:cs typeface="Arial"/>
              </a:rPr>
              <a:t>"anti-essentialist" </a:t>
            </a:r>
            <a:r>
              <a:rPr sz="2100" dirty="0">
                <a:latin typeface="Arial"/>
                <a:cs typeface="Arial"/>
              </a:rPr>
              <a:t>argument that the category "women" </a:t>
            </a:r>
            <a:r>
              <a:rPr sz="2100" spc="0" dirty="0">
                <a:latin typeface="Arial"/>
                <a:cs typeface="Arial"/>
              </a:rPr>
              <a:t>was a  </a:t>
            </a:r>
            <a:r>
              <a:rPr sz="2100" dirty="0">
                <a:latin typeface="Arial"/>
                <a:cs typeface="Arial"/>
              </a:rPr>
              <a:t>cultural construct rather than </a:t>
            </a:r>
            <a:r>
              <a:rPr sz="2100" spc="0" dirty="0">
                <a:latin typeface="Arial"/>
                <a:cs typeface="Arial"/>
              </a:rPr>
              <a:t>an </a:t>
            </a:r>
            <a:r>
              <a:rPr sz="2100" dirty="0">
                <a:latin typeface="Arial"/>
                <a:cs typeface="Arial"/>
              </a:rPr>
              <a:t>ontological reality related </a:t>
            </a:r>
            <a:r>
              <a:rPr sz="2100" spc="-5" dirty="0">
                <a:latin typeface="Arial"/>
                <a:cs typeface="Arial"/>
              </a:rPr>
              <a:t>to</a:t>
            </a:r>
            <a:r>
              <a:rPr sz="2100" spc="-315" dirty="0">
                <a:latin typeface="Arial"/>
                <a:cs typeface="Arial"/>
              </a:rPr>
              <a:t> </a:t>
            </a:r>
            <a:r>
              <a:rPr sz="2100" dirty="0">
                <a:latin typeface="Arial"/>
                <a:cs typeface="Arial"/>
              </a:rPr>
              <a:t>earlier  arguments </a:t>
            </a:r>
            <a:r>
              <a:rPr sz="2100" spc="0" dirty="0">
                <a:latin typeface="Arial"/>
                <a:cs typeface="Arial"/>
              </a:rPr>
              <a:t>about </a:t>
            </a:r>
            <a:r>
              <a:rPr sz="2100" dirty="0">
                <a:latin typeface="Arial"/>
                <a:cs typeface="Arial"/>
              </a:rPr>
              <a:t>the </a:t>
            </a:r>
            <a:r>
              <a:rPr sz="2100" spc="0" dirty="0">
                <a:latin typeface="Arial"/>
                <a:cs typeface="Arial"/>
              </a:rPr>
              <a:t>social </a:t>
            </a:r>
            <a:r>
              <a:rPr sz="2100" dirty="0">
                <a:latin typeface="Arial"/>
                <a:cs typeface="Arial"/>
              </a:rPr>
              <a:t>nature </a:t>
            </a:r>
            <a:r>
              <a:rPr sz="2100" spc="0" dirty="0">
                <a:latin typeface="Arial"/>
                <a:cs typeface="Arial"/>
              </a:rPr>
              <a:t>of</a:t>
            </a:r>
            <a:r>
              <a:rPr sz="2100" spc="-275" dirty="0">
                <a:latin typeface="Arial"/>
                <a:cs typeface="Arial"/>
              </a:rPr>
              <a:t> </a:t>
            </a:r>
            <a:r>
              <a:rPr sz="2100" dirty="0">
                <a:latin typeface="Arial"/>
                <a:cs typeface="Arial"/>
              </a:rPr>
              <a:t>gender;</a:t>
            </a:r>
            <a:endParaRPr sz="2100">
              <a:latin typeface="Arial"/>
              <a:cs typeface="Arial"/>
            </a:endParaRPr>
          </a:p>
          <a:p>
            <a:pPr marL="527685" marR="71120" indent="-514984">
              <a:lnSpc>
                <a:spcPts val="2020"/>
              </a:lnSpc>
              <a:spcBef>
                <a:spcPts val="495"/>
              </a:spcBef>
              <a:buAutoNum type="alphaLcParenBoth"/>
              <a:tabLst>
                <a:tab pos="527050" algn="l"/>
                <a:tab pos="528320" algn="l"/>
              </a:tabLst>
            </a:pPr>
            <a:r>
              <a:rPr sz="2100" spc="0" dirty="0">
                <a:latin typeface="Arial"/>
                <a:cs typeface="Arial"/>
              </a:rPr>
              <a:t>The </a:t>
            </a:r>
            <a:r>
              <a:rPr sz="2100" dirty="0">
                <a:latin typeface="Arial"/>
                <a:cs typeface="Arial"/>
              </a:rPr>
              <a:t>delegitimation </a:t>
            </a:r>
            <a:r>
              <a:rPr sz="2100" spc="0" dirty="0">
                <a:latin typeface="Arial"/>
                <a:cs typeface="Arial"/>
              </a:rPr>
              <a:t>of </a:t>
            </a:r>
            <a:r>
              <a:rPr sz="2100" dirty="0">
                <a:latin typeface="Arial"/>
                <a:cs typeface="Arial"/>
              </a:rPr>
              <a:t>"reason" </a:t>
            </a:r>
            <a:r>
              <a:rPr sz="2100" spc="0" dirty="0">
                <a:latin typeface="Arial"/>
                <a:cs typeface="Arial"/>
              </a:rPr>
              <a:t>was </a:t>
            </a:r>
            <a:r>
              <a:rPr sz="2100" dirty="0">
                <a:latin typeface="Arial"/>
                <a:cs typeface="Arial"/>
              </a:rPr>
              <a:t>simultaneously </a:t>
            </a:r>
            <a:r>
              <a:rPr sz="2100" spc="0" dirty="0">
                <a:latin typeface="Arial"/>
                <a:cs typeface="Arial"/>
              </a:rPr>
              <a:t>a</a:t>
            </a:r>
            <a:r>
              <a:rPr sz="2100" spc="-340" dirty="0">
                <a:latin typeface="Arial"/>
                <a:cs typeface="Arial"/>
              </a:rPr>
              <a:t> </a:t>
            </a:r>
            <a:r>
              <a:rPr sz="2100" dirty="0">
                <a:latin typeface="Arial"/>
                <a:cs typeface="Arial"/>
              </a:rPr>
              <a:t>delegitimation  </a:t>
            </a:r>
            <a:r>
              <a:rPr sz="2100" spc="0" dirty="0">
                <a:latin typeface="Arial"/>
                <a:cs typeface="Arial"/>
              </a:rPr>
              <a:t>of a </a:t>
            </a:r>
            <a:r>
              <a:rPr sz="2100" dirty="0">
                <a:latin typeface="Arial"/>
                <a:cs typeface="Arial"/>
              </a:rPr>
              <a:t>particular </a:t>
            </a:r>
            <a:r>
              <a:rPr sz="2100" spc="0" dirty="0">
                <a:latin typeface="Arial"/>
                <a:cs typeface="Arial"/>
              </a:rPr>
              <a:t>kind of knowledge </a:t>
            </a:r>
            <a:r>
              <a:rPr sz="2100" spc="-5" dirty="0">
                <a:latin typeface="Arial"/>
                <a:cs typeface="Arial"/>
              </a:rPr>
              <a:t>within which </a:t>
            </a:r>
            <a:r>
              <a:rPr sz="2100" spc="0" dirty="0">
                <a:latin typeface="Arial"/>
                <a:cs typeface="Arial"/>
              </a:rPr>
              <a:t>women had been  </a:t>
            </a:r>
            <a:r>
              <a:rPr sz="2100" dirty="0">
                <a:latin typeface="Arial"/>
                <a:cs typeface="Arial"/>
              </a:rPr>
              <a:t>either</a:t>
            </a:r>
            <a:r>
              <a:rPr sz="2100" spc="-65" dirty="0">
                <a:latin typeface="Arial"/>
                <a:cs typeface="Arial"/>
              </a:rPr>
              <a:t> </a:t>
            </a:r>
            <a:r>
              <a:rPr sz="2100" spc="0" dirty="0">
                <a:latin typeface="Arial"/>
                <a:cs typeface="Arial"/>
              </a:rPr>
              <a:t>excluded</a:t>
            </a:r>
            <a:r>
              <a:rPr sz="2100" spc="-105" dirty="0">
                <a:latin typeface="Arial"/>
                <a:cs typeface="Arial"/>
              </a:rPr>
              <a:t> </a:t>
            </a:r>
            <a:r>
              <a:rPr sz="2100" spc="0" dirty="0">
                <a:latin typeface="Arial"/>
                <a:cs typeface="Arial"/>
              </a:rPr>
              <a:t>or</a:t>
            </a:r>
            <a:r>
              <a:rPr sz="2100" spc="-15" dirty="0">
                <a:latin typeface="Arial"/>
                <a:cs typeface="Arial"/>
              </a:rPr>
              <a:t> </a:t>
            </a:r>
            <a:r>
              <a:rPr sz="2100" spc="0" dirty="0">
                <a:latin typeface="Arial"/>
                <a:cs typeface="Arial"/>
              </a:rPr>
              <a:t>subsumed</a:t>
            </a:r>
            <a:r>
              <a:rPr sz="2100" spc="-80" dirty="0">
                <a:latin typeface="Arial"/>
                <a:cs typeface="Arial"/>
              </a:rPr>
              <a:t> </a:t>
            </a:r>
            <a:r>
              <a:rPr sz="2100" dirty="0">
                <a:latin typeface="Arial"/>
                <a:cs typeface="Arial"/>
              </a:rPr>
              <a:t>into</a:t>
            </a:r>
            <a:r>
              <a:rPr sz="2100" spc="-35" dirty="0">
                <a:latin typeface="Arial"/>
                <a:cs typeface="Arial"/>
              </a:rPr>
              <a:t> </a:t>
            </a:r>
            <a:r>
              <a:rPr sz="2100" spc="0" dirty="0">
                <a:latin typeface="Arial"/>
                <a:cs typeface="Arial"/>
              </a:rPr>
              <a:t>a</a:t>
            </a:r>
            <a:r>
              <a:rPr sz="2100" spc="-10" dirty="0">
                <a:latin typeface="Arial"/>
                <a:cs typeface="Arial"/>
              </a:rPr>
              <a:t> </a:t>
            </a:r>
            <a:r>
              <a:rPr sz="2100" spc="0" dirty="0">
                <a:latin typeface="Arial"/>
                <a:cs typeface="Arial"/>
              </a:rPr>
              <a:t>single</a:t>
            </a:r>
            <a:r>
              <a:rPr sz="2100" spc="-80" dirty="0">
                <a:latin typeface="Arial"/>
                <a:cs typeface="Arial"/>
              </a:rPr>
              <a:t> </a:t>
            </a:r>
            <a:r>
              <a:rPr sz="2100" dirty="0">
                <a:latin typeface="Arial"/>
                <a:cs typeface="Arial"/>
              </a:rPr>
              <a:t>"universal"</a:t>
            </a:r>
            <a:r>
              <a:rPr sz="2100" spc="-85" dirty="0">
                <a:latin typeface="Arial"/>
                <a:cs typeface="Arial"/>
              </a:rPr>
              <a:t> </a:t>
            </a:r>
            <a:r>
              <a:rPr sz="2100" dirty="0">
                <a:latin typeface="Arial"/>
                <a:cs typeface="Arial"/>
              </a:rPr>
              <a:t>account;</a:t>
            </a:r>
            <a:endParaRPr sz="2100">
              <a:latin typeface="Arial"/>
              <a:cs typeface="Arial"/>
            </a:endParaRPr>
          </a:p>
          <a:p>
            <a:pPr marL="527685" marR="128905" indent="-514984">
              <a:lnSpc>
                <a:spcPts val="2020"/>
              </a:lnSpc>
              <a:spcBef>
                <a:spcPts val="495"/>
              </a:spcBef>
              <a:buAutoNum type="alphaLcParenBoth"/>
              <a:tabLst>
                <a:tab pos="527050" algn="l"/>
                <a:tab pos="528320" algn="l"/>
              </a:tabLst>
            </a:pPr>
            <a:r>
              <a:rPr sz="2100" spc="0" dirty="0">
                <a:latin typeface="Arial"/>
                <a:cs typeface="Arial"/>
              </a:rPr>
              <a:t>For </a:t>
            </a:r>
            <a:r>
              <a:rPr sz="2100" dirty="0">
                <a:latin typeface="Arial"/>
                <a:cs typeface="Arial"/>
              </a:rPr>
              <a:t>essentially contingent reasons, </a:t>
            </a:r>
            <a:r>
              <a:rPr sz="2100" spc="0" dirty="0">
                <a:latin typeface="Arial"/>
                <a:cs typeface="Arial"/>
              </a:rPr>
              <a:t>women were </a:t>
            </a:r>
            <a:r>
              <a:rPr sz="2100" dirty="0">
                <a:latin typeface="Arial"/>
                <a:cs typeface="Arial"/>
              </a:rPr>
              <a:t>rather more</a:t>
            </a:r>
            <a:r>
              <a:rPr sz="2100" spc="-375" dirty="0">
                <a:latin typeface="Arial"/>
                <a:cs typeface="Arial"/>
              </a:rPr>
              <a:t> </a:t>
            </a:r>
            <a:r>
              <a:rPr sz="2100" spc="0" dirty="0">
                <a:latin typeface="Arial"/>
                <a:cs typeface="Arial"/>
              </a:rPr>
              <a:t>likely  </a:t>
            </a:r>
            <a:r>
              <a:rPr sz="2100" spc="-5" dirty="0">
                <a:latin typeface="Arial"/>
                <a:cs typeface="Arial"/>
              </a:rPr>
              <a:t>to </a:t>
            </a:r>
            <a:r>
              <a:rPr sz="2100" spc="0" dirty="0">
                <a:latin typeface="Arial"/>
                <a:cs typeface="Arial"/>
              </a:rPr>
              <a:t>possess </a:t>
            </a:r>
            <a:r>
              <a:rPr sz="2100" dirty="0">
                <a:latin typeface="Arial"/>
                <a:cs typeface="Arial"/>
              </a:rPr>
              <a:t>literary-critical knowledge than sociological</a:t>
            </a:r>
            <a:r>
              <a:rPr sz="2100" spc="-285" dirty="0">
                <a:latin typeface="Arial"/>
                <a:cs typeface="Arial"/>
              </a:rPr>
              <a:t> </a:t>
            </a:r>
            <a:r>
              <a:rPr sz="2100" spc="-5" dirty="0">
                <a:latin typeface="Arial"/>
                <a:cs typeface="Arial"/>
              </a:rPr>
              <a:t>knowledge,  </a:t>
            </a:r>
            <a:r>
              <a:rPr sz="2100" dirty="0">
                <a:latin typeface="Arial"/>
                <a:cs typeface="Arial"/>
              </a:rPr>
              <a:t>although the field </a:t>
            </a:r>
            <a:r>
              <a:rPr sz="2100" spc="0" dirty="0">
                <a:latin typeface="Arial"/>
                <a:cs typeface="Arial"/>
              </a:rPr>
              <a:t>of </a:t>
            </a:r>
            <a:r>
              <a:rPr sz="2100" dirty="0">
                <a:latin typeface="Arial"/>
                <a:cs typeface="Arial"/>
              </a:rPr>
              <a:t>literary criticism </a:t>
            </a:r>
            <a:r>
              <a:rPr sz="2100" spc="0" dirty="0">
                <a:latin typeface="Arial"/>
                <a:cs typeface="Arial"/>
              </a:rPr>
              <a:t>as a whole is </a:t>
            </a:r>
            <a:r>
              <a:rPr sz="2100" dirty="0">
                <a:latin typeface="Arial"/>
                <a:cs typeface="Arial"/>
              </a:rPr>
              <a:t>dominated </a:t>
            </a:r>
            <a:r>
              <a:rPr sz="2100" spc="0" dirty="0">
                <a:latin typeface="Arial"/>
                <a:cs typeface="Arial"/>
              </a:rPr>
              <a:t>by  </a:t>
            </a:r>
            <a:r>
              <a:rPr sz="2100" dirty="0">
                <a:latin typeface="Arial"/>
                <a:cs typeface="Arial"/>
              </a:rPr>
              <a:t>men</a:t>
            </a:r>
            <a:r>
              <a:rPr sz="1800" dirty="0">
                <a:latin typeface="Calibri"/>
                <a:cs typeface="Calibri"/>
              </a:rPr>
              <a:t>.</a:t>
            </a:r>
            <a:endParaRPr sz="1800">
              <a:latin typeface="Calibri"/>
              <a:cs typeface="Calibri"/>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288</a:t>
            </a:fld>
            <a:endParaRPr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52476"/>
            <a:ext cx="7907020" cy="6271260"/>
          </a:xfrm>
          <a:prstGeom prst="rect">
            <a:avLst/>
          </a:prstGeom>
        </p:spPr>
        <p:txBody>
          <a:bodyPr vert="horz" wrap="square" lIns="0" tIns="17780" rIns="0" bIns="0" rtlCol="0">
            <a:spAutoFit/>
          </a:bodyPr>
          <a:lstStyle/>
          <a:p>
            <a:pPr marL="356870" marR="99695" indent="-344170">
              <a:lnSpc>
                <a:spcPct val="100000"/>
              </a:lnSpc>
              <a:spcBef>
                <a:spcPts val="140"/>
              </a:spcBef>
              <a:buFont typeface="Arial"/>
              <a:buChar char="•"/>
              <a:tabLst>
                <a:tab pos="356870" algn="l"/>
                <a:tab pos="357505" algn="l"/>
              </a:tabLst>
            </a:pPr>
            <a:r>
              <a:rPr sz="2000" spc="5" dirty="0">
                <a:latin typeface="Arial"/>
                <a:cs typeface="Arial"/>
              </a:rPr>
              <a:t>However, there has been </a:t>
            </a:r>
            <a:r>
              <a:rPr sz="2000" spc="10" dirty="0">
                <a:latin typeface="Arial"/>
                <a:cs typeface="Arial"/>
              </a:rPr>
              <a:t>an </a:t>
            </a:r>
            <a:r>
              <a:rPr sz="2000" spc="5" dirty="0">
                <a:latin typeface="Arial"/>
                <a:cs typeface="Arial"/>
              </a:rPr>
              <a:t>increasingly </a:t>
            </a:r>
            <a:r>
              <a:rPr sz="2000" spc="10" dirty="0">
                <a:latin typeface="Arial"/>
                <a:cs typeface="Arial"/>
              </a:rPr>
              <a:t>sharp </a:t>
            </a:r>
            <a:r>
              <a:rPr sz="2000" spc="5" dirty="0">
                <a:latin typeface="Arial"/>
                <a:cs typeface="Arial"/>
              </a:rPr>
              <a:t>reaction </a:t>
            </a:r>
            <a:r>
              <a:rPr sz="2000" spc="10" dirty="0">
                <a:latin typeface="Arial"/>
                <a:cs typeface="Arial"/>
              </a:rPr>
              <a:t>by </a:t>
            </a:r>
            <a:r>
              <a:rPr sz="2000" spc="5" dirty="0">
                <a:latin typeface="Arial"/>
                <a:cs typeface="Arial"/>
              </a:rPr>
              <a:t>other  </a:t>
            </a:r>
            <a:r>
              <a:rPr sz="2000" spc="-10" dirty="0">
                <a:latin typeface="Arial"/>
                <a:cs typeface="Arial"/>
              </a:rPr>
              <a:t>feminists against this </a:t>
            </a:r>
            <a:r>
              <a:rPr sz="2000" spc="-15" dirty="0">
                <a:latin typeface="Arial"/>
                <a:cs typeface="Arial"/>
              </a:rPr>
              <a:t>development, </a:t>
            </a:r>
            <a:r>
              <a:rPr sz="2000" spc="-10" dirty="0">
                <a:latin typeface="Arial"/>
                <a:cs typeface="Arial"/>
              </a:rPr>
              <a:t>for a </a:t>
            </a:r>
            <a:r>
              <a:rPr sz="2000" spc="-15" dirty="0">
                <a:latin typeface="Arial"/>
                <a:cs typeface="Arial"/>
              </a:rPr>
              <a:t>number </a:t>
            </a:r>
            <a:r>
              <a:rPr sz="2000" spc="-10" dirty="0">
                <a:latin typeface="Arial"/>
                <a:cs typeface="Arial"/>
              </a:rPr>
              <a:t>of</a:t>
            </a:r>
            <a:r>
              <a:rPr sz="2000" spc="430" dirty="0">
                <a:latin typeface="Arial"/>
                <a:cs typeface="Arial"/>
              </a:rPr>
              <a:t> </a:t>
            </a:r>
            <a:r>
              <a:rPr sz="2000" spc="-10" dirty="0">
                <a:latin typeface="Arial"/>
                <a:cs typeface="Arial"/>
              </a:rPr>
              <a:t>reasons:</a:t>
            </a:r>
            <a:endParaRPr sz="2000">
              <a:latin typeface="Arial"/>
              <a:cs typeface="Arial"/>
            </a:endParaRPr>
          </a:p>
          <a:p>
            <a:pPr>
              <a:lnSpc>
                <a:spcPct val="100000"/>
              </a:lnSpc>
              <a:spcBef>
                <a:spcPts val="20"/>
              </a:spcBef>
            </a:pPr>
            <a:endParaRPr sz="2950">
              <a:latin typeface="Times New Roman"/>
              <a:cs typeface="Times New Roman"/>
            </a:endParaRPr>
          </a:p>
          <a:p>
            <a:pPr marL="527685" marR="10795" indent="-514984">
              <a:lnSpc>
                <a:spcPct val="101200"/>
              </a:lnSpc>
              <a:buAutoNum type="alphaLcParenBoth"/>
              <a:tabLst>
                <a:tab pos="527685" algn="l"/>
                <a:tab pos="528320" algn="l"/>
              </a:tabLst>
            </a:pPr>
            <a:r>
              <a:rPr sz="2000" spc="-10" dirty="0">
                <a:latin typeface="Arial"/>
                <a:cs typeface="Arial"/>
              </a:rPr>
              <a:t>The deconstruction of the subject </a:t>
            </a:r>
            <a:r>
              <a:rPr sz="2000" spc="-15" dirty="0">
                <a:latin typeface="Arial"/>
                <a:cs typeface="Arial"/>
              </a:rPr>
              <a:t>and </a:t>
            </a:r>
            <a:r>
              <a:rPr sz="2000" spc="-10" dirty="0">
                <a:latin typeface="Arial"/>
                <a:cs typeface="Arial"/>
              </a:rPr>
              <a:t>of the "essentialist"  </a:t>
            </a:r>
            <a:r>
              <a:rPr sz="2000" spc="5" dirty="0">
                <a:latin typeface="Arial"/>
                <a:cs typeface="Arial"/>
              </a:rPr>
              <a:t>category </a:t>
            </a:r>
            <a:r>
              <a:rPr sz="2000" spc="10" dirty="0">
                <a:latin typeface="Arial"/>
                <a:cs typeface="Arial"/>
              </a:rPr>
              <a:t>"women" </a:t>
            </a:r>
            <a:r>
              <a:rPr sz="2000" spc="15" dirty="0">
                <a:latin typeface="Arial"/>
                <a:cs typeface="Arial"/>
              </a:rPr>
              <a:t>makes </a:t>
            </a:r>
            <a:r>
              <a:rPr sz="2000" spc="5" dirty="0">
                <a:latin typeface="Arial"/>
                <a:cs typeface="Arial"/>
              </a:rPr>
              <a:t>any </a:t>
            </a:r>
            <a:r>
              <a:rPr sz="2000" spc="10" dirty="0">
                <a:latin typeface="Arial"/>
                <a:cs typeface="Arial"/>
              </a:rPr>
              <a:t>feminist account, </a:t>
            </a:r>
            <a:r>
              <a:rPr sz="2000" spc="5" dirty="0">
                <a:latin typeface="Arial"/>
                <a:cs typeface="Arial"/>
              </a:rPr>
              <a:t>let alone one  </a:t>
            </a:r>
            <a:r>
              <a:rPr sz="2000" spc="-15" dirty="0">
                <a:latin typeface="Arial"/>
                <a:cs typeface="Arial"/>
              </a:rPr>
              <a:t>geared towards </a:t>
            </a:r>
            <a:r>
              <a:rPr sz="2000" spc="-10" dirty="0">
                <a:latin typeface="Arial"/>
                <a:cs typeface="Arial"/>
              </a:rPr>
              <a:t>social movements, extremely difficult </a:t>
            </a:r>
            <a:r>
              <a:rPr sz="2000" spc="-5" dirty="0">
                <a:latin typeface="Arial"/>
                <a:cs typeface="Arial"/>
              </a:rPr>
              <a:t>to</a:t>
            </a:r>
            <a:r>
              <a:rPr sz="2000" spc="484" dirty="0">
                <a:latin typeface="Arial"/>
                <a:cs typeface="Arial"/>
              </a:rPr>
              <a:t> </a:t>
            </a:r>
            <a:r>
              <a:rPr sz="2000" spc="-10" dirty="0">
                <a:latin typeface="Arial"/>
                <a:cs typeface="Arial"/>
              </a:rPr>
              <a:t>sustain;</a:t>
            </a:r>
            <a:endParaRPr sz="2000">
              <a:latin typeface="Arial"/>
              <a:cs typeface="Arial"/>
            </a:endParaRPr>
          </a:p>
          <a:p>
            <a:pPr marL="527685" marR="5080" indent="-514984">
              <a:lnSpc>
                <a:spcPct val="100200"/>
              </a:lnSpc>
              <a:spcBef>
                <a:spcPts val="484"/>
              </a:spcBef>
              <a:buAutoNum type="alphaLcParenBoth"/>
              <a:tabLst>
                <a:tab pos="527685" algn="l"/>
                <a:tab pos="528320" algn="l"/>
              </a:tabLst>
            </a:pPr>
            <a:r>
              <a:rPr sz="2000" spc="-10" dirty="0">
                <a:latin typeface="Arial"/>
                <a:cs typeface="Arial"/>
              </a:rPr>
              <a:t>Similarly, postmodernism's relativistic attitude </a:t>
            </a:r>
            <a:r>
              <a:rPr sz="2000" spc="-5" dirty="0">
                <a:latin typeface="Arial"/>
                <a:cs typeface="Arial"/>
              </a:rPr>
              <a:t>to </a:t>
            </a:r>
            <a:r>
              <a:rPr sz="2000" spc="-10" dirty="0">
                <a:latin typeface="Arial"/>
                <a:cs typeface="Arial"/>
              </a:rPr>
              <a:t>truth </a:t>
            </a:r>
            <a:r>
              <a:rPr sz="2000" spc="-15" dirty="0">
                <a:latin typeface="Arial"/>
                <a:cs typeface="Arial"/>
              </a:rPr>
              <a:t>and </a:t>
            </a:r>
            <a:r>
              <a:rPr sz="2000" spc="-10" dirty="0">
                <a:latin typeface="Arial"/>
                <a:cs typeface="Arial"/>
              </a:rPr>
              <a:t>ethics  makes </a:t>
            </a:r>
            <a:r>
              <a:rPr sz="2000" spc="-5" dirty="0">
                <a:latin typeface="Arial"/>
                <a:cs typeface="Arial"/>
              </a:rPr>
              <a:t>it </a:t>
            </a:r>
            <a:r>
              <a:rPr sz="2000" spc="-10" dirty="0">
                <a:latin typeface="Arial"/>
                <a:cs typeface="Arial"/>
              </a:rPr>
              <a:t>difficult either </a:t>
            </a:r>
            <a:r>
              <a:rPr sz="2000" spc="-5" dirty="0">
                <a:latin typeface="Arial"/>
                <a:cs typeface="Arial"/>
              </a:rPr>
              <a:t>to </a:t>
            </a:r>
            <a:r>
              <a:rPr sz="2000" spc="-10" dirty="0">
                <a:latin typeface="Arial"/>
                <a:cs typeface="Arial"/>
              </a:rPr>
              <a:t>maintain that the issues raised </a:t>
            </a:r>
            <a:r>
              <a:rPr sz="2000" spc="-20" dirty="0">
                <a:latin typeface="Arial"/>
                <a:cs typeface="Arial"/>
              </a:rPr>
              <a:t>by  </a:t>
            </a:r>
            <a:r>
              <a:rPr sz="2000" spc="-10" dirty="0">
                <a:latin typeface="Arial"/>
                <a:cs typeface="Arial"/>
              </a:rPr>
              <a:t>feminist research </a:t>
            </a:r>
            <a:r>
              <a:rPr sz="2000" spc="-15" dirty="0">
                <a:latin typeface="Arial"/>
                <a:cs typeface="Arial"/>
              </a:rPr>
              <a:t>were more </a:t>
            </a:r>
            <a:r>
              <a:rPr sz="2000" spc="-10" dirty="0">
                <a:latin typeface="Arial"/>
                <a:cs typeface="Arial"/>
              </a:rPr>
              <a:t>significant sociologically than </a:t>
            </a:r>
            <a:r>
              <a:rPr sz="2000" spc="-15" dirty="0">
                <a:latin typeface="Arial"/>
                <a:cs typeface="Arial"/>
              </a:rPr>
              <a:t>other  </a:t>
            </a:r>
            <a:r>
              <a:rPr sz="2000" spc="-10" dirty="0">
                <a:latin typeface="Arial"/>
                <a:cs typeface="Arial"/>
              </a:rPr>
              <a:t>possible subjects, or that they </a:t>
            </a:r>
            <a:r>
              <a:rPr sz="2000" spc="-15" dirty="0">
                <a:latin typeface="Arial"/>
                <a:cs typeface="Arial"/>
              </a:rPr>
              <a:t>had any greater moral</a:t>
            </a:r>
            <a:r>
              <a:rPr sz="2000" dirty="0">
                <a:latin typeface="Arial"/>
                <a:cs typeface="Arial"/>
              </a:rPr>
              <a:t> </a:t>
            </a:r>
            <a:r>
              <a:rPr sz="2000" spc="-10" dirty="0">
                <a:latin typeface="Arial"/>
                <a:cs typeface="Arial"/>
              </a:rPr>
              <a:t>legitimacy;</a:t>
            </a:r>
            <a:endParaRPr sz="2000">
              <a:latin typeface="Arial"/>
              <a:cs typeface="Arial"/>
            </a:endParaRPr>
          </a:p>
          <a:p>
            <a:pPr marL="527685" marR="311785" indent="-514984">
              <a:lnSpc>
                <a:spcPct val="102299"/>
              </a:lnSpc>
              <a:spcBef>
                <a:spcPts val="434"/>
              </a:spcBef>
              <a:buAutoNum type="alphaLcParenBoth"/>
              <a:tabLst>
                <a:tab pos="527685" algn="l"/>
                <a:tab pos="528320" algn="l"/>
              </a:tabLst>
            </a:pPr>
            <a:r>
              <a:rPr sz="2000" spc="-10" dirty="0">
                <a:latin typeface="Arial"/>
                <a:cs typeface="Arial"/>
              </a:rPr>
              <a:t>The focus </a:t>
            </a:r>
            <a:r>
              <a:rPr sz="2000" spc="-15" dirty="0">
                <a:latin typeface="Arial"/>
                <a:cs typeface="Arial"/>
              </a:rPr>
              <a:t>on </a:t>
            </a:r>
            <a:r>
              <a:rPr sz="2000" spc="-5" dirty="0">
                <a:latin typeface="Arial"/>
                <a:cs typeface="Arial"/>
              </a:rPr>
              <a:t>"texts" </a:t>
            </a:r>
            <a:r>
              <a:rPr sz="2000" spc="-15" dirty="0">
                <a:latin typeface="Arial"/>
                <a:cs typeface="Arial"/>
              </a:rPr>
              <a:t>enables </a:t>
            </a:r>
            <a:r>
              <a:rPr sz="2000" spc="-10" dirty="0">
                <a:latin typeface="Arial"/>
                <a:cs typeface="Arial"/>
              </a:rPr>
              <a:t>certain kinds of </a:t>
            </a:r>
            <a:r>
              <a:rPr sz="2000" spc="-15" dirty="0">
                <a:latin typeface="Arial"/>
                <a:cs typeface="Arial"/>
              </a:rPr>
              <a:t>women's  </a:t>
            </a:r>
            <a:r>
              <a:rPr sz="2000" spc="5" dirty="0">
                <a:latin typeface="Arial"/>
                <a:cs typeface="Arial"/>
              </a:rPr>
              <a:t>experiences </a:t>
            </a:r>
            <a:r>
              <a:rPr sz="2000" spc="10" dirty="0">
                <a:latin typeface="Arial"/>
                <a:cs typeface="Arial"/>
              </a:rPr>
              <a:t>to </a:t>
            </a:r>
            <a:r>
              <a:rPr sz="2000" spc="15" dirty="0">
                <a:latin typeface="Arial"/>
                <a:cs typeface="Arial"/>
              </a:rPr>
              <a:t>come </a:t>
            </a:r>
            <a:r>
              <a:rPr sz="2000" spc="5" dirty="0">
                <a:latin typeface="Arial"/>
                <a:cs typeface="Arial"/>
              </a:rPr>
              <a:t>through, but </a:t>
            </a:r>
            <a:r>
              <a:rPr sz="2000" spc="10" dirty="0">
                <a:latin typeface="Arial"/>
                <a:cs typeface="Arial"/>
              </a:rPr>
              <a:t>excludes </a:t>
            </a:r>
            <a:r>
              <a:rPr sz="2000" spc="5" dirty="0">
                <a:latin typeface="Arial"/>
                <a:cs typeface="Arial"/>
              </a:rPr>
              <a:t>others, effectively  placing </a:t>
            </a:r>
            <a:r>
              <a:rPr sz="2000" spc="15" dirty="0">
                <a:latin typeface="Arial"/>
                <a:cs typeface="Arial"/>
              </a:rPr>
              <a:t>a </a:t>
            </a:r>
            <a:r>
              <a:rPr sz="2000" spc="10" dirty="0">
                <a:latin typeface="Arial"/>
                <a:cs typeface="Arial"/>
              </a:rPr>
              <a:t>premium on</a:t>
            </a:r>
            <a:r>
              <a:rPr sz="2000" spc="75" dirty="0">
                <a:latin typeface="Arial"/>
                <a:cs typeface="Arial"/>
              </a:rPr>
              <a:t> </a:t>
            </a:r>
            <a:r>
              <a:rPr sz="2000" spc="5" dirty="0">
                <a:latin typeface="Arial"/>
                <a:cs typeface="Arial"/>
              </a:rPr>
              <a:t>articulacy;</a:t>
            </a:r>
            <a:endParaRPr sz="2000">
              <a:latin typeface="Arial"/>
              <a:cs typeface="Arial"/>
            </a:endParaRPr>
          </a:p>
          <a:p>
            <a:pPr marL="527685" marR="156845" indent="-514984">
              <a:lnSpc>
                <a:spcPct val="101299"/>
              </a:lnSpc>
              <a:spcBef>
                <a:spcPts val="470"/>
              </a:spcBef>
              <a:buAutoNum type="alphaLcParenBoth"/>
              <a:tabLst>
                <a:tab pos="527685" algn="l"/>
                <a:tab pos="528320" algn="l"/>
              </a:tabLst>
            </a:pPr>
            <a:r>
              <a:rPr sz="2000" spc="-10" dirty="0">
                <a:latin typeface="Arial"/>
                <a:cs typeface="Arial"/>
              </a:rPr>
              <a:t>Most obviously, </a:t>
            </a:r>
            <a:r>
              <a:rPr sz="2000" spc="-15" dirty="0">
                <a:latin typeface="Arial"/>
                <a:cs typeface="Arial"/>
              </a:rPr>
              <a:t>on any </a:t>
            </a:r>
            <a:r>
              <a:rPr sz="2000" spc="-10" dirty="0">
                <a:latin typeface="Arial"/>
                <a:cs typeface="Arial"/>
              </a:rPr>
              <a:t>account the concept of "patriarchy" </a:t>
            </a:r>
            <a:r>
              <a:rPr sz="2000" spc="-5" dirty="0">
                <a:latin typeface="Arial"/>
                <a:cs typeface="Arial"/>
              </a:rPr>
              <a:t>is </a:t>
            </a:r>
            <a:r>
              <a:rPr sz="2000" spc="-10" dirty="0">
                <a:latin typeface="Arial"/>
                <a:cs typeface="Arial"/>
              </a:rPr>
              <a:t>a  meta-narrative which </a:t>
            </a:r>
            <a:r>
              <a:rPr sz="2000" spc="-15" dirty="0">
                <a:latin typeface="Arial"/>
                <a:cs typeface="Arial"/>
              </a:rPr>
              <a:t>underpins </a:t>
            </a:r>
            <a:r>
              <a:rPr sz="2000" spc="-10" dirty="0">
                <a:latin typeface="Arial"/>
                <a:cs typeface="Arial"/>
              </a:rPr>
              <a:t>much </a:t>
            </a:r>
            <a:r>
              <a:rPr sz="2000" spc="-5" dirty="0">
                <a:latin typeface="Arial"/>
                <a:cs typeface="Arial"/>
              </a:rPr>
              <a:t>if </a:t>
            </a:r>
            <a:r>
              <a:rPr sz="2000" spc="-15" dirty="0">
                <a:latin typeface="Arial"/>
                <a:cs typeface="Arial"/>
              </a:rPr>
              <a:t>not </a:t>
            </a:r>
            <a:r>
              <a:rPr sz="2000" spc="-10" dirty="0">
                <a:latin typeface="Arial"/>
                <a:cs typeface="Arial"/>
              </a:rPr>
              <a:t>most feminist  intellectual </a:t>
            </a:r>
            <a:r>
              <a:rPr sz="2000" spc="-5" dirty="0">
                <a:latin typeface="Arial"/>
                <a:cs typeface="Arial"/>
              </a:rPr>
              <a:t>activity, </a:t>
            </a:r>
            <a:r>
              <a:rPr sz="2000" spc="-15" dirty="0">
                <a:latin typeface="Arial"/>
                <a:cs typeface="Arial"/>
              </a:rPr>
              <a:t>whether </a:t>
            </a:r>
            <a:r>
              <a:rPr sz="2000" spc="-10" dirty="0">
                <a:latin typeface="Arial"/>
                <a:cs typeface="Arial"/>
              </a:rPr>
              <a:t>academic or political;  </a:t>
            </a:r>
            <a:r>
              <a:rPr sz="2000" spc="10" dirty="0">
                <a:latin typeface="Arial"/>
                <a:cs typeface="Arial"/>
              </a:rPr>
              <a:t>postmodernism's </a:t>
            </a:r>
            <a:r>
              <a:rPr sz="2000" spc="5" dirty="0">
                <a:latin typeface="Arial"/>
                <a:cs typeface="Arial"/>
              </a:rPr>
              <a:t>rejection of "meta-narratives" </a:t>
            </a:r>
            <a:r>
              <a:rPr sz="2000" spc="10" dirty="0">
                <a:latin typeface="Arial"/>
                <a:cs typeface="Arial"/>
              </a:rPr>
              <a:t>in </a:t>
            </a:r>
            <a:r>
              <a:rPr sz="2000" spc="5" dirty="0">
                <a:latin typeface="Arial"/>
                <a:cs typeface="Arial"/>
              </a:rPr>
              <a:t>effect  undermines not just </a:t>
            </a:r>
            <a:r>
              <a:rPr sz="2000" spc="10" dirty="0">
                <a:latin typeface="Arial"/>
                <a:cs typeface="Arial"/>
              </a:rPr>
              <a:t>the </a:t>
            </a:r>
            <a:r>
              <a:rPr sz="2000" spc="5" dirty="0">
                <a:latin typeface="Arial"/>
                <a:cs typeface="Arial"/>
              </a:rPr>
              <a:t>"enlightenment project", but </a:t>
            </a:r>
            <a:r>
              <a:rPr sz="2000" spc="10" dirty="0">
                <a:latin typeface="Arial"/>
                <a:cs typeface="Arial"/>
              </a:rPr>
              <a:t>also </a:t>
            </a:r>
            <a:r>
              <a:rPr sz="2000" spc="5" dirty="0">
                <a:latin typeface="Arial"/>
                <a:cs typeface="Arial"/>
              </a:rPr>
              <a:t>the  </a:t>
            </a:r>
            <a:r>
              <a:rPr sz="2000" spc="10" dirty="0">
                <a:latin typeface="Arial"/>
                <a:cs typeface="Arial"/>
              </a:rPr>
              <a:t>feminist</a:t>
            </a:r>
            <a:r>
              <a:rPr sz="2000" dirty="0">
                <a:latin typeface="Arial"/>
                <a:cs typeface="Arial"/>
              </a:rPr>
              <a:t> </a:t>
            </a:r>
            <a:r>
              <a:rPr sz="2000" spc="5" dirty="0">
                <a:latin typeface="Arial"/>
                <a:cs typeface="Arial"/>
              </a:rPr>
              <a:t>project.</a:t>
            </a:r>
            <a:endParaRPr sz="20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289</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131" y="316484"/>
            <a:ext cx="4138929" cy="453390"/>
          </a:xfrm>
          <a:prstGeom prst="rect">
            <a:avLst/>
          </a:prstGeom>
        </p:spPr>
        <p:txBody>
          <a:bodyPr vert="horz" wrap="square" lIns="0" tIns="13335" rIns="0" bIns="0" rtlCol="0">
            <a:spAutoFit/>
          </a:bodyPr>
          <a:lstStyle/>
          <a:p>
            <a:pPr marL="12700">
              <a:lnSpc>
                <a:spcPct val="100000"/>
              </a:lnSpc>
              <a:spcBef>
                <a:spcPts val="105"/>
              </a:spcBef>
            </a:pPr>
            <a:r>
              <a:rPr b="1" spc="-120" dirty="0">
                <a:latin typeface="Arial"/>
                <a:cs typeface="Arial"/>
              </a:rPr>
              <a:t>Methodological</a:t>
            </a:r>
            <a:r>
              <a:rPr b="1" spc="-75" dirty="0">
                <a:latin typeface="Arial"/>
                <a:cs typeface="Arial"/>
              </a:rPr>
              <a:t> </a:t>
            </a:r>
            <a:r>
              <a:rPr b="1" spc="-114" dirty="0">
                <a:latin typeface="Arial"/>
                <a:cs typeface="Arial"/>
              </a:rPr>
              <a:t>Warnings:</a:t>
            </a:r>
          </a:p>
        </p:txBody>
      </p:sp>
      <p:sp>
        <p:nvSpPr>
          <p:cNvPr id="3" name="object 3"/>
          <p:cNvSpPr txBox="1"/>
          <p:nvPr/>
        </p:nvSpPr>
        <p:spPr>
          <a:xfrm>
            <a:off x="651763" y="1337563"/>
            <a:ext cx="8011795" cy="185420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Some </a:t>
            </a:r>
            <a:r>
              <a:rPr sz="2400" dirty="0">
                <a:latin typeface="Arial"/>
                <a:cs typeface="Arial"/>
              </a:rPr>
              <a:t>of </a:t>
            </a:r>
            <a:r>
              <a:rPr sz="2400" spc="-10" dirty="0">
                <a:latin typeface="Arial"/>
                <a:cs typeface="Arial"/>
              </a:rPr>
              <a:t>Marx’s </a:t>
            </a:r>
            <a:r>
              <a:rPr sz="2400" spc="-5" dirty="0">
                <a:latin typeface="Arial"/>
                <a:cs typeface="Arial"/>
              </a:rPr>
              <a:t>most important writings remained  unpublished </a:t>
            </a:r>
            <a:r>
              <a:rPr sz="2400" dirty="0">
                <a:latin typeface="Arial"/>
                <a:cs typeface="Arial"/>
              </a:rPr>
              <a:t>for </a:t>
            </a:r>
            <a:r>
              <a:rPr sz="2400" spc="-5" dirty="0">
                <a:latin typeface="Arial"/>
                <a:cs typeface="Arial"/>
              </a:rPr>
              <a:t>decades </a:t>
            </a:r>
            <a:r>
              <a:rPr sz="2400" dirty="0">
                <a:latin typeface="Arial"/>
                <a:cs typeface="Arial"/>
              </a:rPr>
              <a:t>after </a:t>
            </a:r>
            <a:r>
              <a:rPr sz="2400" spc="-5" dirty="0">
                <a:latin typeface="Arial"/>
                <a:cs typeface="Arial"/>
              </a:rPr>
              <a:t>his </a:t>
            </a:r>
            <a:r>
              <a:rPr sz="2400" dirty="0">
                <a:latin typeface="Arial"/>
                <a:cs typeface="Arial"/>
              </a:rPr>
              <a:t>death, and </a:t>
            </a:r>
            <a:r>
              <a:rPr sz="2400" spc="-5" dirty="0">
                <a:latin typeface="Arial"/>
                <a:cs typeface="Arial"/>
              </a:rPr>
              <a:t>his immense  intellectual </a:t>
            </a:r>
            <a:r>
              <a:rPr sz="2400" dirty="0">
                <a:latin typeface="Arial"/>
                <a:cs typeface="Arial"/>
              </a:rPr>
              <a:t>and </a:t>
            </a:r>
            <a:r>
              <a:rPr sz="2400" spc="-5" dirty="0">
                <a:latin typeface="Arial"/>
                <a:cs typeface="Arial"/>
              </a:rPr>
              <a:t>political status meant </a:t>
            </a:r>
            <a:r>
              <a:rPr sz="2400" dirty="0">
                <a:latin typeface="Arial"/>
                <a:cs typeface="Arial"/>
              </a:rPr>
              <a:t>that </a:t>
            </a:r>
            <a:r>
              <a:rPr sz="2400" spc="-5" dirty="0">
                <a:latin typeface="Arial"/>
                <a:cs typeface="Arial"/>
              </a:rPr>
              <a:t>many </a:t>
            </a:r>
            <a:r>
              <a:rPr sz="2400" dirty="0">
                <a:latin typeface="Arial"/>
                <a:cs typeface="Arial"/>
              </a:rPr>
              <a:t>of </a:t>
            </a:r>
            <a:r>
              <a:rPr sz="2400" spc="-5" dirty="0">
                <a:latin typeface="Arial"/>
                <a:cs typeface="Arial"/>
              </a:rPr>
              <a:t>his  followers legitimated their own ideas </a:t>
            </a:r>
            <a:r>
              <a:rPr sz="2400" dirty="0">
                <a:latin typeface="Arial"/>
                <a:cs typeface="Arial"/>
              </a:rPr>
              <a:t>by </a:t>
            </a:r>
            <a:r>
              <a:rPr sz="2400" spc="-5" dirty="0">
                <a:latin typeface="Arial"/>
                <a:cs typeface="Arial"/>
              </a:rPr>
              <a:t>presenting </a:t>
            </a:r>
            <a:r>
              <a:rPr sz="2400" dirty="0">
                <a:latin typeface="Arial"/>
                <a:cs typeface="Arial"/>
              </a:rPr>
              <a:t>them as  </a:t>
            </a:r>
            <a:r>
              <a:rPr sz="2400" spc="-5" dirty="0">
                <a:latin typeface="Arial"/>
                <a:cs typeface="Arial"/>
              </a:rPr>
              <a:t>supported </a:t>
            </a:r>
            <a:r>
              <a:rPr sz="2400" dirty="0">
                <a:latin typeface="Arial"/>
                <a:cs typeface="Arial"/>
              </a:rPr>
              <a:t>by </a:t>
            </a:r>
            <a:r>
              <a:rPr sz="2400" spc="-5" dirty="0">
                <a:latin typeface="Arial"/>
                <a:cs typeface="Arial"/>
              </a:rPr>
              <a:t>his</a:t>
            </a:r>
            <a:r>
              <a:rPr sz="2400" spc="-70" dirty="0">
                <a:latin typeface="Arial"/>
                <a:cs typeface="Arial"/>
              </a:rPr>
              <a:t> </a:t>
            </a:r>
            <a:r>
              <a:rPr sz="2400" spc="-5" dirty="0">
                <a:latin typeface="Arial"/>
                <a:cs typeface="Arial"/>
              </a:rPr>
              <a:t>authority.</a:t>
            </a:r>
            <a:endParaRPr sz="2400">
              <a:latin typeface="Arial"/>
              <a:cs typeface="Arial"/>
            </a:endParaRPr>
          </a:p>
        </p:txBody>
      </p:sp>
      <p:sp>
        <p:nvSpPr>
          <p:cNvPr id="4" name="object 4"/>
          <p:cNvSpPr/>
          <p:nvPr/>
        </p:nvSpPr>
        <p:spPr>
          <a:xfrm>
            <a:off x="1993391" y="3166871"/>
            <a:ext cx="783335" cy="6400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340863" y="3374135"/>
            <a:ext cx="91439" cy="914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57400" y="3200400"/>
            <a:ext cx="655637" cy="533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57400" y="3200400"/>
            <a:ext cx="655955" cy="533400"/>
          </a:xfrm>
          <a:custGeom>
            <a:avLst/>
            <a:gdLst/>
            <a:ahLst/>
            <a:cxnLst/>
            <a:rect l="l" t="t" r="r" b="b"/>
            <a:pathLst>
              <a:path w="655955" h="533400">
                <a:moveTo>
                  <a:pt x="0" y="266700"/>
                </a:moveTo>
                <a:lnTo>
                  <a:pt x="163906" y="266700"/>
                </a:lnTo>
                <a:lnTo>
                  <a:pt x="163906" y="0"/>
                </a:lnTo>
                <a:lnTo>
                  <a:pt x="491731" y="0"/>
                </a:lnTo>
                <a:lnTo>
                  <a:pt x="491731" y="266700"/>
                </a:lnTo>
                <a:lnTo>
                  <a:pt x="655637" y="266700"/>
                </a:lnTo>
                <a:lnTo>
                  <a:pt x="327825" y="533400"/>
                </a:lnTo>
                <a:lnTo>
                  <a:pt x="0" y="266700"/>
                </a:lnTo>
                <a:close/>
              </a:path>
            </a:pathLst>
          </a:custGeom>
          <a:ln w="12700">
            <a:solidFill>
              <a:srgbClr val="000000"/>
            </a:solidFill>
          </a:ln>
        </p:spPr>
        <p:txBody>
          <a:bodyPr wrap="square" lIns="0" tIns="0" rIns="0" bIns="0" rtlCol="0"/>
          <a:lstStyle/>
          <a:p>
            <a:endParaRPr/>
          </a:p>
        </p:txBody>
      </p:sp>
      <p:sp>
        <p:nvSpPr>
          <p:cNvPr id="8" name="object 8"/>
          <p:cNvSpPr/>
          <p:nvPr/>
        </p:nvSpPr>
        <p:spPr>
          <a:xfrm>
            <a:off x="100583" y="3776471"/>
            <a:ext cx="4370831" cy="16306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85927" y="3794759"/>
            <a:ext cx="4261103" cy="153009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52400" y="3810000"/>
            <a:ext cx="4267200" cy="15240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152400" y="3810000"/>
            <a:ext cx="4267200" cy="1524000"/>
          </a:xfrm>
          <a:prstGeom prst="rect">
            <a:avLst/>
          </a:prstGeom>
          <a:ln w="12700">
            <a:solidFill>
              <a:srgbClr val="000000"/>
            </a:solidFill>
          </a:ln>
        </p:spPr>
        <p:txBody>
          <a:bodyPr vert="horz" wrap="square" lIns="0" tIns="66675" rIns="0" bIns="0" rtlCol="0">
            <a:spAutoFit/>
          </a:bodyPr>
          <a:lstStyle/>
          <a:p>
            <a:pPr marL="216535" marR="207645" algn="ctr">
              <a:lnSpc>
                <a:spcPct val="100000"/>
              </a:lnSpc>
              <a:spcBef>
                <a:spcPts val="525"/>
              </a:spcBef>
            </a:pPr>
            <a:r>
              <a:rPr sz="1800" dirty="0">
                <a:latin typeface="Arial"/>
                <a:cs typeface="Arial"/>
              </a:rPr>
              <a:t>A </a:t>
            </a:r>
            <a:r>
              <a:rPr sz="1800" spc="-5" dirty="0">
                <a:latin typeface="Arial"/>
                <a:cs typeface="Arial"/>
              </a:rPr>
              <a:t>“Marxist” theory </a:t>
            </a:r>
            <a:r>
              <a:rPr sz="1800" dirty="0">
                <a:latin typeface="Arial"/>
                <a:cs typeface="Arial"/>
              </a:rPr>
              <a:t>or a presentation</a:t>
            </a:r>
            <a:r>
              <a:rPr sz="1800" spc="-120" dirty="0">
                <a:latin typeface="Arial"/>
                <a:cs typeface="Arial"/>
              </a:rPr>
              <a:t> </a:t>
            </a:r>
            <a:r>
              <a:rPr sz="1800" dirty="0">
                <a:latin typeface="Arial"/>
                <a:cs typeface="Arial"/>
              </a:rPr>
              <a:t>of  </a:t>
            </a:r>
            <a:r>
              <a:rPr sz="1800" spc="-5" dirty="0">
                <a:latin typeface="Arial"/>
                <a:cs typeface="Arial"/>
              </a:rPr>
              <a:t>“Weber’s </a:t>
            </a:r>
            <a:r>
              <a:rPr sz="1800" dirty="0">
                <a:latin typeface="Arial"/>
                <a:cs typeface="Arial"/>
              </a:rPr>
              <a:t>ideas” </a:t>
            </a:r>
            <a:r>
              <a:rPr sz="1800" spc="-5" dirty="0">
                <a:latin typeface="Arial"/>
                <a:cs typeface="Arial"/>
              </a:rPr>
              <a:t>may </a:t>
            </a:r>
            <a:r>
              <a:rPr sz="1800" dirty="0">
                <a:latin typeface="Arial"/>
                <a:cs typeface="Arial"/>
              </a:rPr>
              <a:t>be quite far  </a:t>
            </a:r>
            <a:r>
              <a:rPr sz="1800" spc="-5" dirty="0">
                <a:latin typeface="Arial"/>
                <a:cs typeface="Arial"/>
              </a:rPr>
              <a:t>removed from what </a:t>
            </a:r>
            <a:r>
              <a:rPr sz="1800" dirty="0">
                <a:latin typeface="Arial"/>
                <a:cs typeface="Arial"/>
              </a:rPr>
              <a:t>the </a:t>
            </a:r>
            <a:r>
              <a:rPr sz="1800" spc="-5" dirty="0">
                <a:latin typeface="Arial"/>
                <a:cs typeface="Arial"/>
              </a:rPr>
              <a:t>authors  themselves wrote </a:t>
            </a:r>
            <a:r>
              <a:rPr sz="1800" dirty="0">
                <a:latin typeface="Arial"/>
                <a:cs typeface="Arial"/>
              </a:rPr>
              <a:t>or thought </a:t>
            </a:r>
            <a:r>
              <a:rPr sz="1800" spc="-105" dirty="0">
                <a:latin typeface="Arial"/>
                <a:cs typeface="Arial"/>
              </a:rPr>
              <a:t>– </a:t>
            </a:r>
            <a:r>
              <a:rPr sz="1800" dirty="0">
                <a:latin typeface="Arial"/>
                <a:cs typeface="Arial"/>
              </a:rPr>
              <a:t>insofar  as </a:t>
            </a:r>
            <a:r>
              <a:rPr sz="1800" spc="-5" dirty="0">
                <a:latin typeface="Arial"/>
                <a:cs typeface="Arial"/>
              </a:rPr>
              <a:t>we </a:t>
            </a:r>
            <a:r>
              <a:rPr sz="1800" dirty="0">
                <a:latin typeface="Arial"/>
                <a:cs typeface="Arial"/>
              </a:rPr>
              <a:t>can find that</a:t>
            </a:r>
            <a:r>
              <a:rPr sz="1800" spc="-110" dirty="0">
                <a:latin typeface="Arial"/>
                <a:cs typeface="Arial"/>
              </a:rPr>
              <a:t> </a:t>
            </a:r>
            <a:r>
              <a:rPr sz="1800" dirty="0">
                <a:latin typeface="Arial"/>
                <a:cs typeface="Arial"/>
              </a:rPr>
              <a:t>out.</a:t>
            </a:r>
            <a:endParaRPr sz="1800">
              <a:latin typeface="Arial"/>
              <a:cs typeface="Arial"/>
            </a:endParaRPr>
          </a:p>
        </p:txBody>
      </p:sp>
      <p:sp>
        <p:nvSpPr>
          <p:cNvPr id="12" name="object 12"/>
          <p:cNvSpPr/>
          <p:nvPr/>
        </p:nvSpPr>
        <p:spPr>
          <a:xfrm>
            <a:off x="4443983" y="4303776"/>
            <a:ext cx="868679" cy="579119"/>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773168" y="4547615"/>
            <a:ext cx="91439" cy="9143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4495800" y="4343400"/>
            <a:ext cx="762000" cy="457200"/>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4495800" y="4343400"/>
            <a:ext cx="762000" cy="457200"/>
          </a:xfrm>
          <a:custGeom>
            <a:avLst/>
            <a:gdLst/>
            <a:ahLst/>
            <a:cxnLst/>
            <a:rect l="l" t="t" r="r" b="b"/>
            <a:pathLst>
              <a:path w="762000" h="457200">
                <a:moveTo>
                  <a:pt x="0" y="114300"/>
                </a:moveTo>
                <a:lnTo>
                  <a:pt x="533400" y="114300"/>
                </a:lnTo>
                <a:lnTo>
                  <a:pt x="533400" y="0"/>
                </a:lnTo>
                <a:lnTo>
                  <a:pt x="762000" y="228600"/>
                </a:lnTo>
                <a:lnTo>
                  <a:pt x="533400" y="457200"/>
                </a:lnTo>
                <a:lnTo>
                  <a:pt x="533400" y="342900"/>
                </a:lnTo>
                <a:lnTo>
                  <a:pt x="0" y="342900"/>
                </a:lnTo>
                <a:lnTo>
                  <a:pt x="0" y="114300"/>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282183" y="3776471"/>
            <a:ext cx="3861815" cy="1630679"/>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5303519" y="3739896"/>
            <a:ext cx="3840479" cy="1645919"/>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5334000" y="3810000"/>
            <a:ext cx="3810000" cy="1524000"/>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p:nvPr/>
        </p:nvSpPr>
        <p:spPr>
          <a:xfrm>
            <a:off x="5334000" y="3810000"/>
            <a:ext cx="3810000" cy="1524000"/>
          </a:xfrm>
          <a:prstGeom prst="rect">
            <a:avLst/>
          </a:prstGeom>
          <a:ln w="12700">
            <a:solidFill>
              <a:srgbClr val="000000"/>
            </a:solidFill>
          </a:ln>
        </p:spPr>
        <p:txBody>
          <a:bodyPr vert="horz" wrap="square" lIns="0" tIns="8255" rIns="0" bIns="0" rtlCol="0">
            <a:spAutoFit/>
          </a:bodyPr>
          <a:lstStyle/>
          <a:p>
            <a:pPr marL="137160" marR="129539" algn="ctr">
              <a:lnSpc>
                <a:spcPct val="99400"/>
              </a:lnSpc>
              <a:spcBef>
                <a:spcPts val="65"/>
              </a:spcBef>
            </a:pPr>
            <a:r>
              <a:rPr sz="1600" spc="0" dirty="0">
                <a:latin typeface="Arial"/>
                <a:cs typeface="Arial"/>
              </a:rPr>
              <a:t>A </a:t>
            </a:r>
            <a:r>
              <a:rPr sz="1600" spc="-5" dirty="0">
                <a:latin typeface="Arial"/>
                <a:cs typeface="Arial"/>
              </a:rPr>
              <a:t>good </a:t>
            </a:r>
            <a:r>
              <a:rPr sz="1600" dirty="0">
                <a:latin typeface="Arial"/>
                <a:cs typeface="Arial"/>
              </a:rPr>
              <a:t>example </a:t>
            </a:r>
            <a:r>
              <a:rPr sz="1600" spc="-5" dirty="0">
                <a:latin typeface="Arial"/>
                <a:cs typeface="Arial"/>
              </a:rPr>
              <a:t>of </a:t>
            </a:r>
            <a:r>
              <a:rPr sz="1600" dirty="0">
                <a:latin typeface="Arial"/>
                <a:cs typeface="Arial"/>
              </a:rPr>
              <a:t>this </a:t>
            </a:r>
            <a:r>
              <a:rPr sz="1600" spc="-5" dirty="0">
                <a:latin typeface="Arial"/>
                <a:cs typeface="Arial"/>
              </a:rPr>
              <a:t>often</a:t>
            </a:r>
            <a:r>
              <a:rPr sz="1600" spc="-105" dirty="0">
                <a:latin typeface="Arial"/>
                <a:cs typeface="Arial"/>
              </a:rPr>
              <a:t> </a:t>
            </a:r>
            <a:r>
              <a:rPr sz="1600" spc="-5" dirty="0">
                <a:latin typeface="Arial"/>
                <a:cs typeface="Arial"/>
              </a:rPr>
              <a:t>presented  as </a:t>
            </a:r>
            <a:r>
              <a:rPr sz="1600" dirty="0">
                <a:latin typeface="Arial"/>
                <a:cs typeface="Arial"/>
              </a:rPr>
              <a:t>“Marxist political </a:t>
            </a:r>
            <a:r>
              <a:rPr sz="1600" spc="-5" dirty="0">
                <a:latin typeface="Arial"/>
                <a:cs typeface="Arial"/>
              </a:rPr>
              <a:t>theory”, </a:t>
            </a:r>
            <a:r>
              <a:rPr sz="1600" dirty="0">
                <a:latin typeface="Arial"/>
                <a:cs typeface="Arial"/>
              </a:rPr>
              <a:t>a </a:t>
            </a:r>
            <a:r>
              <a:rPr sz="1600" spc="-5" dirty="0">
                <a:latin typeface="Arial"/>
                <a:cs typeface="Arial"/>
              </a:rPr>
              <a:t>theory  </a:t>
            </a:r>
            <a:r>
              <a:rPr sz="1600" dirty="0">
                <a:latin typeface="Arial"/>
                <a:cs typeface="Arial"/>
              </a:rPr>
              <a:t>which </a:t>
            </a:r>
            <a:r>
              <a:rPr sz="1600" spc="-5" dirty="0">
                <a:latin typeface="Arial"/>
                <a:cs typeface="Arial"/>
              </a:rPr>
              <a:t>derives </a:t>
            </a:r>
            <a:r>
              <a:rPr sz="1600" dirty="0">
                <a:latin typeface="Arial"/>
                <a:cs typeface="Arial"/>
              </a:rPr>
              <a:t>in </a:t>
            </a:r>
            <a:r>
              <a:rPr sz="1600" spc="-5" dirty="0">
                <a:latin typeface="Arial"/>
                <a:cs typeface="Arial"/>
              </a:rPr>
              <a:t>large part from Lenin  rather than </a:t>
            </a:r>
            <a:r>
              <a:rPr sz="1600" dirty="0">
                <a:latin typeface="Arial"/>
                <a:cs typeface="Arial"/>
              </a:rPr>
              <a:t>Marx, </a:t>
            </a:r>
            <a:r>
              <a:rPr sz="1600" spc="-5" dirty="0">
                <a:latin typeface="Arial"/>
                <a:cs typeface="Arial"/>
              </a:rPr>
              <a:t>or </a:t>
            </a:r>
            <a:r>
              <a:rPr sz="1600" dirty="0">
                <a:latin typeface="Arial"/>
                <a:cs typeface="Arial"/>
              </a:rPr>
              <a:t>“Marxist </a:t>
            </a:r>
            <a:r>
              <a:rPr sz="1600" spc="-5" dirty="0">
                <a:latin typeface="Arial"/>
                <a:cs typeface="Arial"/>
              </a:rPr>
              <a:t>cultural  theory”, </a:t>
            </a:r>
            <a:r>
              <a:rPr sz="1600" dirty="0">
                <a:latin typeface="Arial"/>
                <a:cs typeface="Arial"/>
              </a:rPr>
              <a:t>which </a:t>
            </a:r>
            <a:r>
              <a:rPr sz="1600" spc="-5" dirty="0">
                <a:latin typeface="Arial"/>
                <a:cs typeface="Arial"/>
              </a:rPr>
              <a:t>often </a:t>
            </a:r>
            <a:r>
              <a:rPr sz="1600" dirty="0">
                <a:latin typeface="Arial"/>
                <a:cs typeface="Arial"/>
              </a:rPr>
              <a:t>rests </a:t>
            </a:r>
            <a:r>
              <a:rPr sz="1600" spc="-5" dirty="0">
                <a:latin typeface="Arial"/>
                <a:cs typeface="Arial"/>
              </a:rPr>
              <a:t>heavily </a:t>
            </a:r>
            <a:r>
              <a:rPr sz="1600" spc="-10" dirty="0">
                <a:latin typeface="Arial"/>
                <a:cs typeface="Arial"/>
              </a:rPr>
              <a:t>on  </a:t>
            </a:r>
            <a:r>
              <a:rPr sz="1600" dirty="0">
                <a:latin typeface="Arial"/>
                <a:cs typeface="Arial"/>
              </a:rPr>
              <a:t>Gramsci</a:t>
            </a:r>
            <a:r>
              <a:rPr sz="1800" dirty="0">
                <a:latin typeface="Calibri"/>
                <a:cs typeface="Calibri"/>
              </a:rPr>
              <a:t>.</a:t>
            </a:r>
            <a:endParaRPr sz="1800">
              <a:latin typeface="Calibri"/>
              <a:cs typeface="Calibri"/>
            </a:endParaRPr>
          </a:p>
        </p:txBody>
      </p:sp>
      <p:sp>
        <p:nvSpPr>
          <p:cNvPr id="20" name="object 20"/>
          <p:cNvSpPr/>
          <p:nvPr/>
        </p:nvSpPr>
        <p:spPr>
          <a:xfrm>
            <a:off x="0" y="5355335"/>
            <a:ext cx="1795271" cy="1502663"/>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0" y="5421338"/>
            <a:ext cx="1676374" cy="1436661"/>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0" y="5402262"/>
            <a:ext cx="1695450" cy="1456055"/>
          </a:xfrm>
          <a:custGeom>
            <a:avLst/>
            <a:gdLst/>
            <a:ahLst/>
            <a:cxnLst/>
            <a:rect l="l" t="t" r="r" b="b"/>
            <a:pathLst>
              <a:path w="1695450" h="1456054">
                <a:moveTo>
                  <a:pt x="0" y="0"/>
                </a:moveTo>
                <a:lnTo>
                  <a:pt x="1695450" y="0"/>
                </a:lnTo>
                <a:lnTo>
                  <a:pt x="1695450" y="1455737"/>
                </a:lnTo>
              </a:path>
            </a:pathLst>
          </a:custGeom>
          <a:ln w="38100">
            <a:solidFill>
              <a:srgbClr val="000000"/>
            </a:solidFill>
          </a:ln>
        </p:spPr>
        <p:txBody>
          <a:bodyPr wrap="square" lIns="0" tIns="0" rIns="0" bIns="0" rtlCol="0"/>
          <a:lstStyle/>
          <a:p>
            <a:endParaRPr/>
          </a:p>
        </p:txBody>
      </p:sp>
      <p:sp>
        <p:nvSpPr>
          <p:cNvPr id="23" name="object 23"/>
          <p:cNvSpPr txBox="1"/>
          <p:nvPr/>
        </p:nvSpPr>
        <p:spPr>
          <a:xfrm>
            <a:off x="6860540" y="6463728"/>
            <a:ext cx="1721485" cy="191770"/>
          </a:xfrm>
          <a:prstGeom prst="rect">
            <a:avLst/>
          </a:prstGeom>
        </p:spPr>
        <p:txBody>
          <a:bodyPr vert="horz" wrap="square" lIns="0" tIns="635" rIns="0" bIns="0" rtlCol="0">
            <a:spAutoFit/>
          </a:bodyPr>
          <a:lstStyle/>
          <a:p>
            <a:pPr marL="12700">
              <a:lnSpc>
                <a:spcPct val="100000"/>
              </a:lnSpc>
              <a:spcBef>
                <a:spcPts val="5"/>
              </a:spcBef>
            </a:pPr>
            <a:r>
              <a:rPr sz="800" spc="-10" dirty="0">
                <a:latin typeface="Calibri"/>
                <a:cs typeface="Calibri"/>
              </a:rPr>
              <a:t>Image Courtesy:</a:t>
            </a:r>
            <a:r>
              <a:rPr sz="800" spc="15" dirty="0">
                <a:latin typeface="Calibri"/>
                <a:cs typeface="Calibri"/>
              </a:rPr>
              <a:t> </a:t>
            </a:r>
            <a:r>
              <a:rPr sz="800" spc="-60" dirty="0">
                <a:latin typeface="Calibri"/>
                <a:cs typeface="Calibri"/>
              </a:rPr>
              <a:t>commons.wikimedia.o</a:t>
            </a:r>
            <a:r>
              <a:rPr sz="1800" spc="-89" baseline="9259" dirty="0">
                <a:solidFill>
                  <a:srgbClr val="8A8A8A"/>
                </a:solidFill>
                <a:latin typeface="Calibri"/>
                <a:cs typeface="Calibri"/>
              </a:rPr>
              <a:t>2</a:t>
            </a:r>
            <a:r>
              <a:rPr sz="800" spc="-60" dirty="0">
                <a:latin typeface="Calibri"/>
                <a:cs typeface="Calibri"/>
              </a:rPr>
              <a:t>r</a:t>
            </a:r>
            <a:r>
              <a:rPr sz="1800" spc="-89" baseline="9259" dirty="0">
                <a:solidFill>
                  <a:srgbClr val="8A8A8A"/>
                </a:solidFill>
                <a:latin typeface="Calibri"/>
                <a:cs typeface="Calibri"/>
              </a:rPr>
              <a:t>9</a:t>
            </a:r>
            <a:r>
              <a:rPr sz="800" spc="-60" dirty="0">
                <a:latin typeface="Calibri"/>
                <a:cs typeface="Calibri"/>
              </a:rPr>
              <a:t>g</a:t>
            </a:r>
            <a:endParaRPr sz="800">
              <a:latin typeface="Calibri"/>
              <a:cs typeface="Calibri"/>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06627"/>
            <a:ext cx="8047355" cy="295148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These issues are still highly </a:t>
            </a:r>
            <a:r>
              <a:rPr sz="2400" dirty="0">
                <a:latin typeface="Arial"/>
                <a:cs typeface="Arial"/>
              </a:rPr>
              <a:t>debated ones, on both  </a:t>
            </a:r>
            <a:r>
              <a:rPr sz="2400" spc="-5" dirty="0">
                <a:latin typeface="Arial"/>
                <a:cs typeface="Arial"/>
              </a:rPr>
              <a:t>sides. The outcome is crucial </a:t>
            </a:r>
            <a:r>
              <a:rPr sz="2400" dirty="0">
                <a:latin typeface="Arial"/>
                <a:cs typeface="Arial"/>
              </a:rPr>
              <a:t>for the </a:t>
            </a:r>
            <a:r>
              <a:rPr sz="2400" spc="-5" dirty="0">
                <a:latin typeface="Arial"/>
                <a:cs typeface="Arial"/>
              </a:rPr>
              <a:t>survival </a:t>
            </a:r>
            <a:r>
              <a:rPr sz="2400" dirty="0">
                <a:latin typeface="Arial"/>
                <a:cs typeface="Arial"/>
              </a:rPr>
              <a:t>of </a:t>
            </a:r>
            <a:r>
              <a:rPr sz="2400" spc="-5" dirty="0">
                <a:latin typeface="Arial"/>
                <a:cs typeface="Arial"/>
              </a:rPr>
              <a:t>critical  modernism </a:t>
            </a:r>
            <a:r>
              <a:rPr sz="2400" dirty="0">
                <a:latin typeface="Arial"/>
                <a:cs typeface="Arial"/>
              </a:rPr>
              <a:t>as an </a:t>
            </a:r>
            <a:r>
              <a:rPr sz="2400" spc="-5" dirty="0">
                <a:latin typeface="Arial"/>
                <a:cs typeface="Arial"/>
              </a:rPr>
              <a:t>intellectual </a:t>
            </a:r>
            <a:r>
              <a:rPr sz="2400" dirty="0">
                <a:latin typeface="Arial"/>
                <a:cs typeface="Arial"/>
              </a:rPr>
              <a:t>and </a:t>
            </a:r>
            <a:r>
              <a:rPr sz="2400" spc="-5" dirty="0">
                <a:latin typeface="Arial"/>
                <a:cs typeface="Arial"/>
              </a:rPr>
              <a:t>political project: what is  </a:t>
            </a:r>
            <a:r>
              <a:rPr sz="2400" dirty="0">
                <a:latin typeface="Arial"/>
                <a:cs typeface="Arial"/>
              </a:rPr>
              <a:t>at </a:t>
            </a:r>
            <a:r>
              <a:rPr sz="2400" spc="-5" dirty="0">
                <a:latin typeface="Arial"/>
                <a:cs typeface="Arial"/>
              </a:rPr>
              <a:t>stake, </a:t>
            </a:r>
            <a:r>
              <a:rPr sz="2400" dirty="0">
                <a:latin typeface="Arial"/>
                <a:cs typeface="Arial"/>
              </a:rPr>
              <a:t>of </a:t>
            </a:r>
            <a:r>
              <a:rPr sz="2400" spc="-5" dirty="0">
                <a:latin typeface="Arial"/>
                <a:cs typeface="Arial"/>
              </a:rPr>
              <a:t>course, is </a:t>
            </a:r>
            <a:r>
              <a:rPr sz="2400" dirty="0">
                <a:latin typeface="Arial"/>
                <a:cs typeface="Arial"/>
              </a:rPr>
              <a:t>the </a:t>
            </a:r>
            <a:r>
              <a:rPr sz="2400" spc="-5" dirty="0">
                <a:latin typeface="Arial"/>
                <a:cs typeface="Arial"/>
              </a:rPr>
              <a:t>question </a:t>
            </a:r>
            <a:r>
              <a:rPr sz="2400" dirty="0">
                <a:latin typeface="Arial"/>
                <a:cs typeface="Arial"/>
              </a:rPr>
              <a:t>of </a:t>
            </a:r>
            <a:r>
              <a:rPr sz="2400" spc="-5" dirty="0">
                <a:latin typeface="Arial"/>
                <a:cs typeface="Arial"/>
              </a:rPr>
              <a:t>whether </a:t>
            </a:r>
            <a:r>
              <a:rPr sz="2400" dirty="0">
                <a:latin typeface="Arial"/>
                <a:cs typeface="Arial"/>
              </a:rPr>
              <a:t>the  </a:t>
            </a:r>
            <a:r>
              <a:rPr sz="2400" spc="-5" dirty="0">
                <a:latin typeface="Arial"/>
                <a:cs typeface="Arial"/>
              </a:rPr>
              <a:t>feminist critique points towards </a:t>
            </a:r>
            <a:r>
              <a:rPr sz="2400" dirty="0">
                <a:latin typeface="Arial"/>
                <a:cs typeface="Arial"/>
              </a:rPr>
              <a:t>the need for a  </a:t>
            </a:r>
            <a:r>
              <a:rPr sz="2400" spc="-5" dirty="0">
                <a:latin typeface="Arial"/>
                <a:cs typeface="Arial"/>
              </a:rPr>
              <a:t>restructuring </a:t>
            </a:r>
            <a:r>
              <a:rPr sz="2400" dirty="0">
                <a:latin typeface="Arial"/>
                <a:cs typeface="Arial"/>
              </a:rPr>
              <a:t>and </a:t>
            </a:r>
            <a:r>
              <a:rPr sz="2400" spc="-5" dirty="0">
                <a:latin typeface="Arial"/>
                <a:cs typeface="Arial"/>
              </a:rPr>
              <a:t>rethinking, </a:t>
            </a:r>
            <a:r>
              <a:rPr sz="2400" dirty="0">
                <a:latin typeface="Arial"/>
                <a:cs typeface="Arial"/>
              </a:rPr>
              <a:t>or </a:t>
            </a:r>
            <a:r>
              <a:rPr sz="2400" spc="-5" dirty="0">
                <a:latin typeface="Arial"/>
                <a:cs typeface="Arial"/>
              </a:rPr>
              <a:t>whether it points towards  </a:t>
            </a:r>
            <a:r>
              <a:rPr sz="2400" dirty="0">
                <a:latin typeface="Arial"/>
                <a:cs typeface="Arial"/>
              </a:rPr>
              <a:t>the need to </a:t>
            </a:r>
            <a:r>
              <a:rPr sz="2400" spc="-10" dirty="0">
                <a:latin typeface="Arial"/>
                <a:cs typeface="Arial"/>
              </a:rPr>
              <a:t>scrap </a:t>
            </a:r>
            <a:r>
              <a:rPr sz="2400" dirty="0">
                <a:latin typeface="Arial"/>
                <a:cs typeface="Arial"/>
              </a:rPr>
              <a:t>the </a:t>
            </a:r>
            <a:r>
              <a:rPr sz="2400" spc="-5" dirty="0">
                <a:latin typeface="Arial"/>
                <a:cs typeface="Arial"/>
              </a:rPr>
              <a:t>paradigm in favour </a:t>
            </a:r>
            <a:r>
              <a:rPr sz="2400" dirty="0">
                <a:latin typeface="Arial"/>
                <a:cs typeface="Arial"/>
              </a:rPr>
              <a:t>of a </a:t>
            </a:r>
            <a:r>
              <a:rPr sz="2400" spc="-5" dirty="0">
                <a:latin typeface="Arial"/>
                <a:cs typeface="Arial"/>
              </a:rPr>
              <a:t>very murky  post-modern</a:t>
            </a:r>
            <a:r>
              <a:rPr sz="2400" spc="-35" dirty="0">
                <a:latin typeface="Arial"/>
                <a:cs typeface="Arial"/>
              </a:rPr>
              <a:t> </a:t>
            </a:r>
            <a:r>
              <a:rPr sz="2400" spc="-5" dirty="0">
                <a:latin typeface="Arial"/>
                <a:cs typeface="Arial"/>
              </a:rPr>
              <a:t>future.</a:t>
            </a:r>
            <a:endParaRPr sz="2400">
              <a:latin typeface="Arial"/>
              <a:cs typeface="Arial"/>
            </a:endParaRPr>
          </a:p>
        </p:txBody>
      </p:sp>
      <p:sp>
        <p:nvSpPr>
          <p:cNvPr id="3" name="object 3"/>
          <p:cNvSpPr txBox="1"/>
          <p:nvPr/>
        </p:nvSpPr>
        <p:spPr>
          <a:xfrm>
            <a:off x="8354059" y="6463728"/>
            <a:ext cx="2540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290</a:t>
            </a:r>
            <a:endParaRPr sz="1200">
              <a:latin typeface="Calibri"/>
              <a:cs typeface="Calibri"/>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01827"/>
            <a:ext cx="8484870" cy="539305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spc="0" dirty="0">
                <a:latin typeface="Arial"/>
                <a:cs typeface="Arial"/>
              </a:rPr>
              <a:t>In </a:t>
            </a:r>
            <a:r>
              <a:rPr sz="2200" dirty="0">
                <a:latin typeface="Arial"/>
                <a:cs typeface="Arial"/>
              </a:rPr>
              <a:t>the next two </a:t>
            </a:r>
            <a:r>
              <a:rPr sz="2200" spc="-5" dirty="0">
                <a:latin typeface="Arial"/>
                <a:cs typeface="Arial"/>
              </a:rPr>
              <a:t>lectures </a:t>
            </a:r>
            <a:r>
              <a:rPr sz="2200" dirty="0">
                <a:latin typeface="Arial"/>
                <a:cs typeface="Arial"/>
              </a:rPr>
              <a:t>I'll </a:t>
            </a:r>
            <a:r>
              <a:rPr sz="2200" spc="-5" dirty="0">
                <a:latin typeface="Arial"/>
                <a:cs typeface="Arial"/>
              </a:rPr>
              <a:t>be looking </a:t>
            </a:r>
            <a:r>
              <a:rPr sz="2200" dirty="0">
                <a:latin typeface="Arial"/>
                <a:cs typeface="Arial"/>
              </a:rPr>
              <a:t>at how authors </a:t>
            </a:r>
            <a:r>
              <a:rPr sz="2200" spc="-5" dirty="0">
                <a:latin typeface="Arial"/>
                <a:cs typeface="Arial"/>
              </a:rPr>
              <a:t>working  within </a:t>
            </a:r>
            <a:r>
              <a:rPr sz="2200" dirty="0">
                <a:latin typeface="Arial"/>
                <a:cs typeface="Arial"/>
              </a:rPr>
              <a:t>a </a:t>
            </a:r>
            <a:r>
              <a:rPr sz="2200" spc="-5" dirty="0">
                <a:latin typeface="Arial"/>
                <a:cs typeface="Arial"/>
              </a:rPr>
              <a:t>critical modernist </a:t>
            </a:r>
            <a:r>
              <a:rPr sz="2200" dirty="0">
                <a:latin typeface="Arial"/>
                <a:cs typeface="Arial"/>
              </a:rPr>
              <a:t>perspective have come </a:t>
            </a:r>
            <a:r>
              <a:rPr sz="2200" spc="0" dirty="0">
                <a:latin typeface="Arial"/>
                <a:cs typeface="Arial"/>
              </a:rPr>
              <a:t>to </a:t>
            </a:r>
            <a:r>
              <a:rPr sz="2200" dirty="0">
                <a:latin typeface="Arial"/>
                <a:cs typeface="Arial"/>
              </a:rPr>
              <a:t>terms </a:t>
            </a:r>
            <a:r>
              <a:rPr sz="2200" spc="-5" dirty="0">
                <a:latin typeface="Arial"/>
                <a:cs typeface="Arial"/>
              </a:rPr>
              <a:t>with  </a:t>
            </a:r>
            <a:r>
              <a:rPr sz="2200" dirty="0">
                <a:latin typeface="Arial"/>
                <a:cs typeface="Arial"/>
              </a:rPr>
              <a:t>the </a:t>
            </a:r>
            <a:r>
              <a:rPr sz="2200" spc="-5" dirty="0">
                <a:latin typeface="Arial"/>
                <a:cs typeface="Arial"/>
              </a:rPr>
              <a:t>challenge </a:t>
            </a:r>
            <a:r>
              <a:rPr sz="2200" dirty="0">
                <a:latin typeface="Arial"/>
                <a:cs typeface="Arial"/>
              </a:rPr>
              <a:t>offered </a:t>
            </a:r>
            <a:r>
              <a:rPr sz="2200" spc="-5" dirty="0">
                <a:latin typeface="Arial"/>
                <a:cs typeface="Arial"/>
              </a:rPr>
              <a:t>by </a:t>
            </a:r>
            <a:r>
              <a:rPr sz="2200" dirty="0">
                <a:latin typeface="Arial"/>
                <a:cs typeface="Arial"/>
              </a:rPr>
              <a:t>post-structuralism </a:t>
            </a:r>
            <a:r>
              <a:rPr sz="2200" spc="-5" dirty="0">
                <a:latin typeface="Arial"/>
                <a:cs typeface="Arial"/>
              </a:rPr>
              <a:t>and </a:t>
            </a:r>
            <a:r>
              <a:rPr sz="2200" dirty="0">
                <a:latin typeface="Arial"/>
                <a:cs typeface="Arial"/>
              </a:rPr>
              <a:t>post-modernism  </a:t>
            </a:r>
            <a:r>
              <a:rPr sz="2200" spc="-5" dirty="0">
                <a:latin typeface="Arial"/>
                <a:cs typeface="Arial"/>
              </a:rPr>
              <a:t>on </a:t>
            </a:r>
            <a:r>
              <a:rPr sz="2200" dirty="0">
                <a:latin typeface="Arial"/>
                <a:cs typeface="Arial"/>
              </a:rPr>
              <a:t>the </a:t>
            </a:r>
            <a:r>
              <a:rPr sz="2200" spc="-5" dirty="0">
                <a:latin typeface="Arial"/>
                <a:cs typeface="Arial"/>
              </a:rPr>
              <a:t>one hand and feminism on </a:t>
            </a:r>
            <a:r>
              <a:rPr sz="2200" dirty="0">
                <a:latin typeface="Arial"/>
                <a:cs typeface="Arial"/>
              </a:rPr>
              <a:t>the other. The argument </a:t>
            </a:r>
            <a:r>
              <a:rPr sz="2200" spc="-5" dirty="0">
                <a:latin typeface="Arial"/>
                <a:cs typeface="Arial"/>
              </a:rPr>
              <a:t>which  is </a:t>
            </a:r>
            <a:r>
              <a:rPr sz="2200" dirty="0">
                <a:latin typeface="Arial"/>
                <a:cs typeface="Arial"/>
              </a:rPr>
              <a:t>offered </a:t>
            </a:r>
            <a:r>
              <a:rPr sz="2200" spc="-5" dirty="0">
                <a:latin typeface="Arial"/>
                <a:cs typeface="Arial"/>
              </a:rPr>
              <a:t>is generally an </a:t>
            </a:r>
            <a:r>
              <a:rPr sz="2200" dirty="0">
                <a:latin typeface="Arial"/>
                <a:cs typeface="Arial"/>
              </a:rPr>
              <a:t>acceptance both that there have </a:t>
            </a:r>
            <a:r>
              <a:rPr sz="2200" spc="-10" dirty="0">
                <a:latin typeface="Arial"/>
                <a:cs typeface="Arial"/>
              </a:rPr>
              <a:t>been  </a:t>
            </a:r>
            <a:r>
              <a:rPr sz="2200" spc="-5" dirty="0">
                <a:latin typeface="Arial"/>
                <a:cs typeface="Arial"/>
              </a:rPr>
              <a:t>changes in social organisation and </a:t>
            </a:r>
            <a:r>
              <a:rPr sz="2200" dirty="0">
                <a:latin typeface="Arial"/>
                <a:cs typeface="Arial"/>
              </a:rPr>
              <a:t>that </a:t>
            </a:r>
            <a:r>
              <a:rPr sz="2200" spc="-5" dirty="0">
                <a:latin typeface="Arial"/>
                <a:cs typeface="Arial"/>
              </a:rPr>
              <a:t>sociology needs </a:t>
            </a:r>
            <a:r>
              <a:rPr sz="2200" spc="0" dirty="0">
                <a:latin typeface="Arial"/>
                <a:cs typeface="Arial"/>
              </a:rPr>
              <a:t>to  </a:t>
            </a:r>
            <a:r>
              <a:rPr sz="2200" spc="-5" dirty="0">
                <a:latin typeface="Arial"/>
                <a:cs typeface="Arial"/>
              </a:rPr>
              <a:t>consider </a:t>
            </a:r>
            <a:r>
              <a:rPr sz="2200" dirty="0">
                <a:latin typeface="Arial"/>
                <a:cs typeface="Arial"/>
              </a:rPr>
              <a:t>new (feminist, </a:t>
            </a:r>
            <a:r>
              <a:rPr sz="2200" spc="-5" dirty="0">
                <a:latin typeface="Arial"/>
                <a:cs typeface="Arial"/>
              </a:rPr>
              <a:t>methodological, philosophical) issues;  however, </a:t>
            </a:r>
            <a:r>
              <a:rPr sz="2200" spc="-10" dirty="0">
                <a:latin typeface="Arial"/>
                <a:cs typeface="Arial"/>
              </a:rPr>
              <a:t>it </a:t>
            </a:r>
            <a:r>
              <a:rPr sz="2200" spc="-5" dirty="0">
                <a:latin typeface="Arial"/>
                <a:cs typeface="Arial"/>
              </a:rPr>
              <a:t>is claimed, all </a:t>
            </a:r>
            <a:r>
              <a:rPr sz="2200" dirty="0">
                <a:latin typeface="Arial"/>
                <a:cs typeface="Arial"/>
              </a:rPr>
              <a:t>of </a:t>
            </a:r>
            <a:r>
              <a:rPr sz="2200" spc="-5" dirty="0">
                <a:latin typeface="Arial"/>
                <a:cs typeface="Arial"/>
              </a:rPr>
              <a:t>this </a:t>
            </a:r>
            <a:r>
              <a:rPr sz="2200" dirty="0">
                <a:latin typeface="Arial"/>
                <a:cs typeface="Arial"/>
              </a:rPr>
              <a:t>can </a:t>
            </a:r>
            <a:r>
              <a:rPr sz="2200" spc="-5" dirty="0">
                <a:latin typeface="Arial"/>
                <a:cs typeface="Arial"/>
              </a:rPr>
              <a:t>be done without abandoning  </a:t>
            </a:r>
            <a:r>
              <a:rPr sz="2200" dirty="0">
                <a:latin typeface="Arial"/>
                <a:cs typeface="Arial"/>
              </a:rPr>
              <a:t>the </a:t>
            </a:r>
            <a:r>
              <a:rPr sz="2200" spc="-5" dirty="0">
                <a:latin typeface="Arial"/>
                <a:cs typeface="Arial"/>
              </a:rPr>
              <a:t>critical modernist paradigm. So </a:t>
            </a:r>
            <a:r>
              <a:rPr sz="2200" dirty="0">
                <a:latin typeface="Arial"/>
                <a:cs typeface="Arial"/>
              </a:rPr>
              <a:t>the key </a:t>
            </a:r>
            <a:r>
              <a:rPr sz="2200" spc="-5" dirty="0">
                <a:latin typeface="Arial"/>
                <a:cs typeface="Arial"/>
              </a:rPr>
              <a:t>intellectual questions  </a:t>
            </a:r>
            <a:r>
              <a:rPr sz="2200" dirty="0">
                <a:latin typeface="Arial"/>
                <a:cs typeface="Arial"/>
              </a:rPr>
              <a:t>are not </a:t>
            </a:r>
            <a:r>
              <a:rPr sz="2200" spc="-5" dirty="0">
                <a:latin typeface="Arial"/>
                <a:cs typeface="Arial"/>
              </a:rPr>
              <a:t>whether </a:t>
            </a:r>
            <a:r>
              <a:rPr sz="2200" dirty="0">
                <a:latin typeface="Arial"/>
                <a:cs typeface="Arial"/>
              </a:rPr>
              <a:t>patriarchal </a:t>
            </a:r>
            <a:r>
              <a:rPr sz="2200" spc="-5" dirty="0">
                <a:latin typeface="Arial"/>
                <a:cs typeface="Arial"/>
              </a:rPr>
              <a:t>relations </a:t>
            </a:r>
            <a:r>
              <a:rPr sz="2200" dirty="0">
                <a:latin typeface="Arial"/>
                <a:cs typeface="Arial"/>
              </a:rPr>
              <a:t>have </a:t>
            </a:r>
            <a:r>
              <a:rPr sz="2200" spc="0" dirty="0">
                <a:latin typeface="Arial"/>
                <a:cs typeface="Arial"/>
              </a:rPr>
              <a:t>to </a:t>
            </a:r>
            <a:r>
              <a:rPr sz="2200" dirty="0">
                <a:latin typeface="Arial"/>
                <a:cs typeface="Arial"/>
              </a:rPr>
              <a:t>form a central part </a:t>
            </a:r>
            <a:r>
              <a:rPr sz="2200" spc="-5" dirty="0">
                <a:latin typeface="Arial"/>
                <a:cs typeface="Arial"/>
              </a:rPr>
              <a:t>of  social </a:t>
            </a:r>
            <a:r>
              <a:rPr sz="2200" dirty="0">
                <a:latin typeface="Arial"/>
                <a:cs typeface="Arial"/>
              </a:rPr>
              <a:t>theory, but </a:t>
            </a:r>
            <a:r>
              <a:rPr sz="2200" spc="-5" dirty="0">
                <a:latin typeface="Arial"/>
                <a:cs typeface="Arial"/>
              </a:rPr>
              <a:t>whether this </a:t>
            </a:r>
            <a:r>
              <a:rPr sz="2200" dirty="0">
                <a:latin typeface="Arial"/>
                <a:cs typeface="Arial"/>
              </a:rPr>
              <a:t>can </a:t>
            </a:r>
            <a:r>
              <a:rPr sz="2200" spc="-5" dirty="0">
                <a:latin typeface="Arial"/>
                <a:cs typeface="Arial"/>
              </a:rPr>
              <a:t>be done within </a:t>
            </a:r>
            <a:r>
              <a:rPr sz="2200" dirty="0">
                <a:latin typeface="Arial"/>
                <a:cs typeface="Arial"/>
              </a:rPr>
              <a:t>a </a:t>
            </a:r>
            <a:r>
              <a:rPr sz="2200" spc="-5" dirty="0">
                <a:latin typeface="Arial"/>
                <a:cs typeface="Arial"/>
              </a:rPr>
              <a:t>critical  modernist </a:t>
            </a:r>
            <a:r>
              <a:rPr sz="2200" dirty="0">
                <a:latin typeface="Arial"/>
                <a:cs typeface="Arial"/>
              </a:rPr>
              <a:t>approach; not </a:t>
            </a:r>
            <a:r>
              <a:rPr sz="2200" spc="-5" dirty="0">
                <a:latin typeface="Arial"/>
                <a:cs typeface="Arial"/>
              </a:rPr>
              <a:t>one </a:t>
            </a:r>
            <a:r>
              <a:rPr sz="2200" dirty="0">
                <a:latin typeface="Arial"/>
                <a:cs typeface="Arial"/>
              </a:rPr>
              <a:t>of </a:t>
            </a:r>
            <a:r>
              <a:rPr sz="2200" spc="-5" dirty="0">
                <a:latin typeface="Arial"/>
                <a:cs typeface="Arial"/>
              </a:rPr>
              <a:t>whether economic organisation  has </a:t>
            </a:r>
            <a:r>
              <a:rPr sz="2200" dirty="0">
                <a:latin typeface="Arial"/>
                <a:cs typeface="Arial"/>
              </a:rPr>
              <a:t>moved </a:t>
            </a:r>
            <a:r>
              <a:rPr sz="2200" spc="-5" dirty="0">
                <a:latin typeface="Arial"/>
                <a:cs typeface="Arial"/>
              </a:rPr>
              <a:t>beyond </a:t>
            </a:r>
            <a:r>
              <a:rPr sz="2200" dirty="0">
                <a:latin typeface="Arial"/>
                <a:cs typeface="Arial"/>
              </a:rPr>
              <a:t>Fordism, but of </a:t>
            </a:r>
            <a:r>
              <a:rPr sz="2200" spc="-5" dirty="0">
                <a:latin typeface="Arial"/>
                <a:cs typeface="Arial"/>
              </a:rPr>
              <a:t>whether this means </a:t>
            </a:r>
            <a:r>
              <a:rPr sz="2200" dirty="0">
                <a:latin typeface="Arial"/>
                <a:cs typeface="Arial"/>
              </a:rPr>
              <a:t>that </a:t>
            </a:r>
            <a:r>
              <a:rPr sz="2200" spc="-5" dirty="0">
                <a:latin typeface="Arial"/>
                <a:cs typeface="Arial"/>
              </a:rPr>
              <a:t>we  </a:t>
            </a:r>
            <a:r>
              <a:rPr sz="2200" dirty="0">
                <a:latin typeface="Arial"/>
                <a:cs typeface="Arial"/>
              </a:rPr>
              <a:t>have moved out of modernity; not </a:t>
            </a:r>
            <a:r>
              <a:rPr sz="2200" spc="-5" dirty="0">
                <a:latin typeface="Arial"/>
                <a:cs typeface="Arial"/>
              </a:rPr>
              <a:t>one </a:t>
            </a:r>
            <a:r>
              <a:rPr sz="2200" dirty="0">
                <a:latin typeface="Arial"/>
                <a:cs typeface="Arial"/>
              </a:rPr>
              <a:t>of </a:t>
            </a:r>
            <a:r>
              <a:rPr sz="2200" spc="-5" dirty="0">
                <a:latin typeface="Arial"/>
                <a:cs typeface="Arial"/>
              </a:rPr>
              <a:t>whether technological  rationality is problematic, </a:t>
            </a:r>
            <a:r>
              <a:rPr sz="2200" dirty="0">
                <a:latin typeface="Arial"/>
                <a:cs typeface="Arial"/>
              </a:rPr>
              <a:t>but </a:t>
            </a:r>
            <a:r>
              <a:rPr sz="2200" spc="-5" dirty="0">
                <a:latin typeface="Arial"/>
                <a:cs typeface="Arial"/>
              </a:rPr>
              <a:t>one </a:t>
            </a:r>
            <a:r>
              <a:rPr sz="2200" dirty="0">
                <a:latin typeface="Arial"/>
                <a:cs typeface="Arial"/>
              </a:rPr>
              <a:t>of </a:t>
            </a:r>
            <a:r>
              <a:rPr sz="2200" spc="-5" dirty="0">
                <a:latin typeface="Arial"/>
                <a:cs typeface="Arial"/>
              </a:rPr>
              <a:t>whether modernist  </a:t>
            </a:r>
            <a:r>
              <a:rPr sz="2200" dirty="0">
                <a:latin typeface="Arial"/>
                <a:cs typeface="Arial"/>
              </a:rPr>
              <a:t>perspectives reduce </a:t>
            </a:r>
            <a:r>
              <a:rPr sz="2200" spc="-5" dirty="0">
                <a:latin typeface="Arial"/>
                <a:cs typeface="Arial"/>
              </a:rPr>
              <a:t>down </a:t>
            </a:r>
            <a:r>
              <a:rPr sz="2200" spc="0" dirty="0">
                <a:latin typeface="Arial"/>
                <a:cs typeface="Arial"/>
              </a:rPr>
              <a:t>to</a:t>
            </a:r>
            <a:r>
              <a:rPr sz="2200" spc="-65" dirty="0">
                <a:latin typeface="Arial"/>
                <a:cs typeface="Arial"/>
              </a:rPr>
              <a:t> </a:t>
            </a:r>
            <a:r>
              <a:rPr sz="2200" dirty="0">
                <a:latin typeface="Arial"/>
                <a:cs typeface="Arial"/>
              </a:rPr>
              <a:t>that.</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291</a:t>
            </a:fld>
            <a:endParaRPr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315118"/>
            <a:ext cx="8229600" cy="574040"/>
          </a:xfrm>
          <a:prstGeom prst="rect">
            <a:avLst/>
          </a:prstGeom>
        </p:spPr>
        <p:txBody>
          <a:bodyPr vert="horz" wrap="square" lIns="0" tIns="12700" rIns="0" bIns="0" rtlCol="0">
            <a:spAutoFit/>
          </a:bodyPr>
          <a:lstStyle/>
          <a:p>
            <a:pPr marL="2731135">
              <a:lnSpc>
                <a:spcPct val="100000"/>
              </a:lnSpc>
              <a:spcBef>
                <a:spcPts val="100"/>
              </a:spcBef>
            </a:pPr>
            <a:r>
              <a:rPr sz="3600" b="1" dirty="0">
                <a:solidFill>
                  <a:srgbClr val="002060"/>
                </a:solidFill>
                <a:latin typeface="Calibri"/>
                <a:cs typeface="Calibri"/>
              </a:rPr>
              <a:t>A </a:t>
            </a:r>
            <a:r>
              <a:rPr sz="3600" b="1" spc="-5" dirty="0">
                <a:solidFill>
                  <a:srgbClr val="002060"/>
                </a:solidFill>
                <a:latin typeface="Calibri"/>
                <a:cs typeface="Calibri"/>
              </a:rPr>
              <a:t>New</a:t>
            </a:r>
            <a:r>
              <a:rPr sz="3600" b="1" spc="-15" dirty="0">
                <a:solidFill>
                  <a:srgbClr val="002060"/>
                </a:solidFill>
                <a:latin typeface="Calibri"/>
                <a:cs typeface="Calibri"/>
              </a:rPr>
              <a:t> </a:t>
            </a:r>
            <a:r>
              <a:rPr sz="3600" b="1" spc="-45" dirty="0">
                <a:solidFill>
                  <a:srgbClr val="002060"/>
                </a:solidFill>
                <a:latin typeface="Calibri"/>
                <a:cs typeface="Calibri"/>
              </a:rPr>
              <a:t>Totality</a:t>
            </a:r>
            <a:endParaRPr sz="36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292</a:t>
            </a:fld>
            <a:endParaRPr dirty="0"/>
          </a:p>
        </p:txBody>
      </p:sp>
      <p:sp>
        <p:nvSpPr>
          <p:cNvPr id="4" name="object 4"/>
          <p:cNvSpPr txBox="1"/>
          <p:nvPr/>
        </p:nvSpPr>
        <p:spPr>
          <a:xfrm>
            <a:off x="307376" y="1163827"/>
            <a:ext cx="8510905" cy="5236845"/>
          </a:xfrm>
          <a:prstGeom prst="rect">
            <a:avLst/>
          </a:prstGeom>
        </p:spPr>
        <p:txBody>
          <a:bodyPr vert="horz" wrap="square" lIns="0" tIns="26034" rIns="0" bIns="0" rtlCol="0">
            <a:spAutoFit/>
          </a:bodyPr>
          <a:lstStyle/>
          <a:p>
            <a:pPr marL="356870" marR="100965">
              <a:lnSpc>
                <a:spcPts val="2690"/>
              </a:lnSpc>
              <a:spcBef>
                <a:spcPts val="204"/>
              </a:spcBef>
            </a:pPr>
            <a:r>
              <a:rPr sz="2250" spc="-5" dirty="0">
                <a:latin typeface="Arial"/>
                <a:cs typeface="Arial"/>
              </a:rPr>
              <a:t>Response from critical modernism </a:t>
            </a:r>
            <a:r>
              <a:rPr sz="2250" dirty="0">
                <a:latin typeface="Arial"/>
                <a:cs typeface="Arial"/>
              </a:rPr>
              <a:t>to </a:t>
            </a:r>
            <a:r>
              <a:rPr sz="2250" spc="-5" dirty="0">
                <a:latin typeface="Arial"/>
                <a:cs typeface="Arial"/>
              </a:rPr>
              <a:t>issues raised by feminists,  poststructuralists and</a:t>
            </a:r>
            <a:r>
              <a:rPr sz="2250" spc="-35" dirty="0">
                <a:latin typeface="Arial"/>
                <a:cs typeface="Arial"/>
              </a:rPr>
              <a:t> </a:t>
            </a:r>
            <a:r>
              <a:rPr sz="2250" spc="-10" dirty="0">
                <a:latin typeface="Arial"/>
                <a:cs typeface="Arial"/>
              </a:rPr>
              <a:t>postmodernists:</a:t>
            </a:r>
            <a:endParaRPr sz="2250">
              <a:latin typeface="Arial"/>
              <a:cs typeface="Arial"/>
            </a:endParaRPr>
          </a:p>
          <a:p>
            <a:pPr marL="356870" marR="5080" indent="-344170">
              <a:lnSpc>
                <a:spcPct val="99200"/>
              </a:lnSpc>
              <a:spcBef>
                <a:spcPts val="375"/>
              </a:spcBef>
              <a:buSzPct val="95744"/>
              <a:buFont typeface="Arial"/>
              <a:buChar char="•"/>
              <a:tabLst>
                <a:tab pos="356870" algn="l"/>
                <a:tab pos="357505" algn="l"/>
              </a:tabLst>
            </a:pPr>
            <a:r>
              <a:rPr sz="2350" i="1" spc="-55" dirty="0">
                <a:latin typeface="Arial"/>
                <a:cs typeface="Arial"/>
              </a:rPr>
              <a:t>Feminist </a:t>
            </a:r>
            <a:r>
              <a:rPr sz="2250" spc="-5" dirty="0">
                <a:latin typeface="Arial"/>
                <a:cs typeface="Arial"/>
              </a:rPr>
              <a:t>issues have made </a:t>
            </a:r>
            <a:r>
              <a:rPr sz="2250" spc="-10" dirty="0">
                <a:latin typeface="Arial"/>
                <a:cs typeface="Arial"/>
              </a:rPr>
              <a:t>greater </a:t>
            </a:r>
            <a:r>
              <a:rPr sz="2250" spc="-5" dirty="0">
                <a:latin typeface="Arial"/>
                <a:cs typeface="Arial"/>
              </a:rPr>
              <a:t>headway </a:t>
            </a:r>
            <a:r>
              <a:rPr sz="2250" dirty="0">
                <a:latin typeface="Arial"/>
                <a:cs typeface="Arial"/>
              </a:rPr>
              <a:t>in </a:t>
            </a:r>
            <a:r>
              <a:rPr sz="2250" spc="-5" dirty="0">
                <a:latin typeface="Arial"/>
                <a:cs typeface="Arial"/>
              </a:rPr>
              <a:t>the </a:t>
            </a:r>
            <a:r>
              <a:rPr sz="2350" i="1" spc="-40" dirty="0">
                <a:latin typeface="Arial"/>
                <a:cs typeface="Arial"/>
              </a:rPr>
              <a:t>political  </a:t>
            </a:r>
            <a:r>
              <a:rPr sz="2250" spc="-5" dirty="0">
                <a:latin typeface="Arial"/>
                <a:cs typeface="Arial"/>
              </a:rPr>
              <a:t>practice of critical modernists than </a:t>
            </a:r>
            <a:r>
              <a:rPr sz="2250" dirty="0">
                <a:latin typeface="Arial"/>
                <a:cs typeface="Arial"/>
              </a:rPr>
              <a:t>in </a:t>
            </a:r>
            <a:r>
              <a:rPr sz="2250" spc="-5" dirty="0">
                <a:latin typeface="Arial"/>
                <a:cs typeface="Arial"/>
              </a:rPr>
              <a:t>their intellectual practice,  where they tend </a:t>
            </a:r>
            <a:r>
              <a:rPr sz="2250" dirty="0">
                <a:latin typeface="Arial"/>
                <a:cs typeface="Arial"/>
              </a:rPr>
              <a:t>to </a:t>
            </a:r>
            <a:r>
              <a:rPr sz="2250" spc="-5" dirty="0">
                <a:latin typeface="Arial"/>
                <a:cs typeface="Arial"/>
              </a:rPr>
              <a:t>be marginalised. This </a:t>
            </a:r>
            <a:r>
              <a:rPr sz="2250" dirty="0">
                <a:latin typeface="Arial"/>
                <a:cs typeface="Arial"/>
              </a:rPr>
              <a:t>is </a:t>
            </a:r>
            <a:r>
              <a:rPr sz="2250" spc="-5" dirty="0">
                <a:latin typeface="Arial"/>
                <a:cs typeface="Arial"/>
              </a:rPr>
              <a:t>related above all </a:t>
            </a:r>
            <a:r>
              <a:rPr sz="2250" dirty="0">
                <a:latin typeface="Arial"/>
                <a:cs typeface="Arial"/>
              </a:rPr>
              <a:t>to  </a:t>
            </a:r>
            <a:r>
              <a:rPr sz="2250" spc="-5" dirty="0">
                <a:latin typeface="Arial"/>
                <a:cs typeface="Arial"/>
              </a:rPr>
              <a:t>the problems that feminism raises (1) for </a:t>
            </a:r>
            <a:r>
              <a:rPr sz="2250" dirty="0">
                <a:latin typeface="Arial"/>
                <a:cs typeface="Arial"/>
              </a:rPr>
              <a:t>a </a:t>
            </a:r>
            <a:r>
              <a:rPr sz="2350" i="1" spc="-40" dirty="0">
                <a:latin typeface="Arial"/>
                <a:cs typeface="Arial"/>
              </a:rPr>
              <a:t>holistic </a:t>
            </a:r>
            <a:r>
              <a:rPr sz="2250" spc="-10" dirty="0">
                <a:latin typeface="Arial"/>
                <a:cs typeface="Arial"/>
              </a:rPr>
              <a:t>paradigm  </a:t>
            </a:r>
            <a:r>
              <a:rPr sz="2250" spc="-5" dirty="0">
                <a:latin typeface="Arial"/>
                <a:cs typeface="Arial"/>
              </a:rPr>
              <a:t>such as critical modernism which seeks </a:t>
            </a:r>
            <a:r>
              <a:rPr sz="2250" dirty="0">
                <a:latin typeface="Arial"/>
                <a:cs typeface="Arial"/>
              </a:rPr>
              <a:t>to </a:t>
            </a:r>
            <a:r>
              <a:rPr sz="2250" spc="-5" dirty="0">
                <a:latin typeface="Arial"/>
                <a:cs typeface="Arial"/>
              </a:rPr>
              <a:t>identify </a:t>
            </a:r>
            <a:r>
              <a:rPr sz="2250" dirty="0">
                <a:latin typeface="Arial"/>
                <a:cs typeface="Arial"/>
              </a:rPr>
              <a:t>a </a:t>
            </a:r>
            <a:r>
              <a:rPr sz="2250" spc="-10" dirty="0">
                <a:latin typeface="Arial"/>
                <a:cs typeface="Arial"/>
              </a:rPr>
              <a:t>coherent  </a:t>
            </a:r>
            <a:r>
              <a:rPr sz="2250" spc="-5" dirty="0">
                <a:latin typeface="Arial"/>
                <a:cs typeface="Arial"/>
              </a:rPr>
              <a:t>social whole and (2) for </a:t>
            </a:r>
            <a:r>
              <a:rPr sz="2250" dirty="0">
                <a:latin typeface="Arial"/>
                <a:cs typeface="Arial"/>
              </a:rPr>
              <a:t>a </a:t>
            </a:r>
            <a:r>
              <a:rPr sz="2250" spc="-5" dirty="0">
                <a:latin typeface="Arial"/>
                <a:cs typeface="Arial"/>
              </a:rPr>
              <a:t>paradigm which aims at </a:t>
            </a:r>
            <a:r>
              <a:rPr sz="2250" dirty="0">
                <a:latin typeface="Arial"/>
                <a:cs typeface="Arial"/>
              </a:rPr>
              <a:t>a </a:t>
            </a:r>
            <a:r>
              <a:rPr sz="2250" spc="-5" dirty="0">
                <a:latin typeface="Arial"/>
                <a:cs typeface="Arial"/>
              </a:rPr>
              <a:t>description  of society </a:t>
            </a:r>
            <a:r>
              <a:rPr sz="2250" dirty="0">
                <a:latin typeface="Arial"/>
                <a:cs typeface="Arial"/>
              </a:rPr>
              <a:t>in </a:t>
            </a:r>
            <a:r>
              <a:rPr sz="2250" spc="-5" dirty="0">
                <a:latin typeface="Arial"/>
                <a:cs typeface="Arial"/>
              </a:rPr>
              <a:t>terms of opposing </a:t>
            </a:r>
            <a:r>
              <a:rPr sz="2350" i="1" spc="-45" dirty="0">
                <a:latin typeface="Arial"/>
                <a:cs typeface="Arial"/>
              </a:rPr>
              <a:t>social </a:t>
            </a:r>
            <a:r>
              <a:rPr sz="2350" i="1" spc="-60" dirty="0">
                <a:latin typeface="Arial"/>
                <a:cs typeface="Arial"/>
              </a:rPr>
              <a:t>movements</a:t>
            </a:r>
            <a:r>
              <a:rPr sz="2250" spc="-60" dirty="0">
                <a:latin typeface="Arial"/>
                <a:cs typeface="Arial"/>
              </a:rPr>
              <a:t>. </a:t>
            </a:r>
            <a:r>
              <a:rPr sz="2250" spc="-10" dirty="0">
                <a:latin typeface="Arial"/>
                <a:cs typeface="Arial"/>
              </a:rPr>
              <a:t>Feminist  arguments </a:t>
            </a:r>
            <a:r>
              <a:rPr sz="2250" spc="-5" dirty="0">
                <a:latin typeface="Arial"/>
                <a:cs typeface="Arial"/>
              </a:rPr>
              <a:t>thus </a:t>
            </a:r>
            <a:r>
              <a:rPr sz="2250" spc="-10" dirty="0">
                <a:latin typeface="Arial"/>
                <a:cs typeface="Arial"/>
              </a:rPr>
              <a:t>appear </a:t>
            </a:r>
            <a:r>
              <a:rPr sz="2250" spc="-5" dirty="0">
                <a:latin typeface="Arial"/>
                <a:cs typeface="Arial"/>
              </a:rPr>
              <a:t>as either disintegrative of holism </a:t>
            </a:r>
            <a:r>
              <a:rPr sz="2250" spc="-10" dirty="0">
                <a:latin typeface="Arial"/>
                <a:cs typeface="Arial"/>
              </a:rPr>
              <a:t>or  </a:t>
            </a:r>
            <a:r>
              <a:rPr sz="2250" spc="-5" dirty="0">
                <a:latin typeface="Arial"/>
                <a:cs typeface="Arial"/>
              </a:rPr>
              <a:t>cross-cutting the lines of conflict traced between movements. </a:t>
            </a:r>
            <a:r>
              <a:rPr sz="2250" dirty="0">
                <a:latin typeface="Arial"/>
                <a:cs typeface="Arial"/>
              </a:rPr>
              <a:t>In  </a:t>
            </a:r>
            <a:r>
              <a:rPr sz="2250" spc="-5" dirty="0">
                <a:latin typeface="Arial"/>
                <a:cs typeface="Arial"/>
              </a:rPr>
              <a:t>other variants of critical modernism </a:t>
            </a:r>
            <a:r>
              <a:rPr sz="2250" dirty="0">
                <a:latin typeface="Arial"/>
                <a:cs typeface="Arial"/>
              </a:rPr>
              <a:t>a </a:t>
            </a:r>
            <a:r>
              <a:rPr sz="2250" spc="-5" dirty="0">
                <a:latin typeface="Arial"/>
                <a:cs typeface="Arial"/>
              </a:rPr>
              <a:t>synthesis between critical  modernism and feminism has been assumed rather than worked  for. </a:t>
            </a:r>
            <a:r>
              <a:rPr sz="2250" dirty="0">
                <a:latin typeface="Arial"/>
                <a:cs typeface="Arial"/>
              </a:rPr>
              <a:t>In </a:t>
            </a:r>
            <a:r>
              <a:rPr sz="2250" spc="-5" dirty="0">
                <a:latin typeface="Arial"/>
                <a:cs typeface="Arial"/>
              </a:rPr>
              <a:t>general, then, what synthesis there has been </a:t>
            </a:r>
            <a:r>
              <a:rPr sz="2250" dirty="0">
                <a:latin typeface="Arial"/>
                <a:cs typeface="Arial"/>
              </a:rPr>
              <a:t>is </a:t>
            </a:r>
            <a:r>
              <a:rPr sz="2250" spc="-5" dirty="0">
                <a:latin typeface="Arial"/>
                <a:cs typeface="Arial"/>
              </a:rPr>
              <a:t>largely  the work of socialist feminists rather than feminist</a:t>
            </a:r>
            <a:r>
              <a:rPr sz="2250" dirty="0">
                <a:latin typeface="Arial"/>
                <a:cs typeface="Arial"/>
              </a:rPr>
              <a:t> </a:t>
            </a:r>
            <a:r>
              <a:rPr sz="2250" spc="-5" dirty="0">
                <a:latin typeface="Arial"/>
                <a:cs typeface="Arial"/>
              </a:rPr>
              <a:t>socialists.</a:t>
            </a:r>
            <a:endParaRPr sz="2250">
              <a:latin typeface="Arial"/>
              <a:cs typeface="A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462859"/>
            <a:ext cx="8590915" cy="4737100"/>
          </a:xfrm>
          <a:prstGeom prst="rect">
            <a:avLst/>
          </a:prstGeom>
        </p:spPr>
        <p:txBody>
          <a:bodyPr vert="horz" wrap="square" lIns="0" tIns="40005" rIns="0" bIns="0" rtlCol="0">
            <a:spAutoFit/>
          </a:bodyPr>
          <a:lstStyle/>
          <a:p>
            <a:pPr marL="356870" marR="5080" indent="-344170">
              <a:lnSpc>
                <a:spcPts val="2640"/>
              </a:lnSpc>
              <a:spcBef>
                <a:spcPts val="315"/>
              </a:spcBef>
              <a:buSzPct val="95652"/>
              <a:buFont typeface="Arial"/>
              <a:buChar char="•"/>
              <a:tabLst>
                <a:tab pos="356870" algn="l"/>
                <a:tab pos="357505" algn="l"/>
              </a:tabLst>
            </a:pPr>
            <a:r>
              <a:rPr sz="2300" i="1" spc="-45" dirty="0">
                <a:latin typeface="Arial"/>
                <a:cs typeface="Arial"/>
              </a:rPr>
              <a:t>post-structuralist </a:t>
            </a:r>
            <a:r>
              <a:rPr sz="2300" i="1" spc="-60" dirty="0">
                <a:latin typeface="Arial"/>
                <a:cs typeface="Arial"/>
              </a:rPr>
              <a:t>and </a:t>
            </a:r>
            <a:r>
              <a:rPr sz="2300" i="1" spc="-50" dirty="0">
                <a:latin typeface="Arial"/>
                <a:cs typeface="Arial"/>
              </a:rPr>
              <a:t>post-modernist </a:t>
            </a:r>
            <a:r>
              <a:rPr sz="2300" i="1" spc="-40" dirty="0">
                <a:latin typeface="Arial"/>
                <a:cs typeface="Arial"/>
              </a:rPr>
              <a:t>critiques</a:t>
            </a:r>
            <a:r>
              <a:rPr sz="2200" spc="-40" dirty="0">
                <a:latin typeface="Arial"/>
                <a:cs typeface="Arial"/>
              </a:rPr>
              <a:t>, </a:t>
            </a:r>
            <a:r>
              <a:rPr sz="2200" spc="-5" dirty="0">
                <a:latin typeface="Arial"/>
                <a:cs typeface="Arial"/>
              </a:rPr>
              <a:t>on </a:t>
            </a:r>
            <a:r>
              <a:rPr sz="2200" dirty="0">
                <a:latin typeface="Arial"/>
                <a:cs typeface="Arial"/>
              </a:rPr>
              <a:t>the other </a:t>
            </a:r>
            <a:r>
              <a:rPr sz="2200" spc="-5" dirty="0">
                <a:latin typeface="Arial"/>
                <a:cs typeface="Arial"/>
              </a:rPr>
              <a:t>hand,  </a:t>
            </a:r>
            <a:r>
              <a:rPr sz="2200" dirty="0">
                <a:latin typeface="Arial"/>
                <a:cs typeface="Arial"/>
              </a:rPr>
              <a:t>have </a:t>
            </a:r>
            <a:r>
              <a:rPr sz="2200" spc="-5" dirty="0">
                <a:latin typeface="Arial"/>
                <a:cs typeface="Arial"/>
              </a:rPr>
              <a:t>been responded </a:t>
            </a:r>
            <a:r>
              <a:rPr sz="2200" spc="0" dirty="0">
                <a:latin typeface="Arial"/>
                <a:cs typeface="Arial"/>
              </a:rPr>
              <a:t>to </a:t>
            </a:r>
            <a:r>
              <a:rPr sz="2200" dirty="0">
                <a:latin typeface="Arial"/>
                <a:cs typeface="Arial"/>
              </a:rPr>
              <a:t>rather more </a:t>
            </a:r>
            <a:r>
              <a:rPr sz="2200" spc="-5" dirty="0">
                <a:latin typeface="Arial"/>
                <a:cs typeface="Arial"/>
              </a:rPr>
              <a:t>directly, </a:t>
            </a:r>
            <a:r>
              <a:rPr sz="2200" dirty="0">
                <a:latin typeface="Arial"/>
                <a:cs typeface="Arial"/>
              </a:rPr>
              <a:t>but </a:t>
            </a:r>
            <a:r>
              <a:rPr sz="2200" spc="-5" dirty="0">
                <a:latin typeface="Arial"/>
                <a:cs typeface="Arial"/>
              </a:rPr>
              <a:t>on </a:t>
            </a:r>
            <a:r>
              <a:rPr sz="2200" dirty="0">
                <a:latin typeface="Arial"/>
                <a:cs typeface="Arial"/>
              </a:rPr>
              <a:t>the </a:t>
            </a:r>
            <a:r>
              <a:rPr sz="2200" spc="-5" dirty="0">
                <a:latin typeface="Arial"/>
                <a:cs typeface="Arial"/>
              </a:rPr>
              <a:t>whole  also </a:t>
            </a:r>
            <a:r>
              <a:rPr sz="2200" dirty="0">
                <a:latin typeface="Arial"/>
                <a:cs typeface="Arial"/>
              </a:rPr>
              <a:t>more </a:t>
            </a:r>
            <a:r>
              <a:rPr sz="2200" spc="-5" dirty="0">
                <a:latin typeface="Arial"/>
                <a:cs typeface="Arial"/>
              </a:rPr>
              <a:t>negatively. </a:t>
            </a:r>
            <a:r>
              <a:rPr sz="2200" dirty="0">
                <a:latin typeface="Arial"/>
                <a:cs typeface="Arial"/>
              </a:rPr>
              <a:t>The </a:t>
            </a:r>
            <a:r>
              <a:rPr sz="2200" spc="-5" dirty="0">
                <a:latin typeface="Arial"/>
                <a:cs typeface="Arial"/>
              </a:rPr>
              <a:t>compatibility </a:t>
            </a:r>
            <a:r>
              <a:rPr sz="2200" dirty="0">
                <a:latin typeface="Arial"/>
                <a:cs typeface="Arial"/>
              </a:rPr>
              <a:t>of </a:t>
            </a:r>
            <a:r>
              <a:rPr sz="2200" spc="-5" dirty="0">
                <a:latin typeface="Arial"/>
                <a:cs typeface="Arial"/>
              </a:rPr>
              <a:t>feminism and critical  modernism is </a:t>
            </a:r>
            <a:r>
              <a:rPr sz="2200" dirty="0">
                <a:latin typeface="Arial"/>
                <a:cs typeface="Arial"/>
              </a:rPr>
              <a:t>assumed, </a:t>
            </a:r>
            <a:r>
              <a:rPr sz="2200" spc="-5" dirty="0">
                <a:latin typeface="Arial"/>
                <a:cs typeface="Arial"/>
              </a:rPr>
              <a:t>in </a:t>
            </a:r>
            <a:r>
              <a:rPr sz="2200" dirty="0">
                <a:latin typeface="Arial"/>
                <a:cs typeface="Arial"/>
              </a:rPr>
              <a:t>a </a:t>
            </a:r>
            <a:r>
              <a:rPr sz="2200" spc="-5" dirty="0">
                <a:latin typeface="Arial"/>
                <a:cs typeface="Arial"/>
              </a:rPr>
              <a:t>fairly complacent way, </a:t>
            </a:r>
            <a:r>
              <a:rPr sz="2200" dirty="0">
                <a:latin typeface="Arial"/>
                <a:cs typeface="Arial"/>
              </a:rPr>
              <a:t>the same </a:t>
            </a:r>
            <a:r>
              <a:rPr sz="2200" spc="-5" dirty="0">
                <a:latin typeface="Arial"/>
                <a:cs typeface="Arial"/>
              </a:rPr>
              <a:t>is  generally </a:t>
            </a:r>
            <a:r>
              <a:rPr sz="2200" dirty="0">
                <a:latin typeface="Arial"/>
                <a:cs typeface="Arial"/>
              </a:rPr>
              <a:t>not true for post-structuralism </a:t>
            </a:r>
            <a:r>
              <a:rPr sz="2200" spc="-5" dirty="0">
                <a:latin typeface="Arial"/>
                <a:cs typeface="Arial"/>
              </a:rPr>
              <a:t>and </a:t>
            </a:r>
            <a:r>
              <a:rPr sz="2200" dirty="0">
                <a:latin typeface="Arial"/>
                <a:cs typeface="Arial"/>
              </a:rPr>
              <a:t>post- </a:t>
            </a:r>
            <a:r>
              <a:rPr sz="2200" spc="-5" dirty="0">
                <a:latin typeface="Arial"/>
                <a:cs typeface="Arial"/>
              </a:rPr>
              <a:t>modernism in  particular. </a:t>
            </a:r>
            <a:r>
              <a:rPr sz="2200" dirty="0">
                <a:latin typeface="Arial"/>
                <a:cs typeface="Arial"/>
              </a:rPr>
              <a:t>There are two separate responses </a:t>
            </a:r>
            <a:r>
              <a:rPr sz="2200" spc="0" dirty="0">
                <a:latin typeface="Arial"/>
                <a:cs typeface="Arial"/>
              </a:rPr>
              <a:t>to </a:t>
            </a:r>
            <a:r>
              <a:rPr sz="2200" dirty="0">
                <a:latin typeface="Arial"/>
                <a:cs typeface="Arial"/>
              </a:rPr>
              <a:t>these </a:t>
            </a:r>
            <a:r>
              <a:rPr sz="2200" spc="-5" dirty="0">
                <a:latin typeface="Arial"/>
                <a:cs typeface="Arial"/>
              </a:rPr>
              <a:t>challenges.  </a:t>
            </a:r>
            <a:r>
              <a:rPr sz="2200" dirty="0">
                <a:latin typeface="Arial"/>
                <a:cs typeface="Arial"/>
              </a:rPr>
              <a:t>The </a:t>
            </a:r>
            <a:r>
              <a:rPr sz="2200" spc="-5" dirty="0">
                <a:latin typeface="Arial"/>
                <a:cs typeface="Arial"/>
              </a:rPr>
              <a:t>first is </a:t>
            </a:r>
            <a:r>
              <a:rPr sz="2200" dirty="0">
                <a:latin typeface="Arial"/>
                <a:cs typeface="Arial"/>
              </a:rPr>
              <a:t>a response </a:t>
            </a:r>
            <a:r>
              <a:rPr sz="2200" spc="-5" dirty="0">
                <a:latin typeface="Arial"/>
                <a:cs typeface="Arial"/>
              </a:rPr>
              <a:t>in </a:t>
            </a:r>
            <a:r>
              <a:rPr sz="2200" dirty="0">
                <a:latin typeface="Arial"/>
                <a:cs typeface="Arial"/>
              </a:rPr>
              <a:t>terms of </a:t>
            </a:r>
            <a:r>
              <a:rPr sz="2200" spc="-5" dirty="0">
                <a:latin typeface="Arial"/>
                <a:cs typeface="Arial"/>
              </a:rPr>
              <a:t>empirical sociology which </a:t>
            </a:r>
            <a:r>
              <a:rPr sz="2200" dirty="0">
                <a:latin typeface="Arial"/>
                <a:cs typeface="Arial"/>
              </a:rPr>
              <a:t>offers  </a:t>
            </a:r>
            <a:r>
              <a:rPr sz="2200" spc="-5" dirty="0">
                <a:latin typeface="Arial"/>
                <a:cs typeface="Arial"/>
              </a:rPr>
              <a:t>in particular </a:t>
            </a:r>
            <a:r>
              <a:rPr sz="2200" dirty="0">
                <a:latin typeface="Arial"/>
                <a:cs typeface="Arial"/>
              </a:rPr>
              <a:t>a </a:t>
            </a:r>
            <a:r>
              <a:rPr sz="2200" spc="-5" dirty="0">
                <a:latin typeface="Arial"/>
                <a:cs typeface="Arial"/>
              </a:rPr>
              <a:t>rereading </a:t>
            </a:r>
            <a:r>
              <a:rPr sz="2200" dirty="0">
                <a:latin typeface="Arial"/>
                <a:cs typeface="Arial"/>
              </a:rPr>
              <a:t>of some of the </a:t>
            </a:r>
            <a:r>
              <a:rPr sz="2200" spc="-5" dirty="0">
                <a:latin typeface="Arial"/>
                <a:cs typeface="Arial"/>
              </a:rPr>
              <a:t>empirical issues raised </a:t>
            </a:r>
            <a:r>
              <a:rPr sz="2200" spc="-10" dirty="0">
                <a:latin typeface="Arial"/>
                <a:cs typeface="Arial"/>
              </a:rPr>
              <a:t>by  </a:t>
            </a:r>
            <a:r>
              <a:rPr sz="2200" spc="-5" dirty="0">
                <a:latin typeface="Arial"/>
                <a:cs typeface="Arial"/>
              </a:rPr>
              <a:t>in particular </a:t>
            </a:r>
            <a:r>
              <a:rPr sz="2200" dirty="0">
                <a:latin typeface="Arial"/>
                <a:cs typeface="Arial"/>
              </a:rPr>
              <a:t>the post- </a:t>
            </a:r>
            <a:r>
              <a:rPr sz="2200" spc="-5" dirty="0">
                <a:latin typeface="Arial"/>
                <a:cs typeface="Arial"/>
              </a:rPr>
              <a:t>modernist critique. This </a:t>
            </a:r>
            <a:r>
              <a:rPr sz="2200" dirty="0">
                <a:latin typeface="Arial"/>
                <a:cs typeface="Arial"/>
              </a:rPr>
              <a:t>lecture </a:t>
            </a:r>
            <a:r>
              <a:rPr sz="2200" spc="-10" dirty="0">
                <a:latin typeface="Arial"/>
                <a:cs typeface="Arial"/>
              </a:rPr>
              <a:t>will be  </a:t>
            </a:r>
            <a:r>
              <a:rPr sz="2200" dirty="0">
                <a:latin typeface="Arial"/>
                <a:cs typeface="Arial"/>
              </a:rPr>
              <a:t>mostly </a:t>
            </a:r>
            <a:r>
              <a:rPr sz="2200" spc="-5" dirty="0">
                <a:latin typeface="Arial"/>
                <a:cs typeface="Arial"/>
              </a:rPr>
              <a:t>related </a:t>
            </a:r>
            <a:r>
              <a:rPr sz="2200" spc="0" dirty="0">
                <a:latin typeface="Arial"/>
                <a:cs typeface="Arial"/>
              </a:rPr>
              <a:t>to </a:t>
            </a:r>
            <a:r>
              <a:rPr sz="2200" spc="-5" dirty="0">
                <a:latin typeface="Arial"/>
                <a:cs typeface="Arial"/>
              </a:rPr>
              <a:t>this </a:t>
            </a:r>
            <a:r>
              <a:rPr sz="2200" dirty="0">
                <a:latin typeface="Arial"/>
                <a:cs typeface="Arial"/>
              </a:rPr>
              <a:t>encounter. The second </a:t>
            </a:r>
            <a:r>
              <a:rPr sz="2200" spc="-5" dirty="0">
                <a:latin typeface="Arial"/>
                <a:cs typeface="Arial"/>
              </a:rPr>
              <a:t>is primarily </a:t>
            </a:r>
            <a:r>
              <a:rPr sz="2200" dirty="0">
                <a:latin typeface="Arial"/>
                <a:cs typeface="Arial"/>
              </a:rPr>
              <a:t>a  theoretical response, </a:t>
            </a:r>
            <a:r>
              <a:rPr sz="2200" spc="-5" dirty="0">
                <a:latin typeface="Arial"/>
                <a:cs typeface="Arial"/>
              </a:rPr>
              <a:t>directed </a:t>
            </a:r>
            <a:r>
              <a:rPr sz="2200" dirty="0">
                <a:latin typeface="Arial"/>
                <a:cs typeface="Arial"/>
              </a:rPr>
              <a:t>more at the </a:t>
            </a:r>
            <a:r>
              <a:rPr sz="2200" spc="0" dirty="0">
                <a:latin typeface="Arial"/>
                <a:cs typeface="Arial"/>
              </a:rPr>
              <a:t>post- </a:t>
            </a:r>
            <a:r>
              <a:rPr sz="2200" spc="-5" dirty="0">
                <a:latin typeface="Arial"/>
                <a:cs typeface="Arial"/>
              </a:rPr>
              <a:t>structuralist  critique, which is felt </a:t>
            </a:r>
            <a:r>
              <a:rPr sz="2200" spc="0" dirty="0">
                <a:latin typeface="Arial"/>
                <a:cs typeface="Arial"/>
              </a:rPr>
              <a:t>to </a:t>
            </a:r>
            <a:r>
              <a:rPr sz="2200" spc="-5" dirty="0">
                <a:latin typeface="Arial"/>
                <a:cs typeface="Arial"/>
              </a:rPr>
              <a:t>be </a:t>
            </a:r>
            <a:r>
              <a:rPr sz="2200" dirty="0">
                <a:latin typeface="Arial"/>
                <a:cs typeface="Arial"/>
              </a:rPr>
              <a:t>the more </a:t>
            </a:r>
            <a:r>
              <a:rPr sz="2200" spc="-5" dirty="0">
                <a:latin typeface="Arial"/>
                <a:cs typeface="Arial"/>
              </a:rPr>
              <a:t>firmly grounded </a:t>
            </a:r>
            <a:r>
              <a:rPr sz="2200" dirty="0">
                <a:latin typeface="Arial"/>
                <a:cs typeface="Arial"/>
              </a:rPr>
              <a:t>of the two </a:t>
            </a:r>
            <a:r>
              <a:rPr sz="2200" spc="-10" dirty="0">
                <a:latin typeface="Arial"/>
                <a:cs typeface="Arial"/>
              </a:rPr>
              <a:t>and  </a:t>
            </a:r>
            <a:r>
              <a:rPr sz="2200" dirty="0">
                <a:latin typeface="Arial"/>
                <a:cs typeface="Arial"/>
              </a:rPr>
              <a:t>the </a:t>
            </a:r>
            <a:r>
              <a:rPr sz="2200" spc="-5" dirty="0">
                <a:latin typeface="Arial"/>
                <a:cs typeface="Arial"/>
              </a:rPr>
              <a:t>one which is closer </a:t>
            </a:r>
            <a:r>
              <a:rPr sz="2200" spc="0" dirty="0">
                <a:latin typeface="Arial"/>
                <a:cs typeface="Arial"/>
              </a:rPr>
              <a:t>to </a:t>
            </a:r>
            <a:r>
              <a:rPr sz="2200" spc="-5" dirty="0">
                <a:latin typeface="Arial"/>
                <a:cs typeface="Arial"/>
              </a:rPr>
              <a:t>critical </a:t>
            </a:r>
            <a:r>
              <a:rPr sz="2200" dirty="0">
                <a:latin typeface="Arial"/>
                <a:cs typeface="Arial"/>
              </a:rPr>
              <a:t>modernism's </a:t>
            </a:r>
            <a:r>
              <a:rPr sz="2200" spc="-5" dirty="0">
                <a:latin typeface="Arial"/>
                <a:cs typeface="Arial"/>
              </a:rPr>
              <a:t>own intellectual  traditions. </a:t>
            </a:r>
            <a:r>
              <a:rPr sz="2200" dirty="0">
                <a:latin typeface="Arial"/>
                <a:cs typeface="Arial"/>
              </a:rPr>
              <a:t>I </a:t>
            </a:r>
            <a:r>
              <a:rPr sz="2200" spc="-10" dirty="0">
                <a:latin typeface="Arial"/>
                <a:cs typeface="Arial"/>
              </a:rPr>
              <a:t>will </a:t>
            </a:r>
            <a:r>
              <a:rPr sz="2200" spc="-5" dirty="0">
                <a:latin typeface="Arial"/>
                <a:cs typeface="Arial"/>
              </a:rPr>
              <a:t>be dealing with this </a:t>
            </a:r>
            <a:r>
              <a:rPr sz="2200" dirty="0">
                <a:latin typeface="Arial"/>
                <a:cs typeface="Arial"/>
              </a:rPr>
              <a:t>response </a:t>
            </a:r>
            <a:r>
              <a:rPr sz="2200" spc="-5" dirty="0">
                <a:latin typeface="Arial"/>
                <a:cs typeface="Arial"/>
              </a:rPr>
              <a:t>in </a:t>
            </a:r>
            <a:r>
              <a:rPr sz="2200" dirty="0">
                <a:latin typeface="Arial"/>
                <a:cs typeface="Arial"/>
              </a:rPr>
              <a:t>the </a:t>
            </a:r>
            <a:r>
              <a:rPr sz="2200" spc="-5" dirty="0">
                <a:latin typeface="Arial"/>
                <a:cs typeface="Arial"/>
              </a:rPr>
              <a:t>ninth</a:t>
            </a:r>
            <a:r>
              <a:rPr sz="2200" spc="50" dirty="0">
                <a:latin typeface="Arial"/>
                <a:cs typeface="Arial"/>
              </a:rPr>
              <a:t> </a:t>
            </a:r>
            <a:r>
              <a:rPr sz="2200" spc="-5" dirty="0">
                <a:latin typeface="Arial"/>
                <a:cs typeface="Arial"/>
              </a:rPr>
              <a:t>lecture.</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293</a:t>
            </a:fld>
            <a:endParaRPr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978125"/>
            <a:ext cx="7647940" cy="1627505"/>
          </a:xfrm>
          <a:prstGeom prst="rect">
            <a:avLst/>
          </a:prstGeom>
        </p:spPr>
        <p:txBody>
          <a:bodyPr vert="horz" wrap="square" lIns="0" tIns="42545" rIns="0" bIns="0" rtlCol="0">
            <a:spAutoFit/>
          </a:bodyPr>
          <a:lstStyle/>
          <a:p>
            <a:pPr marL="356870" marR="5080" indent="-344170">
              <a:lnSpc>
                <a:spcPts val="3120"/>
              </a:lnSpc>
              <a:spcBef>
                <a:spcPts val="335"/>
              </a:spcBef>
              <a:buFont typeface="Arial"/>
              <a:buChar char="•"/>
              <a:tabLst>
                <a:tab pos="356870" algn="l"/>
                <a:tab pos="357505" algn="l"/>
              </a:tabLst>
            </a:pPr>
            <a:r>
              <a:rPr sz="2600" spc="-5" dirty="0">
                <a:latin typeface="Arial"/>
                <a:cs typeface="Arial"/>
              </a:rPr>
              <a:t>In some </a:t>
            </a:r>
            <a:r>
              <a:rPr sz="2600" spc="-10" dirty="0">
                <a:latin typeface="Arial"/>
                <a:cs typeface="Arial"/>
              </a:rPr>
              <a:t>variants of </a:t>
            </a:r>
            <a:r>
              <a:rPr sz="2700" i="1" spc="-50" dirty="0">
                <a:latin typeface="Arial"/>
                <a:cs typeface="Arial"/>
              </a:rPr>
              <a:t>cultural studies</a:t>
            </a:r>
            <a:r>
              <a:rPr sz="2600" spc="-50" dirty="0">
                <a:latin typeface="Arial"/>
                <a:cs typeface="Arial"/>
              </a:rPr>
              <a:t>, </a:t>
            </a:r>
            <a:r>
              <a:rPr sz="2600" spc="-5" dirty="0">
                <a:latin typeface="Arial"/>
                <a:cs typeface="Arial"/>
              </a:rPr>
              <a:t>it </a:t>
            </a:r>
            <a:r>
              <a:rPr sz="2600" spc="-10" dirty="0">
                <a:latin typeface="Arial"/>
                <a:cs typeface="Arial"/>
              </a:rPr>
              <a:t>has proved  possible </a:t>
            </a:r>
            <a:r>
              <a:rPr sz="2600" spc="-5" dirty="0">
                <a:latin typeface="Arial"/>
                <a:cs typeface="Arial"/>
              </a:rPr>
              <a:t>to </a:t>
            </a:r>
            <a:r>
              <a:rPr sz="2600" spc="-10" dirty="0">
                <a:latin typeface="Arial"/>
                <a:cs typeface="Arial"/>
              </a:rPr>
              <a:t>integrate both feminist concerns and </a:t>
            </a:r>
            <a:r>
              <a:rPr sz="2600" spc="-5" dirty="0">
                <a:latin typeface="Arial"/>
                <a:cs typeface="Arial"/>
              </a:rPr>
              <a:t>a  </a:t>
            </a:r>
            <a:r>
              <a:rPr sz="2600" spc="-10" dirty="0">
                <a:latin typeface="Arial"/>
                <a:cs typeface="Arial"/>
              </a:rPr>
              <a:t>number of the issues raised by post-structuralists  and post-modernists.</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294</a:t>
            </a:fld>
            <a:endParaRPr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763" y="484124"/>
            <a:ext cx="6022975" cy="406400"/>
          </a:xfrm>
          <a:prstGeom prst="rect">
            <a:avLst/>
          </a:prstGeom>
        </p:spPr>
        <p:txBody>
          <a:bodyPr vert="horz" wrap="square" lIns="0" tIns="12065" rIns="0" bIns="0" rtlCol="0">
            <a:spAutoFit/>
          </a:bodyPr>
          <a:lstStyle/>
          <a:p>
            <a:pPr marL="12700">
              <a:lnSpc>
                <a:spcPct val="100000"/>
              </a:lnSpc>
              <a:spcBef>
                <a:spcPts val="95"/>
              </a:spcBef>
            </a:pPr>
            <a:r>
              <a:rPr sz="2500" b="1" spc="-105" dirty="0">
                <a:solidFill>
                  <a:srgbClr val="FFFF00"/>
                </a:solidFill>
                <a:latin typeface="Arial"/>
                <a:cs typeface="Arial"/>
              </a:rPr>
              <a:t>Empirical responses </a:t>
            </a:r>
            <a:r>
              <a:rPr sz="2500" b="1" spc="-130" dirty="0">
                <a:solidFill>
                  <a:srgbClr val="FFFF00"/>
                </a:solidFill>
                <a:latin typeface="Arial"/>
                <a:cs typeface="Arial"/>
              </a:rPr>
              <a:t>to </a:t>
            </a:r>
            <a:r>
              <a:rPr sz="2500" b="1" spc="-80" dirty="0">
                <a:solidFill>
                  <a:srgbClr val="FFFF00"/>
                </a:solidFill>
                <a:latin typeface="Arial"/>
                <a:cs typeface="Arial"/>
              </a:rPr>
              <a:t>the</a:t>
            </a:r>
            <a:r>
              <a:rPr sz="2500" b="1" spc="100" dirty="0">
                <a:solidFill>
                  <a:srgbClr val="FFFF00"/>
                </a:solidFill>
                <a:latin typeface="Arial"/>
                <a:cs typeface="Arial"/>
              </a:rPr>
              <a:t> </a:t>
            </a:r>
            <a:r>
              <a:rPr sz="2500" b="1" spc="-125" dirty="0">
                <a:solidFill>
                  <a:srgbClr val="FFFF00"/>
                </a:solidFill>
                <a:latin typeface="Arial"/>
                <a:cs typeface="Arial"/>
              </a:rPr>
              <a:t>postmodernists</a:t>
            </a:r>
            <a:endParaRPr sz="25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295</a:t>
            </a:fld>
            <a:endParaRPr dirty="0"/>
          </a:p>
        </p:txBody>
      </p:sp>
      <p:sp>
        <p:nvSpPr>
          <p:cNvPr id="3" name="object 3"/>
          <p:cNvSpPr txBox="1"/>
          <p:nvPr/>
        </p:nvSpPr>
        <p:spPr>
          <a:xfrm>
            <a:off x="307340" y="1328419"/>
            <a:ext cx="8472805" cy="4671060"/>
          </a:xfrm>
          <a:prstGeom prst="rect">
            <a:avLst/>
          </a:prstGeom>
        </p:spPr>
        <p:txBody>
          <a:bodyPr vert="horz" wrap="square" lIns="0" tIns="53975" rIns="0" bIns="0" rtlCol="0">
            <a:spAutoFit/>
          </a:bodyPr>
          <a:lstStyle/>
          <a:p>
            <a:pPr marL="356870" marR="5080" indent="-344170">
              <a:lnSpc>
                <a:spcPts val="2590"/>
              </a:lnSpc>
              <a:spcBef>
                <a:spcPts val="425"/>
              </a:spcBef>
              <a:buChar char="•"/>
              <a:tabLst>
                <a:tab pos="356870" algn="l"/>
                <a:tab pos="357505" algn="l"/>
              </a:tabLst>
            </a:pPr>
            <a:r>
              <a:rPr sz="2400" spc="-5" dirty="0">
                <a:latin typeface="Arial"/>
                <a:cs typeface="Arial"/>
              </a:rPr>
              <a:t>The empirical </a:t>
            </a:r>
            <a:r>
              <a:rPr sz="2400" dirty="0">
                <a:latin typeface="Arial"/>
                <a:cs typeface="Arial"/>
              </a:rPr>
              <a:t>edge of the </a:t>
            </a:r>
            <a:r>
              <a:rPr sz="2400" spc="-5" dirty="0">
                <a:latin typeface="Arial"/>
                <a:cs typeface="Arial"/>
              </a:rPr>
              <a:t>post-modernist </a:t>
            </a:r>
            <a:r>
              <a:rPr sz="2400" dirty="0">
                <a:latin typeface="Arial"/>
                <a:cs typeface="Arial"/>
              </a:rPr>
              <a:t>attack on </a:t>
            </a:r>
            <a:r>
              <a:rPr sz="2400" spc="-5" dirty="0">
                <a:latin typeface="Arial"/>
                <a:cs typeface="Arial"/>
              </a:rPr>
              <a:t>critical  modernism consists effectively </a:t>
            </a:r>
            <a:r>
              <a:rPr sz="2400" dirty="0">
                <a:latin typeface="Arial"/>
                <a:cs typeface="Arial"/>
              </a:rPr>
              <a:t>of </a:t>
            </a:r>
            <a:r>
              <a:rPr sz="2400" spc="-5" dirty="0">
                <a:latin typeface="Arial"/>
                <a:cs typeface="Arial"/>
              </a:rPr>
              <a:t>identifying critical  modernism with </a:t>
            </a:r>
            <a:r>
              <a:rPr sz="2400" dirty="0">
                <a:latin typeface="Arial"/>
                <a:cs typeface="Arial"/>
              </a:rPr>
              <a:t>a </a:t>
            </a:r>
            <a:r>
              <a:rPr sz="2400" spc="-5" dirty="0">
                <a:latin typeface="Arial"/>
                <a:cs typeface="Arial"/>
              </a:rPr>
              <a:t>series </a:t>
            </a:r>
            <a:r>
              <a:rPr sz="2400" dirty="0">
                <a:latin typeface="Arial"/>
                <a:cs typeface="Arial"/>
              </a:rPr>
              <a:t>of </a:t>
            </a:r>
            <a:r>
              <a:rPr sz="2400" spc="-5" dirty="0">
                <a:latin typeface="Arial"/>
                <a:cs typeface="Arial"/>
              </a:rPr>
              <a:t>empirical statements </a:t>
            </a:r>
            <a:r>
              <a:rPr sz="2400" dirty="0">
                <a:latin typeface="Arial"/>
                <a:cs typeface="Arial"/>
              </a:rPr>
              <a:t>about the  </a:t>
            </a:r>
            <a:r>
              <a:rPr sz="2400" spc="-5" dirty="0">
                <a:latin typeface="Arial"/>
                <a:cs typeface="Arial"/>
              </a:rPr>
              <a:t>nature </a:t>
            </a:r>
            <a:r>
              <a:rPr sz="2400" dirty="0">
                <a:latin typeface="Arial"/>
                <a:cs typeface="Arial"/>
              </a:rPr>
              <a:t>of </a:t>
            </a:r>
            <a:r>
              <a:rPr sz="2400" spc="-5" dirty="0">
                <a:latin typeface="Arial"/>
                <a:cs typeface="Arial"/>
              </a:rPr>
              <a:t>contemporary society, showing </a:t>
            </a:r>
            <a:r>
              <a:rPr sz="2400" dirty="0">
                <a:latin typeface="Arial"/>
                <a:cs typeface="Arial"/>
              </a:rPr>
              <a:t>that these  </a:t>
            </a:r>
            <a:r>
              <a:rPr sz="2400" spc="-5" dirty="0">
                <a:latin typeface="Arial"/>
                <a:cs typeface="Arial"/>
              </a:rPr>
              <a:t>statements are </a:t>
            </a:r>
            <a:r>
              <a:rPr sz="2400" dirty="0">
                <a:latin typeface="Arial"/>
                <a:cs typeface="Arial"/>
              </a:rPr>
              <a:t>no </a:t>
            </a:r>
            <a:r>
              <a:rPr sz="2400" spc="-5" dirty="0">
                <a:latin typeface="Arial"/>
                <a:cs typeface="Arial"/>
              </a:rPr>
              <a:t>longer tenable, </a:t>
            </a:r>
            <a:r>
              <a:rPr sz="2400" dirty="0">
                <a:latin typeface="Arial"/>
                <a:cs typeface="Arial"/>
              </a:rPr>
              <a:t>and </a:t>
            </a:r>
            <a:r>
              <a:rPr sz="2400" spc="-5" dirty="0">
                <a:latin typeface="Arial"/>
                <a:cs typeface="Arial"/>
              </a:rPr>
              <a:t>arguing </a:t>
            </a:r>
            <a:r>
              <a:rPr sz="2400" dirty="0">
                <a:latin typeface="Arial"/>
                <a:cs typeface="Arial"/>
              </a:rPr>
              <a:t>that </a:t>
            </a:r>
            <a:r>
              <a:rPr sz="2400" spc="-5" dirty="0">
                <a:latin typeface="Arial"/>
                <a:cs typeface="Arial"/>
              </a:rPr>
              <a:t>this  demonstrates </a:t>
            </a:r>
            <a:r>
              <a:rPr sz="2400" dirty="0">
                <a:latin typeface="Arial"/>
                <a:cs typeface="Arial"/>
              </a:rPr>
              <a:t>the need for a </a:t>
            </a:r>
            <a:r>
              <a:rPr sz="2400" spc="-5" dirty="0">
                <a:latin typeface="Arial"/>
                <a:cs typeface="Arial"/>
              </a:rPr>
              <a:t>theoretical move from critical  modernism </a:t>
            </a:r>
            <a:r>
              <a:rPr sz="2400" dirty="0">
                <a:latin typeface="Arial"/>
                <a:cs typeface="Arial"/>
              </a:rPr>
              <a:t>to </a:t>
            </a:r>
            <a:r>
              <a:rPr sz="2400" spc="-5" dirty="0">
                <a:latin typeface="Arial"/>
                <a:cs typeface="Arial"/>
              </a:rPr>
              <a:t>post-modernism. The critical modernist  response accepts </a:t>
            </a:r>
            <a:r>
              <a:rPr sz="2400" dirty="0">
                <a:latin typeface="Arial"/>
                <a:cs typeface="Arial"/>
              </a:rPr>
              <a:t>that </a:t>
            </a:r>
            <a:r>
              <a:rPr sz="2400" spc="-5" dirty="0">
                <a:latin typeface="Arial"/>
                <a:cs typeface="Arial"/>
              </a:rPr>
              <a:t>empirical </a:t>
            </a:r>
            <a:r>
              <a:rPr sz="2400" dirty="0">
                <a:latin typeface="Arial"/>
                <a:cs typeface="Arial"/>
              </a:rPr>
              <a:t>changes have happened,  but </a:t>
            </a:r>
            <a:r>
              <a:rPr sz="2400" spc="-5" dirty="0">
                <a:latin typeface="Arial"/>
                <a:cs typeface="Arial"/>
              </a:rPr>
              <a:t>argues </a:t>
            </a:r>
            <a:r>
              <a:rPr sz="2400" dirty="0">
                <a:latin typeface="Arial"/>
                <a:cs typeface="Arial"/>
              </a:rPr>
              <a:t>that these do not </a:t>
            </a:r>
            <a:r>
              <a:rPr sz="2400" spc="-5" dirty="0">
                <a:latin typeface="Arial"/>
                <a:cs typeface="Arial"/>
              </a:rPr>
              <a:t>form </a:t>
            </a:r>
            <a:r>
              <a:rPr sz="2400" dirty="0">
                <a:latin typeface="Arial"/>
                <a:cs typeface="Arial"/>
              </a:rPr>
              <a:t>a fatal </a:t>
            </a:r>
            <a:r>
              <a:rPr sz="2400" spc="-5" dirty="0">
                <a:latin typeface="Arial"/>
                <a:cs typeface="Arial"/>
              </a:rPr>
              <a:t>challenge </a:t>
            </a:r>
            <a:r>
              <a:rPr sz="2400" dirty="0">
                <a:latin typeface="Arial"/>
                <a:cs typeface="Arial"/>
              </a:rPr>
              <a:t>to </a:t>
            </a:r>
            <a:r>
              <a:rPr sz="2400" spc="-5" dirty="0">
                <a:latin typeface="Arial"/>
                <a:cs typeface="Arial"/>
              </a:rPr>
              <a:t>critical  modernist theory. Instead, it is argued, </a:t>
            </a:r>
            <a:r>
              <a:rPr sz="2400" dirty="0">
                <a:latin typeface="Arial"/>
                <a:cs typeface="Arial"/>
              </a:rPr>
              <a:t>these changes can  best be </a:t>
            </a:r>
            <a:r>
              <a:rPr sz="2400" spc="-5" dirty="0">
                <a:latin typeface="Arial"/>
                <a:cs typeface="Arial"/>
              </a:rPr>
              <a:t>understood in </a:t>
            </a:r>
            <a:r>
              <a:rPr sz="2400" dirty="0">
                <a:latin typeface="Arial"/>
                <a:cs typeface="Arial"/>
              </a:rPr>
              <a:t>the </a:t>
            </a:r>
            <a:r>
              <a:rPr sz="2400" spc="-5" dirty="0">
                <a:latin typeface="Arial"/>
                <a:cs typeface="Arial"/>
              </a:rPr>
              <a:t>terms </a:t>
            </a:r>
            <a:r>
              <a:rPr sz="2400" dirty="0">
                <a:latin typeface="Arial"/>
                <a:cs typeface="Arial"/>
              </a:rPr>
              <a:t>of </a:t>
            </a:r>
            <a:r>
              <a:rPr sz="2400" spc="-5" dirty="0">
                <a:latin typeface="Arial"/>
                <a:cs typeface="Arial"/>
              </a:rPr>
              <a:t>general critical modernist  theory, it is pointed </a:t>
            </a:r>
            <a:r>
              <a:rPr sz="2400" dirty="0">
                <a:latin typeface="Arial"/>
                <a:cs typeface="Arial"/>
              </a:rPr>
              <a:t>out that the </a:t>
            </a:r>
            <a:r>
              <a:rPr sz="2400" spc="-5" dirty="0">
                <a:latin typeface="Arial"/>
                <a:cs typeface="Arial"/>
              </a:rPr>
              <a:t>same theory </a:t>
            </a:r>
            <a:r>
              <a:rPr sz="2400" dirty="0">
                <a:latin typeface="Arial"/>
                <a:cs typeface="Arial"/>
              </a:rPr>
              <a:t>can be </a:t>
            </a:r>
            <a:r>
              <a:rPr sz="2400" spc="-5" dirty="0">
                <a:latin typeface="Arial"/>
                <a:cs typeface="Arial"/>
              </a:rPr>
              <a:t>used </a:t>
            </a:r>
            <a:r>
              <a:rPr sz="2400" dirty="0">
                <a:latin typeface="Arial"/>
                <a:cs typeface="Arial"/>
              </a:rPr>
              <a:t>to  </a:t>
            </a:r>
            <a:r>
              <a:rPr sz="2400" spc="-5" dirty="0">
                <a:latin typeface="Arial"/>
                <a:cs typeface="Arial"/>
              </a:rPr>
              <a:t>support two different descriptions </a:t>
            </a:r>
            <a:r>
              <a:rPr sz="2400" dirty="0">
                <a:latin typeface="Arial"/>
                <a:cs typeface="Arial"/>
              </a:rPr>
              <a:t>of </a:t>
            </a:r>
            <a:r>
              <a:rPr sz="2400" spc="-5" dirty="0">
                <a:latin typeface="Arial"/>
                <a:cs typeface="Arial"/>
              </a:rPr>
              <a:t>two different empirical  situations.</a:t>
            </a:r>
            <a:endParaRPr sz="2400">
              <a:latin typeface="Arial"/>
              <a:cs typeface="Aria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78027"/>
            <a:ext cx="8453755" cy="4613275"/>
          </a:xfrm>
          <a:prstGeom prst="rect">
            <a:avLst/>
          </a:prstGeom>
        </p:spPr>
        <p:txBody>
          <a:bodyPr vert="horz" wrap="square" lIns="0" tIns="13970" rIns="0" bIns="0" rtlCol="0">
            <a:spAutoFit/>
          </a:bodyPr>
          <a:lstStyle/>
          <a:p>
            <a:pPr marL="356870" marR="5080" indent="-344170">
              <a:lnSpc>
                <a:spcPct val="100000"/>
              </a:lnSpc>
              <a:spcBef>
                <a:spcPts val="110"/>
              </a:spcBef>
              <a:buFont typeface="Arial"/>
              <a:buChar char="•"/>
              <a:tabLst>
                <a:tab pos="356870" algn="l"/>
                <a:tab pos="357505" algn="l"/>
              </a:tabLst>
            </a:pPr>
            <a:r>
              <a:rPr sz="2150" dirty="0">
                <a:latin typeface="Arial"/>
                <a:cs typeface="Arial"/>
              </a:rPr>
              <a:t>Thus, to take an obvious example, Marx’s assumptions that the  working class would </a:t>
            </a:r>
            <a:r>
              <a:rPr sz="2150" spc="-5" dirty="0">
                <a:latin typeface="Arial"/>
                <a:cs typeface="Arial"/>
              </a:rPr>
              <a:t>inevitably </a:t>
            </a:r>
            <a:r>
              <a:rPr sz="2150" dirty="0">
                <a:latin typeface="Arial"/>
                <a:cs typeface="Arial"/>
              </a:rPr>
              <a:t>develop </a:t>
            </a:r>
            <a:r>
              <a:rPr sz="2150" spc="0" dirty="0">
                <a:latin typeface="Arial"/>
                <a:cs typeface="Arial"/>
              </a:rPr>
              <a:t>a </a:t>
            </a:r>
            <a:r>
              <a:rPr sz="2150" dirty="0">
                <a:latin typeface="Arial"/>
                <a:cs typeface="Arial"/>
              </a:rPr>
              <a:t>revolutionary  consciousness was related to his assumption that it would get  larger and larger and at the same time poorer and poorer, be  forced together in factories and towns of </a:t>
            </a:r>
            <a:r>
              <a:rPr sz="2150" spc="-5" dirty="0">
                <a:latin typeface="Arial"/>
                <a:cs typeface="Arial"/>
              </a:rPr>
              <a:t>ever-larger </a:t>
            </a:r>
            <a:r>
              <a:rPr sz="2150" dirty="0">
                <a:latin typeface="Arial"/>
                <a:cs typeface="Arial"/>
              </a:rPr>
              <a:t>size and  pushed into ever more </a:t>
            </a:r>
            <a:r>
              <a:rPr sz="2150" spc="-5" dirty="0">
                <a:latin typeface="Arial"/>
                <a:cs typeface="Arial"/>
              </a:rPr>
              <a:t>bitter </a:t>
            </a:r>
            <a:r>
              <a:rPr sz="2150" dirty="0">
                <a:latin typeface="Arial"/>
                <a:cs typeface="Arial"/>
              </a:rPr>
              <a:t>conflicts with the owners. </a:t>
            </a:r>
            <a:r>
              <a:rPr sz="2150" spc="0" dirty="0">
                <a:latin typeface="Arial"/>
                <a:cs typeface="Arial"/>
              </a:rPr>
              <a:t>Thus, </a:t>
            </a:r>
            <a:r>
              <a:rPr sz="2150" dirty="0">
                <a:latin typeface="Arial"/>
                <a:cs typeface="Arial"/>
              </a:rPr>
              <a:t>he  assumed, </a:t>
            </a:r>
            <a:r>
              <a:rPr sz="2150" spc="-5" dirty="0">
                <a:latin typeface="Arial"/>
                <a:cs typeface="Arial"/>
              </a:rPr>
              <a:t>rising </a:t>
            </a:r>
            <a:r>
              <a:rPr sz="2150" dirty="0">
                <a:latin typeface="Arial"/>
                <a:cs typeface="Arial"/>
              </a:rPr>
              <a:t>levels of class struggle and increased </a:t>
            </a:r>
            <a:r>
              <a:rPr sz="2150" spc="-5" dirty="0">
                <a:latin typeface="Arial"/>
                <a:cs typeface="Arial"/>
              </a:rPr>
              <a:t>interaction  </a:t>
            </a:r>
            <a:r>
              <a:rPr sz="2150" dirty="0">
                <a:latin typeface="Arial"/>
                <a:cs typeface="Arial"/>
              </a:rPr>
              <a:t>within the class would lead to the formation of </a:t>
            </a:r>
            <a:r>
              <a:rPr sz="2150" spc="0" dirty="0">
                <a:latin typeface="Arial"/>
                <a:cs typeface="Arial"/>
              </a:rPr>
              <a:t>a </a:t>
            </a:r>
            <a:r>
              <a:rPr sz="2150" dirty="0">
                <a:latin typeface="Arial"/>
                <a:cs typeface="Arial"/>
              </a:rPr>
              <a:t>stronger and more  radical class consciousness. This argument makes </a:t>
            </a:r>
            <a:r>
              <a:rPr sz="2150" spc="0" dirty="0">
                <a:latin typeface="Arial"/>
                <a:cs typeface="Arial"/>
              </a:rPr>
              <a:t>a </a:t>
            </a:r>
            <a:r>
              <a:rPr sz="2150" dirty="0">
                <a:latin typeface="Arial"/>
                <a:cs typeface="Arial"/>
              </a:rPr>
              <a:t>good deal </a:t>
            </a:r>
            <a:r>
              <a:rPr sz="2150" spc="-5" dirty="0">
                <a:latin typeface="Arial"/>
                <a:cs typeface="Arial"/>
              </a:rPr>
              <a:t>of  </a:t>
            </a:r>
            <a:r>
              <a:rPr sz="2150" dirty="0">
                <a:latin typeface="Arial"/>
                <a:cs typeface="Arial"/>
              </a:rPr>
              <a:t>sense, if the assumptions about empirical trends that it is based on  are in fact correct. However, in practice the </a:t>
            </a:r>
            <a:r>
              <a:rPr sz="2150" spc="-5" dirty="0">
                <a:latin typeface="Arial"/>
                <a:cs typeface="Arial"/>
              </a:rPr>
              <a:t>industrial </a:t>
            </a:r>
            <a:r>
              <a:rPr sz="2150" dirty="0">
                <a:latin typeface="Arial"/>
                <a:cs typeface="Arial"/>
              </a:rPr>
              <a:t>working class  has generally failed to become </a:t>
            </a:r>
            <a:r>
              <a:rPr sz="2150" spc="0" dirty="0">
                <a:latin typeface="Arial"/>
                <a:cs typeface="Arial"/>
              </a:rPr>
              <a:t>a </a:t>
            </a:r>
            <a:r>
              <a:rPr sz="2150" dirty="0">
                <a:latin typeface="Arial"/>
                <a:cs typeface="Arial"/>
              </a:rPr>
              <a:t>majority of the population; over  time its </a:t>
            </a:r>
            <a:r>
              <a:rPr sz="2150" spc="-5" dirty="0">
                <a:latin typeface="Arial"/>
                <a:cs typeface="Arial"/>
              </a:rPr>
              <a:t>living </a:t>
            </a:r>
            <a:r>
              <a:rPr sz="2150" dirty="0">
                <a:latin typeface="Arial"/>
                <a:cs typeface="Arial"/>
              </a:rPr>
              <a:t>standards have </a:t>
            </a:r>
            <a:r>
              <a:rPr sz="2150" spc="-5" dirty="0">
                <a:latin typeface="Arial"/>
                <a:cs typeface="Arial"/>
              </a:rPr>
              <a:t>risen; </a:t>
            </a:r>
            <a:r>
              <a:rPr sz="2150" dirty="0">
                <a:latin typeface="Arial"/>
                <a:cs typeface="Arial"/>
              </a:rPr>
              <a:t>neither the workplace nor  population has behaved in quite the way he</a:t>
            </a:r>
            <a:r>
              <a:rPr sz="2150" spc="-90" dirty="0">
                <a:latin typeface="Arial"/>
                <a:cs typeface="Arial"/>
              </a:rPr>
              <a:t> </a:t>
            </a:r>
            <a:r>
              <a:rPr sz="2150" dirty="0">
                <a:latin typeface="Arial"/>
                <a:cs typeface="Arial"/>
              </a:rPr>
              <a:t>predicted.</a:t>
            </a:r>
            <a:endParaRPr sz="2150">
              <a:latin typeface="Arial"/>
              <a:cs typeface="Arial"/>
            </a:endParaRPr>
          </a:p>
        </p:txBody>
      </p:sp>
      <p:sp>
        <p:nvSpPr>
          <p:cNvPr id="3" name="object 3"/>
          <p:cNvSpPr/>
          <p:nvPr/>
        </p:nvSpPr>
        <p:spPr>
          <a:xfrm>
            <a:off x="7834632" y="4800612"/>
            <a:ext cx="1233116" cy="150991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296</a:t>
            </a:fld>
            <a:endParaRPr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401827"/>
            <a:ext cx="7969250" cy="5788025"/>
          </a:xfrm>
          <a:prstGeom prst="rect">
            <a:avLst/>
          </a:prstGeom>
        </p:spPr>
        <p:txBody>
          <a:bodyPr vert="horz" wrap="square" lIns="0" tIns="15240" rIns="0" bIns="0" rtlCol="0">
            <a:spAutoFit/>
          </a:bodyPr>
          <a:lstStyle/>
          <a:p>
            <a:pPr marL="356870" marR="5080" indent="-344170">
              <a:lnSpc>
                <a:spcPct val="99700"/>
              </a:lnSpc>
              <a:spcBef>
                <a:spcPts val="120"/>
              </a:spcBef>
              <a:buFont typeface="Arial"/>
              <a:buChar char="•"/>
              <a:tabLst>
                <a:tab pos="356870" algn="l"/>
                <a:tab pos="357505" algn="l"/>
              </a:tabLst>
            </a:pPr>
            <a:r>
              <a:rPr sz="2100" dirty="0">
                <a:latin typeface="Arial"/>
                <a:cs typeface="Arial"/>
              </a:rPr>
              <a:t>One critical modernist response </a:t>
            </a:r>
            <a:r>
              <a:rPr sz="2100" spc="-5" dirty="0">
                <a:latin typeface="Arial"/>
                <a:cs typeface="Arial"/>
              </a:rPr>
              <a:t>to </a:t>
            </a:r>
            <a:r>
              <a:rPr sz="2100" dirty="0">
                <a:latin typeface="Arial"/>
                <a:cs typeface="Arial"/>
              </a:rPr>
              <a:t>these points </a:t>
            </a:r>
            <a:r>
              <a:rPr sz="2100" spc="0" dirty="0">
                <a:latin typeface="Arial"/>
                <a:cs typeface="Arial"/>
              </a:rPr>
              <a:t>would be </a:t>
            </a:r>
            <a:r>
              <a:rPr sz="2100" spc="-5" dirty="0">
                <a:latin typeface="Arial"/>
                <a:cs typeface="Arial"/>
              </a:rPr>
              <a:t>to  </a:t>
            </a:r>
            <a:r>
              <a:rPr sz="2100" spc="0" dirty="0">
                <a:latin typeface="Arial"/>
                <a:cs typeface="Arial"/>
              </a:rPr>
              <a:t>point</a:t>
            </a:r>
            <a:r>
              <a:rPr sz="2100" spc="-70" dirty="0">
                <a:latin typeface="Arial"/>
                <a:cs typeface="Arial"/>
              </a:rPr>
              <a:t> </a:t>
            </a:r>
            <a:r>
              <a:rPr sz="2100" spc="0" dirty="0">
                <a:latin typeface="Arial"/>
                <a:cs typeface="Arial"/>
              </a:rPr>
              <a:t>out</a:t>
            </a:r>
            <a:r>
              <a:rPr sz="2100" spc="-45" dirty="0">
                <a:latin typeface="Arial"/>
                <a:cs typeface="Arial"/>
              </a:rPr>
              <a:t> </a:t>
            </a:r>
            <a:r>
              <a:rPr sz="2100" dirty="0">
                <a:latin typeface="Arial"/>
                <a:cs typeface="Arial"/>
              </a:rPr>
              <a:t>that</a:t>
            </a:r>
            <a:r>
              <a:rPr sz="2100" spc="0" dirty="0">
                <a:latin typeface="Arial"/>
                <a:cs typeface="Arial"/>
              </a:rPr>
              <a:t> </a:t>
            </a:r>
            <a:r>
              <a:rPr sz="2100" dirty="0">
                <a:latin typeface="Arial"/>
                <a:cs typeface="Arial"/>
              </a:rPr>
              <a:t>Marx's</a:t>
            </a:r>
            <a:r>
              <a:rPr sz="2100" spc="-35" dirty="0">
                <a:latin typeface="Arial"/>
                <a:cs typeface="Arial"/>
              </a:rPr>
              <a:t> </a:t>
            </a:r>
            <a:r>
              <a:rPr sz="2100" dirty="0">
                <a:latin typeface="Arial"/>
                <a:cs typeface="Arial"/>
              </a:rPr>
              <a:t>assumption</a:t>
            </a:r>
            <a:r>
              <a:rPr sz="2100" spc="-80" dirty="0">
                <a:latin typeface="Arial"/>
                <a:cs typeface="Arial"/>
              </a:rPr>
              <a:t> </a:t>
            </a:r>
            <a:r>
              <a:rPr sz="2100" dirty="0">
                <a:latin typeface="Arial"/>
                <a:cs typeface="Arial"/>
              </a:rPr>
              <a:t>that</a:t>
            </a:r>
            <a:r>
              <a:rPr sz="2100" spc="-20" dirty="0">
                <a:latin typeface="Arial"/>
                <a:cs typeface="Arial"/>
              </a:rPr>
              <a:t> </a:t>
            </a:r>
            <a:r>
              <a:rPr sz="2100" dirty="0">
                <a:latin typeface="Arial"/>
                <a:cs typeface="Arial"/>
              </a:rPr>
              <a:t>the</a:t>
            </a:r>
            <a:r>
              <a:rPr sz="2100" spc="-10" dirty="0">
                <a:latin typeface="Arial"/>
                <a:cs typeface="Arial"/>
              </a:rPr>
              <a:t> </a:t>
            </a:r>
            <a:r>
              <a:rPr sz="2100" spc="0" dirty="0">
                <a:latin typeface="Arial"/>
                <a:cs typeface="Arial"/>
              </a:rPr>
              <a:t>working</a:t>
            </a:r>
            <a:r>
              <a:rPr sz="2100" spc="-80" dirty="0">
                <a:latin typeface="Arial"/>
                <a:cs typeface="Arial"/>
              </a:rPr>
              <a:t> </a:t>
            </a:r>
            <a:r>
              <a:rPr sz="2100" spc="0" dirty="0">
                <a:latin typeface="Arial"/>
                <a:cs typeface="Arial"/>
              </a:rPr>
              <a:t>class</a:t>
            </a:r>
            <a:r>
              <a:rPr sz="2100" spc="-60" dirty="0">
                <a:latin typeface="Arial"/>
                <a:cs typeface="Arial"/>
              </a:rPr>
              <a:t> </a:t>
            </a:r>
            <a:r>
              <a:rPr sz="2100" spc="0" dirty="0">
                <a:latin typeface="Arial"/>
                <a:cs typeface="Arial"/>
              </a:rPr>
              <a:t>would</a:t>
            </a:r>
            <a:r>
              <a:rPr sz="2100" spc="-80" dirty="0">
                <a:latin typeface="Arial"/>
                <a:cs typeface="Arial"/>
              </a:rPr>
              <a:t> </a:t>
            </a:r>
            <a:r>
              <a:rPr sz="2100" spc="0" dirty="0">
                <a:latin typeface="Arial"/>
                <a:cs typeface="Arial"/>
              </a:rPr>
              <a:t>be  </a:t>
            </a:r>
            <a:r>
              <a:rPr sz="2100" spc="-5" dirty="0">
                <a:latin typeface="Arial"/>
                <a:cs typeface="Arial"/>
              </a:rPr>
              <a:t>overwhelmingly </a:t>
            </a:r>
            <a:r>
              <a:rPr sz="2100" dirty="0">
                <a:latin typeface="Arial"/>
                <a:cs typeface="Arial"/>
              </a:rPr>
              <a:t>industrial </a:t>
            </a:r>
            <a:r>
              <a:rPr sz="2100" spc="0" dirty="0">
                <a:latin typeface="Arial"/>
                <a:cs typeface="Arial"/>
              </a:rPr>
              <a:t>and </a:t>
            </a:r>
            <a:r>
              <a:rPr sz="2100" spc="-5" dirty="0">
                <a:latin typeface="Arial"/>
                <a:cs typeface="Arial"/>
              </a:rPr>
              <a:t>manual </a:t>
            </a:r>
            <a:r>
              <a:rPr sz="2100" dirty="0">
                <a:latin typeface="Arial"/>
                <a:cs typeface="Arial"/>
              </a:rPr>
              <a:t>are </a:t>
            </a:r>
            <a:r>
              <a:rPr sz="2100" spc="0" dirty="0">
                <a:latin typeface="Arial"/>
                <a:cs typeface="Arial"/>
              </a:rPr>
              <a:t>not a </a:t>
            </a:r>
            <a:r>
              <a:rPr sz="2100" dirty="0">
                <a:latin typeface="Arial"/>
                <a:cs typeface="Arial"/>
              </a:rPr>
              <a:t>necessary result  </a:t>
            </a:r>
            <a:r>
              <a:rPr sz="2100" spc="0" dirty="0">
                <a:latin typeface="Arial"/>
                <a:cs typeface="Arial"/>
              </a:rPr>
              <a:t>of </a:t>
            </a:r>
            <a:r>
              <a:rPr sz="2100" dirty="0">
                <a:latin typeface="Arial"/>
                <a:cs typeface="Arial"/>
              </a:rPr>
              <a:t>the central parts </a:t>
            </a:r>
            <a:r>
              <a:rPr sz="2100" spc="0" dirty="0">
                <a:latin typeface="Arial"/>
                <a:cs typeface="Arial"/>
              </a:rPr>
              <a:t>of his </a:t>
            </a:r>
            <a:r>
              <a:rPr sz="2100" dirty="0">
                <a:latin typeface="Arial"/>
                <a:cs typeface="Arial"/>
              </a:rPr>
              <a:t>theory </a:t>
            </a:r>
            <a:r>
              <a:rPr sz="2100" spc="0" dirty="0">
                <a:latin typeface="Arial"/>
                <a:cs typeface="Arial"/>
              </a:rPr>
              <a:t>of </a:t>
            </a:r>
            <a:r>
              <a:rPr sz="2100" dirty="0">
                <a:latin typeface="Arial"/>
                <a:cs typeface="Arial"/>
              </a:rPr>
              <a:t>capitalism, </a:t>
            </a:r>
            <a:r>
              <a:rPr sz="2100" spc="-5" dirty="0">
                <a:latin typeface="Arial"/>
                <a:cs typeface="Arial"/>
              </a:rPr>
              <a:t>for </a:t>
            </a:r>
            <a:r>
              <a:rPr sz="2100" dirty="0">
                <a:latin typeface="Arial"/>
                <a:cs typeface="Arial"/>
              </a:rPr>
              <a:t>example, </a:t>
            </a:r>
            <a:r>
              <a:rPr sz="2100" spc="0" dirty="0">
                <a:latin typeface="Arial"/>
                <a:cs typeface="Arial"/>
              </a:rPr>
              <a:t>and  </a:t>
            </a:r>
            <a:r>
              <a:rPr sz="2100" spc="-5" dirty="0">
                <a:latin typeface="Arial"/>
                <a:cs typeface="Arial"/>
              </a:rPr>
              <a:t>to </a:t>
            </a:r>
            <a:r>
              <a:rPr sz="2100" dirty="0">
                <a:latin typeface="Arial"/>
                <a:cs typeface="Arial"/>
              </a:rPr>
              <a:t>argue that </a:t>
            </a:r>
            <a:r>
              <a:rPr sz="2100" spc="0" dirty="0">
                <a:latin typeface="Arial"/>
                <a:cs typeface="Arial"/>
              </a:rPr>
              <a:t>a </a:t>
            </a:r>
            <a:r>
              <a:rPr sz="2100" dirty="0">
                <a:latin typeface="Arial"/>
                <a:cs typeface="Arial"/>
              </a:rPr>
              <a:t>"service proletariat" </a:t>
            </a:r>
            <a:r>
              <a:rPr sz="2100" spc="0" dirty="0">
                <a:latin typeface="Arial"/>
                <a:cs typeface="Arial"/>
              </a:rPr>
              <a:t>is </a:t>
            </a:r>
            <a:r>
              <a:rPr sz="2100" dirty="0">
                <a:latin typeface="Arial"/>
                <a:cs typeface="Arial"/>
              </a:rPr>
              <a:t>perfectly compatible with  Marx's overall account. </a:t>
            </a:r>
            <a:r>
              <a:rPr sz="2100" spc="0" dirty="0">
                <a:latin typeface="Arial"/>
                <a:cs typeface="Arial"/>
              </a:rPr>
              <a:t>What is </a:t>
            </a:r>
            <a:r>
              <a:rPr sz="2100" dirty="0">
                <a:latin typeface="Arial"/>
                <a:cs typeface="Arial"/>
              </a:rPr>
              <a:t>then </a:t>
            </a:r>
            <a:r>
              <a:rPr sz="2100" spc="0" dirty="0">
                <a:latin typeface="Arial"/>
                <a:cs typeface="Arial"/>
              </a:rPr>
              <a:t>needed is </a:t>
            </a:r>
            <a:r>
              <a:rPr sz="2100" dirty="0">
                <a:latin typeface="Arial"/>
                <a:cs typeface="Arial"/>
              </a:rPr>
              <a:t>either </a:t>
            </a:r>
            <a:r>
              <a:rPr sz="2100" spc="0" dirty="0">
                <a:latin typeface="Arial"/>
                <a:cs typeface="Arial"/>
              </a:rPr>
              <a:t>a  </a:t>
            </a:r>
            <a:r>
              <a:rPr sz="2100" dirty="0">
                <a:latin typeface="Arial"/>
                <a:cs typeface="Arial"/>
              </a:rPr>
              <a:t>reformulation </a:t>
            </a:r>
            <a:r>
              <a:rPr sz="2100" spc="0" dirty="0">
                <a:latin typeface="Arial"/>
                <a:cs typeface="Arial"/>
              </a:rPr>
              <a:t>of </a:t>
            </a:r>
            <a:r>
              <a:rPr sz="2100" dirty="0">
                <a:latin typeface="Arial"/>
                <a:cs typeface="Arial"/>
              </a:rPr>
              <a:t>that theory </a:t>
            </a:r>
            <a:r>
              <a:rPr sz="2100" spc="0" dirty="0">
                <a:latin typeface="Arial"/>
                <a:cs typeface="Arial"/>
              </a:rPr>
              <a:t>or a </a:t>
            </a:r>
            <a:r>
              <a:rPr sz="2100" dirty="0">
                <a:latin typeface="Arial"/>
                <a:cs typeface="Arial"/>
              </a:rPr>
              <a:t>periodisation </a:t>
            </a:r>
            <a:r>
              <a:rPr sz="2100" spc="-5" dirty="0">
                <a:latin typeface="Arial"/>
                <a:cs typeface="Arial"/>
              </a:rPr>
              <a:t>which accounts for  </a:t>
            </a:r>
            <a:r>
              <a:rPr sz="2100" dirty="0">
                <a:latin typeface="Arial"/>
                <a:cs typeface="Arial"/>
              </a:rPr>
              <a:t>the different situations </a:t>
            </a:r>
            <a:r>
              <a:rPr sz="2100" spc="0" dirty="0">
                <a:latin typeface="Arial"/>
                <a:cs typeface="Arial"/>
              </a:rPr>
              <a:t>prevailing in </a:t>
            </a:r>
            <a:r>
              <a:rPr sz="2100" spc="-5" dirty="0">
                <a:latin typeface="Arial"/>
                <a:cs typeface="Arial"/>
              </a:rPr>
              <a:t>different </a:t>
            </a:r>
            <a:r>
              <a:rPr sz="2100" dirty="0">
                <a:latin typeface="Arial"/>
                <a:cs typeface="Arial"/>
              </a:rPr>
              <a:t>periods. </a:t>
            </a:r>
            <a:r>
              <a:rPr sz="2100" spc="0" dirty="0">
                <a:latin typeface="Arial"/>
                <a:cs typeface="Arial"/>
              </a:rPr>
              <a:t>This is, </a:t>
            </a:r>
            <a:r>
              <a:rPr sz="2100" dirty="0">
                <a:latin typeface="Arial"/>
                <a:cs typeface="Arial"/>
              </a:rPr>
              <a:t>I  think, </a:t>
            </a:r>
            <a:r>
              <a:rPr sz="2100" spc="0" dirty="0">
                <a:latin typeface="Arial"/>
                <a:cs typeface="Arial"/>
              </a:rPr>
              <a:t>generally a </a:t>
            </a:r>
            <a:r>
              <a:rPr sz="2100" dirty="0">
                <a:latin typeface="Arial"/>
                <a:cs typeface="Arial"/>
              </a:rPr>
              <a:t>legitimate strategy; </a:t>
            </a:r>
            <a:r>
              <a:rPr sz="2100" spc="0" dirty="0">
                <a:latin typeface="Arial"/>
                <a:cs typeface="Arial"/>
              </a:rPr>
              <a:t>but </a:t>
            </a:r>
            <a:r>
              <a:rPr sz="2100" dirty="0">
                <a:latin typeface="Arial"/>
                <a:cs typeface="Arial"/>
              </a:rPr>
              <a:t>its implications are </a:t>
            </a:r>
            <a:r>
              <a:rPr sz="2100" spc="0" dirty="0">
                <a:latin typeface="Arial"/>
                <a:cs typeface="Arial"/>
              </a:rPr>
              <a:t>not  always </a:t>
            </a:r>
            <a:r>
              <a:rPr sz="2100" dirty="0">
                <a:latin typeface="Arial"/>
                <a:cs typeface="Arial"/>
              </a:rPr>
              <a:t>thought through. </a:t>
            </a:r>
            <a:r>
              <a:rPr sz="2100" spc="-5" dirty="0">
                <a:latin typeface="Arial"/>
                <a:cs typeface="Arial"/>
              </a:rPr>
              <a:t>In </a:t>
            </a:r>
            <a:r>
              <a:rPr sz="2100" dirty="0">
                <a:latin typeface="Arial"/>
                <a:cs typeface="Arial"/>
              </a:rPr>
              <a:t>particular, many critical modernists  still argue </a:t>
            </a:r>
            <a:r>
              <a:rPr sz="2100" spc="0" dirty="0">
                <a:latin typeface="Arial"/>
                <a:cs typeface="Arial"/>
              </a:rPr>
              <a:t>in </a:t>
            </a:r>
            <a:r>
              <a:rPr sz="2100" spc="-5" dirty="0">
                <a:latin typeface="Arial"/>
                <a:cs typeface="Arial"/>
              </a:rPr>
              <a:t>terms </a:t>
            </a:r>
            <a:r>
              <a:rPr sz="2100" spc="0" dirty="0">
                <a:latin typeface="Arial"/>
                <a:cs typeface="Arial"/>
              </a:rPr>
              <a:t>of a </a:t>
            </a:r>
            <a:r>
              <a:rPr sz="2100" dirty="0">
                <a:latin typeface="Arial"/>
                <a:cs typeface="Arial"/>
              </a:rPr>
              <a:t>necessary (structurally determined) </a:t>
            </a:r>
            <a:r>
              <a:rPr sz="2100" spc="0" dirty="0">
                <a:latin typeface="Arial"/>
                <a:cs typeface="Arial"/>
              </a:rPr>
              <a:t>logic  of </a:t>
            </a:r>
            <a:r>
              <a:rPr sz="2100" dirty="0">
                <a:latin typeface="Arial"/>
                <a:cs typeface="Arial"/>
              </a:rPr>
              <a:t>development. </a:t>
            </a:r>
            <a:r>
              <a:rPr sz="2100" spc="0" dirty="0">
                <a:latin typeface="Arial"/>
                <a:cs typeface="Arial"/>
              </a:rPr>
              <a:t>This </a:t>
            </a:r>
            <a:r>
              <a:rPr sz="2100" spc="-5" dirty="0">
                <a:latin typeface="Arial"/>
                <a:cs typeface="Arial"/>
              </a:rPr>
              <a:t>often </a:t>
            </a:r>
            <a:r>
              <a:rPr sz="2100" dirty="0">
                <a:latin typeface="Arial"/>
                <a:cs typeface="Arial"/>
              </a:rPr>
              <a:t>amounts simply </a:t>
            </a:r>
            <a:r>
              <a:rPr sz="2100" spc="-5" dirty="0">
                <a:latin typeface="Arial"/>
                <a:cs typeface="Arial"/>
              </a:rPr>
              <a:t>to </a:t>
            </a:r>
            <a:r>
              <a:rPr sz="2100" dirty="0">
                <a:latin typeface="Arial"/>
                <a:cs typeface="Arial"/>
              </a:rPr>
              <a:t>hindsight, </a:t>
            </a:r>
            <a:r>
              <a:rPr sz="2100" spc="0" dirty="0">
                <a:latin typeface="Arial"/>
                <a:cs typeface="Arial"/>
              </a:rPr>
              <a:t>where  </a:t>
            </a:r>
            <a:r>
              <a:rPr sz="2100" dirty="0">
                <a:latin typeface="Arial"/>
                <a:cs typeface="Arial"/>
              </a:rPr>
              <a:t>previously unexpected developments are subsequently  explained </a:t>
            </a:r>
            <a:r>
              <a:rPr sz="2100" spc="0" dirty="0">
                <a:latin typeface="Arial"/>
                <a:cs typeface="Arial"/>
              </a:rPr>
              <a:t>away as </a:t>
            </a:r>
            <a:r>
              <a:rPr sz="2100" dirty="0">
                <a:latin typeface="Arial"/>
                <a:cs typeface="Arial"/>
              </a:rPr>
              <a:t>part </a:t>
            </a:r>
            <a:r>
              <a:rPr sz="2100" spc="0" dirty="0">
                <a:latin typeface="Arial"/>
                <a:cs typeface="Arial"/>
              </a:rPr>
              <a:t>of a single, </a:t>
            </a:r>
            <a:r>
              <a:rPr sz="2100" dirty="0">
                <a:latin typeface="Arial"/>
                <a:cs typeface="Arial"/>
              </a:rPr>
              <a:t>historically </a:t>
            </a:r>
            <a:r>
              <a:rPr sz="2100" spc="-5" dirty="0">
                <a:latin typeface="Arial"/>
                <a:cs typeface="Arial"/>
              </a:rPr>
              <a:t>inevitable  development; </a:t>
            </a:r>
            <a:r>
              <a:rPr sz="2100" dirty="0">
                <a:latin typeface="Arial"/>
                <a:cs typeface="Arial"/>
              </a:rPr>
              <a:t>more seriously, </a:t>
            </a:r>
            <a:r>
              <a:rPr sz="2100" spc="0" dirty="0">
                <a:latin typeface="Arial"/>
                <a:cs typeface="Arial"/>
              </a:rPr>
              <a:t>as </a:t>
            </a:r>
            <a:r>
              <a:rPr sz="2100" dirty="0">
                <a:latin typeface="Arial"/>
                <a:cs typeface="Arial"/>
              </a:rPr>
              <a:t>this </a:t>
            </a:r>
            <a:r>
              <a:rPr sz="2100" spc="0" dirty="0">
                <a:latin typeface="Arial"/>
                <a:cs typeface="Arial"/>
              </a:rPr>
              <a:t>example </a:t>
            </a:r>
            <a:r>
              <a:rPr sz="2100" dirty="0">
                <a:latin typeface="Arial"/>
                <a:cs typeface="Arial"/>
              </a:rPr>
              <a:t>makes clear, the  </a:t>
            </a:r>
            <a:r>
              <a:rPr sz="2100" spc="0" dirty="0">
                <a:latin typeface="Arial"/>
                <a:cs typeface="Arial"/>
              </a:rPr>
              <a:t>kind of </a:t>
            </a:r>
            <a:r>
              <a:rPr sz="2200" i="1" spc="-45" dirty="0">
                <a:latin typeface="Arial"/>
                <a:cs typeface="Arial"/>
              </a:rPr>
              <a:t>contingency </a:t>
            </a:r>
            <a:r>
              <a:rPr sz="2100" dirty="0">
                <a:latin typeface="Arial"/>
                <a:cs typeface="Arial"/>
              </a:rPr>
              <a:t>that enters into </a:t>
            </a:r>
            <a:r>
              <a:rPr sz="2100" spc="0" dirty="0">
                <a:latin typeface="Arial"/>
                <a:cs typeface="Arial"/>
              </a:rPr>
              <a:t>class </a:t>
            </a:r>
            <a:r>
              <a:rPr sz="2100" dirty="0">
                <a:latin typeface="Arial"/>
                <a:cs typeface="Arial"/>
              </a:rPr>
              <a:t>formation </a:t>
            </a:r>
            <a:r>
              <a:rPr sz="2100" spc="0" dirty="0">
                <a:latin typeface="Arial"/>
                <a:cs typeface="Arial"/>
              </a:rPr>
              <a:t>under  </a:t>
            </a:r>
            <a:r>
              <a:rPr sz="2100" dirty="0">
                <a:latin typeface="Arial"/>
                <a:cs typeface="Arial"/>
              </a:rPr>
              <a:t>conditions </a:t>
            </a:r>
            <a:r>
              <a:rPr sz="2100" spc="0" dirty="0">
                <a:latin typeface="Arial"/>
                <a:cs typeface="Arial"/>
              </a:rPr>
              <a:t>of </a:t>
            </a:r>
            <a:r>
              <a:rPr sz="2100" dirty="0">
                <a:latin typeface="Arial"/>
                <a:cs typeface="Arial"/>
              </a:rPr>
              <a:t>disaggregation </a:t>
            </a:r>
            <a:r>
              <a:rPr sz="2100" spc="0" dirty="0">
                <a:latin typeface="Arial"/>
                <a:cs typeface="Arial"/>
              </a:rPr>
              <a:t>and </a:t>
            </a:r>
            <a:r>
              <a:rPr sz="2100" spc="-5" dirty="0">
                <a:latin typeface="Arial"/>
                <a:cs typeface="Arial"/>
              </a:rPr>
              <a:t>dispersal </a:t>
            </a:r>
            <a:r>
              <a:rPr sz="2100" dirty="0">
                <a:latin typeface="Arial"/>
                <a:cs typeface="Arial"/>
              </a:rPr>
              <a:t>rather than ever-  increasing </a:t>
            </a:r>
            <a:r>
              <a:rPr sz="2100" spc="-5" dirty="0">
                <a:latin typeface="Arial"/>
                <a:cs typeface="Arial"/>
              </a:rPr>
              <a:t>concentration </a:t>
            </a:r>
            <a:r>
              <a:rPr sz="2100" dirty="0">
                <a:latin typeface="Arial"/>
                <a:cs typeface="Arial"/>
              </a:rPr>
              <a:t>then </a:t>
            </a:r>
            <a:r>
              <a:rPr sz="2100" spc="0" dirty="0">
                <a:latin typeface="Arial"/>
                <a:cs typeface="Arial"/>
              </a:rPr>
              <a:t>need </a:t>
            </a:r>
            <a:r>
              <a:rPr sz="2100" spc="-5" dirty="0">
                <a:latin typeface="Arial"/>
                <a:cs typeface="Arial"/>
              </a:rPr>
              <a:t>to </a:t>
            </a:r>
            <a:r>
              <a:rPr sz="2100" spc="0" dirty="0">
                <a:latin typeface="Arial"/>
                <a:cs typeface="Arial"/>
              </a:rPr>
              <a:t>be </a:t>
            </a:r>
            <a:r>
              <a:rPr sz="2100" dirty="0">
                <a:latin typeface="Arial"/>
                <a:cs typeface="Arial"/>
              </a:rPr>
              <a:t>taken</a:t>
            </a:r>
            <a:r>
              <a:rPr sz="2100" spc="-245" dirty="0">
                <a:latin typeface="Arial"/>
                <a:cs typeface="Arial"/>
              </a:rPr>
              <a:t> </a:t>
            </a:r>
            <a:r>
              <a:rPr sz="2100" dirty="0">
                <a:latin typeface="Arial"/>
                <a:cs typeface="Arial"/>
              </a:rPr>
              <a:t>seriously.</a:t>
            </a:r>
            <a:endParaRPr sz="21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297</a:t>
            </a:fld>
            <a:endParaRPr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630427"/>
            <a:ext cx="8336280" cy="3983354"/>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spc="-5" dirty="0">
                <a:latin typeface="Arial"/>
                <a:cs typeface="Arial"/>
              </a:rPr>
              <a:t>Nevertheless, </a:t>
            </a:r>
            <a:r>
              <a:rPr sz="2200" dirty="0">
                <a:latin typeface="Arial"/>
                <a:cs typeface="Arial"/>
              </a:rPr>
              <a:t>the strategy </a:t>
            </a:r>
            <a:r>
              <a:rPr sz="2200" spc="-5" dirty="0">
                <a:latin typeface="Arial"/>
                <a:cs typeface="Arial"/>
              </a:rPr>
              <a:t>is </a:t>
            </a:r>
            <a:r>
              <a:rPr sz="2200" dirty="0">
                <a:latin typeface="Arial"/>
                <a:cs typeface="Arial"/>
              </a:rPr>
              <a:t>not </a:t>
            </a:r>
            <a:r>
              <a:rPr sz="2200" spc="-5" dirty="0">
                <a:latin typeface="Arial"/>
                <a:cs typeface="Arial"/>
              </a:rPr>
              <a:t>in itself illegitimate. </a:t>
            </a:r>
            <a:r>
              <a:rPr sz="2200" dirty="0">
                <a:latin typeface="Arial"/>
                <a:cs typeface="Arial"/>
              </a:rPr>
              <a:t>What I </a:t>
            </a:r>
            <a:r>
              <a:rPr sz="2200" spc="-5" dirty="0">
                <a:latin typeface="Arial"/>
                <a:cs typeface="Arial"/>
              </a:rPr>
              <a:t>want  </a:t>
            </a:r>
            <a:r>
              <a:rPr sz="2200" spc="0" dirty="0">
                <a:latin typeface="Arial"/>
                <a:cs typeface="Arial"/>
              </a:rPr>
              <a:t>to </a:t>
            </a:r>
            <a:r>
              <a:rPr sz="2200" spc="-5" dirty="0">
                <a:latin typeface="Arial"/>
                <a:cs typeface="Arial"/>
              </a:rPr>
              <a:t>outline today is what </a:t>
            </a:r>
            <a:r>
              <a:rPr sz="2200" dirty="0">
                <a:latin typeface="Arial"/>
                <a:cs typeface="Arial"/>
              </a:rPr>
              <a:t>I </a:t>
            </a:r>
            <a:r>
              <a:rPr sz="2200" spc="-5" dirty="0">
                <a:latin typeface="Arial"/>
                <a:cs typeface="Arial"/>
              </a:rPr>
              <a:t>think </a:t>
            </a:r>
            <a:r>
              <a:rPr sz="2200" dirty="0">
                <a:latin typeface="Arial"/>
                <a:cs typeface="Arial"/>
              </a:rPr>
              <a:t>may </a:t>
            </a:r>
            <a:r>
              <a:rPr sz="2200" spc="-5" dirty="0">
                <a:latin typeface="Arial"/>
                <a:cs typeface="Arial"/>
              </a:rPr>
              <a:t>be </a:t>
            </a:r>
            <a:r>
              <a:rPr sz="2200" dirty="0">
                <a:latin typeface="Arial"/>
                <a:cs typeface="Arial"/>
              </a:rPr>
              <a:t>a coherent </a:t>
            </a:r>
            <a:r>
              <a:rPr sz="2200" spc="-5" dirty="0">
                <a:latin typeface="Arial"/>
                <a:cs typeface="Arial"/>
              </a:rPr>
              <a:t>empirical  </a:t>
            </a:r>
            <a:r>
              <a:rPr sz="2200" dirty="0">
                <a:latin typeface="Arial"/>
                <a:cs typeface="Arial"/>
              </a:rPr>
              <a:t>account of a new </a:t>
            </a:r>
            <a:r>
              <a:rPr sz="2200" spc="-5" dirty="0">
                <a:latin typeface="Arial"/>
                <a:cs typeface="Arial"/>
              </a:rPr>
              <a:t>totality, emerging </a:t>
            </a:r>
            <a:r>
              <a:rPr sz="2200" dirty="0">
                <a:latin typeface="Arial"/>
                <a:cs typeface="Arial"/>
              </a:rPr>
              <a:t>out of the </a:t>
            </a:r>
            <a:r>
              <a:rPr sz="2200" spc="-5" dirty="0">
                <a:latin typeface="Arial"/>
                <a:cs typeface="Arial"/>
              </a:rPr>
              <a:t>writings </a:t>
            </a:r>
            <a:r>
              <a:rPr sz="2200" dirty="0">
                <a:latin typeface="Arial"/>
                <a:cs typeface="Arial"/>
              </a:rPr>
              <a:t>of a  number of authors </a:t>
            </a:r>
            <a:r>
              <a:rPr sz="2200" spc="-5" dirty="0">
                <a:latin typeface="Arial"/>
                <a:cs typeface="Arial"/>
              </a:rPr>
              <a:t>within </a:t>
            </a:r>
            <a:r>
              <a:rPr sz="2200" dirty="0">
                <a:latin typeface="Arial"/>
                <a:cs typeface="Arial"/>
              </a:rPr>
              <a:t>the </a:t>
            </a:r>
            <a:r>
              <a:rPr sz="2200" spc="-5" dirty="0">
                <a:latin typeface="Arial"/>
                <a:cs typeface="Arial"/>
              </a:rPr>
              <a:t>critical modernist tradition. This  </a:t>
            </a:r>
            <a:r>
              <a:rPr sz="2200" dirty="0">
                <a:latin typeface="Arial"/>
                <a:cs typeface="Arial"/>
              </a:rPr>
              <a:t>account </a:t>
            </a:r>
            <a:r>
              <a:rPr sz="2200" spc="-5" dirty="0">
                <a:latin typeface="Arial"/>
                <a:cs typeface="Arial"/>
              </a:rPr>
              <a:t>brings </a:t>
            </a:r>
            <a:r>
              <a:rPr sz="2200" dirty="0">
                <a:latin typeface="Arial"/>
                <a:cs typeface="Arial"/>
              </a:rPr>
              <a:t>a number of </a:t>
            </a:r>
            <a:r>
              <a:rPr sz="2200" spc="-5" dirty="0">
                <a:latin typeface="Arial"/>
                <a:cs typeface="Arial"/>
              </a:rPr>
              <a:t>issues</a:t>
            </a:r>
            <a:r>
              <a:rPr sz="2200" spc="-55" dirty="0">
                <a:latin typeface="Arial"/>
                <a:cs typeface="Arial"/>
              </a:rPr>
              <a:t> </a:t>
            </a:r>
            <a:r>
              <a:rPr sz="2200" dirty="0">
                <a:latin typeface="Arial"/>
                <a:cs typeface="Arial"/>
              </a:rPr>
              <a:t>together:</a:t>
            </a:r>
            <a:endParaRPr sz="2200">
              <a:latin typeface="Arial"/>
              <a:cs typeface="Arial"/>
            </a:endParaRPr>
          </a:p>
          <a:p>
            <a:pPr>
              <a:lnSpc>
                <a:spcPct val="100000"/>
              </a:lnSpc>
              <a:spcBef>
                <a:spcPts val="40"/>
              </a:spcBef>
            </a:pPr>
            <a:endParaRPr sz="3250">
              <a:latin typeface="Times New Roman"/>
              <a:cs typeface="Times New Roman"/>
            </a:endParaRPr>
          </a:p>
          <a:p>
            <a:pPr marL="527685" marR="714375" indent="-514984">
              <a:lnSpc>
                <a:spcPts val="2640"/>
              </a:lnSpc>
              <a:buAutoNum type="alphaLcParenBoth"/>
              <a:tabLst>
                <a:tab pos="527685" algn="l"/>
                <a:tab pos="528320" algn="l"/>
              </a:tabLst>
            </a:pPr>
            <a:r>
              <a:rPr sz="2200" spc="0" dirty="0">
                <a:latin typeface="Arial"/>
                <a:cs typeface="Arial"/>
              </a:rPr>
              <a:t>In </a:t>
            </a:r>
            <a:r>
              <a:rPr sz="2200" dirty="0">
                <a:latin typeface="Arial"/>
                <a:cs typeface="Arial"/>
              </a:rPr>
              <a:t>terms of </a:t>
            </a:r>
            <a:r>
              <a:rPr sz="2300" i="1" spc="-35" dirty="0">
                <a:latin typeface="Arial"/>
                <a:cs typeface="Arial"/>
              </a:rPr>
              <a:t>totality</a:t>
            </a:r>
            <a:r>
              <a:rPr sz="2200" spc="-35" dirty="0">
                <a:latin typeface="Arial"/>
                <a:cs typeface="Arial"/>
              </a:rPr>
              <a:t>, </a:t>
            </a:r>
            <a:r>
              <a:rPr sz="2200" spc="-10" dirty="0">
                <a:latin typeface="Arial"/>
                <a:cs typeface="Arial"/>
              </a:rPr>
              <a:t>it </a:t>
            </a:r>
            <a:r>
              <a:rPr sz="2200" spc="-5" dirty="0">
                <a:latin typeface="Arial"/>
                <a:cs typeface="Arial"/>
              </a:rPr>
              <a:t>identifies historical and geographical  specificities within its overall </a:t>
            </a:r>
            <a:r>
              <a:rPr sz="2200" dirty="0">
                <a:latin typeface="Arial"/>
                <a:cs typeface="Arial"/>
              </a:rPr>
              <a:t>account of</a:t>
            </a:r>
            <a:r>
              <a:rPr sz="2200" spc="-10" dirty="0">
                <a:latin typeface="Arial"/>
                <a:cs typeface="Arial"/>
              </a:rPr>
              <a:t> </a:t>
            </a:r>
            <a:r>
              <a:rPr sz="2200" spc="-5" dirty="0">
                <a:latin typeface="Arial"/>
                <a:cs typeface="Arial"/>
              </a:rPr>
              <a:t>modernity;</a:t>
            </a:r>
            <a:endParaRPr sz="2200">
              <a:latin typeface="Arial"/>
              <a:cs typeface="Arial"/>
            </a:endParaRPr>
          </a:p>
          <a:p>
            <a:pPr>
              <a:lnSpc>
                <a:spcPct val="100000"/>
              </a:lnSpc>
              <a:spcBef>
                <a:spcPts val="10"/>
              </a:spcBef>
              <a:buFont typeface="Arial"/>
              <a:buAutoNum type="alphaLcParenBoth"/>
            </a:pPr>
            <a:endParaRPr sz="3200">
              <a:latin typeface="Times New Roman"/>
              <a:cs typeface="Times New Roman"/>
            </a:endParaRPr>
          </a:p>
          <a:p>
            <a:pPr marL="527685" marR="45085" indent="-514984">
              <a:lnSpc>
                <a:spcPts val="2640"/>
              </a:lnSpc>
              <a:spcBef>
                <a:spcPts val="5"/>
              </a:spcBef>
              <a:buAutoNum type="alphaLcParenBoth"/>
              <a:tabLst>
                <a:tab pos="527685" algn="l"/>
                <a:tab pos="528320" algn="l"/>
              </a:tabLst>
            </a:pPr>
            <a:r>
              <a:rPr sz="2200" spc="0" dirty="0">
                <a:latin typeface="Arial"/>
                <a:cs typeface="Arial"/>
              </a:rPr>
              <a:t>In </a:t>
            </a:r>
            <a:r>
              <a:rPr sz="2200" dirty="0">
                <a:latin typeface="Arial"/>
                <a:cs typeface="Arial"/>
              </a:rPr>
              <a:t>terms of </a:t>
            </a:r>
            <a:r>
              <a:rPr sz="2300" i="1" spc="-45" dirty="0">
                <a:latin typeface="Arial"/>
                <a:cs typeface="Arial"/>
              </a:rPr>
              <a:t>social </a:t>
            </a:r>
            <a:r>
              <a:rPr sz="2300" i="1" spc="-50" dirty="0">
                <a:latin typeface="Arial"/>
                <a:cs typeface="Arial"/>
              </a:rPr>
              <a:t>movements</a:t>
            </a:r>
            <a:r>
              <a:rPr sz="2200" spc="-50" dirty="0">
                <a:latin typeface="Arial"/>
                <a:cs typeface="Arial"/>
              </a:rPr>
              <a:t>, </a:t>
            </a:r>
            <a:r>
              <a:rPr sz="2200" spc="-10" dirty="0">
                <a:latin typeface="Arial"/>
                <a:cs typeface="Arial"/>
              </a:rPr>
              <a:t>it </a:t>
            </a:r>
            <a:r>
              <a:rPr sz="2200" dirty="0">
                <a:latin typeface="Arial"/>
                <a:cs typeface="Arial"/>
              </a:rPr>
              <a:t>offers a </a:t>
            </a:r>
            <a:r>
              <a:rPr sz="2200" spc="-10" dirty="0">
                <a:latin typeface="Arial"/>
                <a:cs typeface="Arial"/>
              </a:rPr>
              <a:t>link </a:t>
            </a:r>
            <a:r>
              <a:rPr sz="2200" spc="-5" dirty="0">
                <a:latin typeface="Arial"/>
                <a:cs typeface="Arial"/>
              </a:rPr>
              <a:t>between “old” </a:t>
            </a:r>
            <a:r>
              <a:rPr sz="2200" spc="-10" dirty="0">
                <a:latin typeface="Arial"/>
                <a:cs typeface="Arial"/>
              </a:rPr>
              <a:t>and  </a:t>
            </a:r>
            <a:r>
              <a:rPr sz="2200" spc="-5" dirty="0">
                <a:latin typeface="Arial"/>
                <a:cs typeface="Arial"/>
              </a:rPr>
              <a:t>“new” </a:t>
            </a:r>
            <a:r>
              <a:rPr sz="2200" dirty="0">
                <a:latin typeface="Arial"/>
                <a:cs typeface="Arial"/>
              </a:rPr>
              <a:t>movements, rather than </a:t>
            </a:r>
            <a:r>
              <a:rPr sz="2200" spc="-5" dirty="0">
                <a:latin typeface="Arial"/>
                <a:cs typeface="Arial"/>
              </a:rPr>
              <a:t>seeing </a:t>
            </a:r>
            <a:r>
              <a:rPr sz="2200" dirty="0">
                <a:latin typeface="Arial"/>
                <a:cs typeface="Arial"/>
              </a:rPr>
              <a:t>them </a:t>
            </a:r>
            <a:r>
              <a:rPr sz="2200" spc="-5" dirty="0">
                <a:latin typeface="Arial"/>
                <a:cs typeface="Arial"/>
              </a:rPr>
              <a:t>as in</a:t>
            </a:r>
            <a:r>
              <a:rPr sz="2200" spc="-50" dirty="0">
                <a:latin typeface="Arial"/>
                <a:cs typeface="Arial"/>
              </a:rPr>
              <a:t> </a:t>
            </a:r>
            <a:r>
              <a:rPr sz="2200" spc="-5" dirty="0">
                <a:latin typeface="Arial"/>
                <a:cs typeface="Arial"/>
              </a:rPr>
              <a:t>opposition.</a:t>
            </a:r>
            <a:endParaRPr sz="22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298</a:t>
            </a:fld>
            <a:endParaRPr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6843" y="321373"/>
            <a:ext cx="5728335" cy="1000125"/>
          </a:xfrm>
          <a:prstGeom prst="rect">
            <a:avLst/>
          </a:prstGeom>
        </p:spPr>
        <p:txBody>
          <a:bodyPr vert="horz" wrap="square" lIns="0" tIns="11430" rIns="0" bIns="0" rtlCol="0">
            <a:spAutoFit/>
          </a:bodyPr>
          <a:lstStyle/>
          <a:p>
            <a:pPr marL="12700" marR="5080" indent="1624330">
              <a:lnSpc>
                <a:spcPct val="100000"/>
              </a:lnSpc>
              <a:spcBef>
                <a:spcPts val="90"/>
              </a:spcBef>
            </a:pPr>
            <a:r>
              <a:rPr sz="3200" b="1" spc="-5" dirty="0">
                <a:latin typeface="Calibri"/>
                <a:cs typeface="Calibri"/>
              </a:rPr>
              <a:t>A </a:t>
            </a:r>
            <a:r>
              <a:rPr sz="3200" b="1" spc="-15" dirty="0">
                <a:latin typeface="Calibri"/>
                <a:cs typeface="Calibri"/>
              </a:rPr>
              <a:t>New </a:t>
            </a:r>
            <a:r>
              <a:rPr sz="3200" b="1" spc="-45" dirty="0">
                <a:latin typeface="Calibri"/>
                <a:cs typeface="Calibri"/>
              </a:rPr>
              <a:t>Totality  </a:t>
            </a:r>
            <a:r>
              <a:rPr sz="3200" b="1" spc="-10" dirty="0">
                <a:latin typeface="Calibri"/>
                <a:cs typeface="Calibri"/>
              </a:rPr>
              <a:t>Modernity: </a:t>
            </a:r>
            <a:r>
              <a:rPr sz="3200" b="1" spc="-15" dirty="0">
                <a:latin typeface="Calibri"/>
                <a:cs typeface="Calibri"/>
              </a:rPr>
              <a:t>India between</a:t>
            </a:r>
            <a:r>
              <a:rPr sz="3200" b="1" spc="100" dirty="0">
                <a:latin typeface="Calibri"/>
                <a:cs typeface="Calibri"/>
              </a:rPr>
              <a:t> </a:t>
            </a:r>
            <a:r>
              <a:rPr sz="3200" b="1" spc="-30" dirty="0">
                <a:latin typeface="Calibri"/>
                <a:cs typeface="Calibri"/>
              </a:rPr>
              <a:t>Worlds</a:t>
            </a:r>
            <a:endParaRPr sz="32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299</a:t>
            </a:fld>
            <a:endParaRPr dirty="0"/>
          </a:p>
        </p:txBody>
      </p:sp>
      <p:sp>
        <p:nvSpPr>
          <p:cNvPr id="3" name="object 3"/>
          <p:cNvSpPr txBox="1"/>
          <p:nvPr/>
        </p:nvSpPr>
        <p:spPr>
          <a:xfrm>
            <a:off x="535940" y="1608836"/>
            <a:ext cx="7955915" cy="3185160"/>
          </a:xfrm>
          <a:prstGeom prst="rect">
            <a:avLst/>
          </a:prstGeom>
        </p:spPr>
        <p:txBody>
          <a:bodyPr vert="horz" wrap="square" lIns="0" tIns="13335" rIns="0" bIns="0" rtlCol="0">
            <a:spAutoFit/>
          </a:bodyPr>
          <a:lstStyle/>
          <a:p>
            <a:pPr marL="12700">
              <a:lnSpc>
                <a:spcPct val="100000"/>
              </a:lnSpc>
              <a:spcBef>
                <a:spcPts val="105"/>
              </a:spcBef>
            </a:pPr>
            <a:r>
              <a:rPr sz="2800" spc="-15" dirty="0">
                <a:latin typeface="Calibri"/>
                <a:cs typeface="Calibri"/>
              </a:rPr>
              <a:t>According to </a:t>
            </a:r>
            <a:r>
              <a:rPr sz="2800" spc="-5" dirty="0">
                <a:latin typeface="Calibri"/>
                <a:cs typeface="Calibri"/>
              </a:rPr>
              <a:t>Mohandas </a:t>
            </a:r>
            <a:r>
              <a:rPr sz="2800" spc="-15" dirty="0">
                <a:latin typeface="Calibri"/>
                <a:cs typeface="Calibri"/>
              </a:rPr>
              <a:t>Karamchand </a:t>
            </a:r>
            <a:r>
              <a:rPr sz="2800" spc="-5" dirty="0">
                <a:latin typeface="Calibri"/>
                <a:cs typeface="Calibri"/>
              </a:rPr>
              <a:t>Gandhi</a:t>
            </a:r>
            <a:r>
              <a:rPr sz="2800" spc="55" dirty="0">
                <a:latin typeface="Calibri"/>
                <a:cs typeface="Calibri"/>
              </a:rPr>
              <a:t> </a:t>
            </a:r>
            <a:r>
              <a:rPr sz="2800" spc="-10" dirty="0">
                <a:latin typeface="Calibri"/>
                <a:cs typeface="Calibri"/>
              </a:rPr>
              <a:t>(1938):</a:t>
            </a:r>
            <a:endParaRPr sz="2800">
              <a:latin typeface="Calibri"/>
              <a:cs typeface="Calibri"/>
            </a:endParaRPr>
          </a:p>
          <a:p>
            <a:pPr>
              <a:lnSpc>
                <a:spcPct val="100000"/>
              </a:lnSpc>
              <a:spcBef>
                <a:spcPts val="40"/>
              </a:spcBef>
            </a:pPr>
            <a:endParaRPr sz="4050">
              <a:latin typeface="Times New Roman"/>
              <a:cs typeface="Times New Roman"/>
            </a:endParaRPr>
          </a:p>
          <a:p>
            <a:pPr marL="926465" marR="5080">
              <a:lnSpc>
                <a:spcPct val="100000"/>
              </a:lnSpc>
              <a:spcBef>
                <a:spcPts val="5"/>
              </a:spcBef>
            </a:pPr>
            <a:r>
              <a:rPr sz="2800" b="1" spc="-5" dirty="0">
                <a:solidFill>
                  <a:srgbClr val="E46C0A"/>
                </a:solidFill>
                <a:latin typeface="Calibri"/>
                <a:cs typeface="Calibri"/>
              </a:rPr>
              <a:t>If </a:t>
            </a:r>
            <a:r>
              <a:rPr sz="2800" b="1" dirty="0">
                <a:solidFill>
                  <a:srgbClr val="E46C0A"/>
                </a:solidFill>
                <a:latin typeface="Calibri"/>
                <a:cs typeface="Calibri"/>
              </a:rPr>
              <a:t>India </a:t>
            </a:r>
            <a:r>
              <a:rPr sz="2800" b="1" spc="-5" dirty="0">
                <a:solidFill>
                  <a:srgbClr val="E46C0A"/>
                </a:solidFill>
                <a:latin typeface="Calibri"/>
                <a:cs typeface="Calibri"/>
              </a:rPr>
              <a:t>copies </a:t>
            </a:r>
            <a:r>
              <a:rPr sz="2800" b="1" dirty="0">
                <a:solidFill>
                  <a:srgbClr val="E46C0A"/>
                </a:solidFill>
                <a:latin typeface="Calibri"/>
                <a:cs typeface="Calibri"/>
              </a:rPr>
              <a:t>England, it is </a:t>
            </a:r>
            <a:r>
              <a:rPr sz="2800" b="1" spc="-25" dirty="0">
                <a:solidFill>
                  <a:srgbClr val="E46C0A"/>
                </a:solidFill>
                <a:latin typeface="Calibri"/>
                <a:cs typeface="Calibri"/>
              </a:rPr>
              <a:t>my </a:t>
            </a:r>
            <a:r>
              <a:rPr sz="2800" b="1" dirty="0">
                <a:solidFill>
                  <a:srgbClr val="E46C0A"/>
                </a:solidFill>
                <a:latin typeface="Calibri"/>
                <a:cs typeface="Calibri"/>
              </a:rPr>
              <a:t>firm </a:t>
            </a:r>
            <a:r>
              <a:rPr sz="2800" b="1" spc="-5" dirty="0">
                <a:solidFill>
                  <a:srgbClr val="E46C0A"/>
                </a:solidFill>
                <a:latin typeface="Calibri"/>
                <a:cs typeface="Calibri"/>
              </a:rPr>
              <a:t>conviction  that </a:t>
            </a:r>
            <a:r>
              <a:rPr sz="2800" b="1" dirty="0">
                <a:solidFill>
                  <a:srgbClr val="E46C0A"/>
                </a:solidFill>
                <a:latin typeface="Calibri"/>
                <a:cs typeface="Calibri"/>
              </a:rPr>
              <a:t>she will be ruined…. </a:t>
            </a:r>
            <a:r>
              <a:rPr sz="2800" b="1" spc="-5" dirty="0">
                <a:solidFill>
                  <a:srgbClr val="E46C0A"/>
                </a:solidFill>
                <a:latin typeface="Calibri"/>
                <a:cs typeface="Calibri"/>
              </a:rPr>
              <a:t>Civilization </a:t>
            </a:r>
            <a:r>
              <a:rPr sz="2800" b="1" dirty="0">
                <a:solidFill>
                  <a:srgbClr val="E46C0A"/>
                </a:solidFill>
                <a:latin typeface="Calibri"/>
                <a:cs typeface="Calibri"/>
              </a:rPr>
              <a:t>is not an  </a:t>
            </a:r>
            <a:r>
              <a:rPr sz="2800" b="1" spc="-5" dirty="0">
                <a:solidFill>
                  <a:srgbClr val="E46C0A"/>
                </a:solidFill>
                <a:latin typeface="Calibri"/>
                <a:cs typeface="Calibri"/>
              </a:rPr>
              <a:t>incurable </a:t>
            </a:r>
            <a:r>
              <a:rPr sz="2800" b="1" dirty="0">
                <a:solidFill>
                  <a:srgbClr val="E46C0A"/>
                </a:solidFill>
                <a:latin typeface="Calibri"/>
                <a:cs typeface="Calibri"/>
              </a:rPr>
              <a:t>disease, but it should </a:t>
            </a:r>
            <a:r>
              <a:rPr sz="2800" b="1" spc="-10" dirty="0">
                <a:solidFill>
                  <a:srgbClr val="E46C0A"/>
                </a:solidFill>
                <a:latin typeface="Calibri"/>
                <a:cs typeface="Calibri"/>
              </a:rPr>
              <a:t>never </a:t>
            </a:r>
            <a:r>
              <a:rPr sz="2800" b="1" dirty="0">
                <a:solidFill>
                  <a:srgbClr val="E46C0A"/>
                </a:solidFill>
                <a:latin typeface="Calibri"/>
                <a:cs typeface="Calibri"/>
              </a:rPr>
              <a:t>be  </a:t>
            </a:r>
            <a:r>
              <a:rPr sz="2800" b="1" spc="-15" dirty="0">
                <a:solidFill>
                  <a:srgbClr val="E46C0A"/>
                </a:solidFill>
                <a:latin typeface="Calibri"/>
                <a:cs typeface="Calibri"/>
              </a:rPr>
              <a:t>forgotten </a:t>
            </a:r>
            <a:r>
              <a:rPr sz="2800" b="1" spc="-5" dirty="0">
                <a:solidFill>
                  <a:srgbClr val="E46C0A"/>
                </a:solidFill>
                <a:latin typeface="Calibri"/>
                <a:cs typeface="Calibri"/>
              </a:rPr>
              <a:t>that </a:t>
            </a:r>
            <a:r>
              <a:rPr sz="2800" b="1" dirty="0">
                <a:solidFill>
                  <a:srgbClr val="E46C0A"/>
                </a:solidFill>
                <a:latin typeface="Calibri"/>
                <a:cs typeface="Calibri"/>
              </a:rPr>
              <a:t>the English people </a:t>
            </a:r>
            <a:r>
              <a:rPr sz="2800" b="1" spc="-5" dirty="0">
                <a:solidFill>
                  <a:srgbClr val="E46C0A"/>
                </a:solidFill>
                <a:latin typeface="Calibri"/>
                <a:cs typeface="Calibri"/>
              </a:rPr>
              <a:t>are </a:t>
            </a:r>
            <a:r>
              <a:rPr sz="2800" b="1" spc="-10" dirty="0">
                <a:solidFill>
                  <a:srgbClr val="E46C0A"/>
                </a:solidFill>
                <a:latin typeface="Calibri"/>
                <a:cs typeface="Calibri"/>
              </a:rPr>
              <a:t>at</a:t>
            </a:r>
            <a:r>
              <a:rPr sz="2800" b="1" spc="-180" dirty="0">
                <a:solidFill>
                  <a:srgbClr val="E46C0A"/>
                </a:solidFill>
                <a:latin typeface="Calibri"/>
                <a:cs typeface="Calibri"/>
              </a:rPr>
              <a:t> </a:t>
            </a:r>
            <a:r>
              <a:rPr sz="2800" b="1" spc="-5" dirty="0">
                <a:solidFill>
                  <a:srgbClr val="E46C0A"/>
                </a:solidFill>
                <a:latin typeface="Calibri"/>
                <a:cs typeface="Calibri"/>
              </a:rPr>
              <a:t>present  afflicted </a:t>
            </a:r>
            <a:r>
              <a:rPr sz="2800" b="1" spc="-10" dirty="0">
                <a:solidFill>
                  <a:srgbClr val="E46C0A"/>
                </a:solidFill>
                <a:latin typeface="Calibri"/>
                <a:cs typeface="Calibri"/>
              </a:rPr>
              <a:t>by</a:t>
            </a:r>
            <a:r>
              <a:rPr sz="2800" b="1" spc="-75" dirty="0">
                <a:solidFill>
                  <a:srgbClr val="E46C0A"/>
                </a:solidFill>
                <a:latin typeface="Calibri"/>
                <a:cs typeface="Calibri"/>
              </a:rPr>
              <a:t> </a:t>
            </a:r>
            <a:r>
              <a:rPr sz="2800" b="1" dirty="0">
                <a:solidFill>
                  <a:srgbClr val="E46C0A"/>
                </a:solidFill>
                <a:latin typeface="Calibri"/>
                <a:cs typeface="Calibri"/>
              </a:rPr>
              <a:t>it.</a:t>
            </a:r>
            <a:endParaRPr sz="2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4247" y="565213"/>
            <a:ext cx="4171950" cy="512445"/>
          </a:xfrm>
          <a:prstGeom prst="rect">
            <a:avLst/>
          </a:prstGeom>
        </p:spPr>
        <p:txBody>
          <a:bodyPr vert="horz" wrap="square" lIns="0" tIns="11430" rIns="0" bIns="0" rtlCol="0">
            <a:spAutoFit/>
          </a:bodyPr>
          <a:lstStyle/>
          <a:p>
            <a:pPr marL="12700">
              <a:lnSpc>
                <a:spcPct val="100000"/>
              </a:lnSpc>
              <a:spcBef>
                <a:spcPts val="90"/>
              </a:spcBef>
            </a:pPr>
            <a:r>
              <a:rPr sz="3200" b="1" spc="-105" dirty="0">
                <a:solidFill>
                  <a:srgbClr val="FFFF00"/>
                </a:solidFill>
                <a:latin typeface="Arial"/>
                <a:cs typeface="Arial"/>
              </a:rPr>
              <a:t>Thematic</a:t>
            </a:r>
            <a:r>
              <a:rPr sz="3200" b="1" spc="-135" dirty="0">
                <a:solidFill>
                  <a:srgbClr val="FFFF00"/>
                </a:solidFill>
                <a:latin typeface="Arial"/>
                <a:cs typeface="Arial"/>
              </a:rPr>
              <a:t> </a:t>
            </a:r>
            <a:r>
              <a:rPr sz="3200" b="1" spc="-120" dirty="0">
                <a:solidFill>
                  <a:srgbClr val="FFFF00"/>
                </a:solidFill>
                <a:latin typeface="Arial"/>
                <a:cs typeface="Arial"/>
              </a:rPr>
              <a:t>Preliminaries</a:t>
            </a:r>
            <a:endParaRPr sz="3200">
              <a:latin typeface="Arial"/>
              <a:cs typeface="Arial"/>
            </a:endParaRPr>
          </a:p>
        </p:txBody>
      </p:sp>
      <p:sp>
        <p:nvSpPr>
          <p:cNvPr id="4" name="object 4"/>
          <p:cNvSpPr txBox="1"/>
          <p:nvPr/>
        </p:nvSpPr>
        <p:spPr>
          <a:xfrm>
            <a:off x="8493759" y="6463728"/>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3</a:t>
            </a:fld>
            <a:endParaRPr sz="1200">
              <a:latin typeface="Calibri"/>
              <a:cs typeface="Calibri"/>
            </a:endParaRPr>
          </a:p>
        </p:txBody>
      </p:sp>
      <p:sp>
        <p:nvSpPr>
          <p:cNvPr id="3" name="object 3"/>
          <p:cNvSpPr txBox="1"/>
          <p:nvPr/>
        </p:nvSpPr>
        <p:spPr>
          <a:xfrm>
            <a:off x="535940" y="1566163"/>
            <a:ext cx="8050530" cy="3867785"/>
          </a:xfrm>
          <a:prstGeom prst="rect">
            <a:avLst/>
          </a:prstGeom>
        </p:spPr>
        <p:txBody>
          <a:bodyPr vert="horz" wrap="square" lIns="0" tIns="62230" rIns="0" bIns="0" rtlCol="0">
            <a:spAutoFit/>
          </a:bodyPr>
          <a:lstStyle/>
          <a:p>
            <a:pPr marL="356870" marR="906780" indent="-344170">
              <a:lnSpc>
                <a:spcPts val="3020"/>
              </a:lnSpc>
              <a:spcBef>
                <a:spcPts val="490"/>
              </a:spcBef>
              <a:buFont typeface="Arial"/>
              <a:buChar char="•"/>
              <a:tabLst>
                <a:tab pos="356870" algn="l"/>
                <a:tab pos="357505" algn="l"/>
              </a:tabLst>
            </a:pPr>
            <a:r>
              <a:rPr sz="2800" spc="-5" dirty="0">
                <a:latin typeface="Calibri"/>
                <a:cs typeface="Calibri"/>
              </a:rPr>
              <a:t>The term </a:t>
            </a:r>
            <a:r>
              <a:rPr sz="2800" spc="-5" dirty="0">
                <a:solidFill>
                  <a:srgbClr val="FF0000"/>
                </a:solidFill>
                <a:latin typeface="Calibri"/>
                <a:cs typeface="Calibri"/>
              </a:rPr>
              <a:t>‘interrogating’ </a:t>
            </a:r>
            <a:r>
              <a:rPr sz="2800" spc="-5" dirty="0">
                <a:latin typeface="Calibri"/>
                <a:cs typeface="Calibri"/>
              </a:rPr>
              <a:t>does not mean</a:t>
            </a:r>
            <a:r>
              <a:rPr sz="2800" spc="-120" dirty="0">
                <a:latin typeface="Calibri"/>
                <a:cs typeface="Calibri"/>
              </a:rPr>
              <a:t> </a:t>
            </a:r>
            <a:r>
              <a:rPr sz="2800" spc="-10" dirty="0">
                <a:latin typeface="Calibri"/>
                <a:cs typeface="Calibri"/>
              </a:rPr>
              <a:t>merely  destruction </a:t>
            </a:r>
            <a:r>
              <a:rPr sz="2800" dirty="0">
                <a:latin typeface="Calibri"/>
                <a:cs typeface="Calibri"/>
              </a:rPr>
              <a:t>of </a:t>
            </a:r>
            <a:r>
              <a:rPr sz="2800" spc="-10" dirty="0">
                <a:latin typeface="Calibri"/>
                <a:cs typeface="Calibri"/>
              </a:rPr>
              <a:t>hitherto existing</a:t>
            </a:r>
            <a:r>
              <a:rPr sz="2800" spc="-70" dirty="0">
                <a:latin typeface="Calibri"/>
                <a:cs typeface="Calibri"/>
              </a:rPr>
              <a:t> </a:t>
            </a:r>
            <a:r>
              <a:rPr sz="2800" spc="-5" dirty="0">
                <a:latin typeface="Calibri"/>
                <a:cs typeface="Calibri"/>
              </a:rPr>
              <a:t>ideas.</a:t>
            </a:r>
            <a:endParaRPr sz="2800">
              <a:latin typeface="Calibri"/>
              <a:cs typeface="Calibri"/>
            </a:endParaRPr>
          </a:p>
          <a:p>
            <a:pPr>
              <a:lnSpc>
                <a:spcPct val="100000"/>
              </a:lnSpc>
              <a:buChar char="•"/>
            </a:pPr>
            <a:endParaRPr sz="3800">
              <a:latin typeface="Times New Roman"/>
              <a:cs typeface="Times New Roman"/>
            </a:endParaRPr>
          </a:p>
          <a:p>
            <a:pPr marL="356870" marR="5080" indent="-344170">
              <a:lnSpc>
                <a:spcPts val="3020"/>
              </a:lnSpc>
              <a:buFont typeface="Arial"/>
              <a:buChar char="•"/>
              <a:tabLst>
                <a:tab pos="356870" algn="l"/>
                <a:tab pos="357505" algn="l"/>
              </a:tabLst>
            </a:pPr>
            <a:r>
              <a:rPr sz="2800" spc="-10" dirty="0">
                <a:solidFill>
                  <a:srgbClr val="FF0000"/>
                </a:solidFill>
                <a:latin typeface="Calibri"/>
                <a:cs typeface="Calibri"/>
              </a:rPr>
              <a:t>‘Interrogating’ </a:t>
            </a:r>
            <a:r>
              <a:rPr sz="2800" dirty="0">
                <a:latin typeface="Calibri"/>
                <a:cs typeface="Calibri"/>
              </a:rPr>
              <a:t>also </a:t>
            </a:r>
            <a:r>
              <a:rPr sz="2800" spc="-30" dirty="0">
                <a:latin typeface="Calibri"/>
                <a:cs typeface="Calibri"/>
              </a:rPr>
              <a:t>refers </a:t>
            </a:r>
            <a:r>
              <a:rPr sz="2800" spc="-15" dirty="0">
                <a:latin typeface="Calibri"/>
                <a:cs typeface="Calibri"/>
              </a:rPr>
              <a:t>to </a:t>
            </a:r>
            <a:r>
              <a:rPr sz="2800" spc="-5" dirty="0">
                <a:latin typeface="Calibri"/>
                <a:cs typeface="Calibri"/>
              </a:rPr>
              <a:t>the dialectic </a:t>
            </a:r>
            <a:r>
              <a:rPr sz="2800" dirty="0">
                <a:latin typeface="Calibri"/>
                <a:cs typeface="Calibri"/>
              </a:rPr>
              <a:t>of </a:t>
            </a:r>
            <a:r>
              <a:rPr sz="2800" spc="-25" dirty="0">
                <a:solidFill>
                  <a:srgbClr val="0070C0"/>
                </a:solidFill>
                <a:latin typeface="Calibri"/>
                <a:cs typeface="Calibri"/>
              </a:rPr>
              <a:t>‘engaging  </a:t>
            </a:r>
            <a:r>
              <a:rPr sz="2800" spc="-5" dirty="0">
                <a:solidFill>
                  <a:srgbClr val="0070C0"/>
                </a:solidFill>
                <a:latin typeface="Calibri"/>
                <a:cs typeface="Calibri"/>
              </a:rPr>
              <a:t>with’ </a:t>
            </a:r>
            <a:r>
              <a:rPr sz="2800" spc="-5" dirty="0">
                <a:latin typeface="Calibri"/>
                <a:cs typeface="Calibri"/>
              </a:rPr>
              <a:t>and </a:t>
            </a:r>
            <a:r>
              <a:rPr sz="2800" spc="-5" dirty="0">
                <a:solidFill>
                  <a:srgbClr val="FF0000"/>
                </a:solidFill>
                <a:latin typeface="Calibri"/>
                <a:cs typeface="Calibri"/>
              </a:rPr>
              <a:t>‘interrogating’ </a:t>
            </a:r>
            <a:r>
              <a:rPr sz="2800" spc="-10" dirty="0">
                <a:latin typeface="Calibri"/>
                <a:cs typeface="Calibri"/>
              </a:rPr>
              <a:t>hitherto existing</a:t>
            </a:r>
            <a:r>
              <a:rPr sz="2800" spc="-125" dirty="0">
                <a:latin typeface="Calibri"/>
                <a:cs typeface="Calibri"/>
              </a:rPr>
              <a:t> </a:t>
            </a:r>
            <a:r>
              <a:rPr sz="2800" spc="-5" dirty="0">
                <a:latin typeface="Calibri"/>
                <a:cs typeface="Calibri"/>
              </a:rPr>
              <a:t>ideas.</a:t>
            </a:r>
            <a:endParaRPr sz="2800">
              <a:latin typeface="Calibri"/>
              <a:cs typeface="Calibri"/>
            </a:endParaRPr>
          </a:p>
          <a:p>
            <a:pPr>
              <a:lnSpc>
                <a:spcPct val="100000"/>
              </a:lnSpc>
              <a:buChar char="•"/>
            </a:pPr>
            <a:endParaRPr sz="3800">
              <a:latin typeface="Times New Roman"/>
              <a:cs typeface="Times New Roman"/>
            </a:endParaRPr>
          </a:p>
          <a:p>
            <a:pPr marL="356870" marR="414020" indent="-344170" algn="just">
              <a:lnSpc>
                <a:spcPts val="3020"/>
              </a:lnSpc>
              <a:buFont typeface="Arial"/>
              <a:buChar char="•"/>
              <a:tabLst>
                <a:tab pos="357505" algn="l"/>
              </a:tabLst>
            </a:pPr>
            <a:r>
              <a:rPr sz="2800" spc="-5" dirty="0">
                <a:latin typeface="Calibri"/>
                <a:cs typeface="Calibri"/>
              </a:rPr>
              <a:t>The </a:t>
            </a:r>
            <a:r>
              <a:rPr sz="2800" spc="-10" dirty="0">
                <a:latin typeface="Calibri"/>
                <a:cs typeface="Calibri"/>
              </a:rPr>
              <a:t>ethos </a:t>
            </a:r>
            <a:r>
              <a:rPr sz="2800" dirty="0">
                <a:latin typeface="Calibri"/>
                <a:cs typeface="Calibri"/>
              </a:rPr>
              <a:t>of </a:t>
            </a:r>
            <a:r>
              <a:rPr sz="2800" spc="-5" dirty="0">
                <a:solidFill>
                  <a:srgbClr val="FF0000"/>
                </a:solidFill>
                <a:latin typeface="Calibri"/>
                <a:cs typeface="Calibri"/>
              </a:rPr>
              <a:t>‘interrogating’ </a:t>
            </a:r>
            <a:r>
              <a:rPr sz="2800" dirty="0">
                <a:latin typeface="Calibri"/>
                <a:cs typeface="Calibri"/>
              </a:rPr>
              <a:t>loses </a:t>
            </a:r>
            <a:r>
              <a:rPr sz="2800" spc="-5" dirty="0">
                <a:latin typeface="Calibri"/>
                <a:cs typeface="Calibri"/>
              </a:rPr>
              <a:t>its significance </a:t>
            </a:r>
            <a:r>
              <a:rPr sz="2800" dirty="0">
                <a:latin typeface="Calibri"/>
                <a:cs typeface="Calibri"/>
              </a:rPr>
              <a:t>in  </a:t>
            </a:r>
            <a:r>
              <a:rPr sz="2800" spc="-5" dirty="0">
                <a:latin typeface="Calibri"/>
                <a:cs typeface="Calibri"/>
              </a:rPr>
              <a:t>the </a:t>
            </a:r>
            <a:r>
              <a:rPr sz="2800" spc="-10" dirty="0">
                <a:latin typeface="Calibri"/>
                <a:cs typeface="Calibri"/>
              </a:rPr>
              <a:t>absence </a:t>
            </a:r>
            <a:r>
              <a:rPr sz="2800" dirty="0">
                <a:latin typeface="Calibri"/>
                <a:cs typeface="Calibri"/>
              </a:rPr>
              <a:t>of a </a:t>
            </a:r>
            <a:r>
              <a:rPr sz="2800" spc="-10" dirty="0">
                <a:latin typeface="Calibri"/>
                <a:cs typeface="Calibri"/>
              </a:rPr>
              <a:t>critical </a:t>
            </a:r>
            <a:r>
              <a:rPr sz="2800" spc="-15" dirty="0">
                <a:solidFill>
                  <a:srgbClr val="0070C0"/>
                </a:solidFill>
                <a:latin typeface="Calibri"/>
                <a:cs typeface="Calibri"/>
              </a:rPr>
              <a:t>engagement </a:t>
            </a:r>
            <a:r>
              <a:rPr sz="2800" dirty="0">
                <a:latin typeface="Calibri"/>
                <a:cs typeface="Calibri"/>
              </a:rPr>
              <a:t>with </a:t>
            </a:r>
            <a:r>
              <a:rPr sz="2800" spc="-10" dirty="0">
                <a:latin typeface="Calibri"/>
                <a:cs typeface="Calibri"/>
              </a:rPr>
              <a:t>hitherto  existing</a:t>
            </a:r>
            <a:r>
              <a:rPr sz="2800" spc="-65" dirty="0">
                <a:latin typeface="Calibri"/>
                <a:cs typeface="Calibri"/>
              </a:rPr>
              <a:t> </a:t>
            </a:r>
            <a:r>
              <a:rPr sz="2800" spc="-5" dirty="0">
                <a:latin typeface="Calibri"/>
                <a:cs typeface="Calibri"/>
              </a:rPr>
              <a:t>ideas.</a:t>
            </a:r>
            <a:endParaRPr sz="28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3509" rIns="0" bIns="0" rtlCol="0">
            <a:spAutoFit/>
          </a:bodyPr>
          <a:lstStyle/>
          <a:p>
            <a:pPr marL="213995" marR="5080" indent="-219710">
              <a:lnSpc>
                <a:spcPct val="100800"/>
              </a:lnSpc>
              <a:spcBef>
                <a:spcPts val="50"/>
              </a:spcBef>
            </a:pPr>
            <a:r>
              <a:rPr sz="4400" b="1" spc="-170" dirty="0">
                <a:latin typeface="Calibri"/>
                <a:cs typeface="Calibri"/>
              </a:rPr>
              <a:t>“</a:t>
            </a:r>
            <a:r>
              <a:rPr sz="4000" b="1" spc="-170" dirty="0">
                <a:latin typeface="Arial"/>
                <a:cs typeface="Arial"/>
              </a:rPr>
              <a:t>Orthodox </a:t>
            </a:r>
            <a:r>
              <a:rPr sz="4000" b="1" spc="-195" dirty="0">
                <a:latin typeface="Arial"/>
                <a:cs typeface="Arial"/>
              </a:rPr>
              <a:t>Marxism”, </a:t>
            </a:r>
            <a:r>
              <a:rPr sz="4000" b="1" spc="-215" dirty="0">
                <a:latin typeface="Arial"/>
                <a:cs typeface="Arial"/>
              </a:rPr>
              <a:t>in </a:t>
            </a:r>
            <a:r>
              <a:rPr sz="4000" b="1" spc="-135" dirty="0">
                <a:latin typeface="Arial"/>
                <a:cs typeface="Arial"/>
              </a:rPr>
              <a:t>the </a:t>
            </a:r>
            <a:r>
              <a:rPr sz="4000" b="1" spc="-114" dirty="0">
                <a:latin typeface="Arial"/>
                <a:cs typeface="Arial"/>
              </a:rPr>
              <a:t>sense </a:t>
            </a:r>
            <a:r>
              <a:rPr sz="4000" b="1" spc="-195" dirty="0">
                <a:latin typeface="Arial"/>
                <a:cs typeface="Arial"/>
              </a:rPr>
              <a:t>of  </a:t>
            </a:r>
            <a:r>
              <a:rPr sz="4000" b="1" spc="-135" dirty="0">
                <a:latin typeface="Arial"/>
                <a:cs typeface="Arial"/>
              </a:rPr>
              <a:t>the </a:t>
            </a:r>
            <a:r>
              <a:rPr sz="4000" b="1" spc="-160" dirty="0">
                <a:latin typeface="Arial"/>
                <a:cs typeface="Arial"/>
              </a:rPr>
              <a:t>theories approved </a:t>
            </a:r>
            <a:r>
              <a:rPr sz="4000" b="1" spc="-204" dirty="0">
                <a:latin typeface="Arial"/>
                <a:cs typeface="Arial"/>
              </a:rPr>
              <a:t>by </a:t>
            </a:r>
            <a:r>
              <a:rPr sz="4000" b="1" spc="-135" dirty="0">
                <a:latin typeface="Arial"/>
                <a:cs typeface="Arial"/>
              </a:rPr>
              <a:t>the </a:t>
            </a:r>
            <a:r>
              <a:rPr sz="4000" b="1" spc="-150" dirty="0">
                <a:latin typeface="Arial"/>
                <a:cs typeface="Arial"/>
              </a:rPr>
              <a:t>parties  </a:t>
            </a:r>
            <a:r>
              <a:rPr sz="4000" b="1" spc="-204" dirty="0">
                <a:latin typeface="Arial"/>
                <a:cs typeface="Arial"/>
              </a:rPr>
              <a:t>of </a:t>
            </a:r>
            <a:r>
              <a:rPr sz="4000" b="1" spc="-135" dirty="0">
                <a:latin typeface="Arial"/>
                <a:cs typeface="Arial"/>
              </a:rPr>
              <a:t>the </a:t>
            </a:r>
            <a:r>
              <a:rPr sz="4000" b="1" spc="-75" dirty="0">
                <a:latin typeface="Arial"/>
                <a:cs typeface="Arial"/>
              </a:rPr>
              <a:t>5</a:t>
            </a:r>
            <a:r>
              <a:rPr sz="3975" b="1" spc="-112" baseline="25157" dirty="0">
                <a:latin typeface="Arial"/>
                <a:cs typeface="Arial"/>
              </a:rPr>
              <a:t>th </a:t>
            </a:r>
            <a:r>
              <a:rPr sz="4000" b="1" spc="-140" dirty="0">
                <a:latin typeface="Arial"/>
                <a:cs typeface="Arial"/>
              </a:rPr>
              <a:t>International, </a:t>
            </a:r>
            <a:r>
              <a:rPr sz="4000" b="1" spc="-220" dirty="0">
                <a:latin typeface="Arial"/>
                <a:cs typeface="Arial"/>
              </a:rPr>
              <a:t>is </a:t>
            </a:r>
            <a:r>
              <a:rPr sz="4000" b="1" spc="-190" dirty="0">
                <a:latin typeface="Arial"/>
                <a:cs typeface="Arial"/>
              </a:rPr>
              <a:t>something  </a:t>
            </a:r>
            <a:r>
              <a:rPr sz="4000" b="1" spc="-170" dirty="0">
                <a:latin typeface="Arial"/>
                <a:cs typeface="Arial"/>
              </a:rPr>
              <a:t>different</a:t>
            </a:r>
            <a:r>
              <a:rPr sz="4000" b="1" spc="-100" dirty="0">
                <a:latin typeface="Arial"/>
                <a:cs typeface="Arial"/>
              </a:rPr>
              <a:t> </a:t>
            </a:r>
            <a:r>
              <a:rPr sz="4000" b="1" spc="-95" dirty="0">
                <a:latin typeface="Arial"/>
                <a:cs typeface="Arial"/>
              </a:rPr>
              <a:t>again.</a:t>
            </a:r>
            <a:endParaRPr sz="4000">
              <a:latin typeface="Arial"/>
              <a:cs typeface="Arial"/>
            </a:endParaRPr>
          </a:p>
        </p:txBody>
      </p:sp>
      <p:sp>
        <p:nvSpPr>
          <p:cNvPr id="3" name="object 3"/>
          <p:cNvSpPr/>
          <p:nvPr/>
        </p:nvSpPr>
        <p:spPr>
          <a:xfrm>
            <a:off x="1981212" y="3429000"/>
            <a:ext cx="4952987" cy="32670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430259" y="6463728"/>
            <a:ext cx="1778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30</a:t>
            </a:r>
            <a:endParaRPr sz="1200">
              <a:latin typeface="Calibri"/>
              <a:cs typeface="Calibri"/>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78838" rIns="0" bIns="0" rtlCol="0">
            <a:spAutoFit/>
          </a:bodyPr>
          <a:lstStyle/>
          <a:p>
            <a:pPr marL="518795" marR="5080" indent="-344805">
              <a:lnSpc>
                <a:spcPct val="100000"/>
              </a:lnSpc>
              <a:spcBef>
                <a:spcPts val="105"/>
              </a:spcBef>
            </a:pPr>
            <a:r>
              <a:rPr spc="-15" dirty="0"/>
              <a:t>According to </a:t>
            </a:r>
            <a:r>
              <a:rPr spc="-10" dirty="0"/>
              <a:t>Dipankar </a:t>
            </a:r>
            <a:r>
              <a:rPr spc="-15" dirty="0"/>
              <a:t>Gupta </a:t>
            </a:r>
            <a:r>
              <a:rPr spc="-10" dirty="0"/>
              <a:t>(2007), </a:t>
            </a:r>
            <a:r>
              <a:rPr spc="-5" dirty="0"/>
              <a:t>modernity </a:t>
            </a:r>
            <a:r>
              <a:rPr spc="-15" dirty="0"/>
              <a:t>can be  </a:t>
            </a:r>
            <a:r>
              <a:rPr spc="-10" dirty="0"/>
              <a:t>viewed </a:t>
            </a:r>
            <a:r>
              <a:rPr dirty="0"/>
              <a:t>in </a:t>
            </a:r>
            <a:r>
              <a:rPr spc="-10" dirty="0"/>
              <a:t>terms </a:t>
            </a:r>
            <a:r>
              <a:rPr dirty="0"/>
              <a:t>of </a:t>
            </a:r>
            <a:r>
              <a:rPr spc="-5" dirty="0"/>
              <a:t>the following</a:t>
            </a:r>
            <a:r>
              <a:rPr spc="-145" dirty="0"/>
              <a:t> </a:t>
            </a:r>
            <a:r>
              <a:rPr spc="-20" dirty="0"/>
              <a:t>features: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300</a:t>
            </a:fld>
            <a:endParaRPr dirty="0"/>
          </a:p>
        </p:txBody>
      </p:sp>
      <p:sp>
        <p:nvSpPr>
          <p:cNvPr id="3" name="object 3"/>
          <p:cNvSpPr txBox="1"/>
          <p:nvPr/>
        </p:nvSpPr>
        <p:spPr>
          <a:xfrm>
            <a:off x="993139" y="2980436"/>
            <a:ext cx="6913245" cy="2146935"/>
          </a:xfrm>
          <a:prstGeom prst="rect">
            <a:avLst/>
          </a:prstGeom>
        </p:spPr>
        <p:txBody>
          <a:bodyPr vert="horz" wrap="square" lIns="0" tIns="85725" rIns="0" bIns="0" rtlCol="0">
            <a:spAutoFit/>
          </a:bodyPr>
          <a:lstStyle/>
          <a:p>
            <a:pPr marL="299085" indent="-286385">
              <a:lnSpc>
                <a:spcPct val="100000"/>
              </a:lnSpc>
              <a:spcBef>
                <a:spcPts val="675"/>
              </a:spcBef>
              <a:buFont typeface="Arial"/>
              <a:buChar char="–"/>
              <a:tabLst>
                <a:tab pos="299720" algn="l"/>
              </a:tabLst>
            </a:pPr>
            <a:r>
              <a:rPr sz="2400" dirty="0">
                <a:latin typeface="Calibri"/>
                <a:cs typeface="Calibri"/>
              </a:rPr>
              <a:t>Dignity of the</a:t>
            </a:r>
            <a:r>
              <a:rPr sz="2400" spc="-114" dirty="0">
                <a:latin typeface="Calibri"/>
                <a:cs typeface="Calibri"/>
              </a:rPr>
              <a:t> </a:t>
            </a:r>
            <a:r>
              <a:rPr sz="2400" dirty="0">
                <a:latin typeface="Calibri"/>
                <a:cs typeface="Calibri"/>
              </a:rPr>
              <a:t>individual</a:t>
            </a:r>
            <a:endParaRPr sz="2400">
              <a:latin typeface="Calibri"/>
              <a:cs typeface="Calibri"/>
            </a:endParaRPr>
          </a:p>
          <a:p>
            <a:pPr marL="299085" indent="-286385">
              <a:lnSpc>
                <a:spcPct val="100000"/>
              </a:lnSpc>
              <a:spcBef>
                <a:spcPts val="575"/>
              </a:spcBef>
              <a:buFont typeface="Arial"/>
              <a:buChar char="–"/>
              <a:tabLst>
                <a:tab pos="299720" algn="l"/>
              </a:tabLst>
            </a:pPr>
            <a:r>
              <a:rPr sz="2400" spc="-5" dirty="0">
                <a:latin typeface="Calibri"/>
                <a:cs typeface="Calibri"/>
              </a:rPr>
              <a:t>Adherence </a:t>
            </a:r>
            <a:r>
              <a:rPr sz="2400" spc="-10" dirty="0">
                <a:latin typeface="Calibri"/>
                <a:cs typeface="Calibri"/>
              </a:rPr>
              <a:t>to universalistic</a:t>
            </a:r>
            <a:r>
              <a:rPr sz="2400" spc="-130" dirty="0">
                <a:latin typeface="Calibri"/>
                <a:cs typeface="Calibri"/>
              </a:rPr>
              <a:t> </a:t>
            </a:r>
            <a:r>
              <a:rPr sz="2400" dirty="0">
                <a:latin typeface="Calibri"/>
                <a:cs typeface="Calibri"/>
              </a:rPr>
              <a:t>norms</a:t>
            </a:r>
            <a:endParaRPr sz="2400">
              <a:latin typeface="Calibri"/>
              <a:cs typeface="Calibri"/>
            </a:endParaRPr>
          </a:p>
          <a:p>
            <a:pPr marL="299085" marR="5080" indent="-286385">
              <a:lnSpc>
                <a:spcPct val="100000"/>
              </a:lnSpc>
              <a:spcBef>
                <a:spcPts val="575"/>
              </a:spcBef>
              <a:buFont typeface="Arial"/>
              <a:buChar char="–"/>
              <a:tabLst>
                <a:tab pos="299720" algn="l"/>
              </a:tabLst>
            </a:pPr>
            <a:r>
              <a:rPr sz="2400" spc="-10" dirty="0">
                <a:latin typeface="Calibri"/>
                <a:cs typeface="Calibri"/>
              </a:rPr>
              <a:t>Elevation </a:t>
            </a:r>
            <a:r>
              <a:rPr sz="2400" dirty="0">
                <a:latin typeface="Calibri"/>
                <a:cs typeface="Calibri"/>
              </a:rPr>
              <a:t>of individual </a:t>
            </a:r>
            <a:r>
              <a:rPr sz="2400" spc="-5" dirty="0">
                <a:latin typeface="Calibri"/>
                <a:cs typeface="Calibri"/>
              </a:rPr>
              <a:t>achievement </a:t>
            </a:r>
            <a:r>
              <a:rPr sz="2400" spc="-10" dirty="0">
                <a:latin typeface="Calibri"/>
                <a:cs typeface="Calibri"/>
              </a:rPr>
              <a:t>over </a:t>
            </a:r>
            <a:r>
              <a:rPr sz="2400" spc="-5" dirty="0">
                <a:latin typeface="Calibri"/>
                <a:cs typeface="Calibri"/>
              </a:rPr>
              <a:t>privileges</a:t>
            </a:r>
            <a:r>
              <a:rPr sz="2400" spc="-135" dirty="0">
                <a:latin typeface="Calibri"/>
                <a:cs typeface="Calibri"/>
              </a:rPr>
              <a:t> </a:t>
            </a:r>
            <a:r>
              <a:rPr sz="2400" dirty="0">
                <a:latin typeface="Calibri"/>
                <a:cs typeface="Calibri"/>
              </a:rPr>
              <a:t>or  </a:t>
            </a:r>
            <a:r>
              <a:rPr sz="2400" spc="-5" dirty="0">
                <a:latin typeface="Calibri"/>
                <a:cs typeface="Calibri"/>
              </a:rPr>
              <a:t>disprivileges </a:t>
            </a:r>
            <a:r>
              <a:rPr sz="2400" dirty="0">
                <a:latin typeface="Calibri"/>
                <a:cs typeface="Calibri"/>
              </a:rPr>
              <a:t>of</a:t>
            </a:r>
            <a:r>
              <a:rPr sz="2400" spc="-75" dirty="0">
                <a:latin typeface="Calibri"/>
                <a:cs typeface="Calibri"/>
              </a:rPr>
              <a:t> </a:t>
            </a:r>
            <a:r>
              <a:rPr sz="2400" dirty="0">
                <a:latin typeface="Calibri"/>
                <a:cs typeface="Calibri"/>
              </a:rPr>
              <a:t>birth</a:t>
            </a:r>
            <a:endParaRPr sz="2400">
              <a:latin typeface="Calibri"/>
              <a:cs typeface="Calibri"/>
            </a:endParaRPr>
          </a:p>
          <a:p>
            <a:pPr marL="299085" indent="-286385">
              <a:lnSpc>
                <a:spcPct val="100000"/>
              </a:lnSpc>
              <a:spcBef>
                <a:spcPts val="575"/>
              </a:spcBef>
              <a:buFont typeface="Arial"/>
              <a:buChar char="–"/>
              <a:tabLst>
                <a:tab pos="299720" algn="l"/>
              </a:tabLst>
            </a:pPr>
            <a:r>
              <a:rPr sz="2400" spc="-5" dirty="0">
                <a:latin typeface="Calibri"/>
                <a:cs typeface="Calibri"/>
              </a:rPr>
              <a:t>Accountability </a:t>
            </a:r>
            <a:r>
              <a:rPr sz="2400" dirty="0">
                <a:latin typeface="Calibri"/>
                <a:cs typeface="Calibri"/>
              </a:rPr>
              <a:t>in public</a:t>
            </a:r>
            <a:r>
              <a:rPr sz="2400" spc="-150" dirty="0">
                <a:latin typeface="Calibri"/>
                <a:cs typeface="Calibri"/>
              </a:rPr>
              <a:t> </a:t>
            </a:r>
            <a:r>
              <a:rPr sz="2400" spc="-20" dirty="0">
                <a:latin typeface="Calibri"/>
                <a:cs typeface="Calibri"/>
              </a:rPr>
              <a:t>life</a:t>
            </a:r>
            <a:endParaRPr sz="2400">
              <a:latin typeface="Calibri"/>
              <a:cs typeface="Calibri"/>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4430" y="257047"/>
            <a:ext cx="2750185" cy="453390"/>
          </a:xfrm>
          <a:prstGeom prst="rect">
            <a:avLst/>
          </a:prstGeom>
        </p:spPr>
        <p:txBody>
          <a:bodyPr vert="horz" wrap="square" lIns="0" tIns="13335" rIns="0" bIns="0" rtlCol="0">
            <a:spAutoFit/>
          </a:bodyPr>
          <a:lstStyle/>
          <a:p>
            <a:pPr marL="12700">
              <a:lnSpc>
                <a:spcPct val="100000"/>
              </a:lnSpc>
              <a:spcBef>
                <a:spcPts val="105"/>
              </a:spcBef>
            </a:pPr>
            <a:r>
              <a:rPr b="1" spc="-50" dirty="0">
                <a:latin typeface="Times New Roman"/>
                <a:cs typeface="Times New Roman"/>
              </a:rPr>
              <a:t>Texts </a:t>
            </a:r>
            <a:r>
              <a:rPr b="1" dirty="0">
                <a:latin typeface="Times New Roman"/>
                <a:cs typeface="Times New Roman"/>
              </a:rPr>
              <a:t>/</a:t>
            </a:r>
            <a:r>
              <a:rPr b="1" spc="-80" dirty="0">
                <a:latin typeface="Times New Roman"/>
                <a:cs typeface="Times New Roman"/>
              </a:rPr>
              <a:t> </a:t>
            </a:r>
            <a:r>
              <a:rPr b="1" spc="-5" dirty="0">
                <a:latin typeface="Times New Roman"/>
                <a:cs typeface="Times New Roman"/>
              </a:rPr>
              <a:t>References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301</a:t>
            </a:fld>
            <a:endParaRPr dirty="0"/>
          </a:p>
        </p:txBody>
      </p:sp>
      <p:sp>
        <p:nvSpPr>
          <p:cNvPr id="3" name="object 3"/>
          <p:cNvSpPr txBox="1"/>
          <p:nvPr/>
        </p:nvSpPr>
        <p:spPr>
          <a:xfrm>
            <a:off x="535940" y="862075"/>
            <a:ext cx="8014970" cy="5365750"/>
          </a:xfrm>
          <a:prstGeom prst="rect">
            <a:avLst/>
          </a:prstGeom>
        </p:spPr>
        <p:txBody>
          <a:bodyPr vert="horz" wrap="square" lIns="0" tIns="12700" rIns="0" bIns="0" rtlCol="0">
            <a:spAutoFit/>
          </a:bodyPr>
          <a:lstStyle/>
          <a:p>
            <a:pPr marL="469900" indent="-457200">
              <a:lnSpc>
                <a:spcPct val="100000"/>
              </a:lnSpc>
              <a:spcBef>
                <a:spcPts val="100"/>
              </a:spcBef>
              <a:buAutoNum type="arabicPeriod"/>
              <a:tabLst>
                <a:tab pos="469265" algn="l"/>
                <a:tab pos="469900" algn="l"/>
              </a:tabLst>
            </a:pPr>
            <a:r>
              <a:rPr sz="2400" spc="-5" dirty="0">
                <a:latin typeface="Times New Roman"/>
                <a:cs typeface="Times New Roman"/>
              </a:rPr>
              <a:t>A. Giddens, </a:t>
            </a:r>
            <a:r>
              <a:rPr sz="2400" i="1" spc="-5" dirty="0">
                <a:latin typeface="Times New Roman"/>
                <a:cs typeface="Times New Roman"/>
              </a:rPr>
              <a:t>The Consequences </a:t>
            </a:r>
            <a:r>
              <a:rPr sz="2400" i="1" dirty="0">
                <a:latin typeface="Times New Roman"/>
                <a:cs typeface="Times New Roman"/>
              </a:rPr>
              <a:t>of </a:t>
            </a:r>
            <a:r>
              <a:rPr sz="2400" i="1" spc="-5" dirty="0">
                <a:latin typeface="Times New Roman"/>
                <a:cs typeface="Times New Roman"/>
              </a:rPr>
              <a:t>Modernity</a:t>
            </a:r>
            <a:r>
              <a:rPr sz="2400" spc="-5" dirty="0">
                <a:latin typeface="Times New Roman"/>
                <a:cs typeface="Times New Roman"/>
              </a:rPr>
              <a:t>, </a:t>
            </a:r>
            <a:r>
              <a:rPr sz="2400" spc="-35" dirty="0">
                <a:latin typeface="Times New Roman"/>
                <a:cs typeface="Times New Roman"/>
              </a:rPr>
              <a:t>Polity,</a:t>
            </a:r>
            <a:r>
              <a:rPr sz="2400" spc="55" dirty="0">
                <a:latin typeface="Times New Roman"/>
                <a:cs typeface="Times New Roman"/>
              </a:rPr>
              <a:t> </a:t>
            </a:r>
            <a:r>
              <a:rPr sz="2400" dirty="0">
                <a:latin typeface="Times New Roman"/>
                <a:cs typeface="Times New Roman"/>
              </a:rPr>
              <a:t>1989.</a:t>
            </a:r>
            <a:endParaRPr sz="2400">
              <a:latin typeface="Times New Roman"/>
              <a:cs typeface="Times New Roman"/>
            </a:endParaRPr>
          </a:p>
          <a:p>
            <a:pPr>
              <a:lnSpc>
                <a:spcPct val="100000"/>
              </a:lnSpc>
              <a:spcBef>
                <a:spcPts val="5"/>
              </a:spcBef>
              <a:buFont typeface="Times New Roman"/>
              <a:buAutoNum type="arabicPeriod"/>
            </a:pPr>
            <a:endParaRPr sz="3500">
              <a:latin typeface="Times New Roman"/>
              <a:cs typeface="Times New Roman"/>
            </a:endParaRPr>
          </a:p>
          <a:p>
            <a:pPr marL="469900" marR="5080" indent="-457200">
              <a:lnSpc>
                <a:spcPct val="100000"/>
              </a:lnSpc>
              <a:buAutoNum type="arabicPeriod"/>
              <a:tabLst>
                <a:tab pos="469265" algn="l"/>
                <a:tab pos="469900" algn="l"/>
              </a:tabLst>
            </a:pPr>
            <a:r>
              <a:rPr sz="2400" dirty="0">
                <a:latin typeface="Times New Roman"/>
                <a:cs typeface="Times New Roman"/>
              </a:rPr>
              <a:t>C. </a:t>
            </a:r>
            <a:r>
              <a:rPr sz="2400" spc="-5" dirty="0">
                <a:latin typeface="Times New Roman"/>
                <a:cs typeface="Times New Roman"/>
              </a:rPr>
              <a:t>Comeliau, </a:t>
            </a:r>
            <a:r>
              <a:rPr sz="2400" i="1" spc="-5" dirty="0">
                <a:latin typeface="Times New Roman"/>
                <a:cs typeface="Times New Roman"/>
              </a:rPr>
              <a:t>The Impasse </a:t>
            </a:r>
            <a:r>
              <a:rPr sz="2400" i="1" dirty="0">
                <a:latin typeface="Times New Roman"/>
                <a:cs typeface="Times New Roman"/>
              </a:rPr>
              <a:t>of </a:t>
            </a:r>
            <a:r>
              <a:rPr sz="2400" i="1" spc="-5" dirty="0">
                <a:latin typeface="Times New Roman"/>
                <a:cs typeface="Times New Roman"/>
              </a:rPr>
              <a:t>Modernity: Debating </a:t>
            </a:r>
            <a:r>
              <a:rPr sz="2400" i="1" dirty="0">
                <a:latin typeface="Times New Roman"/>
                <a:cs typeface="Times New Roman"/>
              </a:rPr>
              <a:t>the </a:t>
            </a:r>
            <a:r>
              <a:rPr sz="2400" i="1" spc="-20" dirty="0">
                <a:latin typeface="Times New Roman"/>
                <a:cs typeface="Times New Roman"/>
              </a:rPr>
              <a:t>Future  </a:t>
            </a:r>
            <a:r>
              <a:rPr sz="2400" i="1" dirty="0">
                <a:latin typeface="Times New Roman"/>
                <a:cs typeface="Times New Roman"/>
              </a:rPr>
              <a:t>of the </a:t>
            </a:r>
            <a:r>
              <a:rPr sz="2400" i="1" spc="-5" dirty="0">
                <a:latin typeface="Times New Roman"/>
                <a:cs typeface="Times New Roman"/>
              </a:rPr>
              <a:t>Global Market Economy</a:t>
            </a:r>
            <a:r>
              <a:rPr sz="2400" spc="-5" dirty="0">
                <a:latin typeface="Times New Roman"/>
                <a:cs typeface="Times New Roman"/>
              </a:rPr>
              <a:t>, </a:t>
            </a:r>
            <a:r>
              <a:rPr sz="2400" spc="-15" dirty="0">
                <a:latin typeface="Times New Roman"/>
                <a:cs typeface="Times New Roman"/>
              </a:rPr>
              <a:t>Zed </a:t>
            </a:r>
            <a:r>
              <a:rPr sz="2400" spc="-5" dirty="0">
                <a:latin typeface="Times New Roman"/>
                <a:cs typeface="Times New Roman"/>
              </a:rPr>
              <a:t>Books,</a:t>
            </a:r>
            <a:r>
              <a:rPr sz="2400" spc="30" dirty="0">
                <a:latin typeface="Times New Roman"/>
                <a:cs typeface="Times New Roman"/>
              </a:rPr>
              <a:t> </a:t>
            </a:r>
            <a:r>
              <a:rPr sz="2400" dirty="0">
                <a:latin typeface="Times New Roman"/>
                <a:cs typeface="Times New Roman"/>
              </a:rPr>
              <a:t>2002.</a:t>
            </a:r>
            <a:endParaRPr sz="2400">
              <a:latin typeface="Times New Roman"/>
              <a:cs typeface="Times New Roman"/>
            </a:endParaRPr>
          </a:p>
          <a:p>
            <a:pPr>
              <a:lnSpc>
                <a:spcPct val="100000"/>
              </a:lnSpc>
              <a:spcBef>
                <a:spcPts val="5"/>
              </a:spcBef>
              <a:buFont typeface="Times New Roman"/>
              <a:buAutoNum type="arabicPeriod"/>
            </a:pPr>
            <a:endParaRPr sz="3500">
              <a:latin typeface="Times New Roman"/>
              <a:cs typeface="Times New Roman"/>
            </a:endParaRPr>
          </a:p>
          <a:p>
            <a:pPr marL="469900" marR="916940" indent="-457200">
              <a:lnSpc>
                <a:spcPct val="100000"/>
              </a:lnSpc>
              <a:buAutoNum type="arabicPeriod"/>
              <a:tabLst>
                <a:tab pos="469265" algn="l"/>
                <a:tab pos="469900" algn="l"/>
              </a:tabLst>
            </a:pPr>
            <a:r>
              <a:rPr sz="2400" spc="-5" dirty="0">
                <a:latin typeface="Times New Roman"/>
                <a:cs typeface="Times New Roman"/>
              </a:rPr>
              <a:t>D. Gupta, </a:t>
            </a:r>
            <a:r>
              <a:rPr sz="2400" i="1" spc="-5" dirty="0">
                <a:latin typeface="Times New Roman"/>
                <a:cs typeface="Times New Roman"/>
              </a:rPr>
              <a:t>Mistaken Modernity: India between </a:t>
            </a:r>
            <a:r>
              <a:rPr sz="2400" i="1" spc="-40" dirty="0">
                <a:latin typeface="Times New Roman"/>
                <a:cs typeface="Times New Roman"/>
              </a:rPr>
              <a:t>Worlds</a:t>
            </a:r>
            <a:r>
              <a:rPr sz="2400" spc="-40" dirty="0">
                <a:latin typeface="Times New Roman"/>
                <a:cs typeface="Times New Roman"/>
              </a:rPr>
              <a:t>,  </a:t>
            </a:r>
            <a:r>
              <a:rPr sz="2400" spc="-5" dirty="0">
                <a:latin typeface="Times New Roman"/>
                <a:cs typeface="Times New Roman"/>
              </a:rPr>
              <a:t>HarperCollins Publishers </a:t>
            </a:r>
            <a:r>
              <a:rPr sz="2400" spc="-10" dirty="0">
                <a:latin typeface="Times New Roman"/>
                <a:cs typeface="Times New Roman"/>
              </a:rPr>
              <a:t>India,</a:t>
            </a:r>
            <a:r>
              <a:rPr sz="2400" dirty="0">
                <a:latin typeface="Times New Roman"/>
                <a:cs typeface="Times New Roman"/>
              </a:rPr>
              <a:t> 2007.</a:t>
            </a:r>
            <a:endParaRPr sz="2400">
              <a:latin typeface="Times New Roman"/>
              <a:cs typeface="Times New Roman"/>
            </a:endParaRPr>
          </a:p>
          <a:p>
            <a:pPr>
              <a:lnSpc>
                <a:spcPct val="100000"/>
              </a:lnSpc>
              <a:spcBef>
                <a:spcPts val="5"/>
              </a:spcBef>
              <a:buFont typeface="Times New Roman"/>
              <a:buAutoNum type="arabicPeriod"/>
            </a:pPr>
            <a:endParaRPr sz="3500">
              <a:latin typeface="Times New Roman"/>
              <a:cs typeface="Times New Roman"/>
            </a:endParaRPr>
          </a:p>
          <a:p>
            <a:pPr marL="469900" marR="986790" indent="-457200">
              <a:lnSpc>
                <a:spcPct val="100000"/>
              </a:lnSpc>
              <a:buAutoNum type="arabicPeriod"/>
              <a:tabLst>
                <a:tab pos="469265" algn="l"/>
                <a:tab pos="469900" algn="l"/>
              </a:tabLst>
            </a:pPr>
            <a:r>
              <a:rPr sz="2400" spc="-5" dirty="0">
                <a:latin typeface="Times New Roman"/>
                <a:cs typeface="Times New Roman"/>
              </a:rPr>
              <a:t>E. Said, </a:t>
            </a:r>
            <a:r>
              <a:rPr sz="2400" i="1" spc="-5" dirty="0">
                <a:latin typeface="Times New Roman"/>
                <a:cs typeface="Times New Roman"/>
              </a:rPr>
              <a:t>Orientalism: </a:t>
            </a:r>
            <a:r>
              <a:rPr sz="2400" i="1" spc="-45" dirty="0">
                <a:latin typeface="Times New Roman"/>
                <a:cs typeface="Times New Roman"/>
              </a:rPr>
              <a:t>Western </a:t>
            </a:r>
            <a:r>
              <a:rPr sz="2400" i="1" spc="-5" dirty="0">
                <a:latin typeface="Times New Roman"/>
                <a:cs typeface="Times New Roman"/>
              </a:rPr>
              <a:t>Concepts </a:t>
            </a:r>
            <a:r>
              <a:rPr sz="2400" i="1" dirty="0">
                <a:latin typeface="Times New Roman"/>
                <a:cs typeface="Times New Roman"/>
              </a:rPr>
              <a:t>of the </a:t>
            </a:r>
            <a:r>
              <a:rPr sz="2400" i="1" spc="-5" dirty="0">
                <a:latin typeface="Times New Roman"/>
                <a:cs typeface="Times New Roman"/>
              </a:rPr>
              <a:t>Orient</a:t>
            </a:r>
            <a:r>
              <a:rPr sz="2400" spc="-5" dirty="0">
                <a:latin typeface="Times New Roman"/>
                <a:cs typeface="Times New Roman"/>
              </a:rPr>
              <a:t>,  Penguin, </a:t>
            </a:r>
            <a:r>
              <a:rPr sz="2400" dirty="0">
                <a:latin typeface="Times New Roman"/>
                <a:cs typeface="Times New Roman"/>
              </a:rPr>
              <a:t>1985.</a:t>
            </a:r>
            <a:endParaRPr sz="2400">
              <a:latin typeface="Times New Roman"/>
              <a:cs typeface="Times New Roman"/>
            </a:endParaRPr>
          </a:p>
          <a:p>
            <a:pPr>
              <a:lnSpc>
                <a:spcPct val="100000"/>
              </a:lnSpc>
              <a:spcBef>
                <a:spcPts val="5"/>
              </a:spcBef>
              <a:buFont typeface="Times New Roman"/>
              <a:buAutoNum type="arabicPeriod"/>
            </a:pPr>
            <a:endParaRPr sz="3500">
              <a:latin typeface="Times New Roman"/>
              <a:cs typeface="Times New Roman"/>
            </a:endParaRPr>
          </a:p>
          <a:p>
            <a:pPr marL="469900" marR="462280" indent="-457200">
              <a:lnSpc>
                <a:spcPct val="100000"/>
              </a:lnSpc>
              <a:buAutoNum type="arabicPeriod"/>
              <a:tabLst>
                <a:tab pos="469265" algn="l"/>
                <a:tab pos="469900" algn="l"/>
              </a:tabLst>
            </a:pPr>
            <a:r>
              <a:rPr sz="2400" spc="-110" dirty="0">
                <a:latin typeface="Times New Roman"/>
                <a:cs typeface="Times New Roman"/>
              </a:rPr>
              <a:t>F. </a:t>
            </a:r>
            <a:r>
              <a:rPr sz="2400" dirty="0">
                <a:latin typeface="Times New Roman"/>
                <a:cs typeface="Times New Roman"/>
              </a:rPr>
              <a:t>Jameson, </a:t>
            </a:r>
            <a:r>
              <a:rPr sz="2400" i="1" spc="-5" dirty="0">
                <a:latin typeface="Times New Roman"/>
                <a:cs typeface="Times New Roman"/>
              </a:rPr>
              <a:t>Postmodernism, or </a:t>
            </a:r>
            <a:r>
              <a:rPr sz="2400" i="1" dirty="0">
                <a:latin typeface="Times New Roman"/>
                <a:cs typeface="Times New Roman"/>
              </a:rPr>
              <a:t>the </a:t>
            </a:r>
            <a:r>
              <a:rPr sz="2400" i="1" spc="-5" dirty="0">
                <a:latin typeface="Times New Roman"/>
                <a:cs typeface="Times New Roman"/>
              </a:rPr>
              <a:t>Cultural Logic </a:t>
            </a:r>
            <a:r>
              <a:rPr sz="2400" i="1" dirty="0">
                <a:latin typeface="Times New Roman"/>
                <a:cs typeface="Times New Roman"/>
              </a:rPr>
              <a:t>of </a:t>
            </a:r>
            <a:r>
              <a:rPr sz="2400" i="1" spc="-5" dirty="0">
                <a:latin typeface="Times New Roman"/>
                <a:cs typeface="Times New Roman"/>
              </a:rPr>
              <a:t>Late  Capitalism</a:t>
            </a:r>
            <a:r>
              <a:rPr sz="2400" spc="-5" dirty="0">
                <a:latin typeface="Times New Roman"/>
                <a:cs typeface="Times New Roman"/>
              </a:rPr>
              <a:t>, </a:t>
            </a:r>
            <a:r>
              <a:rPr sz="2400" spc="-50" dirty="0">
                <a:latin typeface="Times New Roman"/>
                <a:cs typeface="Times New Roman"/>
              </a:rPr>
              <a:t>Verso,</a:t>
            </a:r>
            <a:r>
              <a:rPr sz="2400" spc="-80" dirty="0">
                <a:latin typeface="Times New Roman"/>
                <a:cs typeface="Times New Roman"/>
              </a:rPr>
              <a:t> </a:t>
            </a:r>
            <a:r>
              <a:rPr sz="2400" dirty="0">
                <a:latin typeface="Times New Roman"/>
                <a:cs typeface="Times New Roman"/>
              </a:rPr>
              <a:t>1991.</a:t>
            </a:r>
            <a:endParaRPr sz="2400">
              <a:latin typeface="Times New Roman"/>
              <a:cs typeface="Times New Roman"/>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85875"/>
            <a:ext cx="8206740" cy="5494655"/>
          </a:xfrm>
          <a:prstGeom prst="rect">
            <a:avLst/>
          </a:prstGeom>
        </p:spPr>
        <p:txBody>
          <a:bodyPr vert="horz" wrap="square" lIns="0" tIns="13335" rIns="0" bIns="0" rtlCol="0">
            <a:spAutoFit/>
          </a:bodyPr>
          <a:lstStyle/>
          <a:p>
            <a:pPr marL="469900" marR="785495" indent="-457200">
              <a:lnSpc>
                <a:spcPct val="100000"/>
              </a:lnSpc>
              <a:spcBef>
                <a:spcPts val="105"/>
              </a:spcBef>
              <a:buFont typeface="Times New Roman"/>
              <a:buAutoNum type="arabicPeriod" startAt="6"/>
              <a:tabLst>
                <a:tab pos="469265" algn="l"/>
                <a:tab pos="469900" algn="l"/>
              </a:tabLst>
            </a:pPr>
            <a:r>
              <a:rPr sz="2300" dirty="0">
                <a:latin typeface="Times New Roman"/>
                <a:cs typeface="Times New Roman"/>
              </a:rPr>
              <a:t>Gandhi, </a:t>
            </a:r>
            <a:r>
              <a:rPr sz="2300" spc="-5" dirty="0">
                <a:latin typeface="Times New Roman"/>
                <a:cs typeface="Times New Roman"/>
              </a:rPr>
              <a:t>M.K. </a:t>
            </a:r>
            <a:r>
              <a:rPr sz="2300" i="1" spc="-5" dirty="0">
                <a:latin typeface="Times New Roman"/>
                <a:cs typeface="Times New Roman"/>
              </a:rPr>
              <a:t>Hind </a:t>
            </a:r>
            <a:r>
              <a:rPr sz="2300" i="1" dirty="0">
                <a:latin typeface="Times New Roman"/>
                <a:cs typeface="Times New Roman"/>
              </a:rPr>
              <a:t>Swaraj or Indian </a:t>
            </a:r>
            <a:r>
              <a:rPr sz="2300" i="1" spc="-5" dirty="0">
                <a:latin typeface="Times New Roman"/>
                <a:cs typeface="Times New Roman"/>
              </a:rPr>
              <a:t>Home </a:t>
            </a:r>
            <a:r>
              <a:rPr sz="2300" i="1" spc="0" dirty="0">
                <a:latin typeface="Times New Roman"/>
                <a:cs typeface="Times New Roman"/>
              </a:rPr>
              <a:t>Rule</a:t>
            </a:r>
            <a:r>
              <a:rPr sz="2300" spc="0" dirty="0">
                <a:latin typeface="Times New Roman"/>
                <a:cs typeface="Times New Roman"/>
              </a:rPr>
              <a:t>, </a:t>
            </a:r>
            <a:r>
              <a:rPr sz="2300" spc="-10" dirty="0">
                <a:latin typeface="Times New Roman"/>
                <a:cs typeface="Times New Roman"/>
              </a:rPr>
              <a:t>Navjivan  </a:t>
            </a:r>
            <a:r>
              <a:rPr sz="2300" spc="-5" dirty="0">
                <a:latin typeface="Times New Roman"/>
                <a:cs typeface="Times New Roman"/>
              </a:rPr>
              <a:t>Publishing House,</a:t>
            </a:r>
            <a:r>
              <a:rPr sz="2300" spc="-75" dirty="0">
                <a:latin typeface="Times New Roman"/>
                <a:cs typeface="Times New Roman"/>
              </a:rPr>
              <a:t> </a:t>
            </a:r>
            <a:r>
              <a:rPr sz="2300" dirty="0">
                <a:latin typeface="Times New Roman"/>
                <a:cs typeface="Times New Roman"/>
              </a:rPr>
              <a:t>1938.</a:t>
            </a:r>
            <a:endParaRPr sz="2300">
              <a:latin typeface="Times New Roman"/>
              <a:cs typeface="Times New Roman"/>
            </a:endParaRPr>
          </a:p>
          <a:p>
            <a:pPr>
              <a:lnSpc>
                <a:spcPct val="100000"/>
              </a:lnSpc>
              <a:spcBef>
                <a:spcPts val="10"/>
              </a:spcBef>
              <a:buFont typeface="Times New Roman"/>
              <a:buAutoNum type="arabicPeriod" startAt="6"/>
            </a:pPr>
            <a:endParaRPr sz="3350">
              <a:latin typeface="Times New Roman"/>
              <a:cs typeface="Times New Roman"/>
            </a:endParaRPr>
          </a:p>
          <a:p>
            <a:pPr marL="469900" marR="237490" indent="-457200">
              <a:lnSpc>
                <a:spcPct val="100000"/>
              </a:lnSpc>
              <a:buAutoNum type="arabicPeriod" startAt="6"/>
              <a:tabLst>
                <a:tab pos="469265" algn="l"/>
                <a:tab pos="469900" algn="l"/>
              </a:tabLst>
            </a:pPr>
            <a:r>
              <a:rPr sz="2300" spc="0" dirty="0">
                <a:latin typeface="Times New Roman"/>
                <a:cs typeface="Times New Roman"/>
              </a:rPr>
              <a:t>J. </a:t>
            </a:r>
            <a:r>
              <a:rPr sz="2300" spc="-5" dirty="0">
                <a:latin typeface="Times New Roman"/>
                <a:cs typeface="Times New Roman"/>
              </a:rPr>
              <a:t>Alam, </a:t>
            </a:r>
            <a:r>
              <a:rPr sz="2300" i="1" dirty="0">
                <a:latin typeface="Times New Roman"/>
                <a:cs typeface="Times New Roman"/>
              </a:rPr>
              <a:t>India: </a:t>
            </a:r>
            <a:r>
              <a:rPr sz="2300" i="1" spc="-5" dirty="0">
                <a:latin typeface="Times New Roman"/>
                <a:cs typeface="Times New Roman"/>
              </a:rPr>
              <a:t>Living </a:t>
            </a:r>
            <a:r>
              <a:rPr sz="2300" i="1" dirty="0">
                <a:latin typeface="Times New Roman"/>
                <a:cs typeface="Times New Roman"/>
              </a:rPr>
              <a:t>with Modernity</a:t>
            </a:r>
            <a:r>
              <a:rPr sz="2300" dirty="0">
                <a:latin typeface="Times New Roman"/>
                <a:cs typeface="Times New Roman"/>
              </a:rPr>
              <a:t>, </a:t>
            </a:r>
            <a:r>
              <a:rPr sz="2300" spc="-5" dirty="0">
                <a:latin typeface="Times New Roman"/>
                <a:cs typeface="Times New Roman"/>
              </a:rPr>
              <a:t>Oxford University</a:t>
            </a:r>
            <a:r>
              <a:rPr sz="2300" spc="-204" dirty="0">
                <a:latin typeface="Times New Roman"/>
                <a:cs typeface="Times New Roman"/>
              </a:rPr>
              <a:t> </a:t>
            </a:r>
            <a:r>
              <a:rPr sz="2300" spc="-5" dirty="0">
                <a:latin typeface="Times New Roman"/>
                <a:cs typeface="Times New Roman"/>
              </a:rPr>
              <a:t>Press,  </a:t>
            </a:r>
            <a:r>
              <a:rPr sz="2300" dirty="0">
                <a:latin typeface="Times New Roman"/>
                <a:cs typeface="Times New Roman"/>
              </a:rPr>
              <a:t>1999.</a:t>
            </a:r>
            <a:endParaRPr sz="2300">
              <a:latin typeface="Times New Roman"/>
              <a:cs typeface="Times New Roman"/>
            </a:endParaRPr>
          </a:p>
          <a:p>
            <a:pPr>
              <a:lnSpc>
                <a:spcPct val="100000"/>
              </a:lnSpc>
              <a:spcBef>
                <a:spcPts val="5"/>
              </a:spcBef>
              <a:buFont typeface="Times New Roman"/>
              <a:buAutoNum type="arabicPeriod" startAt="6"/>
            </a:pPr>
            <a:endParaRPr sz="3350">
              <a:latin typeface="Times New Roman"/>
              <a:cs typeface="Times New Roman"/>
            </a:endParaRPr>
          </a:p>
          <a:p>
            <a:pPr marL="469900" marR="257810" indent="-457200">
              <a:lnSpc>
                <a:spcPct val="100000"/>
              </a:lnSpc>
              <a:spcBef>
                <a:spcPts val="5"/>
              </a:spcBef>
              <a:buAutoNum type="arabicPeriod" startAt="6"/>
              <a:tabLst>
                <a:tab pos="469265" algn="l"/>
                <a:tab pos="469900" algn="l"/>
              </a:tabLst>
            </a:pPr>
            <a:r>
              <a:rPr sz="2300" spc="0" dirty="0">
                <a:latin typeface="Times New Roman"/>
                <a:cs typeface="Times New Roman"/>
              </a:rPr>
              <a:t>J. </a:t>
            </a:r>
            <a:r>
              <a:rPr sz="2300" spc="-5" dirty="0">
                <a:latin typeface="Times New Roman"/>
                <a:cs typeface="Times New Roman"/>
              </a:rPr>
              <a:t>Habermas, </a:t>
            </a:r>
            <a:r>
              <a:rPr sz="2300" i="1" spc="-5" dirty="0">
                <a:latin typeface="Times New Roman"/>
                <a:cs typeface="Times New Roman"/>
              </a:rPr>
              <a:t>The </a:t>
            </a:r>
            <a:r>
              <a:rPr sz="2300" i="1" spc="0" dirty="0">
                <a:latin typeface="Times New Roman"/>
                <a:cs typeface="Times New Roman"/>
              </a:rPr>
              <a:t>Philosophical </a:t>
            </a:r>
            <a:r>
              <a:rPr sz="2300" i="1" spc="-5" dirty="0">
                <a:latin typeface="Times New Roman"/>
                <a:cs typeface="Times New Roman"/>
              </a:rPr>
              <a:t>Discourse </a:t>
            </a:r>
            <a:r>
              <a:rPr sz="2300" i="1" dirty="0">
                <a:latin typeface="Times New Roman"/>
                <a:cs typeface="Times New Roman"/>
              </a:rPr>
              <a:t>of Modernity</a:t>
            </a:r>
            <a:r>
              <a:rPr sz="2300" dirty="0">
                <a:latin typeface="Times New Roman"/>
                <a:cs typeface="Times New Roman"/>
              </a:rPr>
              <a:t>, </a:t>
            </a:r>
            <a:r>
              <a:rPr sz="2300" spc="-30" dirty="0">
                <a:latin typeface="Times New Roman"/>
                <a:cs typeface="Times New Roman"/>
              </a:rPr>
              <a:t>Polity,  </a:t>
            </a:r>
            <a:r>
              <a:rPr sz="2300" dirty="0">
                <a:latin typeface="Times New Roman"/>
                <a:cs typeface="Times New Roman"/>
              </a:rPr>
              <a:t>1987.</a:t>
            </a:r>
            <a:endParaRPr sz="2300">
              <a:latin typeface="Times New Roman"/>
              <a:cs typeface="Times New Roman"/>
            </a:endParaRPr>
          </a:p>
          <a:p>
            <a:pPr>
              <a:lnSpc>
                <a:spcPct val="100000"/>
              </a:lnSpc>
              <a:spcBef>
                <a:spcPts val="10"/>
              </a:spcBef>
              <a:buFont typeface="Times New Roman"/>
              <a:buAutoNum type="arabicPeriod" startAt="6"/>
            </a:pPr>
            <a:endParaRPr sz="3350">
              <a:latin typeface="Times New Roman"/>
              <a:cs typeface="Times New Roman"/>
            </a:endParaRPr>
          </a:p>
          <a:p>
            <a:pPr marL="469900" marR="5080" indent="-457200">
              <a:lnSpc>
                <a:spcPct val="100000"/>
              </a:lnSpc>
              <a:buAutoNum type="arabicPeriod" startAt="6"/>
              <a:tabLst>
                <a:tab pos="469265" algn="l"/>
                <a:tab pos="469900" algn="l"/>
              </a:tabLst>
            </a:pPr>
            <a:r>
              <a:rPr sz="2300" spc="-55" dirty="0">
                <a:latin typeface="Times New Roman"/>
                <a:cs typeface="Times New Roman"/>
              </a:rPr>
              <a:t>J.F. </a:t>
            </a:r>
            <a:r>
              <a:rPr sz="2300" spc="-25" dirty="0">
                <a:latin typeface="Times New Roman"/>
                <a:cs typeface="Times New Roman"/>
              </a:rPr>
              <a:t>Lyotard, </a:t>
            </a:r>
            <a:r>
              <a:rPr sz="2300" i="1" spc="-5" dirty="0">
                <a:latin typeface="Times New Roman"/>
                <a:cs typeface="Times New Roman"/>
              </a:rPr>
              <a:t>The Postmodern </a:t>
            </a:r>
            <a:r>
              <a:rPr sz="2300" i="1" dirty="0">
                <a:latin typeface="Times New Roman"/>
                <a:cs typeface="Times New Roman"/>
              </a:rPr>
              <a:t>Condition: A Report on Knowledge</a:t>
            </a:r>
            <a:r>
              <a:rPr sz="2300" dirty="0">
                <a:latin typeface="Times New Roman"/>
                <a:cs typeface="Times New Roman"/>
              </a:rPr>
              <a:t>,  </a:t>
            </a:r>
            <a:r>
              <a:rPr sz="2300" spc="-5" dirty="0">
                <a:latin typeface="Times New Roman"/>
                <a:cs typeface="Times New Roman"/>
              </a:rPr>
              <a:t>University </a:t>
            </a:r>
            <a:r>
              <a:rPr sz="2300" dirty="0">
                <a:latin typeface="Times New Roman"/>
                <a:cs typeface="Times New Roman"/>
              </a:rPr>
              <a:t>of </a:t>
            </a:r>
            <a:r>
              <a:rPr sz="2300" spc="-5" dirty="0">
                <a:latin typeface="Times New Roman"/>
                <a:cs typeface="Times New Roman"/>
              </a:rPr>
              <a:t>Minnesota Press,</a:t>
            </a:r>
            <a:r>
              <a:rPr sz="2300" spc="-15" dirty="0">
                <a:latin typeface="Times New Roman"/>
                <a:cs typeface="Times New Roman"/>
              </a:rPr>
              <a:t> </a:t>
            </a:r>
            <a:r>
              <a:rPr sz="2300" dirty="0">
                <a:latin typeface="Times New Roman"/>
                <a:cs typeface="Times New Roman"/>
              </a:rPr>
              <a:t>1984.</a:t>
            </a:r>
            <a:endParaRPr sz="2300">
              <a:latin typeface="Times New Roman"/>
              <a:cs typeface="Times New Roman"/>
            </a:endParaRPr>
          </a:p>
          <a:p>
            <a:pPr>
              <a:lnSpc>
                <a:spcPct val="100000"/>
              </a:lnSpc>
              <a:spcBef>
                <a:spcPts val="5"/>
              </a:spcBef>
              <a:buFont typeface="Times New Roman"/>
              <a:buAutoNum type="arabicPeriod" startAt="6"/>
            </a:pPr>
            <a:endParaRPr sz="3350">
              <a:latin typeface="Times New Roman"/>
              <a:cs typeface="Times New Roman"/>
            </a:endParaRPr>
          </a:p>
          <a:p>
            <a:pPr marL="469265" marR="740410" indent="-456565">
              <a:lnSpc>
                <a:spcPct val="100000"/>
              </a:lnSpc>
              <a:spcBef>
                <a:spcPts val="5"/>
              </a:spcBef>
              <a:buAutoNum type="arabicPeriod" startAt="6"/>
              <a:tabLst>
                <a:tab pos="469900" algn="l"/>
              </a:tabLst>
            </a:pPr>
            <a:r>
              <a:rPr sz="2300" spc="-45" dirty="0">
                <a:latin typeface="Times New Roman"/>
                <a:cs typeface="Times New Roman"/>
              </a:rPr>
              <a:t>J.P.S. </a:t>
            </a:r>
            <a:r>
              <a:rPr sz="2300" dirty="0">
                <a:latin typeface="Times New Roman"/>
                <a:cs typeface="Times New Roman"/>
              </a:rPr>
              <a:t>Uberoi, </a:t>
            </a:r>
            <a:r>
              <a:rPr sz="2300" i="1" spc="-5" dirty="0">
                <a:latin typeface="Times New Roman"/>
                <a:cs typeface="Times New Roman"/>
              </a:rPr>
              <a:t>The </a:t>
            </a:r>
            <a:r>
              <a:rPr sz="2300" i="1" spc="-10" dirty="0">
                <a:latin typeface="Times New Roman"/>
                <a:cs typeface="Times New Roman"/>
              </a:rPr>
              <a:t>European </a:t>
            </a:r>
            <a:r>
              <a:rPr sz="2300" i="1" spc="-5" dirty="0">
                <a:latin typeface="Times New Roman"/>
                <a:cs typeface="Times New Roman"/>
              </a:rPr>
              <a:t>modernity: </a:t>
            </a:r>
            <a:r>
              <a:rPr sz="2300" i="1" dirty="0">
                <a:latin typeface="Times New Roman"/>
                <a:cs typeface="Times New Roman"/>
              </a:rPr>
              <a:t>Science, </a:t>
            </a:r>
            <a:r>
              <a:rPr sz="2300" i="1" spc="-25" dirty="0">
                <a:latin typeface="Times New Roman"/>
                <a:cs typeface="Times New Roman"/>
              </a:rPr>
              <a:t>Truth, </a:t>
            </a:r>
            <a:r>
              <a:rPr sz="2300" i="1" dirty="0">
                <a:latin typeface="Times New Roman"/>
                <a:cs typeface="Times New Roman"/>
              </a:rPr>
              <a:t>and  Method</a:t>
            </a:r>
            <a:r>
              <a:rPr sz="2300" dirty="0">
                <a:latin typeface="Times New Roman"/>
                <a:cs typeface="Times New Roman"/>
              </a:rPr>
              <a:t>, </a:t>
            </a:r>
            <a:r>
              <a:rPr sz="2300" spc="-5" dirty="0">
                <a:latin typeface="Times New Roman"/>
                <a:cs typeface="Times New Roman"/>
              </a:rPr>
              <a:t>Oxford University Press,</a:t>
            </a:r>
            <a:r>
              <a:rPr sz="2300" spc="-45" dirty="0">
                <a:latin typeface="Times New Roman"/>
                <a:cs typeface="Times New Roman"/>
              </a:rPr>
              <a:t> </a:t>
            </a:r>
            <a:r>
              <a:rPr sz="2300" dirty="0">
                <a:latin typeface="Times New Roman"/>
                <a:cs typeface="Times New Roman"/>
              </a:rPr>
              <a:t>2002.</a:t>
            </a:r>
            <a:endParaRPr sz="23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302</a:t>
            </a:fld>
            <a:endParaRPr dirty="0"/>
          </a:p>
        </p:txBody>
      </p:sp>
      <p:sp>
        <p:nvSpPr>
          <p:cNvPr id="3" name="object 3"/>
          <p:cNvSpPr txBox="1">
            <a:spLocks noGrp="1"/>
          </p:cNvSpPr>
          <p:nvPr>
            <p:ph type="title"/>
          </p:nvPr>
        </p:nvSpPr>
        <p:spPr>
          <a:xfrm>
            <a:off x="3194430" y="180847"/>
            <a:ext cx="2750185" cy="453390"/>
          </a:xfrm>
          <a:prstGeom prst="rect">
            <a:avLst/>
          </a:prstGeom>
        </p:spPr>
        <p:txBody>
          <a:bodyPr vert="horz" wrap="square" lIns="0" tIns="13335" rIns="0" bIns="0" rtlCol="0">
            <a:spAutoFit/>
          </a:bodyPr>
          <a:lstStyle/>
          <a:p>
            <a:pPr marL="12700">
              <a:lnSpc>
                <a:spcPct val="100000"/>
              </a:lnSpc>
              <a:spcBef>
                <a:spcPts val="105"/>
              </a:spcBef>
            </a:pPr>
            <a:r>
              <a:rPr b="1" spc="-50" dirty="0">
                <a:latin typeface="Times New Roman"/>
                <a:cs typeface="Times New Roman"/>
              </a:rPr>
              <a:t>Texts </a:t>
            </a:r>
            <a:r>
              <a:rPr b="1" dirty="0">
                <a:latin typeface="Times New Roman"/>
                <a:cs typeface="Times New Roman"/>
              </a:rPr>
              <a:t>/</a:t>
            </a:r>
            <a:r>
              <a:rPr b="1" spc="-80" dirty="0">
                <a:latin typeface="Times New Roman"/>
                <a:cs typeface="Times New Roman"/>
              </a:rPr>
              <a:t> </a:t>
            </a:r>
            <a:r>
              <a:rPr b="1" spc="-5" dirty="0">
                <a:latin typeface="Times New Roman"/>
                <a:cs typeface="Times New Roman"/>
              </a:rPr>
              <a:t>References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4430" y="180847"/>
            <a:ext cx="2750185" cy="453390"/>
          </a:xfrm>
          <a:prstGeom prst="rect">
            <a:avLst/>
          </a:prstGeom>
        </p:spPr>
        <p:txBody>
          <a:bodyPr vert="horz" wrap="square" lIns="0" tIns="13335" rIns="0" bIns="0" rtlCol="0">
            <a:spAutoFit/>
          </a:bodyPr>
          <a:lstStyle/>
          <a:p>
            <a:pPr marL="12700">
              <a:lnSpc>
                <a:spcPct val="100000"/>
              </a:lnSpc>
              <a:spcBef>
                <a:spcPts val="105"/>
              </a:spcBef>
            </a:pPr>
            <a:r>
              <a:rPr b="1" spc="-50" dirty="0">
                <a:latin typeface="Times New Roman"/>
                <a:cs typeface="Times New Roman"/>
              </a:rPr>
              <a:t>Texts </a:t>
            </a:r>
            <a:r>
              <a:rPr b="1" dirty="0">
                <a:latin typeface="Times New Roman"/>
                <a:cs typeface="Times New Roman"/>
              </a:rPr>
              <a:t>/</a:t>
            </a:r>
            <a:r>
              <a:rPr b="1" spc="-80" dirty="0">
                <a:latin typeface="Times New Roman"/>
                <a:cs typeface="Times New Roman"/>
              </a:rPr>
              <a:t> </a:t>
            </a:r>
            <a:r>
              <a:rPr b="1" spc="-5" dirty="0">
                <a:latin typeface="Times New Roman"/>
                <a:cs typeface="Times New Roman"/>
              </a:rPr>
              <a:t>References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303</a:t>
            </a:fld>
            <a:endParaRPr dirty="0"/>
          </a:p>
        </p:txBody>
      </p:sp>
      <p:sp>
        <p:nvSpPr>
          <p:cNvPr id="3" name="object 3"/>
          <p:cNvSpPr txBox="1"/>
          <p:nvPr/>
        </p:nvSpPr>
        <p:spPr>
          <a:xfrm>
            <a:off x="383540" y="709676"/>
            <a:ext cx="8522335" cy="5511165"/>
          </a:xfrm>
          <a:prstGeom prst="rect">
            <a:avLst/>
          </a:prstGeom>
        </p:spPr>
        <p:txBody>
          <a:bodyPr vert="horz" wrap="square" lIns="0" tIns="11430" rIns="0" bIns="0" rtlCol="0">
            <a:spAutoFit/>
          </a:bodyPr>
          <a:lstStyle/>
          <a:p>
            <a:pPr marL="469900" marR="614680" indent="-457200">
              <a:lnSpc>
                <a:spcPct val="100000"/>
              </a:lnSpc>
              <a:spcBef>
                <a:spcPts val="90"/>
              </a:spcBef>
              <a:buAutoNum type="arabicPeriod" startAt="11"/>
              <a:tabLst>
                <a:tab pos="469265" algn="l"/>
                <a:tab pos="469900" algn="l"/>
              </a:tabLst>
            </a:pPr>
            <a:r>
              <a:rPr sz="2000" spc="-5" dirty="0">
                <a:latin typeface="Times New Roman"/>
                <a:cs typeface="Times New Roman"/>
              </a:rPr>
              <a:t>K. </a:t>
            </a:r>
            <a:r>
              <a:rPr sz="2000" spc="-25" dirty="0">
                <a:latin typeface="Times New Roman"/>
                <a:cs typeface="Times New Roman"/>
              </a:rPr>
              <a:t>Kumar, </a:t>
            </a:r>
            <a:r>
              <a:rPr sz="2000" i="1" spc="-15" dirty="0">
                <a:latin typeface="Times New Roman"/>
                <a:cs typeface="Times New Roman"/>
              </a:rPr>
              <a:t>Prophecy </a:t>
            </a:r>
            <a:r>
              <a:rPr sz="2000" i="1" spc="-5" dirty="0">
                <a:latin typeface="Times New Roman"/>
                <a:cs typeface="Times New Roman"/>
              </a:rPr>
              <a:t>and </a:t>
            </a:r>
            <a:r>
              <a:rPr sz="2000" i="1" spc="-25" dirty="0">
                <a:latin typeface="Times New Roman"/>
                <a:cs typeface="Times New Roman"/>
              </a:rPr>
              <a:t>Progress: </a:t>
            </a:r>
            <a:r>
              <a:rPr sz="2000" i="1" spc="-5" dirty="0">
                <a:latin typeface="Times New Roman"/>
                <a:cs typeface="Times New Roman"/>
              </a:rPr>
              <a:t>The Sociology of Industrial and post-  Industrial Society</a:t>
            </a:r>
            <a:r>
              <a:rPr sz="2000" spc="-5" dirty="0">
                <a:latin typeface="Times New Roman"/>
                <a:cs typeface="Times New Roman"/>
              </a:rPr>
              <a:t>, </a:t>
            </a:r>
            <a:r>
              <a:rPr sz="2000" spc="-15" dirty="0">
                <a:latin typeface="Times New Roman"/>
                <a:cs typeface="Times New Roman"/>
              </a:rPr>
              <a:t>Penguin,</a:t>
            </a:r>
            <a:r>
              <a:rPr sz="2000" spc="-20" dirty="0">
                <a:latin typeface="Times New Roman"/>
                <a:cs typeface="Times New Roman"/>
              </a:rPr>
              <a:t> </a:t>
            </a:r>
            <a:r>
              <a:rPr sz="2000" dirty="0">
                <a:latin typeface="Times New Roman"/>
                <a:cs typeface="Times New Roman"/>
              </a:rPr>
              <a:t>1986.</a:t>
            </a:r>
            <a:endParaRPr sz="2000">
              <a:latin typeface="Times New Roman"/>
              <a:cs typeface="Times New Roman"/>
            </a:endParaRPr>
          </a:p>
          <a:p>
            <a:pPr>
              <a:lnSpc>
                <a:spcPct val="100000"/>
              </a:lnSpc>
              <a:spcBef>
                <a:spcPts val="20"/>
              </a:spcBef>
              <a:buFont typeface="Times New Roman"/>
              <a:buAutoNum type="arabicPeriod" startAt="11"/>
            </a:pPr>
            <a:endParaRPr sz="2900">
              <a:latin typeface="Times New Roman"/>
              <a:cs typeface="Times New Roman"/>
            </a:endParaRPr>
          </a:p>
          <a:p>
            <a:pPr marL="469900" marR="5080" indent="-457200">
              <a:lnSpc>
                <a:spcPct val="100000"/>
              </a:lnSpc>
              <a:buAutoNum type="arabicPeriod" startAt="11"/>
              <a:tabLst>
                <a:tab pos="469265" algn="l"/>
                <a:tab pos="469900" algn="l"/>
              </a:tabLst>
            </a:pPr>
            <a:r>
              <a:rPr sz="2000" spc="-5" dirty="0">
                <a:latin typeface="Times New Roman"/>
                <a:cs typeface="Times New Roman"/>
              </a:rPr>
              <a:t>M. </a:t>
            </a:r>
            <a:r>
              <a:rPr sz="2000" spc="-10" dirty="0">
                <a:latin typeface="Times New Roman"/>
                <a:cs typeface="Times New Roman"/>
              </a:rPr>
              <a:t>Foucault, </a:t>
            </a:r>
            <a:r>
              <a:rPr sz="2000" i="1" spc="-10" dirty="0">
                <a:latin typeface="Times New Roman"/>
                <a:cs typeface="Times New Roman"/>
              </a:rPr>
              <a:t>Power/Knowledge: </a:t>
            </a:r>
            <a:r>
              <a:rPr sz="2000" i="1" spc="-5" dirty="0">
                <a:latin typeface="Times New Roman"/>
                <a:cs typeface="Times New Roman"/>
              </a:rPr>
              <a:t>Selected </a:t>
            </a:r>
            <a:r>
              <a:rPr sz="2000" i="1" spc="-10" dirty="0">
                <a:latin typeface="Times New Roman"/>
                <a:cs typeface="Times New Roman"/>
              </a:rPr>
              <a:t>Interviews </a:t>
            </a:r>
            <a:r>
              <a:rPr sz="2000" i="1" spc="-5" dirty="0">
                <a:latin typeface="Times New Roman"/>
                <a:cs typeface="Times New Roman"/>
              </a:rPr>
              <a:t>and other </a:t>
            </a:r>
            <a:r>
              <a:rPr sz="2000" i="1" spc="-25" dirty="0">
                <a:latin typeface="Times New Roman"/>
                <a:cs typeface="Times New Roman"/>
              </a:rPr>
              <a:t>Writings</a:t>
            </a:r>
            <a:r>
              <a:rPr sz="2000" spc="-25" dirty="0">
                <a:latin typeface="Times New Roman"/>
                <a:cs typeface="Times New Roman"/>
              </a:rPr>
              <a:t>, </a:t>
            </a:r>
            <a:r>
              <a:rPr sz="2000" dirty="0">
                <a:latin typeface="Times New Roman"/>
                <a:cs typeface="Times New Roman"/>
              </a:rPr>
              <a:t>1972-  77, </a:t>
            </a:r>
            <a:r>
              <a:rPr sz="2000" spc="-10" dirty="0">
                <a:latin typeface="Times New Roman"/>
                <a:cs typeface="Times New Roman"/>
              </a:rPr>
              <a:t>Pantheon,</a:t>
            </a:r>
            <a:r>
              <a:rPr sz="2000" spc="-15" dirty="0">
                <a:latin typeface="Times New Roman"/>
                <a:cs typeface="Times New Roman"/>
              </a:rPr>
              <a:t> </a:t>
            </a:r>
            <a:r>
              <a:rPr sz="2000" dirty="0">
                <a:latin typeface="Times New Roman"/>
                <a:cs typeface="Times New Roman"/>
              </a:rPr>
              <a:t>1980.</a:t>
            </a:r>
            <a:endParaRPr sz="2000">
              <a:latin typeface="Times New Roman"/>
              <a:cs typeface="Times New Roman"/>
            </a:endParaRPr>
          </a:p>
          <a:p>
            <a:pPr>
              <a:lnSpc>
                <a:spcPct val="100000"/>
              </a:lnSpc>
              <a:spcBef>
                <a:spcPts val="20"/>
              </a:spcBef>
              <a:buFont typeface="Times New Roman"/>
              <a:buAutoNum type="arabicPeriod" startAt="11"/>
            </a:pPr>
            <a:endParaRPr sz="2900">
              <a:latin typeface="Times New Roman"/>
              <a:cs typeface="Times New Roman"/>
            </a:endParaRPr>
          </a:p>
          <a:p>
            <a:pPr marL="469900" marR="22860" indent="-457200">
              <a:lnSpc>
                <a:spcPct val="100000"/>
              </a:lnSpc>
              <a:buAutoNum type="arabicPeriod" startAt="11"/>
              <a:tabLst>
                <a:tab pos="469265" algn="l"/>
                <a:tab pos="469900" algn="l"/>
              </a:tabLst>
            </a:pPr>
            <a:r>
              <a:rPr sz="2000" spc="-105" dirty="0">
                <a:latin typeface="Times New Roman"/>
                <a:cs typeface="Times New Roman"/>
              </a:rPr>
              <a:t>P. </a:t>
            </a:r>
            <a:r>
              <a:rPr sz="2000" spc="-10" dirty="0">
                <a:latin typeface="Times New Roman"/>
                <a:cs typeface="Times New Roman"/>
              </a:rPr>
              <a:t>Abbott and C. </a:t>
            </a:r>
            <a:r>
              <a:rPr sz="2000" spc="-25" dirty="0">
                <a:latin typeface="Times New Roman"/>
                <a:cs typeface="Times New Roman"/>
              </a:rPr>
              <a:t>Wallace, </a:t>
            </a:r>
            <a:r>
              <a:rPr sz="2000" i="1" spc="-5" dirty="0">
                <a:latin typeface="Times New Roman"/>
                <a:cs typeface="Times New Roman"/>
              </a:rPr>
              <a:t>An </a:t>
            </a:r>
            <a:r>
              <a:rPr sz="2000" i="1" spc="-10" dirty="0">
                <a:latin typeface="Times New Roman"/>
                <a:cs typeface="Times New Roman"/>
              </a:rPr>
              <a:t>Introduction to </a:t>
            </a:r>
            <a:r>
              <a:rPr sz="2000" i="1" spc="-5" dirty="0">
                <a:latin typeface="Times New Roman"/>
                <a:cs typeface="Times New Roman"/>
              </a:rPr>
              <a:t>Sociology: </a:t>
            </a:r>
            <a:r>
              <a:rPr sz="2000" i="1" spc="-10" dirty="0">
                <a:latin typeface="Times New Roman"/>
                <a:cs typeface="Times New Roman"/>
              </a:rPr>
              <a:t>Feminist Perspectives</a:t>
            </a:r>
            <a:r>
              <a:rPr sz="2000" spc="-10" dirty="0">
                <a:latin typeface="Times New Roman"/>
                <a:cs typeface="Times New Roman"/>
              </a:rPr>
              <a:t>,  Routledge,</a:t>
            </a:r>
            <a:r>
              <a:rPr sz="2000" dirty="0">
                <a:latin typeface="Times New Roman"/>
                <a:cs typeface="Times New Roman"/>
              </a:rPr>
              <a:t> 1990.</a:t>
            </a:r>
            <a:endParaRPr sz="2000">
              <a:latin typeface="Times New Roman"/>
              <a:cs typeface="Times New Roman"/>
            </a:endParaRPr>
          </a:p>
          <a:p>
            <a:pPr>
              <a:lnSpc>
                <a:spcPct val="100000"/>
              </a:lnSpc>
              <a:spcBef>
                <a:spcPts val="20"/>
              </a:spcBef>
              <a:buFont typeface="Times New Roman"/>
              <a:buAutoNum type="arabicPeriod" startAt="11"/>
            </a:pPr>
            <a:endParaRPr sz="2900">
              <a:latin typeface="Times New Roman"/>
              <a:cs typeface="Times New Roman"/>
            </a:endParaRPr>
          </a:p>
          <a:p>
            <a:pPr marL="469900" marR="1205230" indent="-457200">
              <a:lnSpc>
                <a:spcPct val="100000"/>
              </a:lnSpc>
              <a:buAutoNum type="arabicPeriod" startAt="11"/>
              <a:tabLst>
                <a:tab pos="469265" algn="l"/>
                <a:tab pos="469900" algn="l"/>
              </a:tabLst>
            </a:pPr>
            <a:r>
              <a:rPr sz="2000" spc="-10" dirty="0">
                <a:latin typeface="Times New Roman"/>
                <a:cs typeface="Times New Roman"/>
              </a:rPr>
              <a:t>S. Hall, </a:t>
            </a:r>
            <a:r>
              <a:rPr sz="2000" spc="-5" dirty="0">
                <a:latin typeface="Times New Roman"/>
                <a:cs typeface="Times New Roman"/>
              </a:rPr>
              <a:t>D. </a:t>
            </a:r>
            <a:r>
              <a:rPr sz="2000" spc="-10" dirty="0">
                <a:latin typeface="Times New Roman"/>
                <a:cs typeface="Times New Roman"/>
              </a:rPr>
              <a:t>Held and </a:t>
            </a:r>
            <a:r>
              <a:rPr sz="2000" spc="-20" dirty="0">
                <a:latin typeface="Times New Roman"/>
                <a:cs typeface="Times New Roman"/>
              </a:rPr>
              <a:t>A. </a:t>
            </a:r>
            <a:r>
              <a:rPr sz="2000" spc="-5" dirty="0">
                <a:latin typeface="Times New Roman"/>
                <a:cs typeface="Times New Roman"/>
              </a:rPr>
              <a:t>McGrew (Eds.), </a:t>
            </a:r>
            <a:r>
              <a:rPr sz="2000" i="1" spc="-5" dirty="0">
                <a:latin typeface="Times New Roman"/>
                <a:cs typeface="Times New Roman"/>
              </a:rPr>
              <a:t>Modernity and </a:t>
            </a:r>
            <a:r>
              <a:rPr sz="2000" i="1" spc="-10" dirty="0">
                <a:latin typeface="Times New Roman"/>
                <a:cs typeface="Times New Roman"/>
              </a:rPr>
              <a:t>its </a:t>
            </a:r>
            <a:r>
              <a:rPr sz="2000" i="1" spc="-15" dirty="0">
                <a:latin typeface="Times New Roman"/>
                <a:cs typeface="Times New Roman"/>
              </a:rPr>
              <a:t>Futures</a:t>
            </a:r>
            <a:r>
              <a:rPr sz="2000" spc="-15" dirty="0">
                <a:latin typeface="Times New Roman"/>
                <a:cs typeface="Times New Roman"/>
              </a:rPr>
              <a:t>,  </a:t>
            </a:r>
            <a:r>
              <a:rPr sz="2000" spc="-10" dirty="0">
                <a:latin typeface="Times New Roman"/>
                <a:cs typeface="Times New Roman"/>
              </a:rPr>
              <a:t>Polity/Open University </a:t>
            </a:r>
            <a:r>
              <a:rPr sz="2000" spc="-5" dirty="0">
                <a:latin typeface="Times New Roman"/>
                <a:cs typeface="Times New Roman"/>
              </a:rPr>
              <a:t>Press,</a:t>
            </a:r>
            <a:r>
              <a:rPr sz="2000" spc="25" dirty="0">
                <a:latin typeface="Times New Roman"/>
                <a:cs typeface="Times New Roman"/>
              </a:rPr>
              <a:t> </a:t>
            </a:r>
            <a:r>
              <a:rPr sz="2000" dirty="0">
                <a:latin typeface="Times New Roman"/>
                <a:cs typeface="Times New Roman"/>
              </a:rPr>
              <a:t>1992.</a:t>
            </a:r>
            <a:endParaRPr sz="2000">
              <a:latin typeface="Times New Roman"/>
              <a:cs typeface="Times New Roman"/>
            </a:endParaRPr>
          </a:p>
          <a:p>
            <a:pPr>
              <a:lnSpc>
                <a:spcPct val="100000"/>
              </a:lnSpc>
              <a:spcBef>
                <a:spcPts val="20"/>
              </a:spcBef>
              <a:buFont typeface="Times New Roman"/>
              <a:buAutoNum type="arabicPeriod" startAt="11"/>
            </a:pPr>
            <a:endParaRPr sz="2900">
              <a:latin typeface="Times New Roman"/>
              <a:cs typeface="Times New Roman"/>
            </a:endParaRPr>
          </a:p>
          <a:p>
            <a:pPr marL="469265" marR="170180" indent="-456565">
              <a:lnSpc>
                <a:spcPct val="100000"/>
              </a:lnSpc>
              <a:buAutoNum type="arabicPeriod" startAt="11"/>
              <a:tabLst>
                <a:tab pos="469265" algn="l"/>
                <a:tab pos="469900" algn="l"/>
              </a:tabLst>
            </a:pPr>
            <a:r>
              <a:rPr sz="2000" spc="-10" dirty="0">
                <a:latin typeface="Times New Roman"/>
                <a:cs typeface="Times New Roman"/>
              </a:rPr>
              <a:t>S. Hegde, </a:t>
            </a:r>
            <a:r>
              <a:rPr sz="2000" spc="-25" dirty="0">
                <a:latin typeface="Times New Roman"/>
                <a:cs typeface="Times New Roman"/>
              </a:rPr>
              <a:t>‘Modernity’s </a:t>
            </a:r>
            <a:r>
              <a:rPr sz="2000" spc="-10" dirty="0">
                <a:latin typeface="Times New Roman"/>
                <a:cs typeface="Times New Roman"/>
              </a:rPr>
              <a:t>Edges: A Review </a:t>
            </a:r>
            <a:r>
              <a:rPr sz="2000" spc="-15" dirty="0">
                <a:latin typeface="Times New Roman"/>
                <a:cs typeface="Times New Roman"/>
              </a:rPr>
              <a:t>Discussion’, </a:t>
            </a:r>
            <a:r>
              <a:rPr sz="2000" i="1" spc="-5" dirty="0">
                <a:latin typeface="Times New Roman"/>
                <a:cs typeface="Times New Roman"/>
              </a:rPr>
              <a:t>Social Scientist</a:t>
            </a:r>
            <a:r>
              <a:rPr sz="2000" spc="-5" dirty="0">
                <a:latin typeface="Times New Roman"/>
                <a:cs typeface="Times New Roman"/>
              </a:rPr>
              <a:t>, 28 (9-  10): 33-86,</a:t>
            </a:r>
            <a:r>
              <a:rPr sz="2000" spc="-60" dirty="0">
                <a:latin typeface="Times New Roman"/>
                <a:cs typeface="Times New Roman"/>
              </a:rPr>
              <a:t> </a:t>
            </a:r>
            <a:r>
              <a:rPr sz="2000" dirty="0">
                <a:latin typeface="Times New Roman"/>
                <a:cs typeface="Times New Roman"/>
              </a:rPr>
              <a:t>1999.</a:t>
            </a:r>
            <a:endParaRPr sz="2000">
              <a:latin typeface="Times New Roman"/>
              <a:cs typeface="Times New Roman"/>
            </a:endParaRPr>
          </a:p>
          <a:p>
            <a:pPr>
              <a:lnSpc>
                <a:spcPct val="100000"/>
              </a:lnSpc>
              <a:spcBef>
                <a:spcPts val="20"/>
              </a:spcBef>
              <a:buFont typeface="Times New Roman"/>
              <a:buAutoNum type="arabicPeriod" startAt="11"/>
            </a:pPr>
            <a:endParaRPr sz="2900">
              <a:latin typeface="Times New Roman"/>
              <a:cs typeface="Times New Roman"/>
            </a:endParaRPr>
          </a:p>
          <a:p>
            <a:pPr marL="469265" indent="-456565">
              <a:lnSpc>
                <a:spcPct val="100000"/>
              </a:lnSpc>
              <a:buAutoNum type="arabicPeriod" startAt="11"/>
              <a:tabLst>
                <a:tab pos="469265" algn="l"/>
                <a:tab pos="469900" algn="l"/>
              </a:tabLst>
            </a:pPr>
            <a:r>
              <a:rPr sz="2000" spc="-15" dirty="0">
                <a:latin typeface="Times New Roman"/>
                <a:cs typeface="Times New Roman"/>
              </a:rPr>
              <a:t>Z. Bauman, </a:t>
            </a:r>
            <a:r>
              <a:rPr sz="2000" i="1" spc="-5" dirty="0">
                <a:latin typeface="Times New Roman"/>
                <a:cs typeface="Times New Roman"/>
              </a:rPr>
              <a:t>Intimations of Postmodernity</a:t>
            </a:r>
            <a:r>
              <a:rPr sz="2000" spc="-5" dirty="0">
                <a:latin typeface="Times New Roman"/>
                <a:cs typeface="Times New Roman"/>
              </a:rPr>
              <a:t>, </a:t>
            </a:r>
            <a:r>
              <a:rPr sz="2000" spc="-10" dirty="0">
                <a:latin typeface="Times New Roman"/>
                <a:cs typeface="Times New Roman"/>
              </a:rPr>
              <a:t>Routledge,</a:t>
            </a:r>
            <a:r>
              <a:rPr sz="2000" spc="75" dirty="0">
                <a:latin typeface="Times New Roman"/>
                <a:cs typeface="Times New Roman"/>
              </a:rPr>
              <a:t> </a:t>
            </a:r>
            <a:r>
              <a:rPr sz="2000" dirty="0">
                <a:latin typeface="Times New Roman"/>
                <a:cs typeface="Times New Roman"/>
              </a:rPr>
              <a:t>1992.</a:t>
            </a:r>
            <a:endParaRPr sz="20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7239" y="277368"/>
            <a:ext cx="4017263" cy="6461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61408" y="747826"/>
            <a:ext cx="48260" cy="48260"/>
          </a:xfrm>
          <a:custGeom>
            <a:avLst/>
            <a:gdLst/>
            <a:ahLst/>
            <a:cxnLst/>
            <a:rect l="l" t="t" r="r" b="b"/>
            <a:pathLst>
              <a:path w="48260" h="48259">
                <a:moveTo>
                  <a:pt x="0" y="0"/>
                </a:moveTo>
                <a:lnTo>
                  <a:pt x="47904" y="0"/>
                </a:lnTo>
                <a:lnTo>
                  <a:pt x="47904" y="47701"/>
                </a:lnTo>
                <a:lnTo>
                  <a:pt x="0" y="47701"/>
                </a:lnTo>
                <a:lnTo>
                  <a:pt x="0" y="0"/>
                </a:lnTo>
                <a:close/>
              </a:path>
            </a:pathLst>
          </a:custGeom>
          <a:ln w="18288">
            <a:solidFill>
              <a:srgbClr val="D73A36"/>
            </a:solidFill>
          </a:ln>
        </p:spPr>
        <p:txBody>
          <a:bodyPr wrap="square" lIns="0" tIns="0" rIns="0" bIns="0" rtlCol="0"/>
          <a:lstStyle/>
          <a:p>
            <a:endParaRPr/>
          </a:p>
        </p:txBody>
      </p:sp>
      <p:sp>
        <p:nvSpPr>
          <p:cNvPr id="4" name="object 4"/>
          <p:cNvSpPr/>
          <p:nvPr/>
        </p:nvSpPr>
        <p:spPr>
          <a:xfrm>
            <a:off x="1438211" y="683133"/>
            <a:ext cx="116712" cy="9091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75050" y="604342"/>
            <a:ext cx="126619" cy="6955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243351" y="604342"/>
            <a:ext cx="121373" cy="16854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014357" y="604342"/>
            <a:ext cx="131864" cy="16854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106053" y="604342"/>
            <a:ext cx="131864" cy="168541"/>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461408" y="581698"/>
            <a:ext cx="48260" cy="48260"/>
          </a:xfrm>
          <a:custGeom>
            <a:avLst/>
            <a:gdLst/>
            <a:ahLst/>
            <a:cxnLst/>
            <a:rect l="l" t="t" r="r" b="b"/>
            <a:pathLst>
              <a:path w="48260" h="48259">
                <a:moveTo>
                  <a:pt x="0" y="0"/>
                </a:moveTo>
                <a:lnTo>
                  <a:pt x="47904" y="0"/>
                </a:lnTo>
                <a:lnTo>
                  <a:pt x="47904" y="47701"/>
                </a:lnTo>
                <a:lnTo>
                  <a:pt x="0" y="47701"/>
                </a:lnTo>
                <a:lnTo>
                  <a:pt x="0" y="0"/>
                </a:lnTo>
                <a:close/>
              </a:path>
            </a:pathLst>
          </a:custGeom>
          <a:ln w="18288">
            <a:solidFill>
              <a:srgbClr val="D73A36"/>
            </a:solidFill>
          </a:ln>
        </p:spPr>
        <p:txBody>
          <a:bodyPr wrap="square" lIns="0" tIns="0" rIns="0" bIns="0" rtlCol="0"/>
          <a:lstStyle/>
          <a:p>
            <a:endParaRPr/>
          </a:p>
        </p:txBody>
      </p:sp>
      <p:sp>
        <p:nvSpPr>
          <p:cNvPr id="10" name="object 10"/>
          <p:cNvSpPr/>
          <p:nvPr/>
        </p:nvSpPr>
        <p:spPr>
          <a:xfrm>
            <a:off x="4227880" y="581698"/>
            <a:ext cx="197485" cy="297815"/>
          </a:xfrm>
          <a:custGeom>
            <a:avLst/>
            <a:gdLst/>
            <a:ahLst/>
            <a:cxnLst/>
            <a:rect l="l" t="t" r="r" b="b"/>
            <a:pathLst>
              <a:path w="197485" h="297815">
                <a:moveTo>
                  <a:pt x="0" y="0"/>
                </a:moveTo>
                <a:lnTo>
                  <a:pt x="44551" y="0"/>
                </a:lnTo>
                <a:lnTo>
                  <a:pt x="93573" y="136258"/>
                </a:lnTo>
                <a:lnTo>
                  <a:pt x="95758" y="142646"/>
                </a:lnTo>
                <a:lnTo>
                  <a:pt x="97828" y="149326"/>
                </a:lnTo>
                <a:lnTo>
                  <a:pt x="99682" y="156337"/>
                </a:lnTo>
                <a:lnTo>
                  <a:pt x="101486" y="149820"/>
                </a:lnTo>
                <a:lnTo>
                  <a:pt x="103570" y="143584"/>
                </a:lnTo>
                <a:lnTo>
                  <a:pt x="105913" y="137622"/>
                </a:lnTo>
                <a:lnTo>
                  <a:pt x="108496" y="131927"/>
                </a:lnTo>
                <a:lnTo>
                  <a:pt x="154863" y="0"/>
                </a:lnTo>
                <a:lnTo>
                  <a:pt x="197345" y="0"/>
                </a:lnTo>
                <a:lnTo>
                  <a:pt x="118160" y="214972"/>
                </a:lnTo>
                <a:lnTo>
                  <a:pt x="118071" y="215290"/>
                </a:lnTo>
                <a:lnTo>
                  <a:pt x="118008" y="215607"/>
                </a:lnTo>
                <a:lnTo>
                  <a:pt x="111971" y="232724"/>
                </a:lnTo>
                <a:lnTo>
                  <a:pt x="90677" y="274370"/>
                </a:lnTo>
                <a:lnTo>
                  <a:pt x="59011" y="295850"/>
                </a:lnTo>
                <a:lnTo>
                  <a:pt x="44907" y="297281"/>
                </a:lnTo>
                <a:lnTo>
                  <a:pt x="39508" y="296984"/>
                </a:lnTo>
                <a:lnTo>
                  <a:pt x="33313" y="296092"/>
                </a:lnTo>
                <a:lnTo>
                  <a:pt x="26320" y="294608"/>
                </a:lnTo>
                <a:lnTo>
                  <a:pt x="18529" y="292531"/>
                </a:lnTo>
                <a:lnTo>
                  <a:pt x="14757" y="252488"/>
                </a:lnTo>
                <a:lnTo>
                  <a:pt x="24498" y="254558"/>
                </a:lnTo>
                <a:lnTo>
                  <a:pt x="32410" y="255600"/>
                </a:lnTo>
                <a:lnTo>
                  <a:pt x="38506" y="255600"/>
                </a:lnTo>
                <a:lnTo>
                  <a:pt x="46511" y="255000"/>
                </a:lnTo>
                <a:lnTo>
                  <a:pt x="73883" y="222358"/>
                </a:lnTo>
                <a:lnTo>
                  <a:pt x="78219" y="210350"/>
                </a:lnTo>
                <a:lnTo>
                  <a:pt x="0" y="0"/>
                </a:lnTo>
                <a:close/>
              </a:path>
            </a:pathLst>
          </a:custGeom>
          <a:ln w="18288">
            <a:solidFill>
              <a:srgbClr val="D73A36"/>
            </a:solidFill>
          </a:ln>
        </p:spPr>
        <p:txBody>
          <a:bodyPr wrap="square" lIns="0" tIns="0" rIns="0" bIns="0" rtlCol="0"/>
          <a:lstStyle/>
          <a:p>
            <a:endParaRPr/>
          </a:p>
        </p:txBody>
      </p:sp>
      <p:sp>
        <p:nvSpPr>
          <p:cNvPr id="11" name="object 11"/>
          <p:cNvSpPr/>
          <p:nvPr/>
        </p:nvSpPr>
        <p:spPr>
          <a:xfrm>
            <a:off x="4043857" y="581698"/>
            <a:ext cx="43180" cy="213995"/>
          </a:xfrm>
          <a:custGeom>
            <a:avLst/>
            <a:gdLst/>
            <a:ahLst/>
            <a:cxnLst/>
            <a:rect l="l" t="t" r="r" b="b"/>
            <a:pathLst>
              <a:path w="43179" h="213995">
                <a:moveTo>
                  <a:pt x="0" y="0"/>
                </a:moveTo>
                <a:lnTo>
                  <a:pt x="43052" y="0"/>
                </a:lnTo>
                <a:lnTo>
                  <a:pt x="43052" y="213829"/>
                </a:lnTo>
                <a:lnTo>
                  <a:pt x="0" y="213829"/>
                </a:lnTo>
                <a:lnTo>
                  <a:pt x="0" y="0"/>
                </a:lnTo>
                <a:close/>
              </a:path>
            </a:pathLst>
          </a:custGeom>
          <a:ln w="18287">
            <a:solidFill>
              <a:srgbClr val="D73A36"/>
            </a:solidFill>
          </a:ln>
        </p:spPr>
        <p:txBody>
          <a:bodyPr wrap="square" lIns="0" tIns="0" rIns="0" bIns="0" rtlCol="0"/>
          <a:lstStyle/>
          <a:p>
            <a:endParaRPr/>
          </a:p>
        </p:txBody>
      </p:sp>
      <p:sp>
        <p:nvSpPr>
          <p:cNvPr id="12" name="object 12"/>
          <p:cNvSpPr/>
          <p:nvPr/>
        </p:nvSpPr>
        <p:spPr>
          <a:xfrm>
            <a:off x="1746173" y="572554"/>
            <a:ext cx="219697" cy="232117"/>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667785" y="567893"/>
            <a:ext cx="332994" cy="236778"/>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429292" y="567893"/>
            <a:ext cx="216395" cy="24163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2970529" y="567893"/>
            <a:ext cx="219506" cy="24163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2650147" y="577037"/>
            <a:ext cx="288290" cy="219075"/>
          </a:xfrm>
          <a:custGeom>
            <a:avLst/>
            <a:gdLst/>
            <a:ahLst/>
            <a:cxnLst/>
            <a:rect l="l" t="t" r="r" b="b"/>
            <a:pathLst>
              <a:path w="288289" h="219075">
                <a:moveTo>
                  <a:pt x="97688" y="0"/>
                </a:moveTo>
                <a:lnTo>
                  <a:pt x="137337" y="9740"/>
                </a:lnTo>
                <a:lnTo>
                  <a:pt x="157340" y="36106"/>
                </a:lnTo>
                <a:lnTo>
                  <a:pt x="168606" y="20311"/>
                </a:lnTo>
                <a:lnTo>
                  <a:pt x="182764" y="9028"/>
                </a:lnTo>
                <a:lnTo>
                  <a:pt x="199815" y="2257"/>
                </a:lnTo>
                <a:lnTo>
                  <a:pt x="219760" y="0"/>
                </a:lnTo>
                <a:lnTo>
                  <a:pt x="235629" y="1159"/>
                </a:lnTo>
                <a:lnTo>
                  <a:pt x="270763" y="18554"/>
                </a:lnTo>
                <a:lnTo>
                  <a:pt x="286885" y="56164"/>
                </a:lnTo>
                <a:lnTo>
                  <a:pt x="287959" y="73050"/>
                </a:lnTo>
                <a:lnTo>
                  <a:pt x="287959" y="218490"/>
                </a:lnTo>
                <a:lnTo>
                  <a:pt x="244919" y="218490"/>
                </a:lnTo>
                <a:lnTo>
                  <a:pt x="244919" y="84505"/>
                </a:lnTo>
                <a:lnTo>
                  <a:pt x="244919" y="75209"/>
                </a:lnTo>
                <a:lnTo>
                  <a:pt x="234289" y="44881"/>
                </a:lnTo>
                <a:lnTo>
                  <a:pt x="229590" y="40297"/>
                </a:lnTo>
                <a:lnTo>
                  <a:pt x="222097" y="37998"/>
                </a:lnTo>
                <a:lnTo>
                  <a:pt x="211810" y="37998"/>
                </a:lnTo>
                <a:lnTo>
                  <a:pt x="173237" y="58900"/>
                </a:lnTo>
                <a:lnTo>
                  <a:pt x="165506" y="94983"/>
                </a:lnTo>
                <a:lnTo>
                  <a:pt x="165506" y="218490"/>
                </a:lnTo>
                <a:lnTo>
                  <a:pt x="122453" y="218490"/>
                </a:lnTo>
                <a:lnTo>
                  <a:pt x="122453" y="80619"/>
                </a:lnTo>
                <a:lnTo>
                  <a:pt x="121932" y="69087"/>
                </a:lnTo>
                <a:lnTo>
                  <a:pt x="100634" y="37998"/>
                </a:lnTo>
                <a:lnTo>
                  <a:pt x="90322" y="37998"/>
                </a:lnTo>
                <a:lnTo>
                  <a:pt x="50519" y="61093"/>
                </a:lnTo>
                <a:lnTo>
                  <a:pt x="43040" y="107594"/>
                </a:lnTo>
                <a:lnTo>
                  <a:pt x="43040" y="218490"/>
                </a:lnTo>
                <a:lnTo>
                  <a:pt x="0" y="218490"/>
                </a:lnTo>
                <a:lnTo>
                  <a:pt x="0" y="4660"/>
                </a:lnTo>
                <a:lnTo>
                  <a:pt x="39547" y="4660"/>
                </a:lnTo>
                <a:lnTo>
                  <a:pt x="39547" y="25514"/>
                </a:lnTo>
                <a:lnTo>
                  <a:pt x="50953" y="14353"/>
                </a:lnTo>
                <a:lnTo>
                  <a:pt x="64446" y="6380"/>
                </a:lnTo>
                <a:lnTo>
                  <a:pt x="80024" y="1595"/>
                </a:lnTo>
                <a:lnTo>
                  <a:pt x="97688" y="0"/>
                </a:lnTo>
                <a:close/>
              </a:path>
            </a:pathLst>
          </a:custGeom>
          <a:ln w="18288">
            <a:solidFill>
              <a:srgbClr val="D73A36"/>
            </a:solidFill>
          </a:ln>
        </p:spPr>
        <p:txBody>
          <a:bodyPr wrap="square" lIns="0" tIns="0" rIns="0" bIns="0" rtlCol="0"/>
          <a:lstStyle/>
          <a:p>
            <a:endParaRPr/>
          </a:p>
        </p:txBody>
      </p:sp>
      <p:sp>
        <p:nvSpPr>
          <p:cNvPr id="17" name="object 17"/>
          <p:cNvSpPr/>
          <p:nvPr/>
        </p:nvSpPr>
        <p:spPr>
          <a:xfrm>
            <a:off x="2303830" y="567893"/>
            <a:ext cx="194284" cy="23677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2062226" y="567893"/>
            <a:ext cx="219506" cy="241630"/>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1631721" y="567893"/>
            <a:ext cx="138582" cy="236778"/>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392834" y="567893"/>
            <a:ext cx="216408" cy="24163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4115498" y="509308"/>
            <a:ext cx="108585" cy="289560"/>
          </a:xfrm>
          <a:custGeom>
            <a:avLst/>
            <a:gdLst/>
            <a:ahLst/>
            <a:cxnLst/>
            <a:rect l="l" t="t" r="r" b="b"/>
            <a:pathLst>
              <a:path w="108585" h="289559">
                <a:moveTo>
                  <a:pt x="68478" y="0"/>
                </a:moveTo>
                <a:lnTo>
                  <a:pt x="68478" y="72389"/>
                </a:lnTo>
                <a:lnTo>
                  <a:pt x="103403" y="72389"/>
                </a:lnTo>
                <a:lnTo>
                  <a:pt x="103403" y="107276"/>
                </a:lnTo>
                <a:lnTo>
                  <a:pt x="68478" y="107276"/>
                </a:lnTo>
                <a:lnTo>
                  <a:pt x="68478" y="223837"/>
                </a:lnTo>
                <a:lnTo>
                  <a:pt x="68478" y="233654"/>
                </a:lnTo>
                <a:lnTo>
                  <a:pt x="69278" y="240207"/>
                </a:lnTo>
                <a:lnTo>
                  <a:pt x="70891" y="243484"/>
                </a:lnTo>
                <a:lnTo>
                  <a:pt x="72516" y="246773"/>
                </a:lnTo>
                <a:lnTo>
                  <a:pt x="76784" y="248412"/>
                </a:lnTo>
                <a:lnTo>
                  <a:pt x="83718" y="248412"/>
                </a:lnTo>
                <a:lnTo>
                  <a:pt x="88658" y="248412"/>
                </a:lnTo>
                <a:lnTo>
                  <a:pt x="94983" y="247891"/>
                </a:lnTo>
                <a:lnTo>
                  <a:pt x="102704" y="246862"/>
                </a:lnTo>
                <a:lnTo>
                  <a:pt x="108254" y="284988"/>
                </a:lnTo>
                <a:lnTo>
                  <a:pt x="99149" y="286714"/>
                </a:lnTo>
                <a:lnTo>
                  <a:pt x="91054" y="287948"/>
                </a:lnTo>
                <a:lnTo>
                  <a:pt x="83971" y="288690"/>
                </a:lnTo>
                <a:lnTo>
                  <a:pt x="77901" y="288937"/>
                </a:lnTo>
                <a:lnTo>
                  <a:pt x="66557" y="288380"/>
                </a:lnTo>
                <a:lnTo>
                  <a:pt x="32699" y="269990"/>
                </a:lnTo>
                <a:lnTo>
                  <a:pt x="25425" y="221907"/>
                </a:lnTo>
                <a:lnTo>
                  <a:pt x="25425" y="107276"/>
                </a:lnTo>
                <a:lnTo>
                  <a:pt x="0" y="107276"/>
                </a:lnTo>
                <a:lnTo>
                  <a:pt x="0" y="72389"/>
                </a:lnTo>
                <a:lnTo>
                  <a:pt x="25425" y="72389"/>
                </a:lnTo>
                <a:lnTo>
                  <a:pt x="25425" y="22898"/>
                </a:lnTo>
                <a:lnTo>
                  <a:pt x="68478" y="0"/>
                </a:lnTo>
                <a:close/>
              </a:path>
            </a:pathLst>
          </a:custGeom>
          <a:ln w="18287">
            <a:solidFill>
              <a:srgbClr val="D73A36"/>
            </a:solidFill>
          </a:ln>
        </p:spPr>
        <p:txBody>
          <a:bodyPr wrap="square" lIns="0" tIns="0" rIns="0" bIns="0" rtlCol="0"/>
          <a:lstStyle/>
          <a:p>
            <a:endParaRPr/>
          </a:p>
        </p:txBody>
      </p:sp>
      <p:sp>
        <p:nvSpPr>
          <p:cNvPr id="22" name="object 22"/>
          <p:cNvSpPr/>
          <p:nvPr/>
        </p:nvSpPr>
        <p:spPr>
          <a:xfrm>
            <a:off x="4043857" y="503097"/>
            <a:ext cx="43180" cy="47625"/>
          </a:xfrm>
          <a:custGeom>
            <a:avLst/>
            <a:gdLst/>
            <a:ahLst/>
            <a:cxnLst/>
            <a:rect l="l" t="t" r="r" b="b"/>
            <a:pathLst>
              <a:path w="43179" h="47625">
                <a:moveTo>
                  <a:pt x="0" y="0"/>
                </a:moveTo>
                <a:lnTo>
                  <a:pt x="43052" y="0"/>
                </a:lnTo>
                <a:lnTo>
                  <a:pt x="43052" y="47510"/>
                </a:lnTo>
                <a:lnTo>
                  <a:pt x="0" y="47510"/>
                </a:lnTo>
                <a:lnTo>
                  <a:pt x="0" y="0"/>
                </a:lnTo>
                <a:close/>
              </a:path>
            </a:pathLst>
          </a:custGeom>
          <a:ln w="18288">
            <a:solidFill>
              <a:srgbClr val="D73A36"/>
            </a:solidFill>
          </a:ln>
        </p:spPr>
        <p:txBody>
          <a:bodyPr wrap="square" lIns="0" tIns="0" rIns="0" bIns="0" rtlCol="0"/>
          <a:lstStyle/>
          <a:p>
            <a:endParaRPr/>
          </a:p>
        </p:txBody>
      </p:sp>
      <p:sp>
        <p:nvSpPr>
          <p:cNvPr id="23" name="object 23"/>
          <p:cNvSpPr/>
          <p:nvPr/>
        </p:nvSpPr>
        <p:spPr>
          <a:xfrm>
            <a:off x="3208667" y="503097"/>
            <a:ext cx="187325" cy="297815"/>
          </a:xfrm>
          <a:custGeom>
            <a:avLst/>
            <a:gdLst/>
            <a:ahLst/>
            <a:cxnLst/>
            <a:rect l="l" t="t" r="r" b="b"/>
            <a:pathLst>
              <a:path w="187325" h="297815">
                <a:moveTo>
                  <a:pt x="143802" y="0"/>
                </a:moveTo>
                <a:lnTo>
                  <a:pt x="186855" y="0"/>
                </a:lnTo>
                <a:lnTo>
                  <a:pt x="186855" y="292430"/>
                </a:lnTo>
                <a:lnTo>
                  <a:pt x="146138" y="292430"/>
                </a:lnTo>
                <a:lnTo>
                  <a:pt x="146138" y="274078"/>
                </a:lnTo>
                <a:lnTo>
                  <a:pt x="135752" y="284235"/>
                </a:lnTo>
                <a:lnTo>
                  <a:pt x="123340" y="291485"/>
                </a:lnTo>
                <a:lnTo>
                  <a:pt x="108907" y="295833"/>
                </a:lnTo>
                <a:lnTo>
                  <a:pt x="92455" y="297281"/>
                </a:lnTo>
                <a:lnTo>
                  <a:pt x="73430" y="295331"/>
                </a:lnTo>
                <a:lnTo>
                  <a:pt x="26365" y="266065"/>
                </a:lnTo>
                <a:lnTo>
                  <a:pt x="6591" y="230347"/>
                </a:lnTo>
                <a:lnTo>
                  <a:pt x="0" y="185610"/>
                </a:lnTo>
                <a:lnTo>
                  <a:pt x="1557" y="161279"/>
                </a:lnTo>
                <a:lnTo>
                  <a:pt x="14016" y="120536"/>
                </a:lnTo>
                <a:lnTo>
                  <a:pt x="38385" y="90918"/>
                </a:lnTo>
                <a:lnTo>
                  <a:pt x="90906" y="73939"/>
                </a:lnTo>
                <a:lnTo>
                  <a:pt x="106951" y="75268"/>
                </a:lnTo>
                <a:lnTo>
                  <a:pt x="121116" y="79257"/>
                </a:lnTo>
                <a:lnTo>
                  <a:pt x="133401" y="85908"/>
                </a:lnTo>
                <a:lnTo>
                  <a:pt x="143802" y="95224"/>
                </a:lnTo>
                <a:lnTo>
                  <a:pt x="143802" y="0"/>
                </a:lnTo>
                <a:close/>
              </a:path>
            </a:pathLst>
          </a:custGeom>
          <a:ln w="18287">
            <a:solidFill>
              <a:srgbClr val="D73A36"/>
            </a:solidFill>
          </a:ln>
        </p:spPr>
        <p:txBody>
          <a:bodyPr wrap="square" lIns="0" tIns="0" rIns="0" bIns="0" rtlCol="0"/>
          <a:lstStyle/>
          <a:p>
            <a:endParaRPr/>
          </a:p>
        </p:txBody>
      </p:sp>
      <p:sp>
        <p:nvSpPr>
          <p:cNvPr id="24" name="object 24"/>
          <p:cNvSpPr/>
          <p:nvPr/>
        </p:nvSpPr>
        <p:spPr>
          <a:xfrm>
            <a:off x="1075740" y="503097"/>
            <a:ext cx="278765" cy="292735"/>
          </a:xfrm>
          <a:custGeom>
            <a:avLst/>
            <a:gdLst/>
            <a:ahLst/>
            <a:cxnLst/>
            <a:rect l="l" t="t" r="r" b="b"/>
            <a:pathLst>
              <a:path w="278765" h="292734">
                <a:moveTo>
                  <a:pt x="0" y="0"/>
                </a:moveTo>
                <a:lnTo>
                  <a:pt x="63233" y="0"/>
                </a:lnTo>
                <a:lnTo>
                  <a:pt x="131483" y="204165"/>
                </a:lnTo>
                <a:lnTo>
                  <a:pt x="134645" y="213649"/>
                </a:lnTo>
                <a:lnTo>
                  <a:pt x="137350" y="221872"/>
                </a:lnTo>
                <a:lnTo>
                  <a:pt x="139598" y="228832"/>
                </a:lnTo>
                <a:lnTo>
                  <a:pt x="141389" y="234530"/>
                </a:lnTo>
                <a:lnTo>
                  <a:pt x="143732" y="227420"/>
                </a:lnTo>
                <a:lnTo>
                  <a:pt x="146402" y="219406"/>
                </a:lnTo>
                <a:lnTo>
                  <a:pt x="149400" y="210490"/>
                </a:lnTo>
                <a:lnTo>
                  <a:pt x="152730" y="200672"/>
                </a:lnTo>
                <a:lnTo>
                  <a:pt x="221589" y="0"/>
                </a:lnTo>
                <a:lnTo>
                  <a:pt x="278663" y="0"/>
                </a:lnTo>
                <a:lnTo>
                  <a:pt x="278663" y="292430"/>
                </a:lnTo>
                <a:lnTo>
                  <a:pt x="234835" y="292430"/>
                </a:lnTo>
                <a:lnTo>
                  <a:pt x="234835" y="72224"/>
                </a:lnTo>
                <a:lnTo>
                  <a:pt x="159092" y="292430"/>
                </a:lnTo>
                <a:lnTo>
                  <a:pt x="119468" y="292430"/>
                </a:lnTo>
                <a:lnTo>
                  <a:pt x="43827" y="67843"/>
                </a:lnTo>
                <a:lnTo>
                  <a:pt x="43827" y="292430"/>
                </a:lnTo>
                <a:lnTo>
                  <a:pt x="0" y="292430"/>
                </a:lnTo>
                <a:lnTo>
                  <a:pt x="0" y="0"/>
                </a:lnTo>
                <a:close/>
              </a:path>
            </a:pathLst>
          </a:custGeom>
          <a:ln w="18288">
            <a:solidFill>
              <a:srgbClr val="D73A36"/>
            </a:solidFill>
          </a:ln>
        </p:spPr>
        <p:txBody>
          <a:bodyPr wrap="square" lIns="0" tIns="0" rIns="0" bIns="0" rtlCol="0"/>
          <a:lstStyle/>
          <a:p>
            <a:endParaRPr/>
          </a:p>
        </p:txBody>
      </p:sp>
      <p:sp>
        <p:nvSpPr>
          <p:cNvPr id="25" name="object 25"/>
          <p:cNvSpPr txBox="1"/>
          <p:nvPr/>
        </p:nvSpPr>
        <p:spPr>
          <a:xfrm>
            <a:off x="688340" y="1276603"/>
            <a:ext cx="7436484" cy="4464685"/>
          </a:xfrm>
          <a:prstGeom prst="rect">
            <a:avLst/>
          </a:prstGeom>
        </p:spPr>
        <p:txBody>
          <a:bodyPr vert="horz" wrap="square" lIns="0" tIns="99060" rIns="0" bIns="0" rtlCol="0">
            <a:spAutoFit/>
          </a:bodyPr>
          <a:lstStyle/>
          <a:p>
            <a:pPr marL="356870" marR="5080" indent="-344170">
              <a:lnSpc>
                <a:spcPct val="80000"/>
              </a:lnSpc>
              <a:spcBef>
                <a:spcPts val="780"/>
              </a:spcBef>
              <a:buFont typeface="Arial"/>
              <a:buChar char="•"/>
              <a:tabLst>
                <a:tab pos="356870" algn="l"/>
                <a:tab pos="357505" algn="l"/>
              </a:tabLst>
            </a:pPr>
            <a:r>
              <a:rPr sz="2800" spc="-5" dirty="0">
                <a:latin typeface="Arial"/>
                <a:cs typeface="Arial"/>
              </a:rPr>
              <a:t>Marx’s </a:t>
            </a:r>
            <a:r>
              <a:rPr sz="2800" dirty="0">
                <a:latin typeface="Arial"/>
                <a:cs typeface="Arial"/>
              </a:rPr>
              <a:t>view on </a:t>
            </a:r>
            <a:r>
              <a:rPr sz="2800" spc="-5" dirty="0">
                <a:latin typeface="Arial"/>
                <a:cs typeface="Arial"/>
              </a:rPr>
              <a:t>modernity </a:t>
            </a:r>
            <a:r>
              <a:rPr sz="2800" dirty="0">
                <a:latin typeface="Arial"/>
                <a:cs typeface="Arial"/>
              </a:rPr>
              <a:t>is </a:t>
            </a:r>
            <a:r>
              <a:rPr sz="2800" spc="-5" dirty="0">
                <a:latin typeface="Arial"/>
                <a:cs typeface="Arial"/>
              </a:rPr>
              <a:t>deeply </a:t>
            </a:r>
            <a:r>
              <a:rPr sz="2800" dirty="0">
                <a:latin typeface="Arial"/>
                <a:cs typeface="Arial"/>
              </a:rPr>
              <a:t>shaped  by </a:t>
            </a:r>
            <a:r>
              <a:rPr sz="2800" spc="-5" dirty="0">
                <a:latin typeface="Arial"/>
                <a:cs typeface="Arial"/>
              </a:rPr>
              <a:t>own </a:t>
            </a:r>
            <a:r>
              <a:rPr sz="2800" dirty="0">
                <a:latin typeface="Arial"/>
                <a:cs typeface="Arial"/>
              </a:rPr>
              <a:t>involvement in the Europe of his</a:t>
            </a:r>
            <a:r>
              <a:rPr sz="2800" spc="-120" dirty="0">
                <a:latin typeface="Arial"/>
                <a:cs typeface="Arial"/>
              </a:rPr>
              <a:t> </a:t>
            </a:r>
            <a:r>
              <a:rPr sz="2800" dirty="0">
                <a:latin typeface="Arial"/>
                <a:cs typeface="Arial"/>
              </a:rPr>
              <a:t>day.</a:t>
            </a:r>
            <a:endParaRPr sz="2800">
              <a:latin typeface="Arial"/>
              <a:cs typeface="Arial"/>
            </a:endParaRPr>
          </a:p>
          <a:p>
            <a:pPr marL="356870" indent="-344170">
              <a:lnSpc>
                <a:spcPts val="3025"/>
              </a:lnSpc>
              <a:buChar char="•"/>
              <a:tabLst>
                <a:tab pos="356870" algn="l"/>
                <a:tab pos="357505" algn="l"/>
              </a:tabLst>
            </a:pPr>
            <a:r>
              <a:rPr sz="2800" spc="0" dirty="0">
                <a:latin typeface="Arial"/>
                <a:cs typeface="Arial"/>
              </a:rPr>
              <a:t>A </a:t>
            </a:r>
            <a:r>
              <a:rPr sz="2800" dirty="0">
                <a:latin typeface="Arial"/>
                <a:cs typeface="Arial"/>
              </a:rPr>
              <a:t>political activist </a:t>
            </a:r>
            <a:r>
              <a:rPr sz="2800" spc="-155" dirty="0">
                <a:latin typeface="Arial"/>
                <a:cs typeface="Arial"/>
              </a:rPr>
              <a:t>– </a:t>
            </a:r>
            <a:r>
              <a:rPr sz="2800" dirty="0">
                <a:latin typeface="Arial"/>
                <a:cs typeface="Arial"/>
              </a:rPr>
              <a:t>involved </a:t>
            </a:r>
            <a:r>
              <a:rPr sz="2800" spc="-5" dirty="0">
                <a:latin typeface="Arial"/>
                <a:cs typeface="Arial"/>
              </a:rPr>
              <a:t>with </a:t>
            </a:r>
            <a:r>
              <a:rPr sz="2800" dirty="0">
                <a:latin typeface="Arial"/>
                <a:cs typeface="Arial"/>
              </a:rPr>
              <a:t>radical and</a:t>
            </a:r>
            <a:endParaRPr sz="2800">
              <a:latin typeface="Arial"/>
              <a:cs typeface="Arial"/>
            </a:endParaRPr>
          </a:p>
          <a:p>
            <a:pPr marL="356870" marR="201295">
              <a:lnSpc>
                <a:spcPct val="80000"/>
              </a:lnSpc>
              <a:spcBef>
                <a:spcPts val="334"/>
              </a:spcBef>
            </a:pPr>
            <a:r>
              <a:rPr sz="2800" dirty="0">
                <a:latin typeface="Arial"/>
                <a:cs typeface="Arial"/>
              </a:rPr>
              <a:t>socialist organisations in Britain and </a:t>
            </a:r>
            <a:r>
              <a:rPr sz="2800" spc="-5" dirty="0">
                <a:latin typeface="Arial"/>
                <a:cs typeface="Arial"/>
              </a:rPr>
              <a:t>France  </a:t>
            </a:r>
            <a:r>
              <a:rPr sz="2800" dirty="0">
                <a:latin typeface="Arial"/>
                <a:cs typeface="Arial"/>
              </a:rPr>
              <a:t>as </a:t>
            </a:r>
            <a:r>
              <a:rPr sz="2800" spc="-5" dirty="0">
                <a:latin typeface="Arial"/>
                <a:cs typeface="Arial"/>
              </a:rPr>
              <a:t>well </a:t>
            </a:r>
            <a:r>
              <a:rPr sz="2800" dirty="0">
                <a:latin typeface="Arial"/>
                <a:cs typeface="Arial"/>
              </a:rPr>
              <a:t>as in the first socialist</a:t>
            </a:r>
            <a:r>
              <a:rPr sz="2800" spc="-130" dirty="0">
                <a:latin typeface="Arial"/>
                <a:cs typeface="Arial"/>
              </a:rPr>
              <a:t> </a:t>
            </a:r>
            <a:r>
              <a:rPr sz="2800" dirty="0">
                <a:latin typeface="Arial"/>
                <a:cs typeface="Arial"/>
              </a:rPr>
              <a:t>International.</a:t>
            </a:r>
            <a:endParaRPr sz="2800">
              <a:latin typeface="Arial"/>
              <a:cs typeface="Arial"/>
            </a:endParaRPr>
          </a:p>
          <a:p>
            <a:pPr marL="356870" marR="38735" indent="-344170">
              <a:lnSpc>
                <a:spcPct val="80000"/>
              </a:lnSpc>
              <a:spcBef>
                <a:spcPts val="670"/>
              </a:spcBef>
              <a:buChar char="•"/>
              <a:tabLst>
                <a:tab pos="356870" algn="l"/>
                <a:tab pos="357505" algn="l"/>
              </a:tabLst>
            </a:pPr>
            <a:r>
              <a:rPr sz="2800" dirty="0">
                <a:latin typeface="Arial"/>
                <a:cs typeface="Arial"/>
              </a:rPr>
              <a:t>Most importantly, though, </a:t>
            </a:r>
            <a:r>
              <a:rPr sz="2800" spc="-5" dirty="0">
                <a:latin typeface="Arial"/>
                <a:cs typeface="Arial"/>
              </a:rPr>
              <a:t>was </a:t>
            </a:r>
            <a:r>
              <a:rPr sz="2800" dirty="0">
                <a:latin typeface="Arial"/>
                <a:cs typeface="Arial"/>
              </a:rPr>
              <a:t>his intense  intellectual involvement </a:t>
            </a:r>
            <a:r>
              <a:rPr sz="2800" spc="-5" dirty="0">
                <a:latin typeface="Arial"/>
                <a:cs typeface="Arial"/>
              </a:rPr>
              <a:t>with </a:t>
            </a:r>
            <a:r>
              <a:rPr sz="2800" dirty="0">
                <a:latin typeface="Arial"/>
                <a:cs typeface="Arial"/>
              </a:rPr>
              <a:t>his </a:t>
            </a:r>
            <a:r>
              <a:rPr sz="2800" spc="-5" dirty="0">
                <a:latin typeface="Arial"/>
                <a:cs typeface="Arial"/>
              </a:rPr>
              <a:t>own</a:t>
            </a:r>
            <a:r>
              <a:rPr sz="2800" spc="-65" dirty="0">
                <a:latin typeface="Arial"/>
                <a:cs typeface="Arial"/>
              </a:rPr>
              <a:t> </a:t>
            </a:r>
            <a:r>
              <a:rPr sz="2800" dirty="0">
                <a:latin typeface="Arial"/>
                <a:cs typeface="Arial"/>
              </a:rPr>
              <a:t>society.</a:t>
            </a:r>
            <a:endParaRPr sz="2800">
              <a:latin typeface="Arial"/>
              <a:cs typeface="Arial"/>
            </a:endParaRPr>
          </a:p>
          <a:p>
            <a:pPr marL="356870" indent="-344170">
              <a:lnSpc>
                <a:spcPts val="3025"/>
              </a:lnSpc>
              <a:buChar char="•"/>
              <a:tabLst>
                <a:tab pos="356870" algn="l"/>
                <a:tab pos="357505" algn="l"/>
              </a:tabLst>
            </a:pPr>
            <a:r>
              <a:rPr sz="2800" spc="-5" dirty="0">
                <a:latin typeface="Arial"/>
                <a:cs typeface="Arial"/>
              </a:rPr>
              <a:t>The </a:t>
            </a:r>
            <a:r>
              <a:rPr sz="2800" dirty="0">
                <a:latin typeface="Arial"/>
                <a:cs typeface="Arial"/>
              </a:rPr>
              <a:t>collected works of </a:t>
            </a:r>
            <a:r>
              <a:rPr sz="2800" spc="-5" dirty="0">
                <a:latin typeface="Arial"/>
                <a:cs typeface="Arial"/>
              </a:rPr>
              <a:t>Marx </a:t>
            </a:r>
            <a:r>
              <a:rPr sz="2800" dirty="0">
                <a:latin typeface="Arial"/>
                <a:cs typeface="Arial"/>
              </a:rPr>
              <a:t>and Engels</a:t>
            </a:r>
            <a:r>
              <a:rPr sz="2800" spc="-105" dirty="0">
                <a:latin typeface="Arial"/>
                <a:cs typeface="Arial"/>
              </a:rPr>
              <a:t> </a:t>
            </a:r>
            <a:r>
              <a:rPr sz="2800" dirty="0">
                <a:latin typeface="Arial"/>
                <a:cs typeface="Arial"/>
              </a:rPr>
              <a:t>run</a:t>
            </a:r>
            <a:endParaRPr sz="2800">
              <a:latin typeface="Arial"/>
              <a:cs typeface="Arial"/>
            </a:endParaRPr>
          </a:p>
          <a:p>
            <a:pPr marL="356870">
              <a:lnSpc>
                <a:spcPts val="2685"/>
              </a:lnSpc>
            </a:pPr>
            <a:r>
              <a:rPr sz="2800" spc="0" dirty="0">
                <a:latin typeface="Arial"/>
                <a:cs typeface="Arial"/>
              </a:rPr>
              <a:t>to </a:t>
            </a:r>
            <a:r>
              <a:rPr sz="2800" dirty="0">
                <a:latin typeface="Arial"/>
                <a:cs typeface="Arial"/>
              </a:rPr>
              <a:t>over 40 </a:t>
            </a:r>
            <a:r>
              <a:rPr sz="2800" spc="-5" dirty="0">
                <a:latin typeface="Arial"/>
                <a:cs typeface="Arial"/>
              </a:rPr>
              <a:t>volumes </a:t>
            </a:r>
            <a:r>
              <a:rPr sz="2800" dirty="0">
                <a:latin typeface="Arial"/>
                <a:cs typeface="Arial"/>
              </a:rPr>
              <a:t>on social</a:t>
            </a:r>
            <a:r>
              <a:rPr sz="2800" spc="-95" dirty="0">
                <a:latin typeface="Arial"/>
                <a:cs typeface="Arial"/>
              </a:rPr>
              <a:t> </a:t>
            </a:r>
            <a:r>
              <a:rPr sz="2800" dirty="0">
                <a:latin typeface="Arial"/>
                <a:cs typeface="Arial"/>
              </a:rPr>
              <a:t>philosophy,</a:t>
            </a:r>
            <a:endParaRPr sz="2800">
              <a:latin typeface="Arial"/>
              <a:cs typeface="Arial"/>
            </a:endParaRPr>
          </a:p>
          <a:p>
            <a:pPr marL="356870">
              <a:lnSpc>
                <a:spcPts val="2685"/>
              </a:lnSpc>
            </a:pPr>
            <a:r>
              <a:rPr sz="2800" spc="-5" dirty="0">
                <a:latin typeface="Arial"/>
                <a:cs typeface="Arial"/>
              </a:rPr>
              <a:t>economic </a:t>
            </a:r>
            <a:r>
              <a:rPr sz="2800" dirty="0">
                <a:latin typeface="Arial"/>
                <a:cs typeface="Arial"/>
              </a:rPr>
              <a:t>analysis and political</a:t>
            </a:r>
            <a:r>
              <a:rPr sz="2800" spc="-80" dirty="0">
                <a:latin typeface="Arial"/>
                <a:cs typeface="Arial"/>
              </a:rPr>
              <a:t> </a:t>
            </a:r>
            <a:r>
              <a:rPr sz="2800" dirty="0">
                <a:latin typeface="Arial"/>
                <a:cs typeface="Arial"/>
              </a:rPr>
              <a:t>comment,</a:t>
            </a:r>
            <a:endParaRPr sz="2800">
              <a:latin typeface="Arial"/>
              <a:cs typeface="Arial"/>
            </a:endParaRPr>
          </a:p>
          <a:p>
            <a:pPr marL="356870" marR="316865">
              <a:lnSpc>
                <a:spcPct val="80000"/>
              </a:lnSpc>
              <a:spcBef>
                <a:spcPts val="335"/>
              </a:spcBef>
            </a:pPr>
            <a:r>
              <a:rPr sz="2800" dirty="0">
                <a:latin typeface="Arial"/>
                <a:cs typeface="Arial"/>
              </a:rPr>
              <a:t>which taken together represent a  </a:t>
            </a:r>
            <a:r>
              <a:rPr sz="2800" spc="-5" dirty="0">
                <a:latin typeface="Arial"/>
                <a:cs typeface="Arial"/>
              </a:rPr>
              <a:t>phenomenal amount </a:t>
            </a:r>
            <a:r>
              <a:rPr sz="2800" dirty="0">
                <a:latin typeface="Arial"/>
                <a:cs typeface="Arial"/>
              </a:rPr>
              <a:t>of </a:t>
            </a:r>
            <a:r>
              <a:rPr sz="2800" spc="-5" dirty="0">
                <a:latin typeface="Arial"/>
                <a:cs typeface="Arial"/>
              </a:rPr>
              <a:t>empirical</a:t>
            </a:r>
            <a:r>
              <a:rPr sz="2800" spc="25" dirty="0">
                <a:latin typeface="Arial"/>
                <a:cs typeface="Arial"/>
              </a:rPr>
              <a:t> </a:t>
            </a:r>
            <a:r>
              <a:rPr sz="2800" dirty="0">
                <a:latin typeface="Arial"/>
                <a:cs typeface="Arial"/>
              </a:rPr>
              <a:t>research.</a:t>
            </a:r>
            <a:endParaRPr sz="2800">
              <a:latin typeface="Arial"/>
              <a:cs typeface="Arial"/>
            </a:endParaRPr>
          </a:p>
        </p:txBody>
      </p:sp>
      <p:sp>
        <p:nvSpPr>
          <p:cNvPr id="26" name="object 26"/>
          <p:cNvSpPr txBox="1"/>
          <p:nvPr/>
        </p:nvSpPr>
        <p:spPr>
          <a:xfrm>
            <a:off x="7317740" y="6425628"/>
            <a:ext cx="1290320" cy="300990"/>
          </a:xfrm>
          <a:prstGeom prst="rect">
            <a:avLst/>
          </a:prstGeom>
        </p:spPr>
        <p:txBody>
          <a:bodyPr vert="horz" wrap="square" lIns="0" tIns="12700" rIns="0" bIns="0" rtlCol="0">
            <a:spAutoFit/>
          </a:bodyPr>
          <a:lstStyle/>
          <a:p>
            <a:pPr marR="5080" algn="r">
              <a:lnSpc>
                <a:spcPts val="1325"/>
              </a:lnSpc>
              <a:spcBef>
                <a:spcPts val="100"/>
              </a:spcBef>
            </a:pPr>
            <a:r>
              <a:rPr sz="1200" spc="-10" dirty="0">
                <a:solidFill>
                  <a:srgbClr val="8A8A8A"/>
                </a:solidFill>
                <a:latin typeface="Calibri"/>
                <a:cs typeface="Calibri"/>
              </a:rPr>
              <a:t>31</a:t>
            </a:r>
            <a:endParaRPr sz="1200">
              <a:latin typeface="Calibri"/>
              <a:cs typeface="Calibri"/>
            </a:endParaRPr>
          </a:p>
          <a:p>
            <a:pPr marL="12700">
              <a:lnSpc>
                <a:spcPts val="844"/>
              </a:lnSpc>
            </a:pPr>
            <a:r>
              <a:rPr sz="800" spc="-10" dirty="0">
                <a:latin typeface="Calibri"/>
                <a:cs typeface="Calibri"/>
              </a:rPr>
              <a:t>Image Courtesy:</a:t>
            </a:r>
            <a:r>
              <a:rPr sz="800" spc="25" dirty="0">
                <a:latin typeface="Calibri"/>
                <a:cs typeface="Calibri"/>
              </a:rPr>
              <a:t> </a:t>
            </a:r>
            <a:r>
              <a:rPr sz="800" spc="-10" dirty="0">
                <a:latin typeface="Calibri"/>
                <a:cs typeface="Calibri"/>
              </a:rPr>
              <a:t>eserver.org</a:t>
            </a:r>
            <a:endParaRPr sz="8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12" y="457212"/>
            <a:ext cx="7315186" cy="617218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7524" y="129336"/>
            <a:ext cx="7259955" cy="1214120"/>
          </a:xfrm>
          <a:prstGeom prst="rect">
            <a:avLst/>
          </a:prstGeom>
        </p:spPr>
        <p:txBody>
          <a:bodyPr vert="horz" wrap="square" lIns="0" tIns="12700" rIns="0" bIns="0" rtlCol="0">
            <a:spAutoFit/>
          </a:bodyPr>
          <a:lstStyle/>
          <a:p>
            <a:pPr marL="2045335" marR="5080" indent="-2033270">
              <a:lnSpc>
                <a:spcPct val="121900"/>
              </a:lnSpc>
              <a:spcBef>
                <a:spcPts val="100"/>
              </a:spcBef>
            </a:pPr>
            <a:r>
              <a:rPr sz="3200" spc="-10" dirty="0">
                <a:latin typeface="Arial"/>
                <a:cs typeface="Arial"/>
              </a:rPr>
              <a:t>Marx’s idea of modernity was shaped by  </a:t>
            </a:r>
            <a:r>
              <a:rPr sz="3200" b="1" spc="-95" dirty="0">
                <a:latin typeface="Arial"/>
                <a:cs typeface="Arial"/>
              </a:rPr>
              <a:t>three</a:t>
            </a:r>
            <a:r>
              <a:rPr sz="3200" b="1" spc="-80" dirty="0">
                <a:latin typeface="Arial"/>
                <a:cs typeface="Arial"/>
              </a:rPr>
              <a:t> </a:t>
            </a:r>
            <a:r>
              <a:rPr sz="3200" b="1" spc="-120" dirty="0">
                <a:latin typeface="Arial"/>
                <a:cs typeface="Arial"/>
              </a:rPr>
              <a:t>developments</a:t>
            </a:r>
            <a:r>
              <a:rPr sz="3200" spc="-120" dirty="0">
                <a:latin typeface="Arial"/>
                <a:cs typeface="Arial"/>
              </a:rPr>
              <a:t>:</a:t>
            </a:r>
            <a:endParaRPr sz="3200">
              <a:latin typeface="Arial"/>
              <a:cs typeface="Arial"/>
            </a:endParaRPr>
          </a:p>
        </p:txBody>
      </p:sp>
      <p:sp>
        <p:nvSpPr>
          <p:cNvPr id="3" name="object 3"/>
          <p:cNvSpPr/>
          <p:nvPr/>
        </p:nvSpPr>
        <p:spPr>
          <a:xfrm>
            <a:off x="2279903" y="1335024"/>
            <a:ext cx="2267711" cy="10546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461691" y="1371600"/>
            <a:ext cx="2034539" cy="829310"/>
          </a:xfrm>
          <a:custGeom>
            <a:avLst/>
            <a:gdLst/>
            <a:ahLst/>
            <a:cxnLst/>
            <a:rect l="l" t="t" r="r" b="b"/>
            <a:pathLst>
              <a:path w="2034539" h="829310">
                <a:moveTo>
                  <a:pt x="2034108" y="0"/>
                </a:moveTo>
                <a:lnTo>
                  <a:pt x="0" y="828713"/>
                </a:lnTo>
              </a:path>
            </a:pathLst>
          </a:custGeom>
          <a:ln w="25400">
            <a:solidFill>
              <a:srgbClr val="4F81BD"/>
            </a:solidFill>
          </a:ln>
        </p:spPr>
        <p:txBody>
          <a:bodyPr wrap="square" lIns="0" tIns="0" rIns="0" bIns="0" rtlCol="0"/>
          <a:lstStyle/>
          <a:p>
            <a:endParaRPr/>
          </a:p>
        </p:txBody>
      </p:sp>
      <p:sp>
        <p:nvSpPr>
          <p:cNvPr id="5" name="object 5"/>
          <p:cNvSpPr/>
          <p:nvPr/>
        </p:nvSpPr>
        <p:spPr>
          <a:xfrm>
            <a:off x="2461689" y="2130388"/>
            <a:ext cx="87630" cy="82550"/>
          </a:xfrm>
          <a:custGeom>
            <a:avLst/>
            <a:gdLst/>
            <a:ahLst/>
            <a:cxnLst/>
            <a:rect l="l" t="t" r="r" b="b"/>
            <a:pathLst>
              <a:path w="87630" h="82550">
                <a:moveTo>
                  <a:pt x="87337" y="82334"/>
                </a:moveTo>
                <a:lnTo>
                  <a:pt x="0" y="69926"/>
                </a:lnTo>
                <a:lnTo>
                  <a:pt x="53797" y="0"/>
                </a:lnTo>
              </a:path>
            </a:pathLst>
          </a:custGeom>
          <a:ln w="25400">
            <a:solidFill>
              <a:srgbClr val="4F81BD"/>
            </a:solidFill>
          </a:ln>
        </p:spPr>
        <p:txBody>
          <a:bodyPr wrap="square" lIns="0" tIns="0" rIns="0" bIns="0" rtlCol="0"/>
          <a:lstStyle/>
          <a:p>
            <a:endParaRPr/>
          </a:p>
        </p:txBody>
      </p:sp>
      <p:sp>
        <p:nvSpPr>
          <p:cNvPr id="6" name="object 6"/>
          <p:cNvSpPr/>
          <p:nvPr/>
        </p:nvSpPr>
        <p:spPr>
          <a:xfrm>
            <a:off x="4337303" y="1347215"/>
            <a:ext cx="316991" cy="142341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495863" y="1371600"/>
            <a:ext cx="3175" cy="1194435"/>
          </a:xfrm>
          <a:custGeom>
            <a:avLst/>
            <a:gdLst/>
            <a:ahLst/>
            <a:cxnLst/>
            <a:rect l="l" t="t" r="r" b="b"/>
            <a:pathLst>
              <a:path w="3175" h="1194435">
                <a:moveTo>
                  <a:pt x="3111" y="0"/>
                </a:moveTo>
                <a:lnTo>
                  <a:pt x="0" y="1194054"/>
                </a:lnTo>
              </a:path>
            </a:pathLst>
          </a:custGeom>
          <a:ln w="25400">
            <a:solidFill>
              <a:srgbClr val="8064A2"/>
            </a:solidFill>
          </a:ln>
        </p:spPr>
        <p:txBody>
          <a:bodyPr wrap="square" lIns="0" tIns="0" rIns="0" bIns="0" rtlCol="0"/>
          <a:lstStyle/>
          <a:p>
            <a:endParaRPr/>
          </a:p>
        </p:txBody>
      </p:sp>
      <p:sp>
        <p:nvSpPr>
          <p:cNvPr id="8" name="object 8"/>
          <p:cNvSpPr/>
          <p:nvPr/>
        </p:nvSpPr>
        <p:spPr>
          <a:xfrm>
            <a:off x="4451608" y="2489338"/>
            <a:ext cx="88900" cy="76835"/>
          </a:xfrm>
          <a:custGeom>
            <a:avLst/>
            <a:gdLst/>
            <a:ahLst/>
            <a:cxnLst/>
            <a:rect l="l" t="t" r="r" b="b"/>
            <a:pathLst>
              <a:path w="88900" h="76835">
                <a:moveTo>
                  <a:pt x="88900" y="228"/>
                </a:moveTo>
                <a:lnTo>
                  <a:pt x="44259" y="76314"/>
                </a:lnTo>
                <a:lnTo>
                  <a:pt x="0" y="0"/>
                </a:lnTo>
              </a:path>
            </a:pathLst>
          </a:custGeom>
          <a:ln w="25399">
            <a:solidFill>
              <a:srgbClr val="8064A2"/>
            </a:solidFill>
          </a:ln>
        </p:spPr>
        <p:txBody>
          <a:bodyPr wrap="square" lIns="0" tIns="0" rIns="0" bIns="0" rtlCol="0"/>
          <a:lstStyle/>
          <a:p>
            <a:endParaRPr/>
          </a:p>
        </p:txBody>
      </p:sp>
      <p:sp>
        <p:nvSpPr>
          <p:cNvPr id="9" name="object 9"/>
          <p:cNvSpPr/>
          <p:nvPr/>
        </p:nvSpPr>
        <p:spPr>
          <a:xfrm>
            <a:off x="4447031" y="1335024"/>
            <a:ext cx="2798063" cy="97840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495800" y="1371600"/>
            <a:ext cx="2566670" cy="755015"/>
          </a:xfrm>
          <a:custGeom>
            <a:avLst/>
            <a:gdLst/>
            <a:ahLst/>
            <a:cxnLst/>
            <a:rect l="l" t="t" r="r" b="b"/>
            <a:pathLst>
              <a:path w="2566670" h="755014">
                <a:moveTo>
                  <a:pt x="0" y="0"/>
                </a:moveTo>
                <a:lnTo>
                  <a:pt x="2566670" y="754900"/>
                </a:lnTo>
              </a:path>
            </a:pathLst>
          </a:custGeom>
          <a:ln w="25400">
            <a:solidFill>
              <a:srgbClr val="F79646"/>
            </a:solidFill>
          </a:ln>
        </p:spPr>
        <p:txBody>
          <a:bodyPr wrap="square" lIns="0" tIns="0" rIns="0" bIns="0" rtlCol="0"/>
          <a:lstStyle/>
          <a:p>
            <a:endParaRPr/>
          </a:p>
        </p:txBody>
      </p:sp>
      <p:sp>
        <p:nvSpPr>
          <p:cNvPr id="11" name="object 11"/>
          <p:cNvSpPr/>
          <p:nvPr/>
        </p:nvSpPr>
        <p:spPr>
          <a:xfrm>
            <a:off x="6976835" y="2062355"/>
            <a:ext cx="85725" cy="85725"/>
          </a:xfrm>
          <a:custGeom>
            <a:avLst/>
            <a:gdLst/>
            <a:ahLst/>
            <a:cxnLst/>
            <a:rect l="l" t="t" r="r" b="b"/>
            <a:pathLst>
              <a:path w="85725" h="85725">
                <a:moveTo>
                  <a:pt x="25082" y="0"/>
                </a:moveTo>
                <a:lnTo>
                  <a:pt x="85636" y="64147"/>
                </a:lnTo>
                <a:lnTo>
                  <a:pt x="0" y="85280"/>
                </a:lnTo>
              </a:path>
            </a:pathLst>
          </a:custGeom>
          <a:ln w="25399">
            <a:solidFill>
              <a:srgbClr val="F79646"/>
            </a:solidFill>
          </a:ln>
        </p:spPr>
        <p:txBody>
          <a:bodyPr wrap="square" lIns="0" tIns="0" rIns="0" bIns="0" rtlCol="0"/>
          <a:lstStyle/>
          <a:p>
            <a:endParaRPr/>
          </a:p>
        </p:txBody>
      </p:sp>
      <p:sp>
        <p:nvSpPr>
          <p:cNvPr id="12" name="object 12"/>
          <p:cNvSpPr/>
          <p:nvPr/>
        </p:nvSpPr>
        <p:spPr>
          <a:xfrm>
            <a:off x="176783" y="2938271"/>
            <a:ext cx="2389631" cy="64007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80416" y="3008375"/>
            <a:ext cx="2179319" cy="43281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28600" y="2971800"/>
            <a:ext cx="2286000" cy="533400"/>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228600" y="2971800"/>
            <a:ext cx="2286000" cy="533400"/>
          </a:xfrm>
          <a:prstGeom prst="rect">
            <a:avLst/>
          </a:prstGeom>
          <a:ln w="12700">
            <a:solidFill>
              <a:srgbClr val="46AAC5"/>
            </a:solidFill>
          </a:ln>
        </p:spPr>
        <p:txBody>
          <a:bodyPr vert="horz" wrap="square" lIns="0" tIns="114300" rIns="0" bIns="0" rtlCol="0">
            <a:spAutoFit/>
          </a:bodyPr>
          <a:lstStyle/>
          <a:p>
            <a:pPr marL="234950">
              <a:lnSpc>
                <a:spcPct val="100000"/>
              </a:lnSpc>
              <a:spcBef>
                <a:spcPts val="900"/>
              </a:spcBef>
            </a:pPr>
            <a:r>
              <a:rPr sz="1800" spc="-5" dirty="0">
                <a:latin typeface="Calibri"/>
                <a:cs typeface="Calibri"/>
              </a:rPr>
              <a:t>German </a:t>
            </a:r>
            <a:r>
              <a:rPr sz="1800" spc="-10" dirty="0">
                <a:latin typeface="Calibri"/>
                <a:cs typeface="Calibri"/>
              </a:rPr>
              <a:t>philosophy</a:t>
            </a:r>
            <a:endParaRPr sz="1800">
              <a:latin typeface="Calibri"/>
              <a:cs typeface="Calibri"/>
            </a:endParaRPr>
          </a:p>
        </p:txBody>
      </p:sp>
      <p:sp>
        <p:nvSpPr>
          <p:cNvPr id="16" name="object 16"/>
          <p:cNvSpPr/>
          <p:nvPr/>
        </p:nvSpPr>
        <p:spPr>
          <a:xfrm>
            <a:off x="3224783" y="2938271"/>
            <a:ext cx="2084831" cy="64007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334511" y="3008375"/>
            <a:ext cx="1862327" cy="43281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3276600" y="2971800"/>
            <a:ext cx="1981200" cy="5334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3276600" y="2971800"/>
            <a:ext cx="1981200" cy="533400"/>
          </a:xfrm>
          <a:prstGeom prst="rect">
            <a:avLst/>
          </a:prstGeom>
          <a:ln w="12700">
            <a:solidFill>
              <a:srgbClr val="7D60A0"/>
            </a:solidFill>
          </a:ln>
        </p:spPr>
        <p:txBody>
          <a:bodyPr vert="horz" wrap="square" lIns="0" tIns="114300" rIns="0" bIns="0" rtlCol="0">
            <a:spAutoFit/>
          </a:bodyPr>
          <a:lstStyle/>
          <a:p>
            <a:pPr marL="241300">
              <a:lnSpc>
                <a:spcPct val="100000"/>
              </a:lnSpc>
              <a:spcBef>
                <a:spcPts val="900"/>
              </a:spcBef>
            </a:pPr>
            <a:r>
              <a:rPr sz="1800" spc="-5" dirty="0">
                <a:latin typeface="Calibri"/>
                <a:cs typeface="Calibri"/>
              </a:rPr>
              <a:t>British</a:t>
            </a:r>
            <a:r>
              <a:rPr sz="1800" spc="-25" dirty="0">
                <a:latin typeface="Calibri"/>
                <a:cs typeface="Calibri"/>
              </a:rPr>
              <a:t> </a:t>
            </a:r>
            <a:r>
              <a:rPr sz="1800" spc="-10" dirty="0">
                <a:latin typeface="Calibri"/>
                <a:cs typeface="Calibri"/>
              </a:rPr>
              <a:t>economy</a:t>
            </a:r>
            <a:endParaRPr sz="1800">
              <a:latin typeface="Calibri"/>
              <a:cs typeface="Calibri"/>
            </a:endParaRPr>
          </a:p>
        </p:txBody>
      </p:sp>
      <p:sp>
        <p:nvSpPr>
          <p:cNvPr id="20" name="object 20"/>
          <p:cNvSpPr/>
          <p:nvPr/>
        </p:nvSpPr>
        <p:spPr>
          <a:xfrm>
            <a:off x="6272784" y="2938271"/>
            <a:ext cx="2008631" cy="640079"/>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6422135" y="3008375"/>
            <a:ext cx="1706879" cy="43281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6324600" y="2971800"/>
            <a:ext cx="1905000" cy="533400"/>
          </a:xfrm>
          <a:prstGeom prst="rect">
            <a:avLst/>
          </a:prstGeom>
          <a:blipFill>
            <a:blip r:embed="rId13" cstate="print"/>
            <a:stretch>
              <a:fillRect/>
            </a:stretch>
          </a:blipFill>
        </p:spPr>
        <p:txBody>
          <a:bodyPr wrap="square" lIns="0" tIns="0" rIns="0" bIns="0" rtlCol="0"/>
          <a:lstStyle/>
          <a:p>
            <a:endParaRPr/>
          </a:p>
        </p:txBody>
      </p:sp>
      <p:sp>
        <p:nvSpPr>
          <p:cNvPr id="23" name="object 23"/>
          <p:cNvSpPr txBox="1"/>
          <p:nvPr/>
        </p:nvSpPr>
        <p:spPr>
          <a:xfrm>
            <a:off x="6324600" y="2971800"/>
            <a:ext cx="1905000" cy="533400"/>
          </a:xfrm>
          <a:prstGeom prst="rect">
            <a:avLst/>
          </a:prstGeom>
          <a:ln w="12700">
            <a:solidFill>
              <a:srgbClr val="F69240"/>
            </a:solidFill>
          </a:ln>
        </p:spPr>
        <p:txBody>
          <a:bodyPr vert="horz" wrap="square" lIns="0" tIns="114300" rIns="0" bIns="0" rtlCol="0">
            <a:spAutoFit/>
          </a:bodyPr>
          <a:lstStyle/>
          <a:p>
            <a:pPr marL="280670">
              <a:lnSpc>
                <a:spcPct val="100000"/>
              </a:lnSpc>
              <a:spcBef>
                <a:spcPts val="900"/>
              </a:spcBef>
            </a:pPr>
            <a:r>
              <a:rPr sz="1800" spc="-15" dirty="0">
                <a:latin typeface="Calibri"/>
                <a:cs typeface="Calibri"/>
              </a:rPr>
              <a:t>French</a:t>
            </a:r>
            <a:r>
              <a:rPr sz="1800" dirty="0">
                <a:latin typeface="Calibri"/>
                <a:cs typeface="Calibri"/>
              </a:rPr>
              <a:t> </a:t>
            </a:r>
            <a:r>
              <a:rPr sz="1800" spc="-5" dirty="0">
                <a:latin typeface="Calibri"/>
                <a:cs typeface="Calibri"/>
              </a:rPr>
              <a:t>politics</a:t>
            </a:r>
            <a:endParaRPr sz="1800">
              <a:latin typeface="Calibri"/>
              <a:cs typeface="Calibri"/>
            </a:endParaRPr>
          </a:p>
        </p:txBody>
      </p:sp>
      <p:sp>
        <p:nvSpPr>
          <p:cNvPr id="24" name="object 24"/>
          <p:cNvSpPr/>
          <p:nvPr/>
        </p:nvSpPr>
        <p:spPr>
          <a:xfrm>
            <a:off x="1082039" y="3624071"/>
            <a:ext cx="472439" cy="643127"/>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1277111" y="3855720"/>
            <a:ext cx="91439" cy="91439"/>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1143000" y="3657600"/>
            <a:ext cx="350837" cy="533400"/>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1143000" y="3657593"/>
            <a:ext cx="351155" cy="534035"/>
          </a:xfrm>
          <a:custGeom>
            <a:avLst/>
            <a:gdLst/>
            <a:ahLst/>
            <a:cxnLst/>
            <a:rect l="l" t="t" r="r" b="b"/>
            <a:pathLst>
              <a:path w="351155" h="534035">
                <a:moveTo>
                  <a:pt x="0" y="357987"/>
                </a:moveTo>
                <a:lnTo>
                  <a:pt x="87706" y="357987"/>
                </a:lnTo>
                <a:lnTo>
                  <a:pt x="87706" y="0"/>
                </a:lnTo>
                <a:lnTo>
                  <a:pt x="263131" y="0"/>
                </a:lnTo>
                <a:lnTo>
                  <a:pt x="263131" y="357987"/>
                </a:lnTo>
                <a:lnTo>
                  <a:pt x="350837" y="357987"/>
                </a:lnTo>
                <a:lnTo>
                  <a:pt x="175425" y="533412"/>
                </a:lnTo>
                <a:lnTo>
                  <a:pt x="0" y="357987"/>
                </a:lnTo>
                <a:close/>
              </a:path>
            </a:pathLst>
          </a:custGeom>
          <a:ln w="12700">
            <a:solidFill>
              <a:srgbClr val="98B954"/>
            </a:solidFill>
          </a:ln>
        </p:spPr>
        <p:txBody>
          <a:bodyPr wrap="square" lIns="0" tIns="0" rIns="0" bIns="0" rtlCol="0"/>
          <a:lstStyle/>
          <a:p>
            <a:endParaRPr/>
          </a:p>
        </p:txBody>
      </p:sp>
      <p:sp>
        <p:nvSpPr>
          <p:cNvPr id="28" name="object 28"/>
          <p:cNvSpPr/>
          <p:nvPr/>
        </p:nvSpPr>
        <p:spPr>
          <a:xfrm>
            <a:off x="4053839" y="3624071"/>
            <a:ext cx="502919" cy="719327"/>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4258055" y="3889248"/>
            <a:ext cx="94488" cy="91439"/>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4114800" y="3657600"/>
            <a:ext cx="381000" cy="609600"/>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4114800" y="3657600"/>
            <a:ext cx="381000" cy="609600"/>
          </a:xfrm>
          <a:custGeom>
            <a:avLst/>
            <a:gdLst/>
            <a:ahLst/>
            <a:cxnLst/>
            <a:rect l="l" t="t" r="r" b="b"/>
            <a:pathLst>
              <a:path w="381000" h="609600">
                <a:moveTo>
                  <a:pt x="0" y="419100"/>
                </a:moveTo>
                <a:lnTo>
                  <a:pt x="95250" y="419100"/>
                </a:lnTo>
                <a:lnTo>
                  <a:pt x="95250" y="0"/>
                </a:lnTo>
                <a:lnTo>
                  <a:pt x="285750" y="0"/>
                </a:lnTo>
                <a:lnTo>
                  <a:pt x="285750" y="419100"/>
                </a:lnTo>
                <a:lnTo>
                  <a:pt x="381000" y="419100"/>
                </a:lnTo>
                <a:lnTo>
                  <a:pt x="190500" y="609600"/>
                </a:lnTo>
                <a:lnTo>
                  <a:pt x="0" y="419100"/>
                </a:lnTo>
                <a:close/>
              </a:path>
            </a:pathLst>
          </a:custGeom>
          <a:ln w="12700">
            <a:solidFill>
              <a:srgbClr val="000000"/>
            </a:solidFill>
          </a:ln>
        </p:spPr>
        <p:txBody>
          <a:bodyPr wrap="square" lIns="0" tIns="0" rIns="0" bIns="0" rtlCol="0"/>
          <a:lstStyle/>
          <a:p>
            <a:endParaRPr/>
          </a:p>
        </p:txBody>
      </p:sp>
      <p:sp>
        <p:nvSpPr>
          <p:cNvPr id="32" name="object 32"/>
          <p:cNvSpPr/>
          <p:nvPr/>
        </p:nvSpPr>
        <p:spPr>
          <a:xfrm>
            <a:off x="7025640" y="3624071"/>
            <a:ext cx="579119" cy="719327"/>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7269479" y="3880104"/>
            <a:ext cx="91439" cy="91439"/>
          </a:xfrm>
          <a:prstGeom prst="rect">
            <a:avLst/>
          </a:prstGeom>
          <a:blipFill>
            <a:blip r:embed="rId15" cstate="print"/>
            <a:stretch>
              <a:fillRect/>
            </a:stretch>
          </a:blipFill>
        </p:spPr>
        <p:txBody>
          <a:bodyPr wrap="square" lIns="0" tIns="0" rIns="0" bIns="0" rtlCol="0"/>
          <a:lstStyle/>
          <a:p>
            <a:endParaRPr/>
          </a:p>
        </p:txBody>
      </p:sp>
      <p:sp>
        <p:nvSpPr>
          <p:cNvPr id="34" name="object 34"/>
          <p:cNvSpPr/>
          <p:nvPr/>
        </p:nvSpPr>
        <p:spPr>
          <a:xfrm>
            <a:off x="7086600" y="3657600"/>
            <a:ext cx="457200" cy="609600"/>
          </a:xfrm>
          <a:prstGeom prst="rect">
            <a:avLst/>
          </a:prstGeom>
          <a:blipFill>
            <a:blip r:embed="rId21" cstate="print"/>
            <a:stretch>
              <a:fillRect/>
            </a:stretch>
          </a:blipFill>
        </p:spPr>
        <p:txBody>
          <a:bodyPr wrap="square" lIns="0" tIns="0" rIns="0" bIns="0" rtlCol="0"/>
          <a:lstStyle/>
          <a:p>
            <a:endParaRPr/>
          </a:p>
        </p:txBody>
      </p:sp>
      <p:sp>
        <p:nvSpPr>
          <p:cNvPr id="35" name="object 35"/>
          <p:cNvSpPr/>
          <p:nvPr/>
        </p:nvSpPr>
        <p:spPr>
          <a:xfrm>
            <a:off x="7086600" y="3657600"/>
            <a:ext cx="457200" cy="609600"/>
          </a:xfrm>
          <a:custGeom>
            <a:avLst/>
            <a:gdLst/>
            <a:ahLst/>
            <a:cxnLst/>
            <a:rect l="l" t="t" r="r" b="b"/>
            <a:pathLst>
              <a:path w="457200" h="609600">
                <a:moveTo>
                  <a:pt x="0" y="381000"/>
                </a:moveTo>
                <a:lnTo>
                  <a:pt x="114300" y="381000"/>
                </a:lnTo>
                <a:lnTo>
                  <a:pt x="114300" y="0"/>
                </a:lnTo>
                <a:lnTo>
                  <a:pt x="342900" y="0"/>
                </a:lnTo>
                <a:lnTo>
                  <a:pt x="342900" y="381000"/>
                </a:lnTo>
                <a:lnTo>
                  <a:pt x="457200" y="381000"/>
                </a:lnTo>
                <a:lnTo>
                  <a:pt x="228600" y="609600"/>
                </a:lnTo>
                <a:lnTo>
                  <a:pt x="0" y="381000"/>
                </a:lnTo>
                <a:close/>
              </a:path>
            </a:pathLst>
          </a:custGeom>
          <a:ln w="12700">
            <a:solidFill>
              <a:srgbClr val="BE4B48"/>
            </a:solidFill>
          </a:ln>
        </p:spPr>
        <p:txBody>
          <a:bodyPr wrap="square" lIns="0" tIns="0" rIns="0" bIns="0" rtlCol="0"/>
          <a:lstStyle/>
          <a:p>
            <a:endParaRPr/>
          </a:p>
        </p:txBody>
      </p:sp>
      <p:sp>
        <p:nvSpPr>
          <p:cNvPr id="36" name="object 36"/>
          <p:cNvSpPr/>
          <p:nvPr/>
        </p:nvSpPr>
        <p:spPr>
          <a:xfrm>
            <a:off x="252983" y="4538471"/>
            <a:ext cx="2313431" cy="1097279"/>
          </a:xfrm>
          <a:prstGeom prst="rect">
            <a:avLst/>
          </a:prstGeom>
          <a:blipFill>
            <a:blip r:embed="rId22" cstate="print"/>
            <a:stretch>
              <a:fillRect/>
            </a:stretch>
          </a:blipFill>
        </p:spPr>
        <p:txBody>
          <a:bodyPr wrap="square" lIns="0" tIns="0" rIns="0" bIns="0" rtlCol="0"/>
          <a:lstStyle/>
          <a:p>
            <a:endParaRPr/>
          </a:p>
        </p:txBody>
      </p:sp>
      <p:sp>
        <p:nvSpPr>
          <p:cNvPr id="37" name="object 37"/>
          <p:cNvSpPr/>
          <p:nvPr/>
        </p:nvSpPr>
        <p:spPr>
          <a:xfrm>
            <a:off x="228600" y="4562855"/>
            <a:ext cx="2359151" cy="981455"/>
          </a:xfrm>
          <a:prstGeom prst="rect">
            <a:avLst/>
          </a:prstGeom>
          <a:blipFill>
            <a:blip r:embed="rId23" cstate="print"/>
            <a:stretch>
              <a:fillRect/>
            </a:stretch>
          </a:blipFill>
        </p:spPr>
        <p:txBody>
          <a:bodyPr wrap="square" lIns="0" tIns="0" rIns="0" bIns="0" rtlCol="0"/>
          <a:lstStyle/>
          <a:p>
            <a:endParaRPr/>
          </a:p>
        </p:txBody>
      </p:sp>
      <p:sp>
        <p:nvSpPr>
          <p:cNvPr id="38" name="object 38"/>
          <p:cNvSpPr/>
          <p:nvPr/>
        </p:nvSpPr>
        <p:spPr>
          <a:xfrm>
            <a:off x="304800" y="4572000"/>
            <a:ext cx="2209800" cy="990600"/>
          </a:xfrm>
          <a:prstGeom prst="rect">
            <a:avLst/>
          </a:prstGeom>
          <a:blipFill>
            <a:blip r:embed="rId24" cstate="print"/>
            <a:stretch>
              <a:fillRect/>
            </a:stretch>
          </a:blipFill>
        </p:spPr>
        <p:txBody>
          <a:bodyPr wrap="square" lIns="0" tIns="0" rIns="0" bIns="0" rtlCol="0"/>
          <a:lstStyle/>
          <a:p>
            <a:endParaRPr/>
          </a:p>
        </p:txBody>
      </p:sp>
      <p:sp>
        <p:nvSpPr>
          <p:cNvPr id="39" name="object 39"/>
          <p:cNvSpPr txBox="1"/>
          <p:nvPr/>
        </p:nvSpPr>
        <p:spPr>
          <a:xfrm>
            <a:off x="304800" y="4572000"/>
            <a:ext cx="2209800" cy="990600"/>
          </a:xfrm>
          <a:prstGeom prst="rect">
            <a:avLst/>
          </a:prstGeom>
          <a:ln w="12700">
            <a:solidFill>
              <a:srgbClr val="98B954"/>
            </a:solidFill>
          </a:ln>
        </p:spPr>
        <p:txBody>
          <a:bodyPr vert="horz" wrap="square" lIns="0" tIns="68580" rIns="0" bIns="0" rtlCol="0">
            <a:spAutoFit/>
          </a:bodyPr>
          <a:lstStyle/>
          <a:p>
            <a:pPr marL="106680" marR="100965" indent="3810" algn="ctr">
              <a:lnSpc>
                <a:spcPct val="100000"/>
              </a:lnSpc>
              <a:spcBef>
                <a:spcPts val="540"/>
              </a:spcBef>
            </a:pPr>
            <a:r>
              <a:rPr sz="1800" spc="-5" dirty="0">
                <a:latin typeface="Calibri"/>
                <a:cs typeface="Calibri"/>
              </a:rPr>
              <a:t>Collapse </a:t>
            </a:r>
            <a:r>
              <a:rPr sz="1800" dirty="0">
                <a:latin typeface="Calibri"/>
                <a:cs typeface="Calibri"/>
              </a:rPr>
              <a:t>of </a:t>
            </a:r>
            <a:r>
              <a:rPr sz="1800" spc="-5" dirty="0">
                <a:latin typeface="Calibri"/>
                <a:cs typeface="Calibri"/>
              </a:rPr>
              <a:t>the  official </a:t>
            </a:r>
            <a:r>
              <a:rPr sz="1800" spc="-25" dirty="0">
                <a:latin typeface="Calibri"/>
                <a:cs typeface="Calibri"/>
              </a:rPr>
              <a:t>Church’s  </a:t>
            </a:r>
            <a:r>
              <a:rPr sz="1800" spc="-10" dirty="0">
                <a:latin typeface="Calibri"/>
                <a:cs typeface="Calibri"/>
              </a:rPr>
              <a:t>intellectual</a:t>
            </a:r>
            <a:r>
              <a:rPr sz="1800" spc="-20" dirty="0">
                <a:latin typeface="Calibri"/>
                <a:cs typeface="Calibri"/>
              </a:rPr>
              <a:t> </a:t>
            </a:r>
            <a:r>
              <a:rPr sz="1800" spc="-10" dirty="0">
                <a:latin typeface="Calibri"/>
                <a:cs typeface="Calibri"/>
              </a:rPr>
              <a:t>credibility</a:t>
            </a:r>
            <a:endParaRPr sz="1800">
              <a:latin typeface="Calibri"/>
              <a:cs typeface="Calibri"/>
            </a:endParaRPr>
          </a:p>
        </p:txBody>
      </p:sp>
      <p:sp>
        <p:nvSpPr>
          <p:cNvPr id="40" name="object 40"/>
          <p:cNvSpPr/>
          <p:nvPr/>
        </p:nvSpPr>
        <p:spPr>
          <a:xfrm>
            <a:off x="3072383" y="4538471"/>
            <a:ext cx="2237231" cy="1173479"/>
          </a:xfrm>
          <a:prstGeom prst="rect">
            <a:avLst/>
          </a:prstGeom>
          <a:blipFill>
            <a:blip r:embed="rId25" cstate="print"/>
            <a:stretch>
              <a:fillRect/>
            </a:stretch>
          </a:blipFill>
        </p:spPr>
        <p:txBody>
          <a:bodyPr wrap="square" lIns="0" tIns="0" rIns="0" bIns="0" rtlCol="0"/>
          <a:lstStyle/>
          <a:p>
            <a:endParaRPr/>
          </a:p>
        </p:txBody>
      </p:sp>
      <p:sp>
        <p:nvSpPr>
          <p:cNvPr id="41" name="object 41"/>
          <p:cNvSpPr/>
          <p:nvPr/>
        </p:nvSpPr>
        <p:spPr>
          <a:xfrm>
            <a:off x="3044951" y="4602479"/>
            <a:ext cx="2292095" cy="981455"/>
          </a:xfrm>
          <a:prstGeom prst="rect">
            <a:avLst/>
          </a:prstGeom>
          <a:blipFill>
            <a:blip r:embed="rId26" cstate="print"/>
            <a:stretch>
              <a:fillRect/>
            </a:stretch>
          </a:blipFill>
        </p:spPr>
        <p:txBody>
          <a:bodyPr wrap="square" lIns="0" tIns="0" rIns="0" bIns="0" rtlCol="0"/>
          <a:lstStyle/>
          <a:p>
            <a:endParaRPr/>
          </a:p>
        </p:txBody>
      </p:sp>
      <p:sp>
        <p:nvSpPr>
          <p:cNvPr id="42" name="object 42"/>
          <p:cNvSpPr/>
          <p:nvPr/>
        </p:nvSpPr>
        <p:spPr>
          <a:xfrm>
            <a:off x="3124200" y="4572000"/>
            <a:ext cx="2133600" cy="1066800"/>
          </a:xfrm>
          <a:prstGeom prst="rect">
            <a:avLst/>
          </a:prstGeom>
          <a:blipFill>
            <a:blip r:embed="rId27" cstate="print"/>
            <a:stretch>
              <a:fillRect/>
            </a:stretch>
          </a:blipFill>
        </p:spPr>
        <p:txBody>
          <a:bodyPr wrap="square" lIns="0" tIns="0" rIns="0" bIns="0" rtlCol="0"/>
          <a:lstStyle/>
          <a:p>
            <a:endParaRPr/>
          </a:p>
        </p:txBody>
      </p:sp>
      <p:sp>
        <p:nvSpPr>
          <p:cNvPr id="43" name="object 43"/>
          <p:cNvSpPr txBox="1"/>
          <p:nvPr/>
        </p:nvSpPr>
        <p:spPr>
          <a:xfrm>
            <a:off x="3124200" y="4572000"/>
            <a:ext cx="2133600" cy="1066800"/>
          </a:xfrm>
          <a:prstGeom prst="rect">
            <a:avLst/>
          </a:prstGeom>
          <a:ln w="12700">
            <a:solidFill>
              <a:srgbClr val="000000"/>
            </a:solidFill>
          </a:ln>
        </p:spPr>
        <p:txBody>
          <a:bodyPr vert="horz" wrap="square" lIns="0" tIns="106680" rIns="0" bIns="0" rtlCol="0">
            <a:spAutoFit/>
          </a:bodyPr>
          <a:lstStyle/>
          <a:p>
            <a:pPr marL="104139" marR="93345" indent="-5080" algn="ctr">
              <a:lnSpc>
                <a:spcPct val="100000"/>
              </a:lnSpc>
              <a:spcBef>
                <a:spcPts val="840"/>
              </a:spcBef>
            </a:pPr>
            <a:r>
              <a:rPr sz="1800" spc="-10" dirty="0">
                <a:latin typeface="Calibri"/>
                <a:cs typeface="Calibri"/>
              </a:rPr>
              <a:t>Industrial and  agricultural  revolutions </a:t>
            </a:r>
            <a:r>
              <a:rPr sz="1800" spc="-5" dirty="0">
                <a:latin typeface="Calibri"/>
                <a:cs typeface="Calibri"/>
              </a:rPr>
              <a:t>in</a:t>
            </a:r>
            <a:r>
              <a:rPr sz="1800" spc="-20" dirty="0">
                <a:latin typeface="Calibri"/>
                <a:cs typeface="Calibri"/>
              </a:rPr>
              <a:t> </a:t>
            </a:r>
            <a:r>
              <a:rPr sz="1800" spc="-10" dirty="0">
                <a:latin typeface="Calibri"/>
                <a:cs typeface="Calibri"/>
              </a:rPr>
              <a:t>Britain</a:t>
            </a:r>
            <a:endParaRPr sz="1800">
              <a:latin typeface="Calibri"/>
              <a:cs typeface="Calibri"/>
            </a:endParaRPr>
          </a:p>
        </p:txBody>
      </p:sp>
      <p:sp>
        <p:nvSpPr>
          <p:cNvPr id="44" name="object 44"/>
          <p:cNvSpPr/>
          <p:nvPr/>
        </p:nvSpPr>
        <p:spPr>
          <a:xfrm>
            <a:off x="6196583" y="4538471"/>
            <a:ext cx="2542031" cy="1402079"/>
          </a:xfrm>
          <a:prstGeom prst="rect">
            <a:avLst/>
          </a:prstGeom>
          <a:blipFill>
            <a:blip r:embed="rId28" cstate="print"/>
            <a:stretch>
              <a:fillRect/>
            </a:stretch>
          </a:blipFill>
        </p:spPr>
        <p:txBody>
          <a:bodyPr wrap="square" lIns="0" tIns="0" rIns="0" bIns="0" rtlCol="0"/>
          <a:lstStyle/>
          <a:p>
            <a:endParaRPr/>
          </a:p>
        </p:txBody>
      </p:sp>
      <p:sp>
        <p:nvSpPr>
          <p:cNvPr id="45" name="object 45"/>
          <p:cNvSpPr/>
          <p:nvPr/>
        </p:nvSpPr>
        <p:spPr>
          <a:xfrm>
            <a:off x="6224015" y="4578096"/>
            <a:ext cx="2542031" cy="1255775"/>
          </a:xfrm>
          <a:prstGeom prst="rect">
            <a:avLst/>
          </a:prstGeom>
          <a:blipFill>
            <a:blip r:embed="rId29" cstate="print"/>
            <a:stretch>
              <a:fillRect/>
            </a:stretch>
          </a:blipFill>
        </p:spPr>
        <p:txBody>
          <a:bodyPr wrap="square" lIns="0" tIns="0" rIns="0" bIns="0" rtlCol="0"/>
          <a:lstStyle/>
          <a:p>
            <a:endParaRPr/>
          </a:p>
        </p:txBody>
      </p:sp>
      <p:sp>
        <p:nvSpPr>
          <p:cNvPr id="46" name="object 46"/>
          <p:cNvSpPr/>
          <p:nvPr/>
        </p:nvSpPr>
        <p:spPr>
          <a:xfrm>
            <a:off x="6248400" y="4572000"/>
            <a:ext cx="2438400" cy="1295400"/>
          </a:xfrm>
          <a:prstGeom prst="rect">
            <a:avLst/>
          </a:prstGeom>
          <a:blipFill>
            <a:blip r:embed="rId30" cstate="print"/>
            <a:stretch>
              <a:fillRect/>
            </a:stretch>
          </a:blipFill>
        </p:spPr>
        <p:txBody>
          <a:bodyPr wrap="square" lIns="0" tIns="0" rIns="0" bIns="0" rtlCol="0"/>
          <a:lstStyle/>
          <a:p>
            <a:endParaRPr/>
          </a:p>
        </p:txBody>
      </p:sp>
      <p:sp>
        <p:nvSpPr>
          <p:cNvPr id="47" name="object 47"/>
          <p:cNvSpPr txBox="1"/>
          <p:nvPr/>
        </p:nvSpPr>
        <p:spPr>
          <a:xfrm>
            <a:off x="6248400" y="4572000"/>
            <a:ext cx="2438400" cy="1295400"/>
          </a:xfrm>
          <a:prstGeom prst="rect">
            <a:avLst/>
          </a:prstGeom>
          <a:ln w="12700">
            <a:solidFill>
              <a:srgbClr val="BE4B48"/>
            </a:solidFill>
          </a:ln>
        </p:spPr>
        <p:txBody>
          <a:bodyPr vert="horz" wrap="square" lIns="0" tIns="83820" rIns="0" bIns="0" rtlCol="0">
            <a:spAutoFit/>
          </a:bodyPr>
          <a:lstStyle/>
          <a:p>
            <a:pPr marL="158750" marR="151130" algn="ctr">
              <a:lnSpc>
                <a:spcPct val="100000"/>
              </a:lnSpc>
              <a:spcBef>
                <a:spcPts val="660"/>
              </a:spcBef>
            </a:pPr>
            <a:r>
              <a:rPr sz="1800" spc="-5" dirty="0">
                <a:latin typeface="Calibri"/>
                <a:cs typeface="Calibri"/>
              </a:rPr>
              <a:t>The </a:t>
            </a:r>
            <a:r>
              <a:rPr sz="1800" spc="-15" dirty="0">
                <a:latin typeface="Calibri"/>
                <a:cs typeface="Calibri"/>
              </a:rPr>
              <a:t>French </a:t>
            </a:r>
            <a:r>
              <a:rPr sz="1800" spc="-10" dirty="0">
                <a:latin typeface="Calibri"/>
                <a:cs typeface="Calibri"/>
              </a:rPr>
              <a:t>revolutions  </a:t>
            </a:r>
            <a:r>
              <a:rPr sz="1800" dirty="0">
                <a:latin typeface="Calibri"/>
                <a:cs typeface="Calibri"/>
              </a:rPr>
              <a:t>of 1789 </a:t>
            </a:r>
            <a:r>
              <a:rPr sz="1800" spc="-5" dirty="0">
                <a:latin typeface="Calibri"/>
                <a:cs typeface="Calibri"/>
              </a:rPr>
              <a:t>and </a:t>
            </a:r>
            <a:r>
              <a:rPr sz="1800" dirty="0">
                <a:latin typeface="Calibri"/>
                <a:cs typeface="Calibri"/>
              </a:rPr>
              <a:t>1848 </a:t>
            </a:r>
            <a:r>
              <a:rPr sz="1800" spc="-5" dirty="0">
                <a:latin typeface="Calibri"/>
                <a:cs typeface="Calibri"/>
              </a:rPr>
              <a:t>and  </a:t>
            </a:r>
            <a:r>
              <a:rPr sz="1800" spc="-10" dirty="0">
                <a:latin typeface="Calibri"/>
                <a:cs typeface="Calibri"/>
              </a:rPr>
              <a:t>the </a:t>
            </a:r>
            <a:r>
              <a:rPr sz="1800" spc="-15" dirty="0">
                <a:latin typeface="Calibri"/>
                <a:cs typeface="Calibri"/>
              </a:rPr>
              <a:t>French </a:t>
            </a:r>
            <a:r>
              <a:rPr sz="1800" spc="-10" dirty="0">
                <a:latin typeface="Calibri"/>
                <a:cs typeface="Calibri"/>
              </a:rPr>
              <a:t>theorists </a:t>
            </a:r>
            <a:r>
              <a:rPr sz="1800" dirty="0">
                <a:latin typeface="Calibri"/>
                <a:cs typeface="Calibri"/>
              </a:rPr>
              <a:t>of  </a:t>
            </a:r>
            <a:r>
              <a:rPr sz="1800" spc="-10" dirty="0">
                <a:latin typeface="Calibri"/>
                <a:cs typeface="Calibri"/>
              </a:rPr>
              <a:t>revolution</a:t>
            </a:r>
            <a:endParaRPr sz="1800">
              <a:latin typeface="Calibri"/>
              <a:cs typeface="Calibri"/>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14933" rIns="0" bIns="0" rtlCol="0">
            <a:spAutoFit/>
          </a:bodyPr>
          <a:lstStyle/>
          <a:p>
            <a:pPr marL="899794" marR="336550" indent="-253365">
              <a:lnSpc>
                <a:spcPct val="100000"/>
              </a:lnSpc>
              <a:spcBef>
                <a:spcPts val="90"/>
              </a:spcBef>
            </a:pPr>
            <a:r>
              <a:rPr sz="3800" spc="-10" dirty="0">
                <a:latin typeface="Arial"/>
                <a:cs typeface="Arial"/>
              </a:rPr>
              <a:t>Marx’s </a:t>
            </a:r>
            <a:r>
              <a:rPr sz="3800" spc="-5" dirty="0">
                <a:latin typeface="Arial"/>
                <a:cs typeface="Arial"/>
              </a:rPr>
              <a:t>empirical starting-point for  </a:t>
            </a:r>
            <a:r>
              <a:rPr sz="3800" spc="-10" dirty="0">
                <a:latin typeface="Arial"/>
                <a:cs typeface="Arial"/>
              </a:rPr>
              <a:t>thinking </a:t>
            </a:r>
            <a:r>
              <a:rPr sz="3800" spc="-5" dirty="0">
                <a:latin typeface="Arial"/>
                <a:cs typeface="Arial"/>
              </a:rPr>
              <a:t>about the new </a:t>
            </a:r>
            <a:r>
              <a:rPr sz="3800" spc="-10" dirty="0">
                <a:latin typeface="Arial"/>
                <a:cs typeface="Arial"/>
              </a:rPr>
              <a:t>society</a:t>
            </a:r>
            <a:r>
              <a:rPr sz="3800" spc="-5" dirty="0">
                <a:latin typeface="Arial"/>
                <a:cs typeface="Arial"/>
              </a:rPr>
              <a:t> </a:t>
            </a:r>
            <a:r>
              <a:rPr sz="3800" spc="-10" dirty="0">
                <a:latin typeface="Arial"/>
                <a:cs typeface="Arial"/>
              </a:rPr>
              <a:t>is</a:t>
            </a:r>
            <a:endParaRPr sz="3800">
              <a:latin typeface="Arial"/>
              <a:cs typeface="Arial"/>
            </a:endParaRPr>
          </a:p>
          <a:p>
            <a:pPr marL="1259840" marR="5080" indent="-695325">
              <a:lnSpc>
                <a:spcPct val="100000"/>
              </a:lnSpc>
            </a:pPr>
            <a:r>
              <a:rPr sz="3800" spc="-5" dirty="0">
                <a:latin typeface="Arial"/>
                <a:cs typeface="Arial"/>
              </a:rPr>
              <a:t>largely a projection of each of</a:t>
            </a:r>
            <a:r>
              <a:rPr sz="3800" spc="-110" dirty="0">
                <a:latin typeface="Arial"/>
                <a:cs typeface="Arial"/>
              </a:rPr>
              <a:t> </a:t>
            </a:r>
            <a:r>
              <a:rPr sz="3800" spc="-5" dirty="0">
                <a:latin typeface="Arial"/>
                <a:cs typeface="Arial"/>
              </a:rPr>
              <a:t>these  </a:t>
            </a:r>
            <a:r>
              <a:rPr sz="3800" spc="-10" dirty="0">
                <a:latin typeface="Arial"/>
                <a:cs typeface="Arial"/>
              </a:rPr>
              <a:t>developments into </a:t>
            </a:r>
            <a:r>
              <a:rPr sz="3800" spc="-5" dirty="0">
                <a:latin typeface="Arial"/>
                <a:cs typeface="Arial"/>
              </a:rPr>
              <a:t>the</a:t>
            </a:r>
            <a:r>
              <a:rPr sz="3800" spc="-10" dirty="0">
                <a:latin typeface="Arial"/>
                <a:cs typeface="Arial"/>
              </a:rPr>
              <a:t> </a:t>
            </a:r>
            <a:r>
              <a:rPr sz="3800" spc="-5" dirty="0">
                <a:latin typeface="Arial"/>
                <a:cs typeface="Arial"/>
              </a:rPr>
              <a:t>future.</a:t>
            </a:r>
            <a:endParaRPr sz="3800">
              <a:latin typeface="Arial"/>
              <a:cs typeface="Arial"/>
            </a:endParaRPr>
          </a:p>
        </p:txBody>
      </p:sp>
      <p:sp>
        <p:nvSpPr>
          <p:cNvPr id="3" name="object 3"/>
          <p:cNvSpPr/>
          <p:nvPr/>
        </p:nvSpPr>
        <p:spPr>
          <a:xfrm>
            <a:off x="1447800" y="4583112"/>
            <a:ext cx="6476949" cy="21129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89140" y="6425628"/>
            <a:ext cx="1605915" cy="300990"/>
          </a:xfrm>
          <a:prstGeom prst="rect">
            <a:avLst/>
          </a:prstGeom>
        </p:spPr>
        <p:txBody>
          <a:bodyPr vert="horz" wrap="square" lIns="0" tIns="12700" rIns="0" bIns="0" rtlCol="0">
            <a:spAutoFit/>
          </a:bodyPr>
          <a:lstStyle/>
          <a:p>
            <a:pPr marR="91440" algn="r">
              <a:lnSpc>
                <a:spcPts val="1325"/>
              </a:lnSpc>
              <a:spcBef>
                <a:spcPts val="100"/>
              </a:spcBef>
            </a:pPr>
            <a:r>
              <a:rPr sz="1200" spc="-10" dirty="0">
                <a:solidFill>
                  <a:srgbClr val="8A8A8A"/>
                </a:solidFill>
                <a:latin typeface="Calibri"/>
                <a:cs typeface="Calibri"/>
              </a:rPr>
              <a:t>34</a:t>
            </a:r>
            <a:endParaRPr sz="1200">
              <a:latin typeface="Calibri"/>
              <a:cs typeface="Calibri"/>
            </a:endParaRPr>
          </a:p>
          <a:p>
            <a:pPr marL="12700">
              <a:lnSpc>
                <a:spcPts val="844"/>
              </a:lnSpc>
            </a:pPr>
            <a:r>
              <a:rPr sz="800" spc="-10" dirty="0">
                <a:latin typeface="Calibri"/>
                <a:cs typeface="Calibri"/>
              </a:rPr>
              <a:t>Image Courtesy:</a:t>
            </a:r>
            <a:r>
              <a:rPr sz="800" spc="75" dirty="0">
                <a:latin typeface="Calibri"/>
                <a:cs typeface="Calibri"/>
              </a:rPr>
              <a:t> </a:t>
            </a:r>
            <a:r>
              <a:rPr sz="800" spc="-10" dirty="0">
                <a:latin typeface="Calibri"/>
                <a:cs typeface="Calibri"/>
              </a:rPr>
              <a:t>wanderingscholar.org</a:t>
            </a:r>
            <a:endParaRPr sz="8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2400" y="327310"/>
            <a:ext cx="8839200" cy="695325"/>
          </a:xfrm>
          <a:prstGeom prst="rect">
            <a:avLst/>
          </a:prstGeom>
        </p:spPr>
        <p:txBody>
          <a:bodyPr vert="horz" wrap="square" lIns="0" tIns="11430" rIns="0" bIns="0" rtlCol="0">
            <a:spAutoFit/>
          </a:bodyPr>
          <a:lstStyle/>
          <a:p>
            <a:pPr marL="2573020">
              <a:lnSpc>
                <a:spcPct val="100000"/>
              </a:lnSpc>
              <a:spcBef>
                <a:spcPts val="90"/>
              </a:spcBef>
            </a:pPr>
            <a:r>
              <a:rPr sz="4400" spc="-10" dirty="0"/>
              <a:t>Holism </a:t>
            </a:r>
            <a:r>
              <a:rPr sz="4400" spc="-5" dirty="0"/>
              <a:t>/</a:t>
            </a:r>
            <a:r>
              <a:rPr sz="4400" spc="0" dirty="0"/>
              <a:t> </a:t>
            </a:r>
            <a:r>
              <a:rPr sz="4400" spc="-65" dirty="0"/>
              <a:t>Totality</a:t>
            </a:r>
            <a:endParaRPr sz="44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35</a:t>
            </a:fld>
            <a:endParaRPr dirty="0"/>
          </a:p>
        </p:txBody>
      </p:sp>
      <p:sp>
        <p:nvSpPr>
          <p:cNvPr id="4" name="object 4"/>
          <p:cNvSpPr txBox="1"/>
          <p:nvPr/>
        </p:nvSpPr>
        <p:spPr>
          <a:xfrm>
            <a:off x="231140" y="1227836"/>
            <a:ext cx="8571230" cy="4803775"/>
          </a:xfrm>
          <a:prstGeom prst="rect">
            <a:avLst/>
          </a:prstGeom>
        </p:spPr>
        <p:txBody>
          <a:bodyPr vert="horz" wrap="square" lIns="0" tIns="11430" rIns="0" bIns="0" rtlCol="0">
            <a:spAutoFit/>
          </a:bodyPr>
          <a:lstStyle/>
          <a:p>
            <a:pPr marL="356870" marR="485775" indent="-344170">
              <a:lnSpc>
                <a:spcPct val="100000"/>
              </a:lnSpc>
              <a:spcBef>
                <a:spcPts val="90"/>
              </a:spcBef>
              <a:buFont typeface="Arial"/>
              <a:buChar char="•"/>
              <a:tabLst>
                <a:tab pos="356870" algn="l"/>
                <a:tab pos="357505" algn="l"/>
              </a:tabLst>
            </a:pPr>
            <a:r>
              <a:rPr sz="3200" spc="-25" dirty="0">
                <a:latin typeface="Calibri"/>
                <a:cs typeface="Calibri"/>
              </a:rPr>
              <a:t>For </a:t>
            </a:r>
            <a:r>
              <a:rPr sz="3200" spc="-10" dirty="0">
                <a:latin typeface="Calibri"/>
                <a:cs typeface="Calibri"/>
              </a:rPr>
              <a:t>Marx, modern society </a:t>
            </a:r>
            <a:r>
              <a:rPr sz="3200" dirty="0">
                <a:latin typeface="Calibri"/>
                <a:cs typeface="Calibri"/>
              </a:rPr>
              <a:t>is </a:t>
            </a:r>
            <a:r>
              <a:rPr sz="3200" spc="-15" dirty="0">
                <a:latin typeface="Calibri"/>
                <a:cs typeface="Calibri"/>
              </a:rPr>
              <a:t>above </a:t>
            </a:r>
            <a:r>
              <a:rPr sz="3200" spc="-5" dirty="0">
                <a:latin typeface="Calibri"/>
                <a:cs typeface="Calibri"/>
              </a:rPr>
              <a:t>all </a:t>
            </a:r>
            <a:r>
              <a:rPr sz="3200" spc="-15" dirty="0">
                <a:latin typeface="Calibri"/>
                <a:cs typeface="Calibri"/>
              </a:rPr>
              <a:t>capitalist  </a:t>
            </a:r>
            <a:r>
              <a:rPr sz="3200" spc="-40" dirty="0">
                <a:latin typeface="Calibri"/>
                <a:cs typeface="Calibri"/>
              </a:rPr>
              <a:t>society.</a:t>
            </a:r>
            <a:endParaRPr sz="3200">
              <a:latin typeface="Calibri"/>
              <a:cs typeface="Calibri"/>
            </a:endParaRPr>
          </a:p>
          <a:p>
            <a:pPr>
              <a:lnSpc>
                <a:spcPct val="100000"/>
              </a:lnSpc>
              <a:spcBef>
                <a:spcPts val="25"/>
              </a:spcBef>
              <a:buFont typeface="Arial"/>
              <a:buChar char="•"/>
            </a:pPr>
            <a:endParaRPr sz="4650">
              <a:latin typeface="Times New Roman"/>
              <a:cs typeface="Times New Roman"/>
            </a:endParaRPr>
          </a:p>
          <a:p>
            <a:pPr marL="356870" marR="5080" indent="-344170">
              <a:lnSpc>
                <a:spcPct val="100000"/>
              </a:lnSpc>
              <a:buFont typeface="Arial"/>
              <a:buChar char="•"/>
              <a:tabLst>
                <a:tab pos="356870" algn="l"/>
                <a:tab pos="357505" algn="l"/>
              </a:tabLst>
            </a:pPr>
            <a:r>
              <a:rPr sz="3200" spc="-30" dirty="0">
                <a:latin typeface="Calibri"/>
                <a:cs typeface="Calibri"/>
              </a:rPr>
              <a:t>Modernity, </a:t>
            </a:r>
            <a:r>
              <a:rPr sz="3200" spc="-10" dirty="0">
                <a:latin typeface="Calibri"/>
                <a:cs typeface="Calibri"/>
              </a:rPr>
              <a:t>or </a:t>
            </a:r>
            <a:r>
              <a:rPr sz="3200" spc="-5" dirty="0">
                <a:latin typeface="Calibri"/>
                <a:cs typeface="Calibri"/>
              </a:rPr>
              <a:t>“the </a:t>
            </a:r>
            <a:r>
              <a:rPr sz="3200" spc="-15" dirty="0">
                <a:latin typeface="Calibri"/>
                <a:cs typeface="Calibri"/>
              </a:rPr>
              <a:t>capitalist </a:t>
            </a:r>
            <a:r>
              <a:rPr sz="3200" spc="-10" dirty="0">
                <a:latin typeface="Calibri"/>
                <a:cs typeface="Calibri"/>
              </a:rPr>
              <a:t>mode of </a:t>
            </a:r>
            <a:r>
              <a:rPr sz="3200" spc="-15" dirty="0">
                <a:latin typeface="Calibri"/>
                <a:cs typeface="Calibri"/>
              </a:rPr>
              <a:t>production”  </a:t>
            </a:r>
            <a:r>
              <a:rPr sz="3200" dirty="0">
                <a:latin typeface="Calibri"/>
                <a:cs typeface="Calibri"/>
              </a:rPr>
              <a:t>is </a:t>
            </a:r>
            <a:r>
              <a:rPr sz="3200" spc="-25" dirty="0">
                <a:latin typeface="Calibri"/>
                <a:cs typeface="Calibri"/>
              </a:rPr>
              <a:t>contrasted </a:t>
            </a:r>
            <a:r>
              <a:rPr sz="3200" spc="-5" dirty="0">
                <a:latin typeface="Calibri"/>
                <a:cs typeface="Calibri"/>
              </a:rPr>
              <a:t>with an </a:t>
            </a:r>
            <a:r>
              <a:rPr sz="3200" spc="-10" dirty="0">
                <a:latin typeface="Calibri"/>
                <a:cs typeface="Calibri"/>
              </a:rPr>
              <a:t>earlier </a:t>
            </a:r>
            <a:r>
              <a:rPr sz="3200" spc="-15" dirty="0">
                <a:latin typeface="Calibri"/>
                <a:cs typeface="Calibri"/>
              </a:rPr>
              <a:t>society </a:t>
            </a:r>
            <a:r>
              <a:rPr sz="3200" spc="-10" dirty="0">
                <a:latin typeface="Calibri"/>
                <a:cs typeface="Calibri"/>
              </a:rPr>
              <a:t>which </a:t>
            </a:r>
            <a:r>
              <a:rPr sz="3200" dirty="0">
                <a:latin typeface="Calibri"/>
                <a:cs typeface="Calibri"/>
              </a:rPr>
              <a:t>is  </a:t>
            </a:r>
            <a:r>
              <a:rPr sz="3200" spc="-10" dirty="0">
                <a:latin typeface="Calibri"/>
                <a:cs typeface="Calibri"/>
              </a:rPr>
              <a:t>described </a:t>
            </a:r>
            <a:r>
              <a:rPr sz="3200" spc="-5" dirty="0">
                <a:latin typeface="Calibri"/>
                <a:cs typeface="Calibri"/>
              </a:rPr>
              <a:t>as </a:t>
            </a:r>
            <a:r>
              <a:rPr sz="3200" spc="-45" dirty="0">
                <a:latin typeface="Calibri"/>
                <a:cs typeface="Calibri"/>
              </a:rPr>
              <a:t>“feudal”, </a:t>
            </a:r>
            <a:r>
              <a:rPr sz="3200" spc="-5" dirty="0">
                <a:latin typeface="Calibri"/>
                <a:cs typeface="Calibri"/>
              </a:rPr>
              <a:t>as </a:t>
            </a:r>
            <a:r>
              <a:rPr sz="3200" spc="-15" dirty="0">
                <a:latin typeface="Calibri"/>
                <a:cs typeface="Calibri"/>
              </a:rPr>
              <a:t>well </a:t>
            </a:r>
            <a:r>
              <a:rPr sz="3200" spc="-5" dirty="0">
                <a:latin typeface="Calibri"/>
                <a:cs typeface="Calibri"/>
              </a:rPr>
              <a:t>as </a:t>
            </a:r>
            <a:r>
              <a:rPr sz="3200" spc="-20" dirty="0">
                <a:latin typeface="Calibri"/>
                <a:cs typeface="Calibri"/>
              </a:rPr>
              <a:t>even </a:t>
            </a:r>
            <a:r>
              <a:rPr sz="3200" spc="-5" dirty="0">
                <a:latin typeface="Calibri"/>
                <a:cs typeface="Calibri"/>
              </a:rPr>
              <a:t>earlier  </a:t>
            </a:r>
            <a:r>
              <a:rPr sz="3200" spc="-25" dirty="0">
                <a:latin typeface="Calibri"/>
                <a:cs typeface="Calibri"/>
              </a:rPr>
              <a:t>stages </a:t>
            </a:r>
            <a:r>
              <a:rPr sz="3200" spc="-10" dirty="0">
                <a:latin typeface="Calibri"/>
                <a:cs typeface="Calibri"/>
              </a:rPr>
              <a:t>which </a:t>
            </a:r>
            <a:r>
              <a:rPr sz="3200" spc="-20" dirty="0">
                <a:latin typeface="Calibri"/>
                <a:cs typeface="Calibri"/>
              </a:rPr>
              <a:t>we </a:t>
            </a:r>
            <a:r>
              <a:rPr sz="3200" spc="-10" dirty="0">
                <a:latin typeface="Calibri"/>
                <a:cs typeface="Calibri"/>
              </a:rPr>
              <a:t>need not </a:t>
            </a:r>
            <a:r>
              <a:rPr sz="3200" spc="-25" dirty="0">
                <a:latin typeface="Calibri"/>
                <a:cs typeface="Calibri"/>
              </a:rPr>
              <a:t>get</a:t>
            </a:r>
            <a:r>
              <a:rPr sz="3200" spc="150" dirty="0">
                <a:latin typeface="Calibri"/>
                <a:cs typeface="Calibri"/>
              </a:rPr>
              <a:t> </a:t>
            </a:r>
            <a:r>
              <a:rPr sz="3200" spc="-15" dirty="0">
                <a:latin typeface="Calibri"/>
                <a:cs typeface="Calibri"/>
              </a:rPr>
              <a:t>into.</a:t>
            </a:r>
            <a:endParaRPr sz="3200">
              <a:latin typeface="Calibri"/>
              <a:cs typeface="Calibri"/>
            </a:endParaRPr>
          </a:p>
          <a:p>
            <a:pPr>
              <a:lnSpc>
                <a:spcPct val="100000"/>
              </a:lnSpc>
              <a:spcBef>
                <a:spcPts val="25"/>
              </a:spcBef>
              <a:buFont typeface="Arial"/>
              <a:buChar char="•"/>
            </a:pPr>
            <a:endParaRPr sz="4650">
              <a:latin typeface="Times New Roman"/>
              <a:cs typeface="Times New Roman"/>
            </a:endParaRPr>
          </a:p>
          <a:p>
            <a:pPr marL="356870" indent="-344170">
              <a:lnSpc>
                <a:spcPct val="100000"/>
              </a:lnSpc>
              <a:buFont typeface="Arial"/>
              <a:buChar char="•"/>
              <a:tabLst>
                <a:tab pos="356870" algn="l"/>
                <a:tab pos="357505" algn="l"/>
              </a:tabLst>
            </a:pPr>
            <a:r>
              <a:rPr sz="3200" spc="-10" dirty="0">
                <a:latin typeface="Calibri"/>
                <a:cs typeface="Calibri"/>
              </a:rPr>
              <a:t>Modern society </a:t>
            </a:r>
            <a:r>
              <a:rPr sz="3200" spc="-5" dirty="0">
                <a:latin typeface="Calibri"/>
                <a:cs typeface="Calibri"/>
              </a:rPr>
              <a:t>as</a:t>
            </a:r>
            <a:r>
              <a:rPr sz="3200" spc="40" dirty="0">
                <a:latin typeface="Calibri"/>
                <a:cs typeface="Calibri"/>
              </a:rPr>
              <a:t> </a:t>
            </a:r>
            <a:r>
              <a:rPr sz="3200" spc="-15" dirty="0">
                <a:latin typeface="Calibri"/>
                <a:cs typeface="Calibri"/>
              </a:rPr>
              <a:t>capitalist?</a:t>
            </a:r>
            <a:endParaRPr sz="32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28675"/>
            <a:ext cx="8227695" cy="1365885"/>
          </a:xfrm>
          <a:prstGeom prst="rect">
            <a:avLst/>
          </a:prstGeom>
        </p:spPr>
        <p:txBody>
          <a:bodyPr vert="horz" wrap="square" lIns="0" tIns="11430" rIns="0" bIns="0" rtlCol="0">
            <a:spAutoFit/>
          </a:bodyPr>
          <a:lstStyle/>
          <a:p>
            <a:pPr marL="356870" marR="522605" indent="-344170">
              <a:lnSpc>
                <a:spcPct val="100000"/>
              </a:lnSpc>
              <a:spcBef>
                <a:spcPts val="90"/>
              </a:spcBef>
              <a:buFont typeface="Arial"/>
              <a:buChar char="•"/>
              <a:tabLst>
                <a:tab pos="356870" algn="l"/>
                <a:tab pos="357505" algn="l"/>
              </a:tabLst>
            </a:pPr>
            <a:r>
              <a:rPr sz="2000" spc="-5" dirty="0">
                <a:latin typeface="Arial"/>
                <a:cs typeface="Arial"/>
              </a:rPr>
              <a:t>Marx: </a:t>
            </a:r>
            <a:r>
              <a:rPr sz="2000" spc="-10" dirty="0">
                <a:latin typeface="Arial"/>
                <a:cs typeface="Arial"/>
              </a:rPr>
              <a:t>described </a:t>
            </a:r>
            <a:r>
              <a:rPr sz="2000" spc="-15" dirty="0">
                <a:latin typeface="Arial"/>
                <a:cs typeface="Arial"/>
              </a:rPr>
              <a:t>his </a:t>
            </a:r>
            <a:r>
              <a:rPr sz="2000" spc="-10" dirty="0">
                <a:latin typeface="Arial"/>
                <a:cs typeface="Arial"/>
              </a:rPr>
              <a:t>social theory as “the materialist conception of  history”.</a:t>
            </a:r>
            <a:endParaRPr sz="2000">
              <a:latin typeface="Arial"/>
              <a:cs typeface="Arial"/>
            </a:endParaRPr>
          </a:p>
          <a:p>
            <a:pPr>
              <a:lnSpc>
                <a:spcPct val="100000"/>
              </a:lnSpc>
              <a:spcBef>
                <a:spcPts val="20"/>
              </a:spcBef>
              <a:buFont typeface="Arial"/>
              <a:buChar char="•"/>
            </a:pPr>
            <a:endParaRPr sz="2900">
              <a:latin typeface="Times New Roman"/>
              <a:cs typeface="Times New Roman"/>
            </a:endParaRPr>
          </a:p>
          <a:p>
            <a:pPr marL="356870" indent="-344170">
              <a:lnSpc>
                <a:spcPct val="100000"/>
              </a:lnSpc>
              <a:buChar char="•"/>
              <a:tabLst>
                <a:tab pos="356870" algn="l"/>
                <a:tab pos="357505" algn="l"/>
              </a:tabLst>
            </a:pPr>
            <a:r>
              <a:rPr sz="2000" spc="-10" dirty="0">
                <a:latin typeface="Arial"/>
                <a:cs typeface="Arial"/>
              </a:rPr>
              <a:t>This “materialist conception of history” has two primary</a:t>
            </a:r>
            <a:r>
              <a:rPr sz="2000" spc="310" dirty="0">
                <a:latin typeface="Arial"/>
                <a:cs typeface="Arial"/>
              </a:rPr>
              <a:t> </a:t>
            </a:r>
            <a:r>
              <a:rPr sz="2000" spc="-10" dirty="0">
                <a:latin typeface="Arial"/>
                <a:cs typeface="Arial"/>
              </a:rPr>
              <a:t>starting-points.</a:t>
            </a:r>
            <a:endParaRPr sz="2000">
              <a:latin typeface="Arial"/>
              <a:cs typeface="Arial"/>
            </a:endParaRPr>
          </a:p>
        </p:txBody>
      </p:sp>
      <p:sp>
        <p:nvSpPr>
          <p:cNvPr id="3" name="object 3"/>
          <p:cNvSpPr/>
          <p:nvPr/>
        </p:nvSpPr>
        <p:spPr>
          <a:xfrm>
            <a:off x="710183" y="2328671"/>
            <a:ext cx="3837431" cy="12496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74192" y="2359152"/>
            <a:ext cx="3767327" cy="11277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2000" y="2362200"/>
            <a:ext cx="3733800" cy="1143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62000" y="2362200"/>
            <a:ext cx="3733800" cy="1143000"/>
          </a:xfrm>
          <a:custGeom>
            <a:avLst/>
            <a:gdLst/>
            <a:ahLst/>
            <a:cxnLst/>
            <a:rect l="l" t="t" r="r" b="b"/>
            <a:pathLst>
              <a:path w="3733800" h="1143000">
                <a:moveTo>
                  <a:pt x="0" y="0"/>
                </a:moveTo>
                <a:lnTo>
                  <a:pt x="3733800" y="0"/>
                </a:lnTo>
                <a:lnTo>
                  <a:pt x="3733800" y="1143000"/>
                </a:lnTo>
                <a:lnTo>
                  <a:pt x="0" y="1143000"/>
                </a:lnTo>
                <a:lnTo>
                  <a:pt x="0" y="0"/>
                </a:lnTo>
                <a:close/>
              </a:path>
            </a:pathLst>
          </a:custGeom>
          <a:ln w="12700">
            <a:solidFill>
              <a:srgbClr val="F69240"/>
            </a:solidFill>
          </a:ln>
        </p:spPr>
        <p:txBody>
          <a:bodyPr wrap="square" lIns="0" tIns="0" rIns="0" bIns="0" rtlCol="0"/>
          <a:lstStyle/>
          <a:p>
            <a:endParaRPr/>
          </a:p>
        </p:txBody>
      </p:sp>
      <p:sp>
        <p:nvSpPr>
          <p:cNvPr id="7" name="object 7"/>
          <p:cNvSpPr txBox="1"/>
          <p:nvPr/>
        </p:nvSpPr>
        <p:spPr>
          <a:xfrm>
            <a:off x="929783" y="2424176"/>
            <a:ext cx="3399154" cy="1002030"/>
          </a:xfrm>
          <a:prstGeom prst="rect">
            <a:avLst/>
          </a:prstGeom>
        </p:spPr>
        <p:txBody>
          <a:bodyPr vert="horz" wrap="square" lIns="0" tIns="13335" rIns="0" bIns="0" rtlCol="0">
            <a:spAutoFit/>
          </a:bodyPr>
          <a:lstStyle/>
          <a:p>
            <a:pPr marL="12700" marR="5080" indent="-1905" algn="ctr">
              <a:lnSpc>
                <a:spcPct val="100000"/>
              </a:lnSpc>
              <a:spcBef>
                <a:spcPts val="105"/>
              </a:spcBef>
            </a:pPr>
            <a:r>
              <a:rPr sz="1600" dirty="0">
                <a:latin typeface="Arial"/>
                <a:cs typeface="Arial"/>
              </a:rPr>
              <a:t>Assumption </a:t>
            </a:r>
            <a:r>
              <a:rPr sz="1600" spc="-5" dirty="0">
                <a:latin typeface="Arial"/>
                <a:cs typeface="Arial"/>
              </a:rPr>
              <a:t>that humanity </a:t>
            </a:r>
            <a:r>
              <a:rPr sz="1600" dirty="0">
                <a:latin typeface="Arial"/>
                <a:cs typeface="Arial"/>
              </a:rPr>
              <a:t>is </a:t>
            </a:r>
            <a:r>
              <a:rPr sz="1600" spc="-5" dirty="0">
                <a:latin typeface="Arial"/>
                <a:cs typeface="Arial"/>
              </a:rPr>
              <a:t>primarily  </a:t>
            </a:r>
            <a:r>
              <a:rPr sz="1600" dirty="0">
                <a:latin typeface="Arial"/>
                <a:cs typeface="Arial"/>
              </a:rPr>
              <a:t>social </a:t>
            </a:r>
            <a:r>
              <a:rPr sz="1600" spc="-90" dirty="0">
                <a:latin typeface="Arial"/>
                <a:cs typeface="Arial"/>
              </a:rPr>
              <a:t>– </a:t>
            </a:r>
            <a:r>
              <a:rPr sz="1600" spc="-5" dirty="0">
                <a:latin typeface="Arial"/>
                <a:cs typeface="Arial"/>
              </a:rPr>
              <a:t>that </a:t>
            </a:r>
            <a:r>
              <a:rPr sz="1600" dirty="0">
                <a:latin typeface="Arial"/>
                <a:cs typeface="Arial"/>
              </a:rPr>
              <a:t>its </a:t>
            </a:r>
            <a:r>
              <a:rPr sz="1600" spc="-5" dirty="0">
                <a:latin typeface="Arial"/>
                <a:cs typeface="Arial"/>
              </a:rPr>
              <a:t>“species-being” </a:t>
            </a:r>
            <a:r>
              <a:rPr sz="1600" dirty="0">
                <a:latin typeface="Arial"/>
                <a:cs typeface="Arial"/>
              </a:rPr>
              <a:t>is </a:t>
            </a:r>
            <a:r>
              <a:rPr sz="1600" spc="-10" dirty="0">
                <a:latin typeface="Arial"/>
                <a:cs typeface="Arial"/>
              </a:rPr>
              <a:t>one  </a:t>
            </a:r>
            <a:r>
              <a:rPr sz="1600" spc="-5" dirty="0">
                <a:latin typeface="Arial"/>
                <a:cs typeface="Arial"/>
              </a:rPr>
              <a:t>based around interaction, rather than  around </a:t>
            </a:r>
            <a:r>
              <a:rPr sz="1600" dirty="0">
                <a:latin typeface="Arial"/>
                <a:cs typeface="Arial"/>
              </a:rPr>
              <a:t>isolated</a:t>
            </a:r>
            <a:r>
              <a:rPr sz="1600" spc="-65" dirty="0">
                <a:latin typeface="Arial"/>
                <a:cs typeface="Arial"/>
              </a:rPr>
              <a:t> </a:t>
            </a:r>
            <a:r>
              <a:rPr sz="1600" spc="-5" dirty="0">
                <a:latin typeface="Arial"/>
                <a:cs typeface="Arial"/>
              </a:rPr>
              <a:t>individuals.</a:t>
            </a:r>
            <a:endParaRPr sz="1600">
              <a:latin typeface="Arial"/>
              <a:cs typeface="Arial"/>
            </a:endParaRPr>
          </a:p>
        </p:txBody>
      </p:sp>
      <p:sp>
        <p:nvSpPr>
          <p:cNvPr id="8" name="object 8"/>
          <p:cNvSpPr txBox="1"/>
          <p:nvPr/>
        </p:nvSpPr>
        <p:spPr>
          <a:xfrm>
            <a:off x="5105400" y="2514600"/>
            <a:ext cx="3581400" cy="1143000"/>
          </a:xfrm>
          <a:prstGeom prst="rect">
            <a:avLst/>
          </a:prstGeom>
          <a:solidFill>
            <a:srgbClr val="4BACC6"/>
          </a:solidFill>
          <a:ln w="25400">
            <a:solidFill>
              <a:srgbClr val="357D91"/>
            </a:solidFill>
          </a:ln>
        </p:spPr>
        <p:txBody>
          <a:bodyPr vert="horz" wrap="square" lIns="0" tIns="22860" rIns="0" bIns="0" rtlCol="0">
            <a:spAutoFit/>
          </a:bodyPr>
          <a:lstStyle/>
          <a:p>
            <a:pPr marL="170815" marR="163195" indent="-1270" algn="ctr">
              <a:lnSpc>
                <a:spcPts val="2160"/>
              </a:lnSpc>
              <a:spcBef>
                <a:spcPts val="180"/>
              </a:spcBef>
            </a:pPr>
            <a:r>
              <a:rPr sz="1800" dirty="0">
                <a:solidFill>
                  <a:srgbClr val="FFFFFF"/>
                </a:solidFill>
                <a:latin typeface="Arial"/>
                <a:cs typeface="Arial"/>
              </a:rPr>
              <a:t>The defining characteristic of  </a:t>
            </a:r>
            <a:r>
              <a:rPr sz="1800" spc="-5" dirty="0">
                <a:solidFill>
                  <a:srgbClr val="FFFFFF"/>
                </a:solidFill>
                <a:latin typeface="Arial"/>
                <a:cs typeface="Arial"/>
              </a:rPr>
              <a:t>humanity </a:t>
            </a:r>
            <a:r>
              <a:rPr sz="1800" dirty="0">
                <a:solidFill>
                  <a:srgbClr val="FFFFFF"/>
                </a:solidFill>
                <a:latin typeface="Arial"/>
                <a:cs typeface="Arial"/>
              </a:rPr>
              <a:t>is </a:t>
            </a:r>
            <a:r>
              <a:rPr sz="1900" i="1" spc="-50" dirty="0">
                <a:solidFill>
                  <a:srgbClr val="FFFFFF"/>
                </a:solidFill>
                <a:latin typeface="Arial"/>
                <a:cs typeface="Arial"/>
              </a:rPr>
              <a:t>productive labour </a:t>
            </a:r>
            <a:r>
              <a:rPr sz="1800" spc="-105" dirty="0">
                <a:solidFill>
                  <a:srgbClr val="FFFFFF"/>
                </a:solidFill>
                <a:latin typeface="Arial"/>
                <a:cs typeface="Arial"/>
              </a:rPr>
              <a:t>–  </a:t>
            </a:r>
            <a:r>
              <a:rPr sz="1800" dirty="0">
                <a:solidFill>
                  <a:srgbClr val="FFFFFF"/>
                </a:solidFill>
                <a:latin typeface="Arial"/>
                <a:cs typeface="Arial"/>
              </a:rPr>
              <a:t>the </a:t>
            </a:r>
            <a:r>
              <a:rPr sz="1800" spc="-5" dirty="0">
                <a:solidFill>
                  <a:srgbClr val="FFFFFF"/>
                </a:solidFill>
                <a:latin typeface="Arial"/>
                <a:cs typeface="Arial"/>
              </a:rPr>
              <a:t>transformation </a:t>
            </a:r>
            <a:r>
              <a:rPr sz="1800" dirty="0">
                <a:solidFill>
                  <a:srgbClr val="FFFFFF"/>
                </a:solidFill>
                <a:latin typeface="Arial"/>
                <a:cs typeface="Arial"/>
              </a:rPr>
              <a:t>of </a:t>
            </a:r>
            <a:r>
              <a:rPr sz="1800" spc="-5" dirty="0">
                <a:solidFill>
                  <a:srgbClr val="FFFFFF"/>
                </a:solidFill>
                <a:latin typeface="Arial"/>
                <a:cs typeface="Arial"/>
              </a:rPr>
              <a:t>nature</a:t>
            </a:r>
            <a:r>
              <a:rPr sz="1800" spc="-95" dirty="0">
                <a:solidFill>
                  <a:srgbClr val="FFFFFF"/>
                </a:solidFill>
                <a:latin typeface="Arial"/>
                <a:cs typeface="Arial"/>
              </a:rPr>
              <a:t> </a:t>
            </a:r>
            <a:r>
              <a:rPr sz="1800" dirty="0">
                <a:solidFill>
                  <a:srgbClr val="FFFFFF"/>
                </a:solidFill>
                <a:latin typeface="Arial"/>
                <a:cs typeface="Arial"/>
              </a:rPr>
              <a:t>into  </a:t>
            </a:r>
            <a:r>
              <a:rPr sz="1800" spc="-5" dirty="0">
                <a:solidFill>
                  <a:srgbClr val="FFFFFF"/>
                </a:solidFill>
                <a:latin typeface="Arial"/>
                <a:cs typeface="Arial"/>
              </a:rPr>
              <a:t>material </a:t>
            </a:r>
            <a:r>
              <a:rPr sz="1800" dirty="0">
                <a:solidFill>
                  <a:srgbClr val="FFFFFF"/>
                </a:solidFill>
                <a:latin typeface="Arial"/>
                <a:cs typeface="Arial"/>
              </a:rPr>
              <a:t>to </a:t>
            </a:r>
            <a:r>
              <a:rPr sz="1800" spc="-5" dirty="0">
                <a:solidFill>
                  <a:srgbClr val="FFFFFF"/>
                </a:solidFill>
                <a:latin typeface="Arial"/>
                <a:cs typeface="Arial"/>
              </a:rPr>
              <a:t>meet human</a:t>
            </a:r>
            <a:r>
              <a:rPr sz="1800" spc="-75" dirty="0">
                <a:solidFill>
                  <a:srgbClr val="FFFFFF"/>
                </a:solidFill>
                <a:latin typeface="Arial"/>
                <a:cs typeface="Arial"/>
              </a:rPr>
              <a:t> </a:t>
            </a:r>
            <a:r>
              <a:rPr sz="1800" dirty="0">
                <a:solidFill>
                  <a:srgbClr val="FFFFFF"/>
                </a:solidFill>
                <a:latin typeface="Arial"/>
                <a:cs typeface="Arial"/>
              </a:rPr>
              <a:t>needs.</a:t>
            </a:r>
            <a:endParaRPr sz="1800">
              <a:latin typeface="Arial"/>
              <a:cs typeface="Arial"/>
            </a:endParaRPr>
          </a:p>
        </p:txBody>
      </p:sp>
      <p:sp>
        <p:nvSpPr>
          <p:cNvPr id="9" name="object 9"/>
          <p:cNvSpPr/>
          <p:nvPr/>
        </p:nvSpPr>
        <p:spPr>
          <a:xfrm>
            <a:off x="3727703" y="1716024"/>
            <a:ext cx="1048511" cy="74980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907409" y="1752600"/>
            <a:ext cx="817244" cy="520065"/>
          </a:xfrm>
          <a:custGeom>
            <a:avLst/>
            <a:gdLst/>
            <a:ahLst/>
            <a:cxnLst/>
            <a:rect l="l" t="t" r="r" b="b"/>
            <a:pathLst>
              <a:path w="817245" h="520064">
                <a:moveTo>
                  <a:pt x="816990" y="0"/>
                </a:moveTo>
                <a:lnTo>
                  <a:pt x="0" y="519899"/>
                </a:lnTo>
              </a:path>
            </a:pathLst>
          </a:custGeom>
          <a:ln w="25400">
            <a:solidFill>
              <a:srgbClr val="F79646"/>
            </a:solidFill>
          </a:ln>
        </p:spPr>
        <p:txBody>
          <a:bodyPr wrap="square" lIns="0" tIns="0" rIns="0" bIns="0" rtlCol="0"/>
          <a:lstStyle/>
          <a:p>
            <a:endParaRPr/>
          </a:p>
        </p:txBody>
      </p:sp>
      <p:sp>
        <p:nvSpPr>
          <p:cNvPr id="11" name="object 11"/>
          <p:cNvSpPr/>
          <p:nvPr/>
        </p:nvSpPr>
        <p:spPr>
          <a:xfrm>
            <a:off x="3907414" y="2194092"/>
            <a:ext cx="88265" cy="78740"/>
          </a:xfrm>
          <a:custGeom>
            <a:avLst/>
            <a:gdLst/>
            <a:ahLst/>
            <a:cxnLst/>
            <a:rect l="l" t="t" r="r" b="b"/>
            <a:pathLst>
              <a:path w="88264" h="78739">
                <a:moveTo>
                  <a:pt x="88150" y="74993"/>
                </a:moveTo>
                <a:lnTo>
                  <a:pt x="0" y="78409"/>
                </a:lnTo>
                <a:lnTo>
                  <a:pt x="40424" y="0"/>
                </a:lnTo>
              </a:path>
            </a:pathLst>
          </a:custGeom>
          <a:ln w="25400">
            <a:solidFill>
              <a:srgbClr val="F79646"/>
            </a:solidFill>
          </a:ln>
        </p:spPr>
        <p:txBody>
          <a:bodyPr wrap="square" lIns="0" tIns="0" rIns="0" bIns="0" rtlCol="0"/>
          <a:lstStyle/>
          <a:p>
            <a:endParaRPr/>
          </a:p>
        </p:txBody>
      </p:sp>
      <p:sp>
        <p:nvSpPr>
          <p:cNvPr id="12" name="object 12"/>
          <p:cNvSpPr/>
          <p:nvPr/>
        </p:nvSpPr>
        <p:spPr>
          <a:xfrm>
            <a:off x="4672583" y="1716024"/>
            <a:ext cx="1200911" cy="82600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724400" y="1752600"/>
            <a:ext cx="969644" cy="596900"/>
          </a:xfrm>
          <a:custGeom>
            <a:avLst/>
            <a:gdLst/>
            <a:ahLst/>
            <a:cxnLst/>
            <a:rect l="l" t="t" r="r" b="b"/>
            <a:pathLst>
              <a:path w="969645" h="596900">
                <a:moveTo>
                  <a:pt x="0" y="0"/>
                </a:moveTo>
                <a:lnTo>
                  <a:pt x="969187" y="596417"/>
                </a:lnTo>
              </a:path>
            </a:pathLst>
          </a:custGeom>
          <a:ln w="25400">
            <a:solidFill>
              <a:srgbClr val="4F81BD"/>
            </a:solidFill>
          </a:ln>
        </p:spPr>
        <p:txBody>
          <a:bodyPr wrap="square" lIns="0" tIns="0" rIns="0" bIns="0" rtlCol="0"/>
          <a:lstStyle/>
          <a:p>
            <a:endParaRPr/>
          </a:p>
        </p:txBody>
      </p:sp>
      <p:sp>
        <p:nvSpPr>
          <p:cNvPr id="14" name="object 14"/>
          <p:cNvSpPr/>
          <p:nvPr/>
        </p:nvSpPr>
        <p:spPr>
          <a:xfrm>
            <a:off x="5605391" y="2271226"/>
            <a:ext cx="88265" cy="78105"/>
          </a:xfrm>
          <a:custGeom>
            <a:avLst/>
            <a:gdLst/>
            <a:ahLst/>
            <a:cxnLst/>
            <a:rect l="l" t="t" r="r" b="b"/>
            <a:pathLst>
              <a:path w="88264" h="78105">
                <a:moveTo>
                  <a:pt x="46596" y="0"/>
                </a:moveTo>
                <a:lnTo>
                  <a:pt x="88188" y="77800"/>
                </a:lnTo>
                <a:lnTo>
                  <a:pt x="0" y="75704"/>
                </a:lnTo>
              </a:path>
            </a:pathLst>
          </a:custGeom>
          <a:ln w="25400">
            <a:solidFill>
              <a:srgbClr val="4F81BD"/>
            </a:solidFill>
          </a:ln>
        </p:spPr>
        <p:txBody>
          <a:bodyPr wrap="square" lIns="0" tIns="0" rIns="0" bIns="0" rtlCol="0"/>
          <a:lstStyle/>
          <a:p>
            <a:endParaRPr/>
          </a:p>
        </p:txBody>
      </p:sp>
      <p:sp>
        <p:nvSpPr>
          <p:cNvPr id="15" name="object 15"/>
          <p:cNvSpPr/>
          <p:nvPr/>
        </p:nvSpPr>
        <p:spPr>
          <a:xfrm>
            <a:off x="2356103" y="3633216"/>
            <a:ext cx="316991" cy="73761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514752" y="3657600"/>
            <a:ext cx="3175" cy="508634"/>
          </a:xfrm>
          <a:custGeom>
            <a:avLst/>
            <a:gdLst/>
            <a:ahLst/>
            <a:cxnLst/>
            <a:rect l="l" t="t" r="r" b="b"/>
            <a:pathLst>
              <a:path w="3175" h="508635">
                <a:moveTo>
                  <a:pt x="3022" y="0"/>
                </a:moveTo>
                <a:lnTo>
                  <a:pt x="0" y="508254"/>
                </a:lnTo>
              </a:path>
            </a:pathLst>
          </a:custGeom>
          <a:ln w="25400">
            <a:solidFill>
              <a:srgbClr val="8064A2"/>
            </a:solidFill>
          </a:ln>
        </p:spPr>
        <p:txBody>
          <a:bodyPr wrap="square" lIns="0" tIns="0" rIns="0" bIns="0" rtlCol="0"/>
          <a:lstStyle/>
          <a:p>
            <a:endParaRPr/>
          </a:p>
        </p:txBody>
      </p:sp>
      <p:sp>
        <p:nvSpPr>
          <p:cNvPr id="17" name="object 17"/>
          <p:cNvSpPr/>
          <p:nvPr/>
        </p:nvSpPr>
        <p:spPr>
          <a:xfrm>
            <a:off x="2470746" y="4089398"/>
            <a:ext cx="88900" cy="76835"/>
          </a:xfrm>
          <a:custGeom>
            <a:avLst/>
            <a:gdLst/>
            <a:ahLst/>
            <a:cxnLst/>
            <a:rect l="l" t="t" r="r" b="b"/>
            <a:pathLst>
              <a:path w="88900" h="76835">
                <a:moveTo>
                  <a:pt x="88900" y="520"/>
                </a:moveTo>
                <a:lnTo>
                  <a:pt x="44005" y="76453"/>
                </a:lnTo>
                <a:lnTo>
                  <a:pt x="0" y="0"/>
                </a:lnTo>
              </a:path>
            </a:pathLst>
          </a:custGeom>
          <a:ln w="25400">
            <a:solidFill>
              <a:srgbClr val="8064A2"/>
            </a:solidFill>
          </a:ln>
        </p:spPr>
        <p:txBody>
          <a:bodyPr wrap="square" lIns="0" tIns="0" rIns="0" bIns="0" rtlCol="0"/>
          <a:lstStyle/>
          <a:p>
            <a:endParaRPr/>
          </a:p>
        </p:txBody>
      </p:sp>
      <p:sp>
        <p:nvSpPr>
          <p:cNvPr id="18" name="object 18"/>
          <p:cNvSpPr/>
          <p:nvPr/>
        </p:nvSpPr>
        <p:spPr>
          <a:xfrm>
            <a:off x="405383" y="4309871"/>
            <a:ext cx="3913631" cy="1402079"/>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573023" y="4416552"/>
            <a:ext cx="3636263" cy="1127759"/>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457200" y="4343400"/>
            <a:ext cx="3810000" cy="1295400"/>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457200" y="4343400"/>
            <a:ext cx="3810000" cy="1295400"/>
          </a:xfrm>
          <a:prstGeom prst="rect">
            <a:avLst/>
          </a:prstGeom>
          <a:ln w="12700">
            <a:solidFill>
              <a:srgbClr val="7D60A0"/>
            </a:solidFill>
          </a:ln>
        </p:spPr>
        <p:txBody>
          <a:bodyPr vert="horz" wrap="square" lIns="0" tIns="160020" rIns="0" bIns="0" rtlCol="0">
            <a:spAutoFit/>
          </a:bodyPr>
          <a:lstStyle/>
          <a:p>
            <a:pPr marL="283845" marR="276860" indent="-1905" algn="ctr">
              <a:lnSpc>
                <a:spcPts val="1920"/>
              </a:lnSpc>
              <a:spcBef>
                <a:spcPts val="1260"/>
              </a:spcBef>
            </a:pPr>
            <a:r>
              <a:rPr sz="1600" spc="-5" dirty="0">
                <a:latin typeface="Arial"/>
                <a:cs typeface="Arial"/>
              </a:rPr>
              <a:t>Human beings are always found </a:t>
            </a:r>
            <a:r>
              <a:rPr sz="1600" dirty="0">
                <a:latin typeface="Arial"/>
                <a:cs typeface="Arial"/>
              </a:rPr>
              <a:t>in  social contexts; </a:t>
            </a:r>
            <a:r>
              <a:rPr sz="1600" spc="-5" dirty="0">
                <a:latin typeface="Arial"/>
                <a:cs typeface="Arial"/>
              </a:rPr>
              <a:t>their </a:t>
            </a:r>
            <a:r>
              <a:rPr sz="1700" i="1" spc="-45" dirty="0">
                <a:latin typeface="Arial"/>
                <a:cs typeface="Arial"/>
              </a:rPr>
              <a:t>characteristic  </a:t>
            </a:r>
            <a:r>
              <a:rPr sz="1600" dirty="0">
                <a:latin typeface="Arial"/>
                <a:cs typeface="Arial"/>
              </a:rPr>
              <a:t>activities, </a:t>
            </a:r>
            <a:r>
              <a:rPr sz="1600" spc="-5" dirty="0">
                <a:latin typeface="Arial"/>
                <a:cs typeface="Arial"/>
              </a:rPr>
              <a:t>what </a:t>
            </a:r>
            <a:r>
              <a:rPr sz="1600" dirty="0">
                <a:latin typeface="Arial"/>
                <a:cs typeface="Arial"/>
              </a:rPr>
              <a:t>sets </a:t>
            </a:r>
            <a:r>
              <a:rPr sz="1600" spc="-5" dirty="0">
                <a:latin typeface="Arial"/>
                <a:cs typeface="Arial"/>
              </a:rPr>
              <a:t>them apart</a:t>
            </a:r>
            <a:r>
              <a:rPr sz="1600" spc="-95" dirty="0">
                <a:latin typeface="Arial"/>
                <a:cs typeface="Arial"/>
              </a:rPr>
              <a:t> </a:t>
            </a:r>
            <a:r>
              <a:rPr sz="1600" spc="-5" dirty="0">
                <a:latin typeface="Arial"/>
                <a:cs typeface="Arial"/>
              </a:rPr>
              <a:t>from  other </a:t>
            </a:r>
            <a:r>
              <a:rPr sz="1600" dirty="0">
                <a:latin typeface="Arial"/>
                <a:cs typeface="Arial"/>
              </a:rPr>
              <a:t>species, </a:t>
            </a:r>
            <a:r>
              <a:rPr sz="1600" spc="-5" dirty="0">
                <a:latin typeface="Arial"/>
                <a:cs typeface="Arial"/>
              </a:rPr>
              <a:t>are all </a:t>
            </a:r>
            <a:r>
              <a:rPr sz="1600" dirty="0">
                <a:latin typeface="Arial"/>
                <a:cs typeface="Arial"/>
              </a:rPr>
              <a:t>social</a:t>
            </a:r>
            <a:r>
              <a:rPr sz="1600" spc="-125" dirty="0">
                <a:latin typeface="Arial"/>
                <a:cs typeface="Arial"/>
              </a:rPr>
              <a:t> </a:t>
            </a:r>
            <a:r>
              <a:rPr sz="1600" spc="-5" dirty="0">
                <a:latin typeface="Arial"/>
                <a:cs typeface="Arial"/>
              </a:rPr>
              <a:t>ones.</a:t>
            </a:r>
            <a:endParaRPr sz="1600">
              <a:latin typeface="Arial"/>
              <a:cs typeface="Arial"/>
            </a:endParaRPr>
          </a:p>
        </p:txBody>
      </p:sp>
      <p:sp>
        <p:nvSpPr>
          <p:cNvPr id="22" name="object 22"/>
          <p:cNvSpPr/>
          <p:nvPr/>
        </p:nvSpPr>
        <p:spPr>
          <a:xfrm>
            <a:off x="6623303" y="3709415"/>
            <a:ext cx="316991" cy="813815"/>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6781865" y="3733800"/>
            <a:ext cx="1905" cy="584835"/>
          </a:xfrm>
          <a:custGeom>
            <a:avLst/>
            <a:gdLst/>
            <a:ahLst/>
            <a:cxnLst/>
            <a:rect l="l" t="t" r="r" b="b"/>
            <a:pathLst>
              <a:path w="1904" h="584835">
                <a:moveTo>
                  <a:pt x="1524" y="0"/>
                </a:moveTo>
                <a:lnTo>
                  <a:pt x="0" y="584454"/>
                </a:lnTo>
              </a:path>
            </a:pathLst>
          </a:custGeom>
          <a:ln w="25400">
            <a:solidFill>
              <a:srgbClr val="9BBB59"/>
            </a:solidFill>
          </a:ln>
        </p:spPr>
        <p:txBody>
          <a:bodyPr wrap="square" lIns="0" tIns="0" rIns="0" bIns="0" rtlCol="0"/>
          <a:lstStyle/>
          <a:p>
            <a:endParaRPr/>
          </a:p>
        </p:txBody>
      </p:sp>
      <p:sp>
        <p:nvSpPr>
          <p:cNvPr id="24" name="object 24"/>
          <p:cNvSpPr/>
          <p:nvPr/>
        </p:nvSpPr>
        <p:spPr>
          <a:xfrm>
            <a:off x="6737608" y="4241939"/>
            <a:ext cx="88900" cy="76835"/>
          </a:xfrm>
          <a:custGeom>
            <a:avLst/>
            <a:gdLst/>
            <a:ahLst/>
            <a:cxnLst/>
            <a:rect l="l" t="t" r="r" b="b"/>
            <a:pathLst>
              <a:path w="88900" h="76835">
                <a:moveTo>
                  <a:pt x="88900" y="228"/>
                </a:moveTo>
                <a:lnTo>
                  <a:pt x="44259" y="76314"/>
                </a:lnTo>
                <a:lnTo>
                  <a:pt x="0" y="0"/>
                </a:lnTo>
              </a:path>
            </a:pathLst>
          </a:custGeom>
          <a:ln w="25399">
            <a:solidFill>
              <a:srgbClr val="9BBB59"/>
            </a:solidFill>
          </a:ln>
        </p:spPr>
        <p:txBody>
          <a:bodyPr wrap="square" lIns="0" tIns="0" rIns="0" bIns="0" rtlCol="0"/>
          <a:lstStyle/>
          <a:p>
            <a:endParaRPr/>
          </a:p>
        </p:txBody>
      </p:sp>
      <p:sp>
        <p:nvSpPr>
          <p:cNvPr id="25" name="object 25"/>
          <p:cNvSpPr/>
          <p:nvPr/>
        </p:nvSpPr>
        <p:spPr>
          <a:xfrm>
            <a:off x="4520183" y="4462271"/>
            <a:ext cx="4523231" cy="1935479"/>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4529327" y="4471415"/>
            <a:ext cx="4556759" cy="1859279"/>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4572000" y="4495800"/>
            <a:ext cx="4419600" cy="1828800"/>
          </a:xfrm>
          <a:prstGeom prst="rect">
            <a:avLst/>
          </a:prstGeom>
          <a:blipFill>
            <a:blip r:embed="rId14" cstate="print"/>
            <a:stretch>
              <a:fillRect/>
            </a:stretch>
          </a:blipFill>
        </p:spPr>
        <p:txBody>
          <a:bodyPr wrap="square" lIns="0" tIns="0" rIns="0" bIns="0" rtlCol="0"/>
          <a:lstStyle/>
          <a:p>
            <a:endParaRPr/>
          </a:p>
        </p:txBody>
      </p:sp>
      <p:sp>
        <p:nvSpPr>
          <p:cNvPr id="28" name="object 28"/>
          <p:cNvSpPr txBox="1"/>
          <p:nvPr/>
        </p:nvSpPr>
        <p:spPr>
          <a:xfrm>
            <a:off x="4572000" y="4495800"/>
            <a:ext cx="4419600" cy="1828800"/>
          </a:xfrm>
          <a:prstGeom prst="rect">
            <a:avLst/>
          </a:prstGeom>
          <a:ln w="12700">
            <a:solidFill>
              <a:srgbClr val="98B954"/>
            </a:solidFill>
          </a:ln>
        </p:spPr>
        <p:txBody>
          <a:bodyPr vert="horz" wrap="square" lIns="0" tIns="52705" rIns="0" bIns="0" rtlCol="0">
            <a:spAutoFit/>
          </a:bodyPr>
          <a:lstStyle/>
          <a:p>
            <a:pPr marL="125095" marR="119380" algn="ctr">
              <a:lnSpc>
                <a:spcPct val="100000"/>
              </a:lnSpc>
              <a:spcBef>
                <a:spcPts val="415"/>
              </a:spcBef>
            </a:pPr>
            <a:r>
              <a:rPr sz="1600" dirty="0">
                <a:latin typeface="Arial"/>
                <a:cs typeface="Arial"/>
              </a:rPr>
              <a:t>This </a:t>
            </a:r>
            <a:r>
              <a:rPr sz="1600" spc="-5" dirty="0">
                <a:latin typeface="Arial"/>
                <a:cs typeface="Arial"/>
              </a:rPr>
              <a:t>labour </a:t>
            </a:r>
            <a:r>
              <a:rPr sz="1600" dirty="0">
                <a:latin typeface="Arial"/>
                <a:cs typeface="Arial"/>
              </a:rPr>
              <a:t>involves </a:t>
            </a:r>
            <a:r>
              <a:rPr sz="1600" spc="-5" dirty="0">
                <a:latin typeface="Arial"/>
                <a:cs typeface="Arial"/>
              </a:rPr>
              <a:t>both mental and </a:t>
            </a:r>
            <a:r>
              <a:rPr sz="1600" dirty="0">
                <a:latin typeface="Arial"/>
                <a:cs typeface="Arial"/>
              </a:rPr>
              <a:t>physical  </a:t>
            </a:r>
            <a:r>
              <a:rPr sz="1600" spc="-5" dirty="0">
                <a:latin typeface="Arial"/>
                <a:cs typeface="Arial"/>
              </a:rPr>
              <a:t>components: </a:t>
            </a:r>
            <a:r>
              <a:rPr sz="1600" dirty="0">
                <a:latin typeface="Arial"/>
                <a:cs typeface="Arial"/>
              </a:rPr>
              <a:t>unlike insects, </a:t>
            </a:r>
            <a:r>
              <a:rPr sz="1600" spc="-5" dirty="0">
                <a:latin typeface="Arial"/>
                <a:cs typeface="Arial"/>
              </a:rPr>
              <a:t>humans plan</a:t>
            </a:r>
            <a:r>
              <a:rPr sz="1600" spc="-95" dirty="0">
                <a:latin typeface="Arial"/>
                <a:cs typeface="Arial"/>
              </a:rPr>
              <a:t> </a:t>
            </a:r>
            <a:r>
              <a:rPr sz="1600" spc="-5" dirty="0">
                <a:latin typeface="Arial"/>
                <a:cs typeface="Arial"/>
              </a:rPr>
              <a:t>their  labour. Equally importantly, </a:t>
            </a:r>
            <a:r>
              <a:rPr sz="1600" dirty="0">
                <a:latin typeface="Arial"/>
                <a:cs typeface="Arial"/>
              </a:rPr>
              <a:t>this </a:t>
            </a:r>
            <a:r>
              <a:rPr sz="1600" spc="-5" dirty="0">
                <a:latin typeface="Arial"/>
                <a:cs typeface="Arial"/>
              </a:rPr>
              <a:t>labour </a:t>
            </a:r>
            <a:r>
              <a:rPr sz="1600" dirty="0">
                <a:latin typeface="Arial"/>
                <a:cs typeface="Arial"/>
              </a:rPr>
              <a:t>is a  social activity, in </a:t>
            </a:r>
            <a:r>
              <a:rPr sz="1600" spc="-5" dirty="0">
                <a:latin typeface="Arial"/>
                <a:cs typeface="Arial"/>
              </a:rPr>
              <a:t>that </a:t>
            </a:r>
            <a:r>
              <a:rPr sz="1600" dirty="0">
                <a:latin typeface="Arial"/>
                <a:cs typeface="Arial"/>
              </a:rPr>
              <a:t>it is </a:t>
            </a:r>
            <a:r>
              <a:rPr sz="1600" spc="-5" dirty="0">
                <a:latin typeface="Arial"/>
                <a:cs typeface="Arial"/>
              </a:rPr>
              <a:t>usually carried </a:t>
            </a:r>
            <a:r>
              <a:rPr sz="1600" spc="-10" dirty="0">
                <a:latin typeface="Arial"/>
                <a:cs typeface="Arial"/>
              </a:rPr>
              <a:t>out  </a:t>
            </a:r>
            <a:r>
              <a:rPr sz="1600" dirty="0">
                <a:latin typeface="Arial"/>
                <a:cs typeface="Arial"/>
              </a:rPr>
              <a:t>with </a:t>
            </a:r>
            <a:r>
              <a:rPr sz="1600" spc="-5" dirty="0">
                <a:latin typeface="Arial"/>
                <a:cs typeface="Arial"/>
              </a:rPr>
              <a:t>techniques </a:t>
            </a:r>
            <a:r>
              <a:rPr sz="1600" dirty="0">
                <a:latin typeface="Arial"/>
                <a:cs typeface="Arial"/>
              </a:rPr>
              <a:t>(FoP) </a:t>
            </a:r>
            <a:r>
              <a:rPr sz="1600" spc="-5" dirty="0">
                <a:latin typeface="Arial"/>
                <a:cs typeface="Arial"/>
              </a:rPr>
              <a:t>and </a:t>
            </a:r>
            <a:r>
              <a:rPr sz="1600" dirty="0">
                <a:latin typeface="Arial"/>
                <a:cs typeface="Arial"/>
              </a:rPr>
              <a:t>within </a:t>
            </a:r>
            <a:r>
              <a:rPr sz="1600" spc="-5" dirty="0">
                <a:latin typeface="Arial"/>
                <a:cs typeface="Arial"/>
              </a:rPr>
              <a:t>relations </a:t>
            </a:r>
            <a:r>
              <a:rPr sz="1600" spc="-10" dirty="0">
                <a:latin typeface="Arial"/>
                <a:cs typeface="Arial"/>
              </a:rPr>
              <a:t>of  </a:t>
            </a:r>
            <a:r>
              <a:rPr sz="1600" spc="-5" dirty="0">
                <a:latin typeface="Arial"/>
                <a:cs typeface="Arial"/>
              </a:rPr>
              <a:t>ownership (RoP) </a:t>
            </a:r>
            <a:r>
              <a:rPr sz="1600" dirty="0">
                <a:latin typeface="Arial"/>
                <a:cs typeface="Arial"/>
              </a:rPr>
              <a:t>which </a:t>
            </a:r>
            <a:r>
              <a:rPr sz="1600" spc="-5" dirty="0">
                <a:latin typeface="Arial"/>
                <a:cs typeface="Arial"/>
              </a:rPr>
              <a:t>represent interaction  rather than</a:t>
            </a:r>
            <a:r>
              <a:rPr sz="1600" spc="-20" dirty="0">
                <a:latin typeface="Arial"/>
                <a:cs typeface="Arial"/>
              </a:rPr>
              <a:t> </a:t>
            </a:r>
            <a:r>
              <a:rPr sz="1600" spc="-5" dirty="0">
                <a:latin typeface="Arial"/>
                <a:cs typeface="Arial"/>
              </a:rPr>
              <a:t>isolation.</a:t>
            </a:r>
            <a:endParaRPr sz="1600">
              <a:latin typeface="Arial"/>
              <a:cs typeface="Arial"/>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363" y="852932"/>
            <a:ext cx="7733030" cy="4484370"/>
          </a:xfrm>
          <a:prstGeom prst="rect">
            <a:avLst/>
          </a:prstGeom>
        </p:spPr>
        <p:txBody>
          <a:bodyPr vert="horz" wrap="square" lIns="0" tIns="12065" rIns="0" bIns="0" rtlCol="0">
            <a:spAutoFit/>
          </a:bodyPr>
          <a:lstStyle/>
          <a:p>
            <a:pPr marL="12700">
              <a:lnSpc>
                <a:spcPts val="2050"/>
              </a:lnSpc>
              <a:spcBef>
                <a:spcPts val="95"/>
              </a:spcBef>
            </a:pPr>
            <a:r>
              <a:rPr sz="1900" dirty="0">
                <a:latin typeface="Arial"/>
                <a:cs typeface="Arial"/>
              </a:rPr>
              <a:t>Labour</a:t>
            </a:r>
            <a:r>
              <a:rPr sz="1900" spc="229" dirty="0">
                <a:latin typeface="Arial"/>
                <a:cs typeface="Arial"/>
              </a:rPr>
              <a:t> </a:t>
            </a:r>
            <a:r>
              <a:rPr sz="1900" dirty="0">
                <a:latin typeface="Arial"/>
                <a:cs typeface="Arial"/>
              </a:rPr>
              <a:t>is,</a:t>
            </a:r>
            <a:r>
              <a:rPr sz="1900" spc="240" dirty="0">
                <a:latin typeface="Arial"/>
                <a:cs typeface="Arial"/>
              </a:rPr>
              <a:t> </a:t>
            </a:r>
            <a:r>
              <a:rPr sz="1900" dirty="0">
                <a:latin typeface="Arial"/>
                <a:cs typeface="Arial"/>
              </a:rPr>
              <a:t>in</a:t>
            </a:r>
            <a:r>
              <a:rPr sz="1900" spc="240" dirty="0">
                <a:latin typeface="Arial"/>
                <a:cs typeface="Arial"/>
              </a:rPr>
              <a:t> </a:t>
            </a:r>
            <a:r>
              <a:rPr sz="1900" spc="-5" dirty="0">
                <a:latin typeface="Arial"/>
                <a:cs typeface="Arial"/>
              </a:rPr>
              <a:t>the</a:t>
            </a:r>
            <a:r>
              <a:rPr sz="1900" spc="265" dirty="0">
                <a:latin typeface="Arial"/>
                <a:cs typeface="Arial"/>
              </a:rPr>
              <a:t> </a:t>
            </a:r>
            <a:r>
              <a:rPr sz="1900" spc="-5" dirty="0">
                <a:latin typeface="Arial"/>
                <a:cs typeface="Arial"/>
              </a:rPr>
              <a:t>first</a:t>
            </a:r>
            <a:r>
              <a:rPr sz="1900" spc="240" dirty="0">
                <a:latin typeface="Arial"/>
                <a:cs typeface="Arial"/>
              </a:rPr>
              <a:t> </a:t>
            </a:r>
            <a:r>
              <a:rPr sz="1900" spc="-5" dirty="0">
                <a:latin typeface="Arial"/>
                <a:cs typeface="Arial"/>
              </a:rPr>
              <a:t>place,</a:t>
            </a:r>
            <a:r>
              <a:rPr sz="1900" spc="265" dirty="0">
                <a:latin typeface="Arial"/>
                <a:cs typeface="Arial"/>
              </a:rPr>
              <a:t> </a:t>
            </a:r>
            <a:r>
              <a:rPr sz="1900" spc="-5" dirty="0">
                <a:latin typeface="Arial"/>
                <a:cs typeface="Arial"/>
              </a:rPr>
              <a:t>a</a:t>
            </a:r>
            <a:r>
              <a:rPr sz="1900" spc="240" dirty="0">
                <a:latin typeface="Arial"/>
                <a:cs typeface="Arial"/>
              </a:rPr>
              <a:t> </a:t>
            </a:r>
            <a:r>
              <a:rPr sz="1900" dirty="0">
                <a:latin typeface="Arial"/>
                <a:cs typeface="Arial"/>
              </a:rPr>
              <a:t>process</a:t>
            </a:r>
            <a:r>
              <a:rPr sz="1900" spc="250" dirty="0">
                <a:latin typeface="Arial"/>
                <a:cs typeface="Arial"/>
              </a:rPr>
              <a:t> </a:t>
            </a:r>
            <a:r>
              <a:rPr sz="1900" dirty="0">
                <a:latin typeface="Arial"/>
                <a:cs typeface="Arial"/>
              </a:rPr>
              <a:t>in</a:t>
            </a:r>
            <a:r>
              <a:rPr sz="1900" spc="240" dirty="0">
                <a:latin typeface="Arial"/>
                <a:cs typeface="Arial"/>
              </a:rPr>
              <a:t> </a:t>
            </a:r>
            <a:r>
              <a:rPr sz="1900" spc="-5" dirty="0">
                <a:latin typeface="Arial"/>
                <a:cs typeface="Arial"/>
              </a:rPr>
              <a:t>which</a:t>
            </a:r>
            <a:r>
              <a:rPr sz="1900" spc="240" dirty="0">
                <a:latin typeface="Arial"/>
                <a:cs typeface="Arial"/>
              </a:rPr>
              <a:t> </a:t>
            </a:r>
            <a:r>
              <a:rPr sz="1900" dirty="0">
                <a:latin typeface="Arial"/>
                <a:cs typeface="Arial"/>
              </a:rPr>
              <a:t>both</a:t>
            </a:r>
            <a:r>
              <a:rPr sz="1900" spc="240" dirty="0">
                <a:latin typeface="Arial"/>
                <a:cs typeface="Arial"/>
              </a:rPr>
              <a:t> </a:t>
            </a:r>
            <a:r>
              <a:rPr sz="1900" spc="0" dirty="0">
                <a:latin typeface="Arial"/>
                <a:cs typeface="Arial"/>
              </a:rPr>
              <a:t>man</a:t>
            </a:r>
            <a:r>
              <a:rPr sz="1900" spc="240" dirty="0">
                <a:latin typeface="Arial"/>
                <a:cs typeface="Arial"/>
              </a:rPr>
              <a:t> </a:t>
            </a:r>
            <a:r>
              <a:rPr sz="1900" spc="0" dirty="0">
                <a:latin typeface="Arial"/>
                <a:cs typeface="Arial"/>
              </a:rPr>
              <a:t>and</a:t>
            </a:r>
            <a:r>
              <a:rPr sz="1900" spc="240" dirty="0">
                <a:latin typeface="Arial"/>
                <a:cs typeface="Arial"/>
              </a:rPr>
              <a:t> </a:t>
            </a:r>
            <a:r>
              <a:rPr sz="1900" spc="-5" dirty="0">
                <a:latin typeface="Arial"/>
                <a:cs typeface="Arial"/>
              </a:rPr>
              <a:t>Nature</a:t>
            </a:r>
            <a:endParaRPr sz="1900">
              <a:latin typeface="Arial"/>
              <a:cs typeface="Arial"/>
            </a:endParaRPr>
          </a:p>
          <a:p>
            <a:pPr marL="12700">
              <a:lnSpc>
                <a:spcPts val="1825"/>
              </a:lnSpc>
            </a:pPr>
            <a:r>
              <a:rPr sz="1900" spc="-5" dirty="0">
                <a:latin typeface="Arial"/>
                <a:cs typeface="Arial"/>
              </a:rPr>
              <a:t>participate,</a:t>
            </a:r>
            <a:r>
              <a:rPr sz="1900" spc="225" dirty="0">
                <a:latin typeface="Arial"/>
                <a:cs typeface="Arial"/>
              </a:rPr>
              <a:t> </a:t>
            </a:r>
            <a:r>
              <a:rPr sz="1900" spc="-5" dirty="0">
                <a:latin typeface="Arial"/>
                <a:cs typeface="Arial"/>
              </a:rPr>
              <a:t>and</a:t>
            </a:r>
            <a:r>
              <a:rPr sz="1900" spc="225" dirty="0">
                <a:latin typeface="Arial"/>
                <a:cs typeface="Arial"/>
              </a:rPr>
              <a:t> </a:t>
            </a:r>
            <a:r>
              <a:rPr sz="1900" dirty="0">
                <a:latin typeface="Arial"/>
                <a:cs typeface="Arial"/>
              </a:rPr>
              <a:t>in</a:t>
            </a:r>
            <a:r>
              <a:rPr sz="1900" spc="225" dirty="0">
                <a:latin typeface="Arial"/>
                <a:cs typeface="Arial"/>
              </a:rPr>
              <a:t> </a:t>
            </a:r>
            <a:r>
              <a:rPr sz="1900" spc="-5" dirty="0">
                <a:latin typeface="Arial"/>
                <a:cs typeface="Arial"/>
              </a:rPr>
              <a:t>which</a:t>
            </a:r>
            <a:r>
              <a:rPr sz="1900" spc="225" dirty="0">
                <a:latin typeface="Arial"/>
                <a:cs typeface="Arial"/>
              </a:rPr>
              <a:t> </a:t>
            </a:r>
            <a:r>
              <a:rPr sz="1900" spc="-5" dirty="0">
                <a:latin typeface="Arial"/>
                <a:cs typeface="Arial"/>
              </a:rPr>
              <a:t>man</a:t>
            </a:r>
            <a:r>
              <a:rPr sz="1900" spc="225" dirty="0">
                <a:latin typeface="Arial"/>
                <a:cs typeface="Arial"/>
              </a:rPr>
              <a:t> </a:t>
            </a:r>
            <a:r>
              <a:rPr sz="1900" spc="-5" dirty="0">
                <a:latin typeface="Arial"/>
                <a:cs typeface="Arial"/>
              </a:rPr>
              <a:t>of</a:t>
            </a:r>
            <a:r>
              <a:rPr sz="1900" spc="225" dirty="0">
                <a:latin typeface="Arial"/>
                <a:cs typeface="Arial"/>
              </a:rPr>
              <a:t> </a:t>
            </a:r>
            <a:r>
              <a:rPr sz="1900" spc="-5" dirty="0">
                <a:latin typeface="Arial"/>
                <a:cs typeface="Arial"/>
              </a:rPr>
              <a:t>his</a:t>
            </a:r>
            <a:r>
              <a:rPr sz="1900" spc="229" dirty="0">
                <a:latin typeface="Arial"/>
                <a:cs typeface="Arial"/>
              </a:rPr>
              <a:t> </a:t>
            </a:r>
            <a:r>
              <a:rPr sz="1900" spc="-5" dirty="0">
                <a:latin typeface="Arial"/>
                <a:cs typeface="Arial"/>
              </a:rPr>
              <a:t>own</a:t>
            </a:r>
            <a:r>
              <a:rPr sz="1900" spc="225" dirty="0">
                <a:latin typeface="Arial"/>
                <a:cs typeface="Arial"/>
              </a:rPr>
              <a:t> </a:t>
            </a:r>
            <a:r>
              <a:rPr sz="1900" spc="-5" dirty="0">
                <a:latin typeface="Arial"/>
                <a:cs typeface="Arial"/>
              </a:rPr>
              <a:t>accord</a:t>
            </a:r>
            <a:r>
              <a:rPr sz="1900" spc="225" dirty="0">
                <a:latin typeface="Arial"/>
                <a:cs typeface="Arial"/>
              </a:rPr>
              <a:t> </a:t>
            </a:r>
            <a:r>
              <a:rPr sz="1900" spc="-5" dirty="0">
                <a:latin typeface="Arial"/>
                <a:cs typeface="Arial"/>
              </a:rPr>
              <a:t>starts,</a:t>
            </a:r>
            <a:r>
              <a:rPr sz="1900" spc="225" dirty="0">
                <a:latin typeface="Arial"/>
                <a:cs typeface="Arial"/>
              </a:rPr>
              <a:t> </a:t>
            </a:r>
            <a:r>
              <a:rPr sz="1900" spc="-5" dirty="0">
                <a:latin typeface="Arial"/>
                <a:cs typeface="Arial"/>
              </a:rPr>
              <a:t>regulates,</a:t>
            </a:r>
            <a:r>
              <a:rPr sz="1900" spc="225" dirty="0">
                <a:latin typeface="Arial"/>
                <a:cs typeface="Arial"/>
              </a:rPr>
              <a:t> </a:t>
            </a:r>
            <a:r>
              <a:rPr sz="1900" spc="-5" dirty="0">
                <a:latin typeface="Arial"/>
                <a:cs typeface="Arial"/>
              </a:rPr>
              <a:t>and</a:t>
            </a:r>
            <a:endParaRPr sz="1900">
              <a:latin typeface="Arial"/>
              <a:cs typeface="Arial"/>
            </a:endParaRPr>
          </a:p>
          <a:p>
            <a:pPr marL="12700">
              <a:lnSpc>
                <a:spcPts val="1825"/>
              </a:lnSpc>
              <a:tabLst>
                <a:tab pos="1036955" algn="l"/>
                <a:tab pos="1548765" algn="l"/>
                <a:tab pos="2585720" algn="l"/>
                <a:tab pos="3829050" algn="l"/>
                <a:tab pos="4917440" algn="l"/>
                <a:tab pos="5862320" algn="l"/>
                <a:tab pos="6438265" algn="l"/>
                <a:tab pos="7404100" algn="l"/>
              </a:tabLst>
            </a:pPr>
            <a:r>
              <a:rPr sz="1900" spc="-5" dirty="0">
                <a:latin typeface="Arial"/>
                <a:cs typeface="Arial"/>
              </a:rPr>
              <a:t>controls	the	material	</a:t>
            </a:r>
            <a:r>
              <a:rPr sz="1900" dirty="0">
                <a:latin typeface="Arial"/>
                <a:cs typeface="Arial"/>
              </a:rPr>
              <a:t>re-actions	</a:t>
            </a:r>
            <a:r>
              <a:rPr sz="1900" spc="-5" dirty="0">
                <a:latin typeface="Arial"/>
                <a:cs typeface="Arial"/>
              </a:rPr>
              <a:t>between	</a:t>
            </a:r>
            <a:r>
              <a:rPr sz="1900" dirty="0">
                <a:latin typeface="Arial"/>
                <a:cs typeface="Arial"/>
              </a:rPr>
              <a:t>himself	</a:t>
            </a:r>
            <a:r>
              <a:rPr sz="1900" spc="-15" dirty="0">
                <a:latin typeface="Arial"/>
                <a:cs typeface="Arial"/>
              </a:rPr>
              <a:t>and	</a:t>
            </a:r>
            <a:r>
              <a:rPr sz="1900" spc="-5" dirty="0">
                <a:latin typeface="Arial"/>
                <a:cs typeface="Arial"/>
              </a:rPr>
              <a:t>Nature.	</a:t>
            </a:r>
            <a:r>
              <a:rPr sz="1900" spc="-10" dirty="0">
                <a:latin typeface="Arial"/>
                <a:cs typeface="Arial"/>
              </a:rPr>
              <a:t>He</a:t>
            </a:r>
            <a:endParaRPr sz="1900">
              <a:latin typeface="Arial"/>
              <a:cs typeface="Arial"/>
            </a:endParaRPr>
          </a:p>
          <a:p>
            <a:pPr marL="13335">
              <a:lnSpc>
                <a:spcPts val="1825"/>
              </a:lnSpc>
            </a:pPr>
            <a:r>
              <a:rPr sz="1900" spc="-5" dirty="0">
                <a:latin typeface="Arial"/>
                <a:cs typeface="Arial"/>
              </a:rPr>
              <a:t>opposes</a:t>
            </a:r>
            <a:r>
              <a:rPr sz="1900" spc="200" dirty="0">
                <a:latin typeface="Arial"/>
                <a:cs typeface="Arial"/>
              </a:rPr>
              <a:t> </a:t>
            </a:r>
            <a:r>
              <a:rPr sz="1900" dirty="0">
                <a:latin typeface="Arial"/>
                <a:cs typeface="Arial"/>
              </a:rPr>
              <a:t>himself</a:t>
            </a:r>
            <a:r>
              <a:rPr sz="1900" spc="190" dirty="0">
                <a:latin typeface="Arial"/>
                <a:cs typeface="Arial"/>
              </a:rPr>
              <a:t> </a:t>
            </a:r>
            <a:r>
              <a:rPr sz="1900" spc="-5" dirty="0">
                <a:latin typeface="Arial"/>
                <a:cs typeface="Arial"/>
              </a:rPr>
              <a:t>to</a:t>
            </a:r>
            <a:r>
              <a:rPr sz="1900" spc="190" dirty="0">
                <a:latin typeface="Arial"/>
                <a:cs typeface="Arial"/>
              </a:rPr>
              <a:t> </a:t>
            </a:r>
            <a:r>
              <a:rPr sz="1900" spc="-10" dirty="0">
                <a:latin typeface="Arial"/>
                <a:cs typeface="Arial"/>
              </a:rPr>
              <a:t>Nature</a:t>
            </a:r>
            <a:r>
              <a:rPr sz="1900" spc="200" dirty="0">
                <a:latin typeface="Arial"/>
                <a:cs typeface="Arial"/>
              </a:rPr>
              <a:t> </a:t>
            </a:r>
            <a:r>
              <a:rPr sz="1900" spc="-5" dirty="0">
                <a:latin typeface="Arial"/>
                <a:cs typeface="Arial"/>
              </a:rPr>
              <a:t>as</a:t>
            </a:r>
            <a:r>
              <a:rPr sz="1900" spc="200" dirty="0">
                <a:latin typeface="Arial"/>
                <a:cs typeface="Arial"/>
              </a:rPr>
              <a:t> </a:t>
            </a:r>
            <a:r>
              <a:rPr sz="1900" spc="-5" dirty="0">
                <a:latin typeface="Arial"/>
                <a:cs typeface="Arial"/>
              </a:rPr>
              <a:t>one</a:t>
            </a:r>
            <a:r>
              <a:rPr sz="1900" spc="190" dirty="0">
                <a:latin typeface="Arial"/>
                <a:cs typeface="Arial"/>
              </a:rPr>
              <a:t> </a:t>
            </a:r>
            <a:r>
              <a:rPr sz="1900" spc="-5" dirty="0">
                <a:latin typeface="Arial"/>
                <a:cs typeface="Arial"/>
              </a:rPr>
              <a:t>of</a:t>
            </a:r>
            <a:r>
              <a:rPr sz="1900" spc="190" dirty="0">
                <a:latin typeface="Arial"/>
                <a:cs typeface="Arial"/>
              </a:rPr>
              <a:t> </a:t>
            </a:r>
            <a:r>
              <a:rPr sz="1900" spc="-5" dirty="0">
                <a:latin typeface="Arial"/>
                <a:cs typeface="Arial"/>
              </a:rPr>
              <a:t>her</a:t>
            </a:r>
            <a:r>
              <a:rPr sz="1900" spc="185" dirty="0">
                <a:latin typeface="Arial"/>
                <a:cs typeface="Arial"/>
              </a:rPr>
              <a:t> </a:t>
            </a:r>
            <a:r>
              <a:rPr sz="1900" spc="-5" dirty="0">
                <a:latin typeface="Arial"/>
                <a:cs typeface="Arial"/>
              </a:rPr>
              <a:t>own</a:t>
            </a:r>
            <a:r>
              <a:rPr sz="1900" spc="190" dirty="0">
                <a:latin typeface="Arial"/>
                <a:cs typeface="Arial"/>
              </a:rPr>
              <a:t> </a:t>
            </a:r>
            <a:r>
              <a:rPr sz="1900" spc="-5" dirty="0">
                <a:latin typeface="Arial"/>
                <a:cs typeface="Arial"/>
              </a:rPr>
              <a:t>forces,</a:t>
            </a:r>
            <a:r>
              <a:rPr sz="1900" spc="200" dirty="0">
                <a:latin typeface="Arial"/>
                <a:cs typeface="Arial"/>
              </a:rPr>
              <a:t> </a:t>
            </a:r>
            <a:r>
              <a:rPr sz="1900" spc="-5" dirty="0">
                <a:latin typeface="Arial"/>
                <a:cs typeface="Arial"/>
              </a:rPr>
              <a:t>setting</a:t>
            </a:r>
            <a:r>
              <a:rPr sz="1900" spc="190" dirty="0">
                <a:latin typeface="Arial"/>
                <a:cs typeface="Arial"/>
              </a:rPr>
              <a:t> </a:t>
            </a:r>
            <a:r>
              <a:rPr sz="1900" dirty="0">
                <a:latin typeface="Arial"/>
                <a:cs typeface="Arial"/>
              </a:rPr>
              <a:t>in</a:t>
            </a:r>
            <a:r>
              <a:rPr sz="1900" spc="190" dirty="0">
                <a:latin typeface="Arial"/>
                <a:cs typeface="Arial"/>
              </a:rPr>
              <a:t> </a:t>
            </a:r>
            <a:r>
              <a:rPr sz="1900" spc="-5" dirty="0">
                <a:latin typeface="Arial"/>
                <a:cs typeface="Arial"/>
              </a:rPr>
              <a:t>motion</a:t>
            </a:r>
            <a:endParaRPr sz="1900">
              <a:latin typeface="Arial"/>
              <a:cs typeface="Arial"/>
            </a:endParaRPr>
          </a:p>
          <a:p>
            <a:pPr marL="12700" marR="11430">
              <a:lnSpc>
                <a:spcPct val="80000"/>
              </a:lnSpc>
              <a:spcBef>
                <a:spcPts val="225"/>
              </a:spcBef>
            </a:pPr>
            <a:r>
              <a:rPr sz="1900" spc="-5" dirty="0">
                <a:latin typeface="Arial"/>
                <a:cs typeface="Arial"/>
              </a:rPr>
              <a:t>arms and </a:t>
            </a:r>
            <a:r>
              <a:rPr sz="1900" dirty="0">
                <a:latin typeface="Arial"/>
                <a:cs typeface="Arial"/>
              </a:rPr>
              <a:t>legs, </a:t>
            </a:r>
            <a:r>
              <a:rPr sz="1900" spc="-5" dirty="0">
                <a:latin typeface="Arial"/>
                <a:cs typeface="Arial"/>
              </a:rPr>
              <a:t>head </a:t>
            </a:r>
            <a:r>
              <a:rPr sz="1900" spc="0" dirty="0">
                <a:latin typeface="Arial"/>
                <a:cs typeface="Arial"/>
              </a:rPr>
              <a:t>and </a:t>
            </a:r>
            <a:r>
              <a:rPr sz="1900" dirty="0">
                <a:latin typeface="Arial"/>
                <a:cs typeface="Arial"/>
              </a:rPr>
              <a:t>hands, </a:t>
            </a:r>
            <a:r>
              <a:rPr sz="1900" spc="-5" dirty="0">
                <a:latin typeface="Arial"/>
                <a:cs typeface="Arial"/>
              </a:rPr>
              <a:t>the natural </a:t>
            </a:r>
            <a:r>
              <a:rPr sz="1900" dirty="0">
                <a:latin typeface="Arial"/>
                <a:cs typeface="Arial"/>
              </a:rPr>
              <a:t>forces </a:t>
            </a:r>
            <a:r>
              <a:rPr sz="1900" spc="-5" dirty="0">
                <a:latin typeface="Arial"/>
                <a:cs typeface="Arial"/>
              </a:rPr>
              <a:t>of his body, </a:t>
            </a:r>
            <a:r>
              <a:rPr sz="1900" dirty="0">
                <a:latin typeface="Arial"/>
                <a:cs typeface="Arial"/>
              </a:rPr>
              <a:t>in order  </a:t>
            </a:r>
            <a:r>
              <a:rPr sz="1900" spc="-5" dirty="0">
                <a:latin typeface="Arial"/>
                <a:cs typeface="Arial"/>
              </a:rPr>
              <a:t>to appropriate Nature’s productions </a:t>
            </a:r>
            <a:r>
              <a:rPr sz="1900" dirty="0">
                <a:latin typeface="Arial"/>
                <a:cs typeface="Arial"/>
              </a:rPr>
              <a:t>in </a:t>
            </a:r>
            <a:r>
              <a:rPr sz="1900" spc="-5" dirty="0">
                <a:latin typeface="Arial"/>
                <a:cs typeface="Arial"/>
              </a:rPr>
              <a:t>a form adapted to his own</a:t>
            </a:r>
            <a:r>
              <a:rPr sz="1900" spc="254" dirty="0">
                <a:latin typeface="Arial"/>
                <a:cs typeface="Arial"/>
              </a:rPr>
              <a:t> </a:t>
            </a:r>
            <a:r>
              <a:rPr sz="1900" spc="-5" dirty="0">
                <a:latin typeface="Arial"/>
                <a:cs typeface="Arial"/>
              </a:rPr>
              <a:t>wants.</a:t>
            </a:r>
            <a:endParaRPr sz="1900">
              <a:latin typeface="Arial"/>
              <a:cs typeface="Arial"/>
            </a:endParaRPr>
          </a:p>
          <a:p>
            <a:pPr>
              <a:lnSpc>
                <a:spcPct val="100000"/>
              </a:lnSpc>
              <a:spcBef>
                <a:spcPts val="30"/>
              </a:spcBef>
            </a:pPr>
            <a:endParaRPr sz="1950">
              <a:latin typeface="Times New Roman"/>
              <a:cs typeface="Times New Roman"/>
            </a:endParaRPr>
          </a:p>
          <a:p>
            <a:pPr marL="12700">
              <a:lnSpc>
                <a:spcPts val="2050"/>
              </a:lnSpc>
            </a:pPr>
            <a:r>
              <a:rPr sz="1900" spc="-5" dirty="0">
                <a:latin typeface="Arial"/>
                <a:cs typeface="Arial"/>
              </a:rPr>
              <a:t>By</a:t>
            </a:r>
            <a:r>
              <a:rPr sz="1900" spc="275" dirty="0">
                <a:latin typeface="Arial"/>
                <a:cs typeface="Arial"/>
              </a:rPr>
              <a:t> </a:t>
            </a:r>
            <a:r>
              <a:rPr sz="1900" spc="-5" dirty="0">
                <a:latin typeface="Arial"/>
                <a:cs typeface="Arial"/>
              </a:rPr>
              <a:t>thus</a:t>
            </a:r>
            <a:r>
              <a:rPr sz="1900" spc="250" dirty="0">
                <a:latin typeface="Arial"/>
                <a:cs typeface="Arial"/>
              </a:rPr>
              <a:t> </a:t>
            </a:r>
            <a:r>
              <a:rPr sz="1900" spc="-5" dirty="0">
                <a:latin typeface="Arial"/>
                <a:cs typeface="Arial"/>
              </a:rPr>
              <a:t>acting</a:t>
            </a:r>
            <a:r>
              <a:rPr sz="1900" spc="265" dirty="0">
                <a:latin typeface="Arial"/>
                <a:cs typeface="Arial"/>
              </a:rPr>
              <a:t> </a:t>
            </a:r>
            <a:r>
              <a:rPr sz="1900" spc="-5" dirty="0">
                <a:latin typeface="Arial"/>
                <a:cs typeface="Arial"/>
              </a:rPr>
              <a:t>on</a:t>
            </a:r>
            <a:r>
              <a:rPr sz="1900" spc="265" dirty="0">
                <a:latin typeface="Arial"/>
                <a:cs typeface="Arial"/>
              </a:rPr>
              <a:t> </a:t>
            </a:r>
            <a:r>
              <a:rPr sz="1900" spc="-5" dirty="0">
                <a:latin typeface="Arial"/>
                <a:cs typeface="Arial"/>
              </a:rPr>
              <a:t>the</a:t>
            </a:r>
            <a:r>
              <a:rPr sz="1900" spc="265" dirty="0">
                <a:latin typeface="Arial"/>
                <a:cs typeface="Arial"/>
              </a:rPr>
              <a:t> </a:t>
            </a:r>
            <a:r>
              <a:rPr sz="1900" spc="-5" dirty="0">
                <a:latin typeface="Arial"/>
                <a:cs typeface="Arial"/>
              </a:rPr>
              <a:t>external</a:t>
            </a:r>
            <a:r>
              <a:rPr sz="1900" spc="275" dirty="0">
                <a:latin typeface="Arial"/>
                <a:cs typeface="Arial"/>
              </a:rPr>
              <a:t> </a:t>
            </a:r>
            <a:r>
              <a:rPr sz="1900" spc="-5" dirty="0">
                <a:latin typeface="Arial"/>
                <a:cs typeface="Arial"/>
              </a:rPr>
              <a:t>world</a:t>
            </a:r>
            <a:r>
              <a:rPr sz="1900" spc="265" dirty="0">
                <a:latin typeface="Arial"/>
                <a:cs typeface="Arial"/>
              </a:rPr>
              <a:t> </a:t>
            </a:r>
            <a:r>
              <a:rPr sz="1900" spc="-5" dirty="0">
                <a:latin typeface="Arial"/>
                <a:cs typeface="Arial"/>
              </a:rPr>
              <a:t>and</a:t>
            </a:r>
            <a:r>
              <a:rPr sz="1900" spc="265" dirty="0">
                <a:latin typeface="Arial"/>
                <a:cs typeface="Arial"/>
              </a:rPr>
              <a:t> </a:t>
            </a:r>
            <a:r>
              <a:rPr sz="1900" dirty="0">
                <a:latin typeface="Arial"/>
                <a:cs typeface="Arial"/>
              </a:rPr>
              <a:t>changing</a:t>
            </a:r>
            <a:r>
              <a:rPr sz="1900" spc="265" dirty="0">
                <a:latin typeface="Arial"/>
                <a:cs typeface="Arial"/>
              </a:rPr>
              <a:t> </a:t>
            </a:r>
            <a:r>
              <a:rPr sz="1900" dirty="0">
                <a:latin typeface="Arial"/>
                <a:cs typeface="Arial"/>
              </a:rPr>
              <a:t>it,</a:t>
            </a:r>
            <a:r>
              <a:rPr sz="1900" spc="265" dirty="0">
                <a:latin typeface="Arial"/>
                <a:cs typeface="Arial"/>
              </a:rPr>
              <a:t> </a:t>
            </a:r>
            <a:r>
              <a:rPr sz="1900" spc="-5" dirty="0">
                <a:latin typeface="Arial"/>
                <a:cs typeface="Arial"/>
              </a:rPr>
              <a:t>he</a:t>
            </a:r>
            <a:r>
              <a:rPr sz="1900" spc="265" dirty="0">
                <a:latin typeface="Arial"/>
                <a:cs typeface="Arial"/>
              </a:rPr>
              <a:t> </a:t>
            </a:r>
            <a:r>
              <a:rPr sz="1900" spc="-5" dirty="0">
                <a:latin typeface="Arial"/>
                <a:cs typeface="Arial"/>
              </a:rPr>
              <a:t>at</a:t>
            </a:r>
            <a:r>
              <a:rPr sz="1900" spc="265" dirty="0">
                <a:latin typeface="Arial"/>
                <a:cs typeface="Arial"/>
              </a:rPr>
              <a:t> </a:t>
            </a:r>
            <a:r>
              <a:rPr sz="1900" spc="-5" dirty="0">
                <a:latin typeface="Arial"/>
                <a:cs typeface="Arial"/>
              </a:rPr>
              <a:t>the</a:t>
            </a:r>
            <a:r>
              <a:rPr sz="1900" spc="265" dirty="0">
                <a:latin typeface="Arial"/>
                <a:cs typeface="Arial"/>
              </a:rPr>
              <a:t> </a:t>
            </a:r>
            <a:r>
              <a:rPr sz="1900" spc="-5" dirty="0">
                <a:latin typeface="Arial"/>
                <a:cs typeface="Arial"/>
              </a:rPr>
              <a:t>same</a:t>
            </a:r>
            <a:endParaRPr sz="1900">
              <a:latin typeface="Arial"/>
              <a:cs typeface="Arial"/>
            </a:endParaRPr>
          </a:p>
          <a:p>
            <a:pPr marL="12700">
              <a:lnSpc>
                <a:spcPts val="1825"/>
              </a:lnSpc>
            </a:pPr>
            <a:r>
              <a:rPr sz="1900" spc="-5" dirty="0">
                <a:latin typeface="Arial"/>
                <a:cs typeface="Arial"/>
              </a:rPr>
              <a:t>time</a:t>
            </a:r>
            <a:r>
              <a:rPr sz="1900" spc="150" dirty="0">
                <a:latin typeface="Arial"/>
                <a:cs typeface="Arial"/>
              </a:rPr>
              <a:t> </a:t>
            </a:r>
            <a:r>
              <a:rPr sz="1900" spc="-5" dirty="0">
                <a:latin typeface="Arial"/>
                <a:cs typeface="Arial"/>
              </a:rPr>
              <a:t>changes</a:t>
            </a:r>
            <a:r>
              <a:rPr sz="1900" spc="160" dirty="0">
                <a:latin typeface="Arial"/>
                <a:cs typeface="Arial"/>
              </a:rPr>
              <a:t> </a:t>
            </a:r>
            <a:r>
              <a:rPr sz="1900" spc="-5" dirty="0">
                <a:latin typeface="Arial"/>
                <a:cs typeface="Arial"/>
              </a:rPr>
              <a:t>his</a:t>
            </a:r>
            <a:r>
              <a:rPr sz="1900" spc="160" dirty="0">
                <a:latin typeface="Arial"/>
                <a:cs typeface="Arial"/>
              </a:rPr>
              <a:t> </a:t>
            </a:r>
            <a:r>
              <a:rPr sz="1900" dirty="0">
                <a:latin typeface="Arial"/>
                <a:cs typeface="Arial"/>
              </a:rPr>
              <a:t>own</a:t>
            </a:r>
            <a:r>
              <a:rPr sz="1900" spc="150" dirty="0">
                <a:latin typeface="Arial"/>
                <a:cs typeface="Arial"/>
              </a:rPr>
              <a:t> </a:t>
            </a:r>
            <a:r>
              <a:rPr sz="1900" dirty="0">
                <a:latin typeface="Arial"/>
                <a:cs typeface="Arial"/>
              </a:rPr>
              <a:t>nature.</a:t>
            </a:r>
            <a:r>
              <a:rPr sz="1900" spc="150" dirty="0">
                <a:latin typeface="Arial"/>
                <a:cs typeface="Arial"/>
              </a:rPr>
              <a:t> </a:t>
            </a:r>
            <a:r>
              <a:rPr sz="1900" spc="-10" dirty="0">
                <a:latin typeface="Arial"/>
                <a:cs typeface="Arial"/>
              </a:rPr>
              <a:t>He</a:t>
            </a:r>
            <a:r>
              <a:rPr sz="1900" spc="150" dirty="0">
                <a:latin typeface="Arial"/>
                <a:cs typeface="Arial"/>
              </a:rPr>
              <a:t> </a:t>
            </a:r>
            <a:r>
              <a:rPr sz="1900" dirty="0">
                <a:latin typeface="Arial"/>
                <a:cs typeface="Arial"/>
              </a:rPr>
              <a:t>develops</a:t>
            </a:r>
            <a:r>
              <a:rPr sz="1900" spc="155" dirty="0">
                <a:latin typeface="Arial"/>
                <a:cs typeface="Arial"/>
              </a:rPr>
              <a:t> </a:t>
            </a:r>
            <a:r>
              <a:rPr sz="1900" spc="-5" dirty="0">
                <a:latin typeface="Arial"/>
                <a:cs typeface="Arial"/>
              </a:rPr>
              <a:t>his</a:t>
            </a:r>
            <a:r>
              <a:rPr sz="1900" spc="160" dirty="0">
                <a:latin typeface="Arial"/>
                <a:cs typeface="Arial"/>
              </a:rPr>
              <a:t> </a:t>
            </a:r>
            <a:r>
              <a:rPr sz="1900" dirty="0">
                <a:latin typeface="Arial"/>
                <a:cs typeface="Arial"/>
              </a:rPr>
              <a:t>slumbering</a:t>
            </a:r>
            <a:r>
              <a:rPr sz="1900" spc="150" dirty="0">
                <a:latin typeface="Arial"/>
                <a:cs typeface="Arial"/>
              </a:rPr>
              <a:t> </a:t>
            </a:r>
            <a:r>
              <a:rPr sz="1900" spc="-5" dirty="0">
                <a:latin typeface="Arial"/>
                <a:cs typeface="Arial"/>
              </a:rPr>
              <a:t>powers</a:t>
            </a:r>
            <a:r>
              <a:rPr sz="1900" spc="185" dirty="0">
                <a:latin typeface="Arial"/>
                <a:cs typeface="Arial"/>
              </a:rPr>
              <a:t> </a:t>
            </a:r>
            <a:r>
              <a:rPr sz="1900" spc="-5" dirty="0">
                <a:latin typeface="Arial"/>
                <a:cs typeface="Arial"/>
              </a:rPr>
              <a:t>and</a:t>
            </a:r>
            <a:endParaRPr sz="1900">
              <a:latin typeface="Arial"/>
              <a:cs typeface="Arial"/>
            </a:endParaRPr>
          </a:p>
          <a:p>
            <a:pPr marL="12700">
              <a:lnSpc>
                <a:spcPts val="1825"/>
              </a:lnSpc>
            </a:pPr>
            <a:r>
              <a:rPr sz="1900" spc="-5" dirty="0">
                <a:latin typeface="Arial"/>
                <a:cs typeface="Arial"/>
              </a:rPr>
              <a:t>compels</a:t>
            </a:r>
            <a:r>
              <a:rPr sz="1900" spc="110" dirty="0">
                <a:latin typeface="Arial"/>
                <a:cs typeface="Arial"/>
              </a:rPr>
              <a:t> </a:t>
            </a:r>
            <a:r>
              <a:rPr sz="1900" spc="-5" dirty="0">
                <a:latin typeface="Arial"/>
                <a:cs typeface="Arial"/>
              </a:rPr>
              <a:t>them</a:t>
            </a:r>
            <a:r>
              <a:rPr sz="1900" spc="105" dirty="0">
                <a:latin typeface="Arial"/>
                <a:cs typeface="Arial"/>
              </a:rPr>
              <a:t> </a:t>
            </a:r>
            <a:r>
              <a:rPr sz="1900" spc="-5" dirty="0">
                <a:latin typeface="Arial"/>
                <a:cs typeface="Arial"/>
              </a:rPr>
              <a:t>to</a:t>
            </a:r>
            <a:r>
              <a:rPr sz="1900" spc="100" dirty="0">
                <a:latin typeface="Arial"/>
                <a:cs typeface="Arial"/>
              </a:rPr>
              <a:t> </a:t>
            </a:r>
            <a:r>
              <a:rPr sz="1900" spc="-5" dirty="0">
                <a:latin typeface="Arial"/>
                <a:cs typeface="Arial"/>
              </a:rPr>
              <a:t>act</a:t>
            </a:r>
            <a:r>
              <a:rPr sz="1900" spc="100" dirty="0">
                <a:latin typeface="Arial"/>
                <a:cs typeface="Arial"/>
              </a:rPr>
              <a:t> </a:t>
            </a:r>
            <a:r>
              <a:rPr sz="1900" dirty="0">
                <a:latin typeface="Arial"/>
                <a:cs typeface="Arial"/>
              </a:rPr>
              <a:t>in</a:t>
            </a:r>
            <a:r>
              <a:rPr sz="1900" spc="100" dirty="0">
                <a:latin typeface="Arial"/>
                <a:cs typeface="Arial"/>
              </a:rPr>
              <a:t> </a:t>
            </a:r>
            <a:r>
              <a:rPr sz="1900" dirty="0">
                <a:latin typeface="Arial"/>
                <a:cs typeface="Arial"/>
              </a:rPr>
              <a:t>obedience</a:t>
            </a:r>
            <a:r>
              <a:rPr sz="1900" spc="100" dirty="0">
                <a:latin typeface="Arial"/>
                <a:cs typeface="Arial"/>
              </a:rPr>
              <a:t> </a:t>
            </a:r>
            <a:r>
              <a:rPr sz="1900" spc="-5" dirty="0">
                <a:latin typeface="Arial"/>
                <a:cs typeface="Arial"/>
              </a:rPr>
              <a:t>to</a:t>
            </a:r>
            <a:r>
              <a:rPr sz="1900" spc="100" dirty="0">
                <a:latin typeface="Arial"/>
                <a:cs typeface="Arial"/>
              </a:rPr>
              <a:t> </a:t>
            </a:r>
            <a:r>
              <a:rPr sz="1900" spc="-5" dirty="0">
                <a:latin typeface="Arial"/>
                <a:cs typeface="Arial"/>
              </a:rPr>
              <a:t>his</a:t>
            </a:r>
            <a:r>
              <a:rPr sz="1900" spc="110" dirty="0">
                <a:latin typeface="Arial"/>
                <a:cs typeface="Arial"/>
              </a:rPr>
              <a:t> </a:t>
            </a:r>
            <a:r>
              <a:rPr sz="1900" spc="-5" dirty="0">
                <a:latin typeface="Arial"/>
                <a:cs typeface="Arial"/>
              </a:rPr>
              <a:t>sway.</a:t>
            </a:r>
            <a:r>
              <a:rPr sz="1900" spc="75" dirty="0">
                <a:latin typeface="Arial"/>
                <a:cs typeface="Arial"/>
              </a:rPr>
              <a:t> </a:t>
            </a:r>
            <a:r>
              <a:rPr sz="1900" spc="-5" dirty="0">
                <a:latin typeface="Arial"/>
                <a:cs typeface="Arial"/>
              </a:rPr>
              <a:t>We</a:t>
            </a:r>
            <a:r>
              <a:rPr sz="1900" spc="100" dirty="0">
                <a:latin typeface="Arial"/>
                <a:cs typeface="Arial"/>
              </a:rPr>
              <a:t> </a:t>
            </a:r>
            <a:r>
              <a:rPr sz="1900" spc="-10" dirty="0">
                <a:latin typeface="Arial"/>
                <a:cs typeface="Arial"/>
              </a:rPr>
              <a:t>are</a:t>
            </a:r>
            <a:r>
              <a:rPr sz="1900" spc="100" dirty="0">
                <a:latin typeface="Arial"/>
                <a:cs typeface="Arial"/>
              </a:rPr>
              <a:t> </a:t>
            </a:r>
            <a:r>
              <a:rPr sz="1900" spc="0" dirty="0">
                <a:latin typeface="Arial"/>
                <a:cs typeface="Arial"/>
              </a:rPr>
              <a:t>not</a:t>
            </a:r>
            <a:r>
              <a:rPr sz="1900" spc="100" dirty="0">
                <a:latin typeface="Arial"/>
                <a:cs typeface="Arial"/>
              </a:rPr>
              <a:t> </a:t>
            </a:r>
            <a:r>
              <a:rPr sz="1900" spc="-5" dirty="0">
                <a:latin typeface="Arial"/>
                <a:cs typeface="Arial"/>
              </a:rPr>
              <a:t>now</a:t>
            </a:r>
            <a:r>
              <a:rPr sz="1900" spc="100" dirty="0">
                <a:latin typeface="Arial"/>
                <a:cs typeface="Arial"/>
              </a:rPr>
              <a:t> </a:t>
            </a:r>
            <a:r>
              <a:rPr sz="1900" dirty="0">
                <a:latin typeface="Arial"/>
                <a:cs typeface="Arial"/>
              </a:rPr>
              <a:t>dealing</a:t>
            </a:r>
            <a:endParaRPr sz="1900">
              <a:latin typeface="Arial"/>
              <a:cs typeface="Arial"/>
            </a:endParaRPr>
          </a:p>
          <a:p>
            <a:pPr marL="12700" marR="9525">
              <a:lnSpc>
                <a:spcPct val="80000"/>
              </a:lnSpc>
              <a:spcBef>
                <a:spcPts val="225"/>
              </a:spcBef>
            </a:pPr>
            <a:r>
              <a:rPr sz="1900" spc="-5" dirty="0">
                <a:latin typeface="Arial"/>
                <a:cs typeface="Arial"/>
              </a:rPr>
              <a:t>with those primitive instinctive forms of labour that </a:t>
            </a:r>
            <a:r>
              <a:rPr sz="1900" dirty="0">
                <a:latin typeface="Arial"/>
                <a:cs typeface="Arial"/>
              </a:rPr>
              <a:t>remind </a:t>
            </a:r>
            <a:r>
              <a:rPr sz="1900" spc="-5" dirty="0">
                <a:latin typeface="Arial"/>
                <a:cs typeface="Arial"/>
              </a:rPr>
              <a:t>us of the  mere animal.</a:t>
            </a:r>
            <a:endParaRPr sz="1900">
              <a:latin typeface="Arial"/>
              <a:cs typeface="Arial"/>
            </a:endParaRPr>
          </a:p>
          <a:p>
            <a:pPr>
              <a:lnSpc>
                <a:spcPct val="100000"/>
              </a:lnSpc>
              <a:spcBef>
                <a:spcPts val="35"/>
              </a:spcBef>
            </a:pPr>
            <a:endParaRPr sz="1950">
              <a:latin typeface="Times New Roman"/>
              <a:cs typeface="Times New Roman"/>
            </a:endParaRPr>
          </a:p>
          <a:p>
            <a:pPr marL="12700">
              <a:lnSpc>
                <a:spcPts val="2050"/>
              </a:lnSpc>
              <a:tabLst>
                <a:tab pos="457834" algn="l"/>
                <a:tab pos="2125345" algn="l"/>
                <a:tab pos="3057525" algn="l"/>
                <a:tab pos="3408045" algn="l"/>
                <a:tab pos="4014470" algn="l"/>
                <a:tab pos="5224780" algn="l"/>
                <a:tab pos="5709285" algn="l"/>
                <a:tab pos="6383020" algn="l"/>
                <a:tab pos="6733540" algn="l"/>
                <a:tab pos="7529195" algn="l"/>
              </a:tabLst>
            </a:pPr>
            <a:r>
              <a:rPr sz="1900" dirty="0">
                <a:latin typeface="Arial"/>
                <a:cs typeface="Arial"/>
              </a:rPr>
              <a:t>A</a:t>
            </a:r>
            <a:r>
              <a:rPr sz="1900" spc="-5" dirty="0">
                <a:latin typeface="Arial"/>
                <a:cs typeface="Arial"/>
              </a:rPr>
              <a:t>n</a:t>
            </a:r>
            <a:r>
              <a:rPr sz="1900" dirty="0">
                <a:latin typeface="Arial"/>
                <a:cs typeface="Arial"/>
              </a:rPr>
              <a:t>	</a:t>
            </a:r>
            <a:r>
              <a:rPr sz="1900" spc="0" dirty="0">
                <a:latin typeface="Arial"/>
                <a:cs typeface="Arial"/>
              </a:rPr>
              <a:t>i</a:t>
            </a:r>
            <a:r>
              <a:rPr sz="1900" spc="-5" dirty="0">
                <a:latin typeface="Arial"/>
                <a:cs typeface="Arial"/>
              </a:rPr>
              <a:t>mmea</a:t>
            </a:r>
            <a:r>
              <a:rPr sz="1900" spc="0" dirty="0">
                <a:latin typeface="Arial"/>
                <a:cs typeface="Arial"/>
              </a:rPr>
              <a:t>s</a:t>
            </a:r>
            <a:r>
              <a:rPr sz="1900" spc="-5" dirty="0">
                <a:latin typeface="Arial"/>
                <a:cs typeface="Arial"/>
              </a:rPr>
              <a:t>u</a:t>
            </a:r>
            <a:r>
              <a:rPr sz="1900" spc="-15" dirty="0">
                <a:latin typeface="Arial"/>
                <a:cs typeface="Arial"/>
              </a:rPr>
              <a:t>r</a:t>
            </a:r>
            <a:r>
              <a:rPr sz="1900" spc="-5" dirty="0">
                <a:latin typeface="Arial"/>
                <a:cs typeface="Arial"/>
              </a:rPr>
              <a:t>ab</a:t>
            </a:r>
            <a:r>
              <a:rPr sz="1900" spc="0" dirty="0">
                <a:latin typeface="Arial"/>
                <a:cs typeface="Arial"/>
              </a:rPr>
              <a:t>l</a:t>
            </a:r>
            <a:r>
              <a:rPr sz="1900" spc="-5" dirty="0">
                <a:latin typeface="Arial"/>
                <a:cs typeface="Arial"/>
              </a:rPr>
              <a:t>e</a:t>
            </a:r>
            <a:r>
              <a:rPr sz="1900" dirty="0">
                <a:latin typeface="Arial"/>
                <a:cs typeface="Arial"/>
              </a:rPr>
              <a:t>	</a:t>
            </a:r>
            <a:r>
              <a:rPr sz="1900" spc="0" dirty="0">
                <a:latin typeface="Arial"/>
                <a:cs typeface="Arial"/>
              </a:rPr>
              <a:t>i</a:t>
            </a:r>
            <a:r>
              <a:rPr sz="1900" spc="-5" dirty="0">
                <a:latin typeface="Arial"/>
                <a:cs typeface="Arial"/>
              </a:rPr>
              <a:t>n</a:t>
            </a:r>
            <a:r>
              <a:rPr sz="1900" spc="-10" dirty="0">
                <a:latin typeface="Arial"/>
                <a:cs typeface="Arial"/>
              </a:rPr>
              <a:t>t</a:t>
            </a:r>
            <a:r>
              <a:rPr sz="1900" spc="-5" dirty="0">
                <a:latin typeface="Arial"/>
                <a:cs typeface="Arial"/>
              </a:rPr>
              <a:t>e</a:t>
            </a:r>
            <a:r>
              <a:rPr sz="1900" spc="-15" dirty="0">
                <a:latin typeface="Arial"/>
                <a:cs typeface="Arial"/>
              </a:rPr>
              <a:t>r</a:t>
            </a:r>
            <a:r>
              <a:rPr sz="1900" spc="0" dirty="0">
                <a:latin typeface="Arial"/>
                <a:cs typeface="Arial"/>
              </a:rPr>
              <a:t>v</a:t>
            </a:r>
            <a:r>
              <a:rPr sz="1900" spc="-5" dirty="0">
                <a:latin typeface="Arial"/>
                <a:cs typeface="Arial"/>
              </a:rPr>
              <a:t>al</a:t>
            </a:r>
            <a:r>
              <a:rPr sz="1900" dirty="0">
                <a:latin typeface="Arial"/>
                <a:cs typeface="Arial"/>
              </a:rPr>
              <a:t>	</a:t>
            </a:r>
            <a:r>
              <a:rPr sz="1900" spc="-5" dirty="0">
                <a:latin typeface="Arial"/>
                <a:cs typeface="Arial"/>
              </a:rPr>
              <a:t>of</a:t>
            </a:r>
            <a:r>
              <a:rPr sz="1900" dirty="0">
                <a:latin typeface="Arial"/>
                <a:cs typeface="Arial"/>
              </a:rPr>
              <a:t>	</a:t>
            </a:r>
            <a:r>
              <a:rPr sz="1900" spc="-5" dirty="0">
                <a:latin typeface="Arial"/>
                <a:cs typeface="Arial"/>
              </a:rPr>
              <a:t>t</a:t>
            </a:r>
            <a:r>
              <a:rPr sz="1900" spc="0" dirty="0">
                <a:latin typeface="Arial"/>
                <a:cs typeface="Arial"/>
              </a:rPr>
              <a:t>i</a:t>
            </a:r>
            <a:r>
              <a:rPr sz="1900" spc="-5" dirty="0">
                <a:latin typeface="Arial"/>
                <a:cs typeface="Arial"/>
              </a:rPr>
              <a:t>me</a:t>
            </a:r>
            <a:r>
              <a:rPr sz="1900" dirty="0">
                <a:latin typeface="Arial"/>
                <a:cs typeface="Arial"/>
              </a:rPr>
              <a:t>	</a:t>
            </a:r>
            <a:r>
              <a:rPr sz="1900" spc="0" dirty="0">
                <a:latin typeface="Arial"/>
                <a:cs typeface="Arial"/>
              </a:rPr>
              <a:t>s</a:t>
            </a:r>
            <a:r>
              <a:rPr sz="1900" spc="-5" dirty="0">
                <a:latin typeface="Arial"/>
                <a:cs typeface="Arial"/>
              </a:rPr>
              <a:t>epa</a:t>
            </a:r>
            <a:r>
              <a:rPr sz="1900" spc="-15" dirty="0">
                <a:latin typeface="Arial"/>
                <a:cs typeface="Arial"/>
              </a:rPr>
              <a:t>r</a:t>
            </a:r>
            <a:r>
              <a:rPr sz="1900" spc="-5" dirty="0">
                <a:latin typeface="Arial"/>
                <a:cs typeface="Arial"/>
              </a:rPr>
              <a:t>a</a:t>
            </a:r>
            <a:r>
              <a:rPr sz="1900" spc="-10" dirty="0">
                <a:latin typeface="Arial"/>
                <a:cs typeface="Arial"/>
              </a:rPr>
              <a:t>t</a:t>
            </a:r>
            <a:r>
              <a:rPr sz="1900" spc="-5" dirty="0">
                <a:latin typeface="Arial"/>
                <a:cs typeface="Arial"/>
              </a:rPr>
              <a:t>es</a:t>
            </a:r>
            <a:r>
              <a:rPr sz="1900" dirty="0">
                <a:latin typeface="Arial"/>
                <a:cs typeface="Arial"/>
              </a:rPr>
              <a:t>	</a:t>
            </a:r>
            <a:r>
              <a:rPr sz="1900" spc="-5" dirty="0">
                <a:latin typeface="Arial"/>
                <a:cs typeface="Arial"/>
              </a:rPr>
              <a:t>the</a:t>
            </a:r>
            <a:r>
              <a:rPr sz="1900" dirty="0">
                <a:latin typeface="Arial"/>
                <a:cs typeface="Arial"/>
              </a:rPr>
              <a:t>	</a:t>
            </a:r>
            <a:r>
              <a:rPr sz="1900" spc="0" dirty="0">
                <a:latin typeface="Arial"/>
                <a:cs typeface="Arial"/>
              </a:rPr>
              <a:t>s</a:t>
            </a:r>
            <a:r>
              <a:rPr sz="1900" spc="-5" dirty="0">
                <a:latin typeface="Arial"/>
                <a:cs typeface="Arial"/>
              </a:rPr>
              <a:t>ta</a:t>
            </a:r>
            <a:r>
              <a:rPr sz="1900" spc="-10" dirty="0">
                <a:latin typeface="Arial"/>
                <a:cs typeface="Arial"/>
              </a:rPr>
              <a:t>t</a:t>
            </a:r>
            <a:r>
              <a:rPr sz="1900" spc="-5" dirty="0">
                <a:latin typeface="Arial"/>
                <a:cs typeface="Arial"/>
              </a:rPr>
              <a:t>e</a:t>
            </a:r>
            <a:r>
              <a:rPr sz="1900" dirty="0">
                <a:latin typeface="Arial"/>
                <a:cs typeface="Arial"/>
              </a:rPr>
              <a:t>	</a:t>
            </a:r>
            <a:r>
              <a:rPr sz="1900" spc="-5" dirty="0">
                <a:latin typeface="Arial"/>
                <a:cs typeface="Arial"/>
              </a:rPr>
              <a:t>of</a:t>
            </a:r>
            <a:r>
              <a:rPr sz="1900" dirty="0">
                <a:latin typeface="Arial"/>
                <a:cs typeface="Arial"/>
              </a:rPr>
              <a:t>	</a:t>
            </a:r>
            <a:r>
              <a:rPr sz="1900" spc="-5" dirty="0">
                <a:latin typeface="Arial"/>
                <a:cs typeface="Arial"/>
              </a:rPr>
              <a:t>th</a:t>
            </a:r>
            <a:r>
              <a:rPr sz="1900" spc="0" dirty="0">
                <a:latin typeface="Arial"/>
                <a:cs typeface="Arial"/>
              </a:rPr>
              <a:t>i</a:t>
            </a:r>
            <a:r>
              <a:rPr sz="1900" spc="-5" dirty="0">
                <a:latin typeface="Arial"/>
                <a:cs typeface="Arial"/>
              </a:rPr>
              <a:t>ngs</a:t>
            </a:r>
            <a:r>
              <a:rPr sz="1900" dirty="0">
                <a:latin typeface="Arial"/>
                <a:cs typeface="Arial"/>
              </a:rPr>
              <a:t>	</a:t>
            </a:r>
            <a:r>
              <a:rPr sz="1900" spc="0" dirty="0">
                <a:latin typeface="Arial"/>
                <a:cs typeface="Arial"/>
              </a:rPr>
              <a:t>in</a:t>
            </a:r>
            <a:endParaRPr sz="1900">
              <a:latin typeface="Arial"/>
              <a:cs typeface="Arial"/>
            </a:endParaRPr>
          </a:p>
          <a:p>
            <a:pPr marL="12700">
              <a:lnSpc>
                <a:spcPts val="1825"/>
              </a:lnSpc>
              <a:tabLst>
                <a:tab pos="817244" algn="l"/>
                <a:tab pos="1137285" algn="l"/>
                <a:tab pos="1793239" algn="l"/>
                <a:tab pos="2637155" algn="l"/>
                <a:tab pos="3131185" algn="l"/>
                <a:tab pos="4731385" algn="l"/>
                <a:tab pos="5118100" algn="l"/>
                <a:tab pos="6042025" algn="l"/>
                <a:tab pos="6508115" algn="l"/>
                <a:tab pos="7139305" algn="l"/>
                <a:tab pos="7580630" algn="l"/>
              </a:tabLst>
            </a:pPr>
            <a:r>
              <a:rPr sz="1900" spc="-10" dirty="0">
                <a:latin typeface="Arial"/>
                <a:cs typeface="Arial"/>
              </a:rPr>
              <a:t>w</a:t>
            </a:r>
            <a:r>
              <a:rPr sz="1900" spc="-5" dirty="0">
                <a:latin typeface="Arial"/>
                <a:cs typeface="Arial"/>
              </a:rPr>
              <a:t>h</a:t>
            </a:r>
            <a:r>
              <a:rPr sz="1900" spc="0" dirty="0">
                <a:latin typeface="Arial"/>
                <a:cs typeface="Arial"/>
              </a:rPr>
              <a:t>ic</a:t>
            </a:r>
            <a:r>
              <a:rPr sz="1900" spc="-5" dirty="0">
                <a:latin typeface="Arial"/>
                <a:cs typeface="Arial"/>
              </a:rPr>
              <a:t>h</a:t>
            </a:r>
            <a:r>
              <a:rPr sz="1900" dirty="0">
                <a:latin typeface="Arial"/>
                <a:cs typeface="Arial"/>
              </a:rPr>
              <a:t>	</a:t>
            </a:r>
            <a:r>
              <a:rPr sz="1900" spc="-5" dirty="0">
                <a:latin typeface="Arial"/>
                <a:cs typeface="Arial"/>
              </a:rPr>
              <a:t>a</a:t>
            </a:r>
            <a:r>
              <a:rPr sz="1900" dirty="0">
                <a:latin typeface="Arial"/>
                <a:cs typeface="Arial"/>
              </a:rPr>
              <a:t>	</a:t>
            </a:r>
            <a:r>
              <a:rPr sz="1900" spc="-5" dirty="0">
                <a:latin typeface="Arial"/>
                <a:cs typeface="Arial"/>
              </a:rPr>
              <a:t>man</a:t>
            </a:r>
            <a:r>
              <a:rPr sz="1900" dirty="0">
                <a:latin typeface="Arial"/>
                <a:cs typeface="Arial"/>
              </a:rPr>
              <a:t>	</a:t>
            </a:r>
            <a:r>
              <a:rPr sz="1900" spc="-5" dirty="0">
                <a:latin typeface="Arial"/>
                <a:cs typeface="Arial"/>
              </a:rPr>
              <a:t>b</a:t>
            </a:r>
            <a:r>
              <a:rPr sz="1900" spc="-15" dirty="0">
                <a:latin typeface="Arial"/>
                <a:cs typeface="Arial"/>
              </a:rPr>
              <a:t>r</a:t>
            </a:r>
            <a:r>
              <a:rPr sz="1900" spc="0" dirty="0">
                <a:latin typeface="Arial"/>
                <a:cs typeface="Arial"/>
              </a:rPr>
              <a:t>i</a:t>
            </a:r>
            <a:r>
              <a:rPr sz="1900" spc="-5" dirty="0">
                <a:latin typeface="Arial"/>
                <a:cs typeface="Arial"/>
              </a:rPr>
              <a:t>ngs</a:t>
            </a:r>
            <a:r>
              <a:rPr sz="1900" dirty="0">
                <a:latin typeface="Arial"/>
                <a:cs typeface="Arial"/>
              </a:rPr>
              <a:t>	</a:t>
            </a:r>
            <a:r>
              <a:rPr sz="1900" spc="-5" dirty="0">
                <a:latin typeface="Arial"/>
                <a:cs typeface="Arial"/>
              </a:rPr>
              <a:t>h</a:t>
            </a:r>
            <a:r>
              <a:rPr sz="1900" spc="0" dirty="0">
                <a:latin typeface="Arial"/>
                <a:cs typeface="Arial"/>
              </a:rPr>
              <a:t>i</a:t>
            </a:r>
            <a:r>
              <a:rPr sz="1900" spc="-5" dirty="0">
                <a:latin typeface="Arial"/>
                <a:cs typeface="Arial"/>
              </a:rPr>
              <a:t>s</a:t>
            </a:r>
            <a:r>
              <a:rPr sz="1900" dirty="0">
                <a:latin typeface="Arial"/>
                <a:cs typeface="Arial"/>
              </a:rPr>
              <a:t>	</a:t>
            </a:r>
            <a:r>
              <a:rPr sz="1900" spc="0" dirty="0">
                <a:latin typeface="Arial"/>
                <a:cs typeface="Arial"/>
              </a:rPr>
              <a:t>l</a:t>
            </a:r>
            <a:r>
              <a:rPr sz="1900" spc="-5" dirty="0">
                <a:latin typeface="Arial"/>
                <a:cs typeface="Arial"/>
              </a:rPr>
              <a:t>abou</a:t>
            </a:r>
            <a:r>
              <a:rPr sz="1900" spc="5" dirty="0">
                <a:latin typeface="Arial"/>
                <a:cs typeface="Arial"/>
              </a:rPr>
              <a:t>r</a:t>
            </a:r>
            <a:r>
              <a:rPr sz="1900" spc="-15" dirty="0">
                <a:latin typeface="Arial"/>
                <a:cs typeface="Arial"/>
              </a:rPr>
              <a:t>-</a:t>
            </a:r>
            <a:r>
              <a:rPr sz="1900" spc="-5" dirty="0">
                <a:latin typeface="Arial"/>
                <a:cs typeface="Arial"/>
              </a:rPr>
              <a:t>p</a:t>
            </a:r>
            <a:r>
              <a:rPr sz="1900" spc="15" dirty="0">
                <a:latin typeface="Arial"/>
                <a:cs typeface="Arial"/>
              </a:rPr>
              <a:t>o</a:t>
            </a:r>
            <a:r>
              <a:rPr sz="1900" spc="-10" dirty="0">
                <a:latin typeface="Arial"/>
                <a:cs typeface="Arial"/>
              </a:rPr>
              <a:t>w</a:t>
            </a:r>
            <a:r>
              <a:rPr sz="1900" spc="15" dirty="0">
                <a:latin typeface="Arial"/>
                <a:cs typeface="Arial"/>
              </a:rPr>
              <a:t>e</a:t>
            </a:r>
            <a:r>
              <a:rPr sz="1900" spc="-5" dirty="0">
                <a:latin typeface="Arial"/>
                <a:cs typeface="Arial"/>
              </a:rPr>
              <a:t>r</a:t>
            </a:r>
            <a:r>
              <a:rPr sz="1900" dirty="0">
                <a:latin typeface="Arial"/>
                <a:cs typeface="Arial"/>
              </a:rPr>
              <a:t>	</a:t>
            </a:r>
            <a:r>
              <a:rPr sz="1900" spc="-5" dirty="0">
                <a:latin typeface="Arial"/>
                <a:cs typeface="Arial"/>
              </a:rPr>
              <a:t>to</a:t>
            </a:r>
            <a:r>
              <a:rPr sz="1900" dirty="0">
                <a:latin typeface="Arial"/>
                <a:cs typeface="Arial"/>
              </a:rPr>
              <a:t>	</a:t>
            </a:r>
            <a:r>
              <a:rPr sz="1900" spc="-5" dirty="0">
                <a:latin typeface="Arial"/>
                <a:cs typeface="Arial"/>
              </a:rPr>
              <a:t>ma</a:t>
            </a:r>
            <a:r>
              <a:rPr sz="1900" spc="-15" dirty="0">
                <a:latin typeface="Arial"/>
                <a:cs typeface="Arial"/>
              </a:rPr>
              <a:t>r</a:t>
            </a:r>
            <a:r>
              <a:rPr sz="1900" spc="0" dirty="0">
                <a:latin typeface="Arial"/>
                <a:cs typeface="Arial"/>
              </a:rPr>
              <a:t>k</a:t>
            </a:r>
            <a:r>
              <a:rPr sz="1900" spc="-5" dirty="0">
                <a:latin typeface="Arial"/>
                <a:cs typeface="Arial"/>
              </a:rPr>
              <a:t>et</a:t>
            </a:r>
            <a:r>
              <a:rPr sz="1900" dirty="0">
                <a:latin typeface="Arial"/>
                <a:cs typeface="Arial"/>
              </a:rPr>
              <a:t>	</a:t>
            </a:r>
            <a:r>
              <a:rPr sz="1900" spc="-5" dirty="0">
                <a:latin typeface="Arial"/>
                <a:cs typeface="Arial"/>
              </a:rPr>
              <a:t>for</a:t>
            </a:r>
            <a:r>
              <a:rPr sz="1900" dirty="0">
                <a:latin typeface="Arial"/>
                <a:cs typeface="Arial"/>
              </a:rPr>
              <a:t>	</a:t>
            </a:r>
            <a:r>
              <a:rPr sz="1900" spc="0" dirty="0">
                <a:latin typeface="Arial"/>
                <a:cs typeface="Arial"/>
              </a:rPr>
              <a:t>s</a:t>
            </a:r>
            <a:r>
              <a:rPr sz="1900" spc="-5" dirty="0">
                <a:latin typeface="Arial"/>
                <a:cs typeface="Arial"/>
              </a:rPr>
              <a:t>a</a:t>
            </a:r>
            <a:r>
              <a:rPr sz="1900" spc="0" dirty="0">
                <a:latin typeface="Arial"/>
                <a:cs typeface="Arial"/>
              </a:rPr>
              <a:t>l</a:t>
            </a:r>
            <a:r>
              <a:rPr sz="1900" spc="-5" dirty="0">
                <a:latin typeface="Arial"/>
                <a:cs typeface="Arial"/>
              </a:rPr>
              <a:t>e</a:t>
            </a:r>
            <a:r>
              <a:rPr sz="1900" dirty="0">
                <a:latin typeface="Arial"/>
                <a:cs typeface="Arial"/>
              </a:rPr>
              <a:t>	</a:t>
            </a:r>
            <a:r>
              <a:rPr sz="1900" spc="-5" dirty="0">
                <a:latin typeface="Arial"/>
                <a:cs typeface="Arial"/>
              </a:rPr>
              <a:t>as</a:t>
            </a:r>
            <a:r>
              <a:rPr sz="1900" dirty="0">
                <a:latin typeface="Arial"/>
                <a:cs typeface="Arial"/>
              </a:rPr>
              <a:t>	</a:t>
            </a:r>
            <a:r>
              <a:rPr sz="1900" spc="-5" dirty="0">
                <a:latin typeface="Arial"/>
                <a:cs typeface="Arial"/>
              </a:rPr>
              <a:t>a</a:t>
            </a:r>
            <a:endParaRPr sz="1900">
              <a:latin typeface="Arial"/>
              <a:cs typeface="Arial"/>
            </a:endParaRPr>
          </a:p>
          <a:p>
            <a:pPr marL="12700">
              <a:lnSpc>
                <a:spcPts val="1825"/>
              </a:lnSpc>
            </a:pPr>
            <a:r>
              <a:rPr sz="1900" spc="-5" dirty="0">
                <a:latin typeface="Arial"/>
                <a:cs typeface="Arial"/>
              </a:rPr>
              <a:t>commodity,</a:t>
            </a:r>
            <a:r>
              <a:rPr sz="1900" spc="300" dirty="0">
                <a:latin typeface="Arial"/>
                <a:cs typeface="Arial"/>
              </a:rPr>
              <a:t> </a:t>
            </a:r>
            <a:r>
              <a:rPr sz="1900" spc="-5" dirty="0">
                <a:latin typeface="Arial"/>
                <a:cs typeface="Arial"/>
              </a:rPr>
              <a:t>from</a:t>
            </a:r>
            <a:r>
              <a:rPr sz="1900" spc="300" dirty="0">
                <a:latin typeface="Arial"/>
                <a:cs typeface="Arial"/>
              </a:rPr>
              <a:t> </a:t>
            </a:r>
            <a:r>
              <a:rPr sz="1900" spc="-5" dirty="0">
                <a:latin typeface="Arial"/>
                <a:cs typeface="Arial"/>
              </a:rPr>
              <a:t>that</a:t>
            </a:r>
            <a:r>
              <a:rPr sz="1900" spc="300" dirty="0">
                <a:latin typeface="Arial"/>
                <a:cs typeface="Arial"/>
              </a:rPr>
              <a:t> </a:t>
            </a:r>
            <a:r>
              <a:rPr sz="1900" spc="-5" dirty="0">
                <a:latin typeface="Arial"/>
                <a:cs typeface="Arial"/>
              </a:rPr>
              <a:t>state</a:t>
            </a:r>
            <a:r>
              <a:rPr sz="1900" spc="300" dirty="0">
                <a:latin typeface="Arial"/>
                <a:cs typeface="Arial"/>
              </a:rPr>
              <a:t> </a:t>
            </a:r>
            <a:r>
              <a:rPr sz="1900" spc="-10" dirty="0">
                <a:latin typeface="Arial"/>
                <a:cs typeface="Arial"/>
              </a:rPr>
              <a:t>in</a:t>
            </a:r>
            <a:r>
              <a:rPr sz="1900" spc="300" dirty="0">
                <a:latin typeface="Arial"/>
                <a:cs typeface="Arial"/>
              </a:rPr>
              <a:t> </a:t>
            </a:r>
            <a:r>
              <a:rPr sz="1900" spc="-5" dirty="0">
                <a:latin typeface="Arial"/>
                <a:cs typeface="Arial"/>
              </a:rPr>
              <a:t>which</a:t>
            </a:r>
            <a:r>
              <a:rPr sz="1900" spc="300" dirty="0">
                <a:latin typeface="Arial"/>
                <a:cs typeface="Arial"/>
              </a:rPr>
              <a:t> </a:t>
            </a:r>
            <a:r>
              <a:rPr sz="1900" spc="-5" dirty="0">
                <a:latin typeface="Arial"/>
                <a:cs typeface="Arial"/>
              </a:rPr>
              <a:t>human</a:t>
            </a:r>
            <a:r>
              <a:rPr sz="1900" spc="300" dirty="0">
                <a:latin typeface="Arial"/>
                <a:cs typeface="Arial"/>
              </a:rPr>
              <a:t> </a:t>
            </a:r>
            <a:r>
              <a:rPr sz="1900" dirty="0">
                <a:latin typeface="Arial"/>
                <a:cs typeface="Arial"/>
              </a:rPr>
              <a:t>labour</a:t>
            </a:r>
            <a:r>
              <a:rPr sz="1900" spc="280" dirty="0">
                <a:latin typeface="Arial"/>
                <a:cs typeface="Arial"/>
              </a:rPr>
              <a:t> </a:t>
            </a:r>
            <a:r>
              <a:rPr sz="1900" spc="-5" dirty="0">
                <a:latin typeface="Arial"/>
                <a:cs typeface="Arial"/>
              </a:rPr>
              <a:t>was</a:t>
            </a:r>
            <a:r>
              <a:rPr sz="1900" spc="330" dirty="0">
                <a:latin typeface="Arial"/>
                <a:cs typeface="Arial"/>
              </a:rPr>
              <a:t> </a:t>
            </a:r>
            <a:r>
              <a:rPr sz="1900" dirty="0">
                <a:latin typeface="Arial"/>
                <a:cs typeface="Arial"/>
              </a:rPr>
              <a:t>still</a:t>
            </a:r>
            <a:r>
              <a:rPr sz="1900" spc="275" dirty="0">
                <a:latin typeface="Arial"/>
                <a:cs typeface="Arial"/>
              </a:rPr>
              <a:t> </a:t>
            </a:r>
            <a:r>
              <a:rPr sz="1900" dirty="0">
                <a:latin typeface="Arial"/>
                <a:cs typeface="Arial"/>
              </a:rPr>
              <a:t>in</a:t>
            </a:r>
            <a:r>
              <a:rPr sz="1900" spc="300" dirty="0">
                <a:latin typeface="Arial"/>
                <a:cs typeface="Arial"/>
              </a:rPr>
              <a:t> </a:t>
            </a:r>
            <a:r>
              <a:rPr sz="1900" spc="-10" dirty="0">
                <a:latin typeface="Arial"/>
                <a:cs typeface="Arial"/>
              </a:rPr>
              <a:t>its</a:t>
            </a:r>
            <a:r>
              <a:rPr sz="1900" spc="305" dirty="0">
                <a:latin typeface="Arial"/>
                <a:cs typeface="Arial"/>
              </a:rPr>
              <a:t> </a:t>
            </a:r>
            <a:r>
              <a:rPr sz="1900" spc="-10" dirty="0">
                <a:latin typeface="Arial"/>
                <a:cs typeface="Arial"/>
              </a:rPr>
              <a:t>first</a:t>
            </a:r>
            <a:endParaRPr sz="1900">
              <a:latin typeface="Arial"/>
              <a:cs typeface="Arial"/>
            </a:endParaRPr>
          </a:p>
          <a:p>
            <a:pPr marL="12700" marR="7620">
              <a:lnSpc>
                <a:spcPct val="80000"/>
              </a:lnSpc>
              <a:spcBef>
                <a:spcPts val="225"/>
              </a:spcBef>
            </a:pPr>
            <a:r>
              <a:rPr sz="1900" spc="-5" dirty="0">
                <a:latin typeface="Arial"/>
                <a:cs typeface="Arial"/>
              </a:rPr>
              <a:t>instinctive stage. We pre-suppose </a:t>
            </a:r>
            <a:r>
              <a:rPr sz="1900" dirty="0">
                <a:latin typeface="Arial"/>
                <a:cs typeface="Arial"/>
              </a:rPr>
              <a:t>labour in </a:t>
            </a:r>
            <a:r>
              <a:rPr sz="1900" spc="-5" dirty="0">
                <a:latin typeface="Arial"/>
                <a:cs typeface="Arial"/>
              </a:rPr>
              <a:t>a form that stamps </a:t>
            </a:r>
            <a:r>
              <a:rPr sz="1900" dirty="0">
                <a:latin typeface="Arial"/>
                <a:cs typeface="Arial"/>
              </a:rPr>
              <a:t>it </a:t>
            </a:r>
            <a:r>
              <a:rPr sz="1900" spc="-5" dirty="0">
                <a:latin typeface="Arial"/>
                <a:cs typeface="Arial"/>
              </a:rPr>
              <a:t>as  </a:t>
            </a:r>
            <a:r>
              <a:rPr sz="1900" dirty="0">
                <a:latin typeface="Arial"/>
                <a:cs typeface="Arial"/>
              </a:rPr>
              <a:t>exclusively</a:t>
            </a:r>
            <a:r>
              <a:rPr sz="1900" spc="-65" dirty="0">
                <a:latin typeface="Arial"/>
                <a:cs typeface="Arial"/>
              </a:rPr>
              <a:t> </a:t>
            </a:r>
            <a:r>
              <a:rPr sz="1900" spc="-5" dirty="0">
                <a:latin typeface="Arial"/>
                <a:cs typeface="Arial"/>
              </a:rPr>
              <a:t>human.</a:t>
            </a:r>
            <a:endParaRPr sz="1900">
              <a:latin typeface="Arial"/>
              <a:cs typeface="Arial"/>
            </a:endParaRPr>
          </a:p>
        </p:txBody>
      </p:sp>
      <p:sp>
        <p:nvSpPr>
          <p:cNvPr id="3" name="object 3"/>
          <p:cNvSpPr/>
          <p:nvPr/>
        </p:nvSpPr>
        <p:spPr>
          <a:xfrm>
            <a:off x="2438425" y="5410225"/>
            <a:ext cx="4267174" cy="121917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5563" y="822452"/>
            <a:ext cx="8039100" cy="4030979"/>
          </a:xfrm>
          <a:prstGeom prst="rect">
            <a:avLst/>
          </a:prstGeom>
        </p:spPr>
        <p:txBody>
          <a:bodyPr vert="horz" wrap="square" lIns="0" tIns="67310" rIns="0" bIns="0" rtlCol="0">
            <a:spAutoFit/>
          </a:bodyPr>
          <a:lstStyle/>
          <a:p>
            <a:pPr marL="12700" marR="6350" algn="just">
              <a:lnSpc>
                <a:spcPct val="80000"/>
              </a:lnSpc>
              <a:spcBef>
                <a:spcPts val="530"/>
              </a:spcBef>
            </a:pPr>
            <a:r>
              <a:rPr sz="1800" dirty="0">
                <a:latin typeface="Times New Roman"/>
                <a:cs typeface="Times New Roman"/>
              </a:rPr>
              <a:t>… </a:t>
            </a:r>
            <a:r>
              <a:rPr sz="1800" spc="-5" dirty="0">
                <a:latin typeface="Times New Roman"/>
                <a:cs typeface="Times New Roman"/>
              </a:rPr>
              <a:t>A spider conducts operations that </a:t>
            </a:r>
            <a:r>
              <a:rPr sz="1800" spc="-10" dirty="0">
                <a:latin typeface="Times New Roman"/>
                <a:cs typeface="Times New Roman"/>
              </a:rPr>
              <a:t>resemble </a:t>
            </a:r>
            <a:r>
              <a:rPr sz="1800" dirty="0">
                <a:latin typeface="Times New Roman"/>
                <a:cs typeface="Times New Roman"/>
              </a:rPr>
              <a:t>those of a </a:t>
            </a:r>
            <a:r>
              <a:rPr sz="1800" spc="-20" dirty="0">
                <a:latin typeface="Times New Roman"/>
                <a:cs typeface="Times New Roman"/>
              </a:rPr>
              <a:t>weaver, </a:t>
            </a:r>
            <a:r>
              <a:rPr sz="1800" spc="-10" dirty="0">
                <a:latin typeface="Times New Roman"/>
                <a:cs typeface="Times New Roman"/>
              </a:rPr>
              <a:t>and </a:t>
            </a:r>
            <a:r>
              <a:rPr sz="1800" dirty="0">
                <a:latin typeface="Times New Roman"/>
                <a:cs typeface="Times New Roman"/>
              </a:rPr>
              <a:t>a </a:t>
            </a:r>
            <a:r>
              <a:rPr sz="1800" spc="-5" dirty="0">
                <a:latin typeface="Times New Roman"/>
                <a:cs typeface="Times New Roman"/>
              </a:rPr>
              <a:t>bee puts </a:t>
            </a:r>
            <a:r>
              <a:rPr sz="1800" dirty="0">
                <a:latin typeface="Times New Roman"/>
                <a:cs typeface="Times New Roman"/>
              </a:rPr>
              <a:t>to  </a:t>
            </a:r>
            <a:r>
              <a:rPr sz="1800" spc="-5" dirty="0">
                <a:latin typeface="Times New Roman"/>
                <a:cs typeface="Times New Roman"/>
              </a:rPr>
              <a:t>shame </a:t>
            </a:r>
            <a:r>
              <a:rPr sz="1800" dirty="0">
                <a:latin typeface="Times New Roman"/>
                <a:cs typeface="Times New Roman"/>
              </a:rPr>
              <a:t>many </a:t>
            </a:r>
            <a:r>
              <a:rPr sz="1800" spc="-5" dirty="0">
                <a:latin typeface="Times New Roman"/>
                <a:cs typeface="Times New Roman"/>
              </a:rPr>
              <a:t>an architect </a:t>
            </a:r>
            <a:r>
              <a:rPr sz="1800" dirty="0">
                <a:latin typeface="Times New Roman"/>
                <a:cs typeface="Times New Roman"/>
              </a:rPr>
              <a:t>in the </a:t>
            </a:r>
            <a:r>
              <a:rPr sz="1800" spc="-5" dirty="0">
                <a:latin typeface="Times New Roman"/>
                <a:cs typeface="Times New Roman"/>
              </a:rPr>
              <a:t>construction </a:t>
            </a:r>
            <a:r>
              <a:rPr sz="1800" dirty="0">
                <a:latin typeface="Times New Roman"/>
                <a:cs typeface="Times New Roman"/>
              </a:rPr>
              <a:t>of </a:t>
            </a:r>
            <a:r>
              <a:rPr sz="1800" spc="-5" dirty="0">
                <a:latin typeface="Times New Roman"/>
                <a:cs typeface="Times New Roman"/>
              </a:rPr>
              <a:t>her cells. </a:t>
            </a:r>
            <a:r>
              <a:rPr sz="1800" dirty="0">
                <a:latin typeface="Times New Roman"/>
                <a:cs typeface="Times New Roman"/>
              </a:rPr>
              <a:t>But </a:t>
            </a:r>
            <a:r>
              <a:rPr sz="1800" spc="-5" dirty="0">
                <a:latin typeface="Times New Roman"/>
                <a:cs typeface="Times New Roman"/>
              </a:rPr>
              <a:t>what distinguishes </a:t>
            </a:r>
            <a:r>
              <a:rPr sz="1800" dirty="0">
                <a:latin typeface="Times New Roman"/>
                <a:cs typeface="Times New Roman"/>
              </a:rPr>
              <a:t>the  </a:t>
            </a:r>
            <a:r>
              <a:rPr sz="1800" spc="-10" dirty="0">
                <a:latin typeface="Times New Roman"/>
                <a:cs typeface="Times New Roman"/>
              </a:rPr>
              <a:t>worst </a:t>
            </a:r>
            <a:r>
              <a:rPr sz="1800" spc="-5" dirty="0">
                <a:latin typeface="Times New Roman"/>
                <a:cs typeface="Times New Roman"/>
              </a:rPr>
              <a:t>architect </a:t>
            </a:r>
            <a:r>
              <a:rPr sz="1800" dirty="0">
                <a:latin typeface="Times New Roman"/>
                <a:cs typeface="Times New Roman"/>
              </a:rPr>
              <a:t>from the </a:t>
            </a:r>
            <a:r>
              <a:rPr sz="1800" spc="-5" dirty="0">
                <a:latin typeface="Times New Roman"/>
                <a:cs typeface="Times New Roman"/>
              </a:rPr>
              <a:t>best </a:t>
            </a:r>
            <a:r>
              <a:rPr sz="1800" dirty="0">
                <a:latin typeface="Times New Roman"/>
                <a:cs typeface="Times New Roman"/>
              </a:rPr>
              <a:t>of </a:t>
            </a:r>
            <a:r>
              <a:rPr sz="1800" spc="-5" dirty="0">
                <a:latin typeface="Times New Roman"/>
                <a:cs typeface="Times New Roman"/>
              </a:rPr>
              <a:t>bees is this, that </a:t>
            </a:r>
            <a:r>
              <a:rPr sz="1800" dirty="0">
                <a:latin typeface="Times New Roman"/>
                <a:cs typeface="Times New Roman"/>
              </a:rPr>
              <a:t>the </a:t>
            </a:r>
            <a:r>
              <a:rPr sz="1800" spc="-10" dirty="0">
                <a:latin typeface="Times New Roman"/>
                <a:cs typeface="Times New Roman"/>
              </a:rPr>
              <a:t>architect </a:t>
            </a:r>
            <a:r>
              <a:rPr sz="1800" spc="-5" dirty="0">
                <a:latin typeface="Times New Roman"/>
                <a:cs typeface="Times New Roman"/>
              </a:rPr>
              <a:t>raises </a:t>
            </a:r>
            <a:r>
              <a:rPr sz="1800" dirty="0">
                <a:latin typeface="Times New Roman"/>
                <a:cs typeface="Times New Roman"/>
              </a:rPr>
              <a:t>his </a:t>
            </a:r>
            <a:r>
              <a:rPr sz="1800" spc="-5" dirty="0">
                <a:latin typeface="Times New Roman"/>
                <a:cs typeface="Times New Roman"/>
              </a:rPr>
              <a:t>structure </a:t>
            </a:r>
            <a:r>
              <a:rPr sz="1800" dirty="0">
                <a:latin typeface="Times New Roman"/>
                <a:cs typeface="Times New Roman"/>
              </a:rPr>
              <a:t>in  </a:t>
            </a:r>
            <a:r>
              <a:rPr sz="1800" spc="-10" dirty="0">
                <a:latin typeface="Times New Roman"/>
                <a:cs typeface="Times New Roman"/>
              </a:rPr>
              <a:t>imagination </a:t>
            </a:r>
            <a:r>
              <a:rPr sz="1800" spc="-5" dirty="0">
                <a:latin typeface="Times New Roman"/>
                <a:cs typeface="Times New Roman"/>
              </a:rPr>
              <a:t>before </a:t>
            </a:r>
            <a:r>
              <a:rPr sz="1800" dirty="0">
                <a:latin typeface="Times New Roman"/>
                <a:cs typeface="Times New Roman"/>
              </a:rPr>
              <a:t>he </a:t>
            </a:r>
            <a:r>
              <a:rPr sz="1800" spc="-10" dirty="0">
                <a:latin typeface="Times New Roman"/>
                <a:cs typeface="Times New Roman"/>
              </a:rPr>
              <a:t>erects </a:t>
            </a:r>
            <a:r>
              <a:rPr sz="1800" dirty="0">
                <a:latin typeface="Times New Roman"/>
                <a:cs typeface="Times New Roman"/>
              </a:rPr>
              <a:t>it in</a:t>
            </a:r>
            <a:r>
              <a:rPr sz="1800" spc="5" dirty="0">
                <a:latin typeface="Times New Roman"/>
                <a:cs typeface="Times New Roman"/>
              </a:rPr>
              <a:t> </a:t>
            </a:r>
            <a:r>
              <a:rPr sz="1800" spc="-25" dirty="0">
                <a:latin typeface="Times New Roman"/>
                <a:cs typeface="Times New Roman"/>
              </a:rPr>
              <a:t>reality.</a:t>
            </a:r>
            <a:endParaRPr sz="1800">
              <a:latin typeface="Times New Roman"/>
              <a:cs typeface="Times New Roman"/>
            </a:endParaRPr>
          </a:p>
          <a:p>
            <a:pPr>
              <a:lnSpc>
                <a:spcPct val="100000"/>
              </a:lnSpc>
              <a:spcBef>
                <a:spcPts val="40"/>
              </a:spcBef>
            </a:pPr>
            <a:endParaRPr sz="2200">
              <a:latin typeface="Times New Roman"/>
              <a:cs typeface="Times New Roman"/>
            </a:endParaRPr>
          </a:p>
          <a:p>
            <a:pPr marL="13335" marR="5080" indent="-1270" algn="just">
              <a:lnSpc>
                <a:spcPts val="1730"/>
              </a:lnSpc>
              <a:spcBef>
                <a:spcPts val="5"/>
              </a:spcBef>
            </a:pPr>
            <a:r>
              <a:rPr sz="1800" spc="-20" dirty="0">
                <a:latin typeface="Times New Roman"/>
                <a:cs typeface="Times New Roman"/>
              </a:rPr>
              <a:t>At </a:t>
            </a:r>
            <a:r>
              <a:rPr sz="1800" dirty="0">
                <a:latin typeface="Times New Roman"/>
                <a:cs typeface="Times New Roman"/>
              </a:rPr>
              <a:t>the </a:t>
            </a:r>
            <a:r>
              <a:rPr sz="1800" spc="-5" dirty="0">
                <a:latin typeface="Times New Roman"/>
                <a:cs typeface="Times New Roman"/>
              </a:rPr>
              <a:t>end </a:t>
            </a:r>
            <a:r>
              <a:rPr sz="1800" dirty="0">
                <a:latin typeface="Times New Roman"/>
                <a:cs typeface="Times New Roman"/>
              </a:rPr>
              <a:t>of every </a:t>
            </a:r>
            <a:r>
              <a:rPr sz="1800" spc="-10" dirty="0">
                <a:latin typeface="Times New Roman"/>
                <a:cs typeface="Times New Roman"/>
              </a:rPr>
              <a:t>labour-process, </a:t>
            </a:r>
            <a:r>
              <a:rPr sz="1800" spc="-20" dirty="0">
                <a:latin typeface="Times New Roman"/>
                <a:cs typeface="Times New Roman"/>
              </a:rPr>
              <a:t>we </a:t>
            </a:r>
            <a:r>
              <a:rPr sz="1800" spc="-5" dirty="0">
                <a:latin typeface="Times New Roman"/>
                <a:cs typeface="Times New Roman"/>
              </a:rPr>
              <a:t>get </a:t>
            </a:r>
            <a:r>
              <a:rPr sz="1800" dirty="0">
                <a:latin typeface="Times New Roman"/>
                <a:cs typeface="Times New Roman"/>
              </a:rPr>
              <a:t>a result </a:t>
            </a:r>
            <a:r>
              <a:rPr sz="1800" spc="-5" dirty="0">
                <a:latin typeface="Times New Roman"/>
                <a:cs typeface="Times New Roman"/>
              </a:rPr>
              <a:t>that already existed </a:t>
            </a:r>
            <a:r>
              <a:rPr sz="1800" dirty="0">
                <a:latin typeface="Times New Roman"/>
                <a:cs typeface="Times New Roman"/>
              </a:rPr>
              <a:t>in the  </a:t>
            </a:r>
            <a:r>
              <a:rPr sz="1800" spc="-5" dirty="0">
                <a:latin typeface="Times New Roman"/>
                <a:cs typeface="Times New Roman"/>
              </a:rPr>
              <a:t>imagination </a:t>
            </a:r>
            <a:r>
              <a:rPr sz="1800" dirty="0">
                <a:latin typeface="Times New Roman"/>
                <a:cs typeface="Times New Roman"/>
              </a:rPr>
              <a:t>of the </a:t>
            </a:r>
            <a:r>
              <a:rPr sz="1800" spc="-10" dirty="0">
                <a:latin typeface="Times New Roman"/>
                <a:cs typeface="Times New Roman"/>
              </a:rPr>
              <a:t>labourer </a:t>
            </a:r>
            <a:r>
              <a:rPr sz="1800" spc="-5" dirty="0">
                <a:latin typeface="Times New Roman"/>
                <a:cs typeface="Times New Roman"/>
              </a:rPr>
              <a:t>at its commencement. He </a:t>
            </a:r>
            <a:r>
              <a:rPr sz="1800" dirty="0">
                <a:latin typeface="Times New Roman"/>
                <a:cs typeface="Times New Roman"/>
              </a:rPr>
              <a:t>not </a:t>
            </a:r>
            <a:r>
              <a:rPr sz="1800" spc="-5" dirty="0">
                <a:latin typeface="Times New Roman"/>
                <a:cs typeface="Times New Roman"/>
              </a:rPr>
              <a:t>only </a:t>
            </a:r>
            <a:r>
              <a:rPr sz="1800" spc="-10" dirty="0">
                <a:latin typeface="Times New Roman"/>
                <a:cs typeface="Times New Roman"/>
              </a:rPr>
              <a:t>effects </a:t>
            </a:r>
            <a:r>
              <a:rPr sz="1800" dirty="0">
                <a:latin typeface="Times New Roman"/>
                <a:cs typeface="Times New Roman"/>
              </a:rPr>
              <a:t>a </a:t>
            </a:r>
            <a:r>
              <a:rPr sz="1800" spc="-5" dirty="0">
                <a:latin typeface="Times New Roman"/>
                <a:cs typeface="Times New Roman"/>
              </a:rPr>
              <a:t>change </a:t>
            </a:r>
            <a:r>
              <a:rPr sz="1800" dirty="0">
                <a:latin typeface="Times New Roman"/>
                <a:cs typeface="Times New Roman"/>
              </a:rPr>
              <a:t>of form  in </a:t>
            </a:r>
            <a:r>
              <a:rPr sz="1800" spc="-5" dirty="0">
                <a:latin typeface="Times New Roman"/>
                <a:cs typeface="Times New Roman"/>
              </a:rPr>
              <a:t>the </a:t>
            </a:r>
            <a:r>
              <a:rPr sz="1800" spc="-10" dirty="0">
                <a:latin typeface="Times New Roman"/>
                <a:cs typeface="Times New Roman"/>
              </a:rPr>
              <a:t>material </a:t>
            </a:r>
            <a:r>
              <a:rPr sz="1800" dirty="0">
                <a:latin typeface="Times New Roman"/>
                <a:cs typeface="Times New Roman"/>
              </a:rPr>
              <a:t>on </a:t>
            </a:r>
            <a:r>
              <a:rPr sz="1800" spc="-10" dirty="0">
                <a:latin typeface="Times New Roman"/>
                <a:cs typeface="Times New Roman"/>
              </a:rPr>
              <a:t>which </a:t>
            </a:r>
            <a:r>
              <a:rPr sz="1800" dirty="0">
                <a:latin typeface="Times New Roman"/>
                <a:cs typeface="Times New Roman"/>
              </a:rPr>
              <a:t>he </a:t>
            </a:r>
            <a:r>
              <a:rPr sz="1800" spc="-5" dirty="0">
                <a:latin typeface="Times New Roman"/>
                <a:cs typeface="Times New Roman"/>
              </a:rPr>
              <a:t>works, but </a:t>
            </a:r>
            <a:r>
              <a:rPr sz="1800" dirty="0">
                <a:latin typeface="Times New Roman"/>
                <a:cs typeface="Times New Roman"/>
              </a:rPr>
              <a:t>he </a:t>
            </a:r>
            <a:r>
              <a:rPr sz="1800" spc="-5" dirty="0">
                <a:latin typeface="Times New Roman"/>
                <a:cs typeface="Times New Roman"/>
              </a:rPr>
              <a:t>also realises </a:t>
            </a:r>
            <a:r>
              <a:rPr sz="1800" dirty="0">
                <a:latin typeface="Times New Roman"/>
                <a:cs typeface="Times New Roman"/>
              </a:rPr>
              <a:t>a </a:t>
            </a:r>
            <a:r>
              <a:rPr sz="1800" spc="-5" dirty="0">
                <a:latin typeface="Times New Roman"/>
                <a:cs typeface="Times New Roman"/>
              </a:rPr>
              <a:t>purpose </a:t>
            </a:r>
            <a:r>
              <a:rPr sz="1800" spc="-10" dirty="0">
                <a:latin typeface="Times New Roman"/>
                <a:cs typeface="Times New Roman"/>
              </a:rPr>
              <a:t>of </a:t>
            </a:r>
            <a:r>
              <a:rPr sz="1800" dirty="0">
                <a:latin typeface="Times New Roman"/>
                <a:cs typeface="Times New Roman"/>
              </a:rPr>
              <a:t>his </a:t>
            </a:r>
            <a:r>
              <a:rPr sz="1800" spc="-10" dirty="0">
                <a:latin typeface="Times New Roman"/>
                <a:cs typeface="Times New Roman"/>
              </a:rPr>
              <a:t>own </a:t>
            </a:r>
            <a:r>
              <a:rPr sz="1800" spc="-5" dirty="0">
                <a:latin typeface="Times New Roman"/>
                <a:cs typeface="Times New Roman"/>
              </a:rPr>
              <a:t>that </a:t>
            </a:r>
            <a:r>
              <a:rPr sz="1800" spc="-10" dirty="0">
                <a:latin typeface="Times New Roman"/>
                <a:cs typeface="Times New Roman"/>
              </a:rPr>
              <a:t>gives  </a:t>
            </a:r>
            <a:r>
              <a:rPr sz="1800" dirty="0">
                <a:latin typeface="Times New Roman"/>
                <a:cs typeface="Times New Roman"/>
              </a:rPr>
              <a:t>the </a:t>
            </a:r>
            <a:r>
              <a:rPr sz="1800" spc="-5" dirty="0">
                <a:latin typeface="Times New Roman"/>
                <a:cs typeface="Times New Roman"/>
              </a:rPr>
              <a:t>law </a:t>
            </a:r>
            <a:r>
              <a:rPr sz="1800" dirty="0">
                <a:latin typeface="Times New Roman"/>
                <a:cs typeface="Times New Roman"/>
              </a:rPr>
              <a:t>to his </a:t>
            </a:r>
            <a:r>
              <a:rPr sz="1800" spc="-5" dirty="0">
                <a:latin typeface="Times New Roman"/>
                <a:cs typeface="Times New Roman"/>
              </a:rPr>
              <a:t>modus operandi, and </a:t>
            </a:r>
            <a:r>
              <a:rPr sz="1800" dirty="0">
                <a:latin typeface="Times New Roman"/>
                <a:cs typeface="Times New Roman"/>
              </a:rPr>
              <a:t>to </a:t>
            </a:r>
            <a:r>
              <a:rPr sz="1800" spc="-10" dirty="0">
                <a:latin typeface="Times New Roman"/>
                <a:cs typeface="Times New Roman"/>
              </a:rPr>
              <a:t>which </a:t>
            </a:r>
            <a:r>
              <a:rPr sz="1800" dirty="0">
                <a:latin typeface="Times New Roman"/>
                <a:cs typeface="Times New Roman"/>
              </a:rPr>
              <a:t>he </a:t>
            </a:r>
            <a:r>
              <a:rPr sz="1800" spc="-10" dirty="0">
                <a:latin typeface="Times New Roman"/>
                <a:cs typeface="Times New Roman"/>
              </a:rPr>
              <a:t>must </a:t>
            </a:r>
            <a:r>
              <a:rPr sz="1800" spc="-5" dirty="0">
                <a:latin typeface="Times New Roman"/>
                <a:cs typeface="Times New Roman"/>
              </a:rPr>
              <a:t>subordinate </a:t>
            </a:r>
            <a:r>
              <a:rPr sz="1800" dirty="0">
                <a:latin typeface="Times New Roman"/>
                <a:cs typeface="Times New Roman"/>
              </a:rPr>
              <a:t>his </a:t>
            </a:r>
            <a:r>
              <a:rPr sz="1800" spc="-10" dirty="0">
                <a:latin typeface="Times New Roman"/>
                <a:cs typeface="Times New Roman"/>
              </a:rPr>
              <a:t>will. And </a:t>
            </a:r>
            <a:r>
              <a:rPr sz="1800" dirty="0">
                <a:latin typeface="Times New Roman"/>
                <a:cs typeface="Times New Roman"/>
              </a:rPr>
              <a:t>this  </a:t>
            </a:r>
            <a:r>
              <a:rPr sz="1800" spc="-5" dirty="0">
                <a:latin typeface="Times New Roman"/>
                <a:cs typeface="Times New Roman"/>
              </a:rPr>
              <a:t>subordination is </a:t>
            </a:r>
            <a:r>
              <a:rPr sz="1800" spc="-10" dirty="0">
                <a:latin typeface="Times New Roman"/>
                <a:cs typeface="Times New Roman"/>
              </a:rPr>
              <a:t>no </a:t>
            </a:r>
            <a:r>
              <a:rPr sz="1800" spc="-15" dirty="0">
                <a:latin typeface="Times New Roman"/>
                <a:cs typeface="Times New Roman"/>
              </a:rPr>
              <a:t>mere </a:t>
            </a:r>
            <a:r>
              <a:rPr sz="1800" spc="-5" dirty="0">
                <a:latin typeface="Times New Roman"/>
                <a:cs typeface="Times New Roman"/>
              </a:rPr>
              <a:t>momentary act. Besides </a:t>
            </a:r>
            <a:r>
              <a:rPr sz="1800" dirty="0">
                <a:latin typeface="Times New Roman"/>
                <a:cs typeface="Times New Roman"/>
              </a:rPr>
              <a:t>the </a:t>
            </a:r>
            <a:r>
              <a:rPr sz="1800" spc="-5" dirty="0">
                <a:latin typeface="Times New Roman"/>
                <a:cs typeface="Times New Roman"/>
              </a:rPr>
              <a:t>exertion </a:t>
            </a:r>
            <a:r>
              <a:rPr sz="1800" dirty="0">
                <a:latin typeface="Times New Roman"/>
                <a:cs typeface="Times New Roman"/>
              </a:rPr>
              <a:t>of </a:t>
            </a:r>
            <a:r>
              <a:rPr sz="1800" spc="-5" dirty="0">
                <a:latin typeface="Times New Roman"/>
                <a:cs typeface="Times New Roman"/>
              </a:rPr>
              <a:t>the bodily </a:t>
            </a:r>
            <a:r>
              <a:rPr sz="1800" spc="-10" dirty="0">
                <a:latin typeface="Times New Roman"/>
                <a:cs typeface="Times New Roman"/>
              </a:rPr>
              <a:t>organs, </a:t>
            </a:r>
            <a:r>
              <a:rPr sz="1800" spc="-5" dirty="0">
                <a:latin typeface="Times New Roman"/>
                <a:cs typeface="Times New Roman"/>
              </a:rPr>
              <a:t>the  process </a:t>
            </a:r>
            <a:r>
              <a:rPr sz="1800" spc="-10" dirty="0">
                <a:latin typeface="Times New Roman"/>
                <a:cs typeface="Times New Roman"/>
              </a:rPr>
              <a:t>demands </a:t>
            </a:r>
            <a:r>
              <a:rPr sz="1800" spc="-5" dirty="0">
                <a:latin typeface="Times New Roman"/>
                <a:cs typeface="Times New Roman"/>
              </a:rPr>
              <a:t>that, during the whole operation, </a:t>
            </a:r>
            <a:r>
              <a:rPr sz="1800" dirty="0">
                <a:latin typeface="Times New Roman"/>
                <a:cs typeface="Times New Roman"/>
              </a:rPr>
              <a:t>the </a:t>
            </a:r>
            <a:r>
              <a:rPr sz="1800" spc="-20" dirty="0">
                <a:latin typeface="Times New Roman"/>
                <a:cs typeface="Times New Roman"/>
              </a:rPr>
              <a:t>workman’s </a:t>
            </a:r>
            <a:r>
              <a:rPr sz="1800" spc="-10" dirty="0">
                <a:latin typeface="Times New Roman"/>
                <a:cs typeface="Times New Roman"/>
              </a:rPr>
              <a:t>will </a:t>
            </a:r>
            <a:r>
              <a:rPr sz="1800" dirty="0">
                <a:latin typeface="Times New Roman"/>
                <a:cs typeface="Times New Roman"/>
              </a:rPr>
              <a:t>be </a:t>
            </a:r>
            <a:r>
              <a:rPr sz="1800" spc="-5" dirty="0">
                <a:latin typeface="Times New Roman"/>
                <a:cs typeface="Times New Roman"/>
              </a:rPr>
              <a:t>steadily </a:t>
            </a:r>
            <a:r>
              <a:rPr sz="1800" dirty="0">
                <a:latin typeface="Times New Roman"/>
                <a:cs typeface="Times New Roman"/>
              </a:rPr>
              <a:t>in  </a:t>
            </a:r>
            <a:r>
              <a:rPr sz="1800" spc="-5" dirty="0">
                <a:latin typeface="Times New Roman"/>
                <a:cs typeface="Times New Roman"/>
              </a:rPr>
              <a:t>consonance </a:t>
            </a:r>
            <a:r>
              <a:rPr sz="1800" spc="-10" dirty="0">
                <a:latin typeface="Times New Roman"/>
                <a:cs typeface="Times New Roman"/>
              </a:rPr>
              <a:t>with </a:t>
            </a:r>
            <a:r>
              <a:rPr sz="1800" dirty="0">
                <a:latin typeface="Times New Roman"/>
                <a:cs typeface="Times New Roman"/>
              </a:rPr>
              <a:t>his</a:t>
            </a:r>
            <a:r>
              <a:rPr sz="1800" spc="-50" dirty="0">
                <a:latin typeface="Times New Roman"/>
                <a:cs typeface="Times New Roman"/>
              </a:rPr>
              <a:t> </a:t>
            </a:r>
            <a:r>
              <a:rPr sz="1800" dirty="0">
                <a:latin typeface="Times New Roman"/>
                <a:cs typeface="Times New Roman"/>
              </a:rPr>
              <a:t>purpose.</a:t>
            </a:r>
            <a:endParaRPr sz="1800">
              <a:latin typeface="Times New Roman"/>
              <a:cs typeface="Times New Roman"/>
            </a:endParaRPr>
          </a:p>
          <a:p>
            <a:pPr>
              <a:lnSpc>
                <a:spcPct val="100000"/>
              </a:lnSpc>
            </a:pPr>
            <a:endParaRPr sz="2250">
              <a:latin typeface="Times New Roman"/>
              <a:cs typeface="Times New Roman"/>
            </a:endParaRPr>
          </a:p>
          <a:p>
            <a:pPr marL="12700" marR="6350" algn="just">
              <a:lnSpc>
                <a:spcPts val="1730"/>
              </a:lnSpc>
            </a:pPr>
            <a:r>
              <a:rPr sz="1800" spc="-5" dirty="0">
                <a:latin typeface="Times New Roman"/>
                <a:cs typeface="Times New Roman"/>
              </a:rPr>
              <a:t>This </a:t>
            </a:r>
            <a:r>
              <a:rPr sz="1800" spc="-10" dirty="0">
                <a:latin typeface="Times New Roman"/>
                <a:cs typeface="Times New Roman"/>
              </a:rPr>
              <a:t>means </a:t>
            </a:r>
            <a:r>
              <a:rPr sz="1800" spc="-5" dirty="0">
                <a:latin typeface="Times New Roman"/>
                <a:cs typeface="Times New Roman"/>
              </a:rPr>
              <a:t>close attention. The </a:t>
            </a:r>
            <a:r>
              <a:rPr sz="1800" spc="-10" dirty="0">
                <a:latin typeface="Times New Roman"/>
                <a:cs typeface="Times New Roman"/>
              </a:rPr>
              <a:t>less </a:t>
            </a:r>
            <a:r>
              <a:rPr sz="1800" dirty="0">
                <a:latin typeface="Times New Roman"/>
                <a:cs typeface="Times New Roman"/>
              </a:rPr>
              <a:t>he </a:t>
            </a:r>
            <a:r>
              <a:rPr sz="1800" spc="-5" dirty="0">
                <a:latin typeface="Times New Roman"/>
                <a:cs typeface="Times New Roman"/>
              </a:rPr>
              <a:t>is attracted </a:t>
            </a:r>
            <a:r>
              <a:rPr sz="1800" dirty="0">
                <a:latin typeface="Times New Roman"/>
                <a:cs typeface="Times New Roman"/>
              </a:rPr>
              <a:t>by the nature of the </a:t>
            </a:r>
            <a:r>
              <a:rPr sz="1800" spc="-10" dirty="0">
                <a:latin typeface="Times New Roman"/>
                <a:cs typeface="Times New Roman"/>
              </a:rPr>
              <a:t>work, </a:t>
            </a:r>
            <a:r>
              <a:rPr sz="1800" spc="-5" dirty="0">
                <a:latin typeface="Times New Roman"/>
                <a:cs typeface="Times New Roman"/>
              </a:rPr>
              <a:t>and </a:t>
            </a:r>
            <a:r>
              <a:rPr sz="1800" spc="-10" dirty="0">
                <a:latin typeface="Times New Roman"/>
                <a:cs typeface="Times New Roman"/>
              </a:rPr>
              <a:t>the  mode </a:t>
            </a:r>
            <a:r>
              <a:rPr sz="1800" spc="-5" dirty="0">
                <a:latin typeface="Times New Roman"/>
                <a:cs typeface="Times New Roman"/>
              </a:rPr>
              <a:t>in </a:t>
            </a:r>
            <a:r>
              <a:rPr sz="1800" spc="-10" dirty="0">
                <a:latin typeface="Times New Roman"/>
                <a:cs typeface="Times New Roman"/>
              </a:rPr>
              <a:t>which </a:t>
            </a:r>
            <a:r>
              <a:rPr sz="1800" dirty="0">
                <a:latin typeface="Times New Roman"/>
                <a:cs typeface="Times New Roman"/>
              </a:rPr>
              <a:t>it </a:t>
            </a:r>
            <a:r>
              <a:rPr sz="1800" spc="-5" dirty="0">
                <a:latin typeface="Times New Roman"/>
                <a:cs typeface="Times New Roman"/>
              </a:rPr>
              <a:t>is carried </a:t>
            </a:r>
            <a:r>
              <a:rPr sz="1800" dirty="0">
                <a:latin typeface="Times New Roman"/>
                <a:cs typeface="Times New Roman"/>
              </a:rPr>
              <a:t>on, </a:t>
            </a:r>
            <a:r>
              <a:rPr sz="1800" spc="-5" dirty="0">
                <a:latin typeface="Times New Roman"/>
                <a:cs typeface="Times New Roman"/>
              </a:rPr>
              <a:t>and </a:t>
            </a:r>
            <a:r>
              <a:rPr sz="1800" dirty="0">
                <a:latin typeface="Times New Roman"/>
                <a:cs typeface="Times New Roman"/>
              </a:rPr>
              <a:t>the </a:t>
            </a:r>
            <a:r>
              <a:rPr sz="1800" spc="-5" dirty="0">
                <a:latin typeface="Times New Roman"/>
                <a:cs typeface="Times New Roman"/>
              </a:rPr>
              <a:t>less, therefore, </a:t>
            </a:r>
            <a:r>
              <a:rPr sz="1800" dirty="0">
                <a:latin typeface="Times New Roman"/>
                <a:cs typeface="Times New Roman"/>
              </a:rPr>
              <a:t>he </a:t>
            </a:r>
            <a:r>
              <a:rPr sz="1800" spc="-10" dirty="0">
                <a:latin typeface="Times New Roman"/>
                <a:cs typeface="Times New Roman"/>
              </a:rPr>
              <a:t>enjoys </a:t>
            </a:r>
            <a:r>
              <a:rPr sz="1800" dirty="0">
                <a:latin typeface="Times New Roman"/>
                <a:cs typeface="Times New Roman"/>
              </a:rPr>
              <a:t>it </a:t>
            </a:r>
            <a:r>
              <a:rPr sz="1800" spc="-10" dirty="0">
                <a:latin typeface="Times New Roman"/>
                <a:cs typeface="Times New Roman"/>
              </a:rPr>
              <a:t>as </a:t>
            </a:r>
            <a:r>
              <a:rPr sz="1800" spc="-5" dirty="0">
                <a:latin typeface="Times New Roman"/>
                <a:cs typeface="Times New Roman"/>
              </a:rPr>
              <a:t>something </a:t>
            </a:r>
            <a:r>
              <a:rPr sz="1800" spc="-10" dirty="0">
                <a:latin typeface="Times New Roman"/>
                <a:cs typeface="Times New Roman"/>
              </a:rPr>
              <a:t>which  gives </a:t>
            </a:r>
            <a:r>
              <a:rPr sz="1800" dirty="0">
                <a:latin typeface="Times New Roman"/>
                <a:cs typeface="Times New Roman"/>
              </a:rPr>
              <a:t>play to his </a:t>
            </a:r>
            <a:r>
              <a:rPr sz="1800" spc="-5" dirty="0">
                <a:latin typeface="Times New Roman"/>
                <a:cs typeface="Times New Roman"/>
              </a:rPr>
              <a:t>bodily and </a:t>
            </a:r>
            <a:r>
              <a:rPr sz="1800" spc="-10" dirty="0">
                <a:latin typeface="Times New Roman"/>
                <a:cs typeface="Times New Roman"/>
              </a:rPr>
              <a:t>mental powers, </a:t>
            </a:r>
            <a:r>
              <a:rPr sz="1800" dirty="0">
                <a:latin typeface="Times New Roman"/>
                <a:cs typeface="Times New Roman"/>
              </a:rPr>
              <a:t>the </a:t>
            </a:r>
            <a:r>
              <a:rPr sz="1800" spc="-10" dirty="0">
                <a:latin typeface="Times New Roman"/>
                <a:cs typeface="Times New Roman"/>
              </a:rPr>
              <a:t>more </a:t>
            </a:r>
            <a:r>
              <a:rPr sz="1800" spc="-5" dirty="0">
                <a:latin typeface="Times New Roman"/>
                <a:cs typeface="Times New Roman"/>
              </a:rPr>
              <a:t>close </a:t>
            </a:r>
            <a:r>
              <a:rPr sz="1800" dirty="0">
                <a:latin typeface="Times New Roman"/>
                <a:cs typeface="Times New Roman"/>
              </a:rPr>
              <a:t>his </a:t>
            </a:r>
            <a:r>
              <a:rPr sz="1800" spc="-5" dirty="0">
                <a:latin typeface="Times New Roman"/>
                <a:cs typeface="Times New Roman"/>
              </a:rPr>
              <a:t>attention is </a:t>
            </a:r>
            <a:r>
              <a:rPr sz="1800" spc="-10" dirty="0">
                <a:latin typeface="Times New Roman"/>
                <a:cs typeface="Times New Roman"/>
              </a:rPr>
              <a:t>forced </a:t>
            </a:r>
            <a:r>
              <a:rPr sz="1800" dirty="0">
                <a:latin typeface="Times New Roman"/>
                <a:cs typeface="Times New Roman"/>
              </a:rPr>
              <a:t>to </a:t>
            </a:r>
            <a:r>
              <a:rPr sz="1800" spc="0" dirty="0">
                <a:latin typeface="Times New Roman"/>
                <a:cs typeface="Times New Roman"/>
              </a:rPr>
              <a:t>be  </a:t>
            </a:r>
            <a:r>
              <a:rPr sz="1800" dirty="0">
                <a:latin typeface="Times New Roman"/>
                <a:cs typeface="Times New Roman"/>
              </a:rPr>
              <a:t>[Karl </a:t>
            </a:r>
            <a:r>
              <a:rPr sz="1800" spc="-10" dirty="0">
                <a:latin typeface="Times New Roman"/>
                <a:cs typeface="Times New Roman"/>
              </a:rPr>
              <a:t>Marx, </a:t>
            </a:r>
            <a:r>
              <a:rPr sz="1800" i="1" dirty="0">
                <a:latin typeface="Times New Roman"/>
                <a:cs typeface="Times New Roman"/>
              </a:rPr>
              <a:t>Capital </a:t>
            </a:r>
            <a:r>
              <a:rPr sz="1800" spc="-40" dirty="0">
                <a:latin typeface="Times New Roman"/>
                <a:cs typeface="Times New Roman"/>
              </a:rPr>
              <a:t>(Volume </a:t>
            </a:r>
            <a:r>
              <a:rPr sz="1800" dirty="0">
                <a:latin typeface="Times New Roman"/>
                <a:cs typeface="Times New Roman"/>
              </a:rPr>
              <a:t>I),</a:t>
            </a:r>
            <a:r>
              <a:rPr sz="1800" spc="-45" dirty="0">
                <a:latin typeface="Times New Roman"/>
                <a:cs typeface="Times New Roman"/>
              </a:rPr>
              <a:t> </a:t>
            </a:r>
            <a:r>
              <a:rPr sz="1800" spc="0" dirty="0">
                <a:latin typeface="Times New Roman"/>
                <a:cs typeface="Times New Roman"/>
              </a:rPr>
              <a:t>1867].</a:t>
            </a:r>
            <a:endParaRPr sz="1800">
              <a:latin typeface="Times New Roman"/>
              <a:cs typeface="Times New Roman"/>
            </a:endParaRPr>
          </a:p>
        </p:txBody>
      </p:sp>
      <p:sp>
        <p:nvSpPr>
          <p:cNvPr id="3" name="object 3"/>
          <p:cNvSpPr/>
          <p:nvPr/>
        </p:nvSpPr>
        <p:spPr>
          <a:xfrm>
            <a:off x="0" y="4879975"/>
            <a:ext cx="2667000" cy="197802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38</a:t>
            </a:fld>
            <a:endParaRPr dirty="0"/>
          </a:p>
        </p:txBody>
      </p:sp>
      <p:sp>
        <p:nvSpPr>
          <p:cNvPr id="5" name="object 5"/>
          <p:cNvSpPr txBox="1"/>
          <p:nvPr/>
        </p:nvSpPr>
        <p:spPr>
          <a:xfrm>
            <a:off x="5793740" y="6529069"/>
            <a:ext cx="2559685" cy="126364"/>
          </a:xfrm>
          <a:prstGeom prst="rect">
            <a:avLst/>
          </a:prstGeom>
        </p:spPr>
        <p:txBody>
          <a:bodyPr vert="horz" wrap="square" lIns="0" tIns="0" rIns="0" bIns="0" rtlCol="0">
            <a:spAutoFit/>
          </a:bodyPr>
          <a:lstStyle/>
          <a:p>
            <a:pPr marL="12700">
              <a:lnSpc>
                <a:spcPts val="855"/>
              </a:lnSpc>
            </a:pPr>
            <a:r>
              <a:rPr sz="800" spc="-10" dirty="0">
                <a:latin typeface="Calibri"/>
                <a:cs typeface="Calibri"/>
              </a:rPr>
              <a:t>Image Courtesy:</a:t>
            </a:r>
            <a:r>
              <a:rPr sz="800" spc="-5" dirty="0">
                <a:latin typeface="Calibri"/>
                <a:cs typeface="Calibri"/>
              </a:rPr>
              <a:t> </a:t>
            </a:r>
            <a:r>
              <a:rPr sz="800" spc="-10" dirty="0">
                <a:latin typeface="Calibri"/>
                <a:cs typeface="Calibri"/>
              </a:rPr>
              <a:t>freepages.genealogy.rootsweb.ancestry.com</a:t>
            </a:r>
            <a:endParaRPr sz="8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2400" y="159353"/>
            <a:ext cx="8839200" cy="636270"/>
          </a:xfrm>
          <a:prstGeom prst="rect">
            <a:avLst/>
          </a:prstGeom>
        </p:spPr>
        <p:txBody>
          <a:bodyPr vert="horz" wrap="square" lIns="0" tIns="13335" rIns="0" bIns="0" rtlCol="0">
            <a:spAutoFit/>
          </a:bodyPr>
          <a:lstStyle/>
          <a:p>
            <a:pPr marL="2536190">
              <a:lnSpc>
                <a:spcPct val="100000"/>
              </a:lnSpc>
              <a:spcBef>
                <a:spcPts val="105"/>
              </a:spcBef>
            </a:pPr>
            <a:r>
              <a:rPr sz="4000" spc="-5" dirty="0"/>
              <a:t>Social</a:t>
            </a:r>
            <a:r>
              <a:rPr sz="4000" spc="-75" dirty="0"/>
              <a:t> </a:t>
            </a:r>
            <a:r>
              <a:rPr sz="4000" spc="-15" dirty="0"/>
              <a:t>Movements</a:t>
            </a:r>
            <a:endParaRPr sz="4000"/>
          </a:p>
        </p:txBody>
      </p:sp>
      <p:sp>
        <p:nvSpPr>
          <p:cNvPr id="4" name="object 4"/>
          <p:cNvSpPr/>
          <p:nvPr/>
        </p:nvSpPr>
        <p:spPr>
          <a:xfrm>
            <a:off x="231648" y="2895600"/>
            <a:ext cx="8610598" cy="4114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088084" y="3153504"/>
            <a:ext cx="67945" cy="51435"/>
          </a:xfrm>
          <a:custGeom>
            <a:avLst/>
            <a:gdLst/>
            <a:ahLst/>
            <a:cxnLst/>
            <a:rect l="l" t="t" r="r" b="b"/>
            <a:pathLst>
              <a:path w="67945" h="51435">
                <a:moveTo>
                  <a:pt x="67818" y="0"/>
                </a:moveTo>
                <a:lnTo>
                  <a:pt x="58624" y="2753"/>
                </a:lnTo>
                <a:lnTo>
                  <a:pt x="48455" y="5203"/>
                </a:lnTo>
                <a:lnTo>
                  <a:pt x="37312" y="7354"/>
                </a:lnTo>
                <a:lnTo>
                  <a:pt x="25196" y="9207"/>
                </a:lnTo>
                <a:lnTo>
                  <a:pt x="14171" y="11810"/>
                </a:lnTo>
                <a:lnTo>
                  <a:pt x="6297" y="16227"/>
                </a:lnTo>
                <a:lnTo>
                  <a:pt x="1574" y="22459"/>
                </a:lnTo>
                <a:lnTo>
                  <a:pt x="0" y="30505"/>
                </a:lnTo>
                <a:lnTo>
                  <a:pt x="0" y="36525"/>
                </a:lnTo>
                <a:lnTo>
                  <a:pt x="2260" y="41490"/>
                </a:lnTo>
                <a:lnTo>
                  <a:pt x="6794" y="45389"/>
                </a:lnTo>
                <a:lnTo>
                  <a:pt x="11328" y="49314"/>
                </a:lnTo>
                <a:lnTo>
                  <a:pt x="17830" y="51269"/>
                </a:lnTo>
                <a:lnTo>
                  <a:pt x="26314" y="51269"/>
                </a:lnTo>
                <a:lnTo>
                  <a:pt x="64684" y="28181"/>
                </a:lnTo>
                <a:lnTo>
                  <a:pt x="67818" y="8026"/>
                </a:lnTo>
                <a:lnTo>
                  <a:pt x="67818" y="0"/>
                </a:lnTo>
                <a:close/>
              </a:path>
            </a:pathLst>
          </a:custGeom>
          <a:ln w="18288">
            <a:solidFill>
              <a:srgbClr val="D73A36"/>
            </a:solidFill>
          </a:ln>
        </p:spPr>
        <p:txBody>
          <a:bodyPr wrap="square" lIns="0" tIns="0" rIns="0" bIns="0" rtlCol="0"/>
          <a:lstStyle/>
          <a:p>
            <a:endParaRPr/>
          </a:p>
        </p:txBody>
      </p:sp>
      <p:sp>
        <p:nvSpPr>
          <p:cNvPr id="6" name="object 6"/>
          <p:cNvSpPr/>
          <p:nvPr/>
        </p:nvSpPr>
        <p:spPr>
          <a:xfrm>
            <a:off x="2098508" y="3153504"/>
            <a:ext cx="67945" cy="51435"/>
          </a:xfrm>
          <a:custGeom>
            <a:avLst/>
            <a:gdLst/>
            <a:ahLst/>
            <a:cxnLst/>
            <a:rect l="l" t="t" r="r" b="b"/>
            <a:pathLst>
              <a:path w="67944" h="51435">
                <a:moveTo>
                  <a:pt x="67818" y="0"/>
                </a:moveTo>
                <a:lnTo>
                  <a:pt x="58624" y="2753"/>
                </a:lnTo>
                <a:lnTo>
                  <a:pt x="48455" y="5203"/>
                </a:lnTo>
                <a:lnTo>
                  <a:pt x="37312" y="7354"/>
                </a:lnTo>
                <a:lnTo>
                  <a:pt x="25196" y="9207"/>
                </a:lnTo>
                <a:lnTo>
                  <a:pt x="14176" y="11810"/>
                </a:lnTo>
                <a:lnTo>
                  <a:pt x="6302" y="16227"/>
                </a:lnTo>
                <a:lnTo>
                  <a:pt x="1575" y="22459"/>
                </a:lnTo>
                <a:lnTo>
                  <a:pt x="0" y="30505"/>
                </a:lnTo>
                <a:lnTo>
                  <a:pt x="0" y="36525"/>
                </a:lnTo>
                <a:lnTo>
                  <a:pt x="2260" y="41490"/>
                </a:lnTo>
                <a:lnTo>
                  <a:pt x="6794" y="45389"/>
                </a:lnTo>
                <a:lnTo>
                  <a:pt x="11328" y="49314"/>
                </a:lnTo>
                <a:lnTo>
                  <a:pt x="17830" y="51269"/>
                </a:lnTo>
                <a:lnTo>
                  <a:pt x="26314" y="51269"/>
                </a:lnTo>
                <a:lnTo>
                  <a:pt x="64684" y="28181"/>
                </a:lnTo>
                <a:lnTo>
                  <a:pt x="67818" y="8026"/>
                </a:lnTo>
                <a:lnTo>
                  <a:pt x="67818" y="0"/>
                </a:lnTo>
                <a:close/>
              </a:path>
            </a:pathLst>
          </a:custGeom>
          <a:ln w="18288">
            <a:solidFill>
              <a:srgbClr val="D73A36"/>
            </a:solidFill>
          </a:ln>
        </p:spPr>
        <p:txBody>
          <a:bodyPr wrap="square" lIns="0" tIns="0" rIns="0" bIns="0" rtlCol="0"/>
          <a:lstStyle/>
          <a:p>
            <a:endParaRPr/>
          </a:p>
        </p:txBody>
      </p:sp>
      <p:sp>
        <p:nvSpPr>
          <p:cNvPr id="7" name="object 7"/>
          <p:cNvSpPr/>
          <p:nvPr/>
        </p:nvSpPr>
        <p:spPr>
          <a:xfrm>
            <a:off x="7519719" y="3028980"/>
            <a:ext cx="1077696" cy="25250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623061" y="3103351"/>
            <a:ext cx="77470" cy="100965"/>
          </a:xfrm>
          <a:custGeom>
            <a:avLst/>
            <a:gdLst/>
            <a:ahLst/>
            <a:cxnLst/>
            <a:rect l="l" t="t" r="r" b="b"/>
            <a:pathLst>
              <a:path w="77470" h="100964">
                <a:moveTo>
                  <a:pt x="38658" y="0"/>
                </a:moveTo>
                <a:lnTo>
                  <a:pt x="2716" y="28427"/>
                </a:lnTo>
                <a:lnTo>
                  <a:pt x="0" y="50393"/>
                </a:lnTo>
                <a:lnTo>
                  <a:pt x="690" y="62104"/>
                </a:lnTo>
                <a:lnTo>
                  <a:pt x="23482" y="97509"/>
                </a:lnTo>
                <a:lnTo>
                  <a:pt x="38658" y="100672"/>
                </a:lnTo>
                <a:lnTo>
                  <a:pt x="47602" y="99793"/>
                </a:lnTo>
                <a:lnTo>
                  <a:pt x="74982" y="70283"/>
                </a:lnTo>
                <a:lnTo>
                  <a:pt x="77457" y="49530"/>
                </a:lnTo>
                <a:lnTo>
                  <a:pt x="76757" y="37997"/>
                </a:lnTo>
                <a:lnTo>
                  <a:pt x="53778" y="3116"/>
                </a:lnTo>
                <a:lnTo>
                  <a:pt x="38658" y="0"/>
                </a:lnTo>
                <a:close/>
              </a:path>
            </a:pathLst>
          </a:custGeom>
          <a:ln w="18288">
            <a:solidFill>
              <a:srgbClr val="D73A36"/>
            </a:solidFill>
          </a:ln>
        </p:spPr>
        <p:txBody>
          <a:bodyPr wrap="square" lIns="0" tIns="0" rIns="0" bIns="0" rtlCol="0"/>
          <a:lstStyle/>
          <a:p>
            <a:endParaRPr/>
          </a:p>
        </p:txBody>
      </p:sp>
      <p:sp>
        <p:nvSpPr>
          <p:cNvPr id="9" name="object 9"/>
          <p:cNvSpPr/>
          <p:nvPr/>
        </p:nvSpPr>
        <p:spPr>
          <a:xfrm>
            <a:off x="6199389" y="3103351"/>
            <a:ext cx="77470" cy="100965"/>
          </a:xfrm>
          <a:custGeom>
            <a:avLst/>
            <a:gdLst/>
            <a:ahLst/>
            <a:cxnLst/>
            <a:rect l="l" t="t" r="r" b="b"/>
            <a:pathLst>
              <a:path w="77470" h="100964">
                <a:moveTo>
                  <a:pt x="38658" y="0"/>
                </a:moveTo>
                <a:lnTo>
                  <a:pt x="2716" y="28427"/>
                </a:lnTo>
                <a:lnTo>
                  <a:pt x="0" y="50393"/>
                </a:lnTo>
                <a:lnTo>
                  <a:pt x="690" y="62104"/>
                </a:lnTo>
                <a:lnTo>
                  <a:pt x="23482" y="97509"/>
                </a:lnTo>
                <a:lnTo>
                  <a:pt x="38658" y="100672"/>
                </a:lnTo>
                <a:lnTo>
                  <a:pt x="47602" y="99793"/>
                </a:lnTo>
                <a:lnTo>
                  <a:pt x="74982" y="70283"/>
                </a:lnTo>
                <a:lnTo>
                  <a:pt x="77457" y="49530"/>
                </a:lnTo>
                <a:lnTo>
                  <a:pt x="76757" y="37997"/>
                </a:lnTo>
                <a:lnTo>
                  <a:pt x="53778" y="3116"/>
                </a:lnTo>
                <a:lnTo>
                  <a:pt x="38658" y="0"/>
                </a:lnTo>
                <a:close/>
              </a:path>
            </a:pathLst>
          </a:custGeom>
          <a:ln w="18288">
            <a:solidFill>
              <a:srgbClr val="D73A36"/>
            </a:solidFill>
          </a:ln>
        </p:spPr>
        <p:txBody>
          <a:bodyPr wrap="square" lIns="0" tIns="0" rIns="0" bIns="0" rtlCol="0"/>
          <a:lstStyle/>
          <a:p>
            <a:endParaRPr/>
          </a:p>
        </p:txBody>
      </p:sp>
      <p:sp>
        <p:nvSpPr>
          <p:cNvPr id="10" name="object 10"/>
          <p:cNvSpPr/>
          <p:nvPr/>
        </p:nvSpPr>
        <p:spPr>
          <a:xfrm>
            <a:off x="5595060" y="3103351"/>
            <a:ext cx="74295" cy="38100"/>
          </a:xfrm>
          <a:custGeom>
            <a:avLst/>
            <a:gdLst/>
            <a:ahLst/>
            <a:cxnLst/>
            <a:rect l="l" t="t" r="r" b="b"/>
            <a:pathLst>
              <a:path w="74295" h="38100">
                <a:moveTo>
                  <a:pt x="37553" y="0"/>
                </a:moveTo>
                <a:lnTo>
                  <a:pt x="3733" y="22544"/>
                </a:lnTo>
                <a:lnTo>
                  <a:pt x="0" y="37680"/>
                </a:lnTo>
                <a:lnTo>
                  <a:pt x="74117" y="37680"/>
                </a:lnTo>
                <a:lnTo>
                  <a:pt x="50134" y="2208"/>
                </a:lnTo>
                <a:lnTo>
                  <a:pt x="37553" y="0"/>
                </a:lnTo>
                <a:close/>
              </a:path>
            </a:pathLst>
          </a:custGeom>
          <a:ln w="18288">
            <a:solidFill>
              <a:srgbClr val="D73A36"/>
            </a:solidFill>
          </a:ln>
        </p:spPr>
        <p:txBody>
          <a:bodyPr wrap="square" lIns="0" tIns="0" rIns="0" bIns="0" rtlCol="0"/>
          <a:lstStyle/>
          <a:p>
            <a:endParaRPr/>
          </a:p>
        </p:txBody>
      </p:sp>
      <p:sp>
        <p:nvSpPr>
          <p:cNvPr id="11" name="object 11"/>
          <p:cNvSpPr/>
          <p:nvPr/>
        </p:nvSpPr>
        <p:spPr>
          <a:xfrm>
            <a:off x="4723331" y="3103351"/>
            <a:ext cx="74295" cy="38100"/>
          </a:xfrm>
          <a:custGeom>
            <a:avLst/>
            <a:gdLst/>
            <a:ahLst/>
            <a:cxnLst/>
            <a:rect l="l" t="t" r="r" b="b"/>
            <a:pathLst>
              <a:path w="74295" h="38100">
                <a:moveTo>
                  <a:pt x="37553" y="0"/>
                </a:moveTo>
                <a:lnTo>
                  <a:pt x="3733" y="22544"/>
                </a:lnTo>
                <a:lnTo>
                  <a:pt x="0" y="37680"/>
                </a:lnTo>
                <a:lnTo>
                  <a:pt x="74117" y="37680"/>
                </a:lnTo>
                <a:lnTo>
                  <a:pt x="50134" y="2208"/>
                </a:lnTo>
                <a:lnTo>
                  <a:pt x="37553" y="0"/>
                </a:lnTo>
                <a:close/>
              </a:path>
            </a:pathLst>
          </a:custGeom>
          <a:ln w="18288">
            <a:solidFill>
              <a:srgbClr val="D73A36"/>
            </a:solidFill>
          </a:ln>
        </p:spPr>
        <p:txBody>
          <a:bodyPr wrap="square" lIns="0" tIns="0" rIns="0" bIns="0" rtlCol="0"/>
          <a:lstStyle/>
          <a:p>
            <a:endParaRPr/>
          </a:p>
        </p:txBody>
      </p:sp>
      <p:sp>
        <p:nvSpPr>
          <p:cNvPr id="12" name="object 12"/>
          <p:cNvSpPr/>
          <p:nvPr/>
        </p:nvSpPr>
        <p:spPr>
          <a:xfrm>
            <a:off x="4398021" y="3103351"/>
            <a:ext cx="77470" cy="100965"/>
          </a:xfrm>
          <a:custGeom>
            <a:avLst/>
            <a:gdLst/>
            <a:ahLst/>
            <a:cxnLst/>
            <a:rect l="l" t="t" r="r" b="b"/>
            <a:pathLst>
              <a:path w="77470" h="100964">
                <a:moveTo>
                  <a:pt x="38658" y="0"/>
                </a:moveTo>
                <a:lnTo>
                  <a:pt x="2716" y="28427"/>
                </a:lnTo>
                <a:lnTo>
                  <a:pt x="0" y="50393"/>
                </a:lnTo>
                <a:lnTo>
                  <a:pt x="690" y="62104"/>
                </a:lnTo>
                <a:lnTo>
                  <a:pt x="23483" y="97509"/>
                </a:lnTo>
                <a:lnTo>
                  <a:pt x="38658" y="100672"/>
                </a:lnTo>
                <a:lnTo>
                  <a:pt x="47602" y="99793"/>
                </a:lnTo>
                <a:lnTo>
                  <a:pt x="74982" y="70283"/>
                </a:lnTo>
                <a:lnTo>
                  <a:pt x="77457" y="49530"/>
                </a:lnTo>
                <a:lnTo>
                  <a:pt x="76757" y="37997"/>
                </a:lnTo>
                <a:lnTo>
                  <a:pt x="53778" y="3116"/>
                </a:lnTo>
                <a:lnTo>
                  <a:pt x="38658" y="0"/>
                </a:lnTo>
                <a:close/>
              </a:path>
            </a:pathLst>
          </a:custGeom>
          <a:ln w="18288">
            <a:solidFill>
              <a:srgbClr val="D73A36"/>
            </a:solidFill>
          </a:ln>
        </p:spPr>
        <p:txBody>
          <a:bodyPr wrap="square" lIns="0" tIns="0" rIns="0" bIns="0" rtlCol="0"/>
          <a:lstStyle/>
          <a:p>
            <a:endParaRPr/>
          </a:p>
        </p:txBody>
      </p:sp>
      <p:sp>
        <p:nvSpPr>
          <p:cNvPr id="13" name="object 13"/>
          <p:cNvSpPr/>
          <p:nvPr/>
        </p:nvSpPr>
        <p:spPr>
          <a:xfrm>
            <a:off x="4053343" y="3103351"/>
            <a:ext cx="72390" cy="97790"/>
          </a:xfrm>
          <a:custGeom>
            <a:avLst/>
            <a:gdLst/>
            <a:ahLst/>
            <a:cxnLst/>
            <a:rect l="l" t="t" r="r" b="b"/>
            <a:pathLst>
              <a:path w="72389" h="97789">
                <a:moveTo>
                  <a:pt x="35699" y="0"/>
                </a:moveTo>
                <a:lnTo>
                  <a:pt x="2490" y="28073"/>
                </a:lnTo>
                <a:lnTo>
                  <a:pt x="0" y="48056"/>
                </a:lnTo>
                <a:lnTo>
                  <a:pt x="652" y="60094"/>
                </a:lnTo>
                <a:lnTo>
                  <a:pt x="22039" y="94732"/>
                </a:lnTo>
                <a:lnTo>
                  <a:pt x="35953" y="97713"/>
                </a:lnTo>
                <a:lnTo>
                  <a:pt x="42857" y="97006"/>
                </a:lnTo>
                <a:lnTo>
                  <a:pt x="71460" y="60875"/>
                </a:lnTo>
                <a:lnTo>
                  <a:pt x="72148" y="48552"/>
                </a:lnTo>
                <a:lnTo>
                  <a:pt x="71491" y="37498"/>
                </a:lnTo>
                <a:lnTo>
                  <a:pt x="49910" y="3133"/>
                </a:lnTo>
                <a:lnTo>
                  <a:pt x="35699" y="0"/>
                </a:lnTo>
                <a:close/>
              </a:path>
            </a:pathLst>
          </a:custGeom>
          <a:ln w="18288">
            <a:solidFill>
              <a:srgbClr val="D73A36"/>
            </a:solidFill>
          </a:ln>
        </p:spPr>
        <p:txBody>
          <a:bodyPr wrap="square" lIns="0" tIns="0" rIns="0" bIns="0" rtlCol="0"/>
          <a:lstStyle/>
          <a:p>
            <a:endParaRPr/>
          </a:p>
        </p:txBody>
      </p:sp>
      <p:sp>
        <p:nvSpPr>
          <p:cNvPr id="14" name="object 14"/>
          <p:cNvSpPr/>
          <p:nvPr/>
        </p:nvSpPr>
        <p:spPr>
          <a:xfrm>
            <a:off x="3339539" y="3103351"/>
            <a:ext cx="74295" cy="38100"/>
          </a:xfrm>
          <a:custGeom>
            <a:avLst/>
            <a:gdLst/>
            <a:ahLst/>
            <a:cxnLst/>
            <a:rect l="l" t="t" r="r" b="b"/>
            <a:pathLst>
              <a:path w="74295" h="38100">
                <a:moveTo>
                  <a:pt x="37553" y="0"/>
                </a:moveTo>
                <a:lnTo>
                  <a:pt x="3733" y="22544"/>
                </a:lnTo>
                <a:lnTo>
                  <a:pt x="0" y="37680"/>
                </a:lnTo>
                <a:lnTo>
                  <a:pt x="74117" y="37680"/>
                </a:lnTo>
                <a:lnTo>
                  <a:pt x="50134" y="2208"/>
                </a:lnTo>
                <a:lnTo>
                  <a:pt x="37553" y="0"/>
                </a:lnTo>
                <a:close/>
              </a:path>
            </a:pathLst>
          </a:custGeom>
          <a:ln w="18288">
            <a:solidFill>
              <a:srgbClr val="D73A36"/>
            </a:solidFill>
          </a:ln>
        </p:spPr>
        <p:txBody>
          <a:bodyPr wrap="square" lIns="0" tIns="0" rIns="0" bIns="0" rtlCol="0"/>
          <a:lstStyle/>
          <a:p>
            <a:endParaRPr/>
          </a:p>
        </p:txBody>
      </p:sp>
      <p:sp>
        <p:nvSpPr>
          <p:cNvPr id="15" name="object 15"/>
          <p:cNvSpPr/>
          <p:nvPr/>
        </p:nvSpPr>
        <p:spPr>
          <a:xfrm>
            <a:off x="3123957" y="3103351"/>
            <a:ext cx="77470" cy="100965"/>
          </a:xfrm>
          <a:custGeom>
            <a:avLst/>
            <a:gdLst/>
            <a:ahLst/>
            <a:cxnLst/>
            <a:rect l="l" t="t" r="r" b="b"/>
            <a:pathLst>
              <a:path w="77469" h="100964">
                <a:moveTo>
                  <a:pt x="38658" y="0"/>
                </a:moveTo>
                <a:lnTo>
                  <a:pt x="2716" y="28427"/>
                </a:lnTo>
                <a:lnTo>
                  <a:pt x="0" y="50393"/>
                </a:lnTo>
                <a:lnTo>
                  <a:pt x="690" y="62104"/>
                </a:lnTo>
                <a:lnTo>
                  <a:pt x="23482" y="97509"/>
                </a:lnTo>
                <a:lnTo>
                  <a:pt x="38658" y="100672"/>
                </a:lnTo>
                <a:lnTo>
                  <a:pt x="47602" y="99793"/>
                </a:lnTo>
                <a:lnTo>
                  <a:pt x="74982" y="70283"/>
                </a:lnTo>
                <a:lnTo>
                  <a:pt x="77457" y="49530"/>
                </a:lnTo>
                <a:lnTo>
                  <a:pt x="76757" y="37997"/>
                </a:lnTo>
                <a:lnTo>
                  <a:pt x="53778" y="3116"/>
                </a:lnTo>
                <a:lnTo>
                  <a:pt x="38658" y="0"/>
                </a:lnTo>
                <a:close/>
              </a:path>
            </a:pathLst>
          </a:custGeom>
          <a:ln w="18288">
            <a:solidFill>
              <a:srgbClr val="D73A36"/>
            </a:solidFill>
          </a:ln>
        </p:spPr>
        <p:txBody>
          <a:bodyPr wrap="square" lIns="0" tIns="0" rIns="0" bIns="0" rtlCol="0"/>
          <a:lstStyle/>
          <a:p>
            <a:endParaRPr/>
          </a:p>
        </p:txBody>
      </p:sp>
      <p:sp>
        <p:nvSpPr>
          <p:cNvPr id="16" name="object 16"/>
          <p:cNvSpPr/>
          <p:nvPr/>
        </p:nvSpPr>
        <p:spPr>
          <a:xfrm>
            <a:off x="2830523" y="3103351"/>
            <a:ext cx="74295" cy="38100"/>
          </a:xfrm>
          <a:custGeom>
            <a:avLst/>
            <a:gdLst/>
            <a:ahLst/>
            <a:cxnLst/>
            <a:rect l="l" t="t" r="r" b="b"/>
            <a:pathLst>
              <a:path w="74294" h="38100">
                <a:moveTo>
                  <a:pt x="37553" y="0"/>
                </a:moveTo>
                <a:lnTo>
                  <a:pt x="3733" y="22544"/>
                </a:lnTo>
                <a:lnTo>
                  <a:pt x="0" y="37680"/>
                </a:lnTo>
                <a:lnTo>
                  <a:pt x="74117" y="37680"/>
                </a:lnTo>
                <a:lnTo>
                  <a:pt x="50134" y="2208"/>
                </a:lnTo>
                <a:lnTo>
                  <a:pt x="37553" y="0"/>
                </a:lnTo>
                <a:close/>
              </a:path>
            </a:pathLst>
          </a:custGeom>
          <a:ln w="18288">
            <a:solidFill>
              <a:srgbClr val="D73A36"/>
            </a:solidFill>
          </a:ln>
        </p:spPr>
        <p:txBody>
          <a:bodyPr wrap="square" lIns="0" tIns="0" rIns="0" bIns="0" rtlCol="0"/>
          <a:lstStyle/>
          <a:p>
            <a:endParaRPr/>
          </a:p>
        </p:txBody>
      </p:sp>
      <p:sp>
        <p:nvSpPr>
          <p:cNvPr id="17" name="object 17"/>
          <p:cNvSpPr/>
          <p:nvPr/>
        </p:nvSpPr>
        <p:spPr>
          <a:xfrm>
            <a:off x="1816365" y="3103351"/>
            <a:ext cx="77470" cy="100965"/>
          </a:xfrm>
          <a:custGeom>
            <a:avLst/>
            <a:gdLst/>
            <a:ahLst/>
            <a:cxnLst/>
            <a:rect l="l" t="t" r="r" b="b"/>
            <a:pathLst>
              <a:path w="77469" h="100964">
                <a:moveTo>
                  <a:pt x="38658" y="0"/>
                </a:moveTo>
                <a:lnTo>
                  <a:pt x="2716" y="28427"/>
                </a:lnTo>
                <a:lnTo>
                  <a:pt x="0" y="50393"/>
                </a:lnTo>
                <a:lnTo>
                  <a:pt x="690" y="62104"/>
                </a:lnTo>
                <a:lnTo>
                  <a:pt x="23482" y="97509"/>
                </a:lnTo>
                <a:lnTo>
                  <a:pt x="38658" y="100672"/>
                </a:lnTo>
                <a:lnTo>
                  <a:pt x="47602" y="99793"/>
                </a:lnTo>
                <a:lnTo>
                  <a:pt x="74982" y="70283"/>
                </a:lnTo>
                <a:lnTo>
                  <a:pt x="77457" y="49530"/>
                </a:lnTo>
                <a:lnTo>
                  <a:pt x="76757" y="37997"/>
                </a:lnTo>
                <a:lnTo>
                  <a:pt x="53778" y="3116"/>
                </a:lnTo>
                <a:lnTo>
                  <a:pt x="38658" y="0"/>
                </a:lnTo>
                <a:close/>
              </a:path>
            </a:pathLst>
          </a:custGeom>
          <a:ln w="18288">
            <a:solidFill>
              <a:srgbClr val="D73A36"/>
            </a:solidFill>
          </a:ln>
        </p:spPr>
        <p:txBody>
          <a:bodyPr wrap="square" lIns="0" tIns="0" rIns="0" bIns="0" rtlCol="0"/>
          <a:lstStyle/>
          <a:p>
            <a:endParaRPr/>
          </a:p>
        </p:txBody>
      </p:sp>
      <p:sp>
        <p:nvSpPr>
          <p:cNvPr id="18" name="object 18"/>
          <p:cNvSpPr/>
          <p:nvPr/>
        </p:nvSpPr>
        <p:spPr>
          <a:xfrm>
            <a:off x="1389645" y="3103351"/>
            <a:ext cx="77470" cy="100965"/>
          </a:xfrm>
          <a:custGeom>
            <a:avLst/>
            <a:gdLst/>
            <a:ahLst/>
            <a:cxnLst/>
            <a:rect l="l" t="t" r="r" b="b"/>
            <a:pathLst>
              <a:path w="77469" h="100964">
                <a:moveTo>
                  <a:pt x="38658" y="0"/>
                </a:moveTo>
                <a:lnTo>
                  <a:pt x="2716" y="28427"/>
                </a:lnTo>
                <a:lnTo>
                  <a:pt x="0" y="50393"/>
                </a:lnTo>
                <a:lnTo>
                  <a:pt x="690" y="62104"/>
                </a:lnTo>
                <a:lnTo>
                  <a:pt x="23482" y="97509"/>
                </a:lnTo>
                <a:lnTo>
                  <a:pt x="38658" y="100672"/>
                </a:lnTo>
                <a:lnTo>
                  <a:pt x="47602" y="99793"/>
                </a:lnTo>
                <a:lnTo>
                  <a:pt x="74980" y="70283"/>
                </a:lnTo>
                <a:lnTo>
                  <a:pt x="77444" y="49530"/>
                </a:lnTo>
                <a:lnTo>
                  <a:pt x="76752" y="37997"/>
                </a:lnTo>
                <a:lnTo>
                  <a:pt x="53778" y="3116"/>
                </a:lnTo>
                <a:lnTo>
                  <a:pt x="38658" y="0"/>
                </a:lnTo>
                <a:close/>
              </a:path>
            </a:pathLst>
          </a:custGeom>
          <a:ln w="18287">
            <a:solidFill>
              <a:srgbClr val="D73A36"/>
            </a:solidFill>
          </a:ln>
        </p:spPr>
        <p:txBody>
          <a:bodyPr wrap="square" lIns="0" tIns="0" rIns="0" bIns="0" rtlCol="0"/>
          <a:lstStyle/>
          <a:p>
            <a:endParaRPr/>
          </a:p>
        </p:txBody>
      </p:sp>
      <p:sp>
        <p:nvSpPr>
          <p:cNvPr id="19" name="object 19"/>
          <p:cNvSpPr/>
          <p:nvPr/>
        </p:nvSpPr>
        <p:spPr>
          <a:xfrm>
            <a:off x="788363" y="3103351"/>
            <a:ext cx="74295" cy="38100"/>
          </a:xfrm>
          <a:custGeom>
            <a:avLst/>
            <a:gdLst/>
            <a:ahLst/>
            <a:cxnLst/>
            <a:rect l="l" t="t" r="r" b="b"/>
            <a:pathLst>
              <a:path w="74294" h="38100">
                <a:moveTo>
                  <a:pt x="37553" y="0"/>
                </a:moveTo>
                <a:lnTo>
                  <a:pt x="3733" y="22544"/>
                </a:lnTo>
                <a:lnTo>
                  <a:pt x="0" y="37680"/>
                </a:lnTo>
                <a:lnTo>
                  <a:pt x="74117" y="37680"/>
                </a:lnTo>
                <a:lnTo>
                  <a:pt x="50134" y="2208"/>
                </a:lnTo>
                <a:lnTo>
                  <a:pt x="37553" y="0"/>
                </a:lnTo>
                <a:close/>
              </a:path>
            </a:pathLst>
          </a:custGeom>
          <a:ln w="18288">
            <a:solidFill>
              <a:srgbClr val="D73A36"/>
            </a:solidFill>
          </a:ln>
        </p:spPr>
        <p:txBody>
          <a:bodyPr wrap="square" lIns="0" tIns="0" rIns="0" bIns="0" rtlCol="0"/>
          <a:lstStyle/>
          <a:p>
            <a:endParaRPr/>
          </a:p>
        </p:txBody>
      </p:sp>
      <p:sp>
        <p:nvSpPr>
          <p:cNvPr id="20" name="object 20"/>
          <p:cNvSpPr/>
          <p:nvPr/>
        </p:nvSpPr>
        <p:spPr>
          <a:xfrm>
            <a:off x="6397395" y="3088162"/>
            <a:ext cx="120650" cy="184785"/>
          </a:xfrm>
          <a:custGeom>
            <a:avLst/>
            <a:gdLst/>
            <a:ahLst/>
            <a:cxnLst/>
            <a:rect l="l" t="t" r="r" b="b"/>
            <a:pathLst>
              <a:path w="120650" h="184785">
                <a:moveTo>
                  <a:pt x="0" y="0"/>
                </a:moveTo>
                <a:lnTo>
                  <a:pt x="23964" y="0"/>
                </a:lnTo>
                <a:lnTo>
                  <a:pt x="54851" y="85851"/>
                </a:lnTo>
                <a:lnTo>
                  <a:pt x="56654" y="91122"/>
                </a:lnTo>
                <a:lnTo>
                  <a:pt x="58597" y="97916"/>
                </a:lnTo>
                <a:lnTo>
                  <a:pt x="60655" y="106222"/>
                </a:lnTo>
                <a:lnTo>
                  <a:pt x="61150" y="106222"/>
                </a:lnTo>
                <a:lnTo>
                  <a:pt x="97828" y="0"/>
                </a:lnTo>
                <a:lnTo>
                  <a:pt x="120434" y="0"/>
                </a:lnTo>
                <a:lnTo>
                  <a:pt x="70281" y="133286"/>
                </a:lnTo>
                <a:lnTo>
                  <a:pt x="70205" y="133451"/>
                </a:lnTo>
                <a:lnTo>
                  <a:pt x="70116" y="133743"/>
                </a:lnTo>
                <a:lnTo>
                  <a:pt x="53301" y="170281"/>
                </a:lnTo>
                <a:lnTo>
                  <a:pt x="26060" y="184175"/>
                </a:lnTo>
                <a:lnTo>
                  <a:pt x="22110" y="184175"/>
                </a:lnTo>
                <a:lnTo>
                  <a:pt x="17297" y="183349"/>
                </a:lnTo>
                <a:lnTo>
                  <a:pt x="11607" y="181698"/>
                </a:lnTo>
                <a:lnTo>
                  <a:pt x="9385" y="160705"/>
                </a:lnTo>
                <a:lnTo>
                  <a:pt x="13665" y="162026"/>
                </a:lnTo>
                <a:lnTo>
                  <a:pt x="17868" y="162686"/>
                </a:lnTo>
                <a:lnTo>
                  <a:pt x="21983" y="162686"/>
                </a:lnTo>
                <a:lnTo>
                  <a:pt x="30226" y="162686"/>
                </a:lnTo>
                <a:lnTo>
                  <a:pt x="35928" y="160413"/>
                </a:lnTo>
                <a:lnTo>
                  <a:pt x="49784" y="131305"/>
                </a:lnTo>
                <a:lnTo>
                  <a:pt x="0" y="0"/>
                </a:lnTo>
                <a:close/>
              </a:path>
            </a:pathLst>
          </a:custGeom>
          <a:ln w="18288">
            <a:solidFill>
              <a:srgbClr val="D73A36"/>
            </a:solidFill>
          </a:ln>
        </p:spPr>
        <p:txBody>
          <a:bodyPr wrap="square" lIns="0" tIns="0" rIns="0" bIns="0" rtlCol="0"/>
          <a:lstStyle/>
          <a:p>
            <a:endParaRPr/>
          </a:p>
        </p:txBody>
      </p:sp>
      <p:sp>
        <p:nvSpPr>
          <p:cNvPr id="21" name="object 21"/>
          <p:cNvSpPr/>
          <p:nvPr/>
        </p:nvSpPr>
        <p:spPr>
          <a:xfrm>
            <a:off x="5942817"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2" name="object 22"/>
          <p:cNvSpPr/>
          <p:nvPr/>
        </p:nvSpPr>
        <p:spPr>
          <a:xfrm>
            <a:off x="5125953"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3" name="object 23"/>
          <p:cNvSpPr/>
          <p:nvPr/>
        </p:nvSpPr>
        <p:spPr>
          <a:xfrm>
            <a:off x="4903875" y="3088162"/>
            <a:ext cx="120650" cy="184785"/>
          </a:xfrm>
          <a:custGeom>
            <a:avLst/>
            <a:gdLst/>
            <a:ahLst/>
            <a:cxnLst/>
            <a:rect l="l" t="t" r="r" b="b"/>
            <a:pathLst>
              <a:path w="120650" h="184785">
                <a:moveTo>
                  <a:pt x="0" y="0"/>
                </a:moveTo>
                <a:lnTo>
                  <a:pt x="23964" y="0"/>
                </a:lnTo>
                <a:lnTo>
                  <a:pt x="54851" y="85851"/>
                </a:lnTo>
                <a:lnTo>
                  <a:pt x="56654" y="91122"/>
                </a:lnTo>
                <a:lnTo>
                  <a:pt x="58597" y="97916"/>
                </a:lnTo>
                <a:lnTo>
                  <a:pt x="60655" y="106222"/>
                </a:lnTo>
                <a:lnTo>
                  <a:pt x="61150" y="106222"/>
                </a:lnTo>
                <a:lnTo>
                  <a:pt x="97828" y="0"/>
                </a:lnTo>
                <a:lnTo>
                  <a:pt x="120434" y="0"/>
                </a:lnTo>
                <a:lnTo>
                  <a:pt x="70281" y="133286"/>
                </a:lnTo>
                <a:lnTo>
                  <a:pt x="70205" y="133451"/>
                </a:lnTo>
                <a:lnTo>
                  <a:pt x="70116" y="133743"/>
                </a:lnTo>
                <a:lnTo>
                  <a:pt x="53301" y="170281"/>
                </a:lnTo>
                <a:lnTo>
                  <a:pt x="26060" y="184175"/>
                </a:lnTo>
                <a:lnTo>
                  <a:pt x="22110" y="184175"/>
                </a:lnTo>
                <a:lnTo>
                  <a:pt x="17297" y="183349"/>
                </a:lnTo>
                <a:lnTo>
                  <a:pt x="11607" y="181698"/>
                </a:lnTo>
                <a:lnTo>
                  <a:pt x="9385" y="160705"/>
                </a:lnTo>
                <a:lnTo>
                  <a:pt x="13665" y="162026"/>
                </a:lnTo>
                <a:lnTo>
                  <a:pt x="17868" y="162686"/>
                </a:lnTo>
                <a:lnTo>
                  <a:pt x="21983" y="162686"/>
                </a:lnTo>
                <a:lnTo>
                  <a:pt x="30225" y="162686"/>
                </a:lnTo>
                <a:lnTo>
                  <a:pt x="35928" y="160413"/>
                </a:lnTo>
                <a:lnTo>
                  <a:pt x="49783" y="131305"/>
                </a:lnTo>
                <a:lnTo>
                  <a:pt x="0" y="0"/>
                </a:lnTo>
                <a:close/>
              </a:path>
            </a:pathLst>
          </a:custGeom>
          <a:ln w="18288">
            <a:solidFill>
              <a:srgbClr val="D73A36"/>
            </a:solidFill>
          </a:ln>
        </p:spPr>
        <p:txBody>
          <a:bodyPr wrap="square" lIns="0" tIns="0" rIns="0" bIns="0" rtlCol="0"/>
          <a:lstStyle/>
          <a:p>
            <a:endParaRPr/>
          </a:p>
        </p:txBody>
      </p:sp>
      <p:sp>
        <p:nvSpPr>
          <p:cNvPr id="24" name="object 24"/>
          <p:cNvSpPr/>
          <p:nvPr/>
        </p:nvSpPr>
        <p:spPr>
          <a:xfrm>
            <a:off x="4662657"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5" name="object 25"/>
          <p:cNvSpPr/>
          <p:nvPr/>
        </p:nvSpPr>
        <p:spPr>
          <a:xfrm>
            <a:off x="3854937"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6" name="object 26"/>
          <p:cNvSpPr/>
          <p:nvPr/>
        </p:nvSpPr>
        <p:spPr>
          <a:xfrm>
            <a:off x="3601953"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7" name="object 27"/>
          <p:cNvSpPr/>
          <p:nvPr/>
        </p:nvSpPr>
        <p:spPr>
          <a:xfrm>
            <a:off x="3447629" y="3088162"/>
            <a:ext cx="123189" cy="131445"/>
          </a:xfrm>
          <a:custGeom>
            <a:avLst/>
            <a:gdLst/>
            <a:ahLst/>
            <a:cxnLst/>
            <a:rect l="l" t="t" r="r" b="b"/>
            <a:pathLst>
              <a:path w="123189" h="131444">
                <a:moveTo>
                  <a:pt x="3835" y="0"/>
                </a:moveTo>
                <a:lnTo>
                  <a:pt x="31381" y="0"/>
                </a:lnTo>
                <a:lnTo>
                  <a:pt x="43313" y="18071"/>
                </a:lnTo>
                <a:lnTo>
                  <a:pt x="52192" y="31649"/>
                </a:lnTo>
                <a:lnTo>
                  <a:pt x="58015" y="40735"/>
                </a:lnTo>
                <a:lnTo>
                  <a:pt x="60782" y="45326"/>
                </a:lnTo>
                <a:lnTo>
                  <a:pt x="92887" y="0"/>
                </a:lnTo>
                <a:lnTo>
                  <a:pt x="119456" y="0"/>
                </a:lnTo>
                <a:lnTo>
                  <a:pt x="74117" y="61506"/>
                </a:lnTo>
                <a:lnTo>
                  <a:pt x="123037" y="131063"/>
                </a:lnTo>
                <a:lnTo>
                  <a:pt x="95605" y="131063"/>
                </a:lnTo>
                <a:lnTo>
                  <a:pt x="61518" y="79171"/>
                </a:lnTo>
                <a:lnTo>
                  <a:pt x="27050" y="131063"/>
                </a:lnTo>
                <a:lnTo>
                  <a:pt x="0" y="131063"/>
                </a:lnTo>
                <a:lnTo>
                  <a:pt x="48056" y="62750"/>
                </a:lnTo>
                <a:lnTo>
                  <a:pt x="3835" y="0"/>
                </a:lnTo>
                <a:close/>
              </a:path>
            </a:pathLst>
          </a:custGeom>
          <a:ln w="18288">
            <a:solidFill>
              <a:srgbClr val="D73A36"/>
            </a:solidFill>
          </a:ln>
        </p:spPr>
        <p:txBody>
          <a:bodyPr wrap="square" lIns="0" tIns="0" rIns="0" bIns="0" rtlCol="0"/>
          <a:lstStyle/>
          <a:p>
            <a:endParaRPr/>
          </a:p>
        </p:txBody>
      </p:sp>
      <p:sp>
        <p:nvSpPr>
          <p:cNvPr id="28" name="object 28"/>
          <p:cNvSpPr/>
          <p:nvPr/>
        </p:nvSpPr>
        <p:spPr>
          <a:xfrm>
            <a:off x="2559537"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29" name="object 29"/>
          <p:cNvSpPr/>
          <p:nvPr/>
        </p:nvSpPr>
        <p:spPr>
          <a:xfrm>
            <a:off x="1587651" y="3088162"/>
            <a:ext cx="120650" cy="184785"/>
          </a:xfrm>
          <a:custGeom>
            <a:avLst/>
            <a:gdLst/>
            <a:ahLst/>
            <a:cxnLst/>
            <a:rect l="l" t="t" r="r" b="b"/>
            <a:pathLst>
              <a:path w="120650" h="184785">
                <a:moveTo>
                  <a:pt x="0" y="0"/>
                </a:moveTo>
                <a:lnTo>
                  <a:pt x="23964" y="0"/>
                </a:lnTo>
                <a:lnTo>
                  <a:pt x="54851" y="85851"/>
                </a:lnTo>
                <a:lnTo>
                  <a:pt x="56654" y="91122"/>
                </a:lnTo>
                <a:lnTo>
                  <a:pt x="58597" y="97916"/>
                </a:lnTo>
                <a:lnTo>
                  <a:pt x="60655" y="106222"/>
                </a:lnTo>
                <a:lnTo>
                  <a:pt x="61150" y="106222"/>
                </a:lnTo>
                <a:lnTo>
                  <a:pt x="97828" y="0"/>
                </a:lnTo>
                <a:lnTo>
                  <a:pt x="120434" y="0"/>
                </a:lnTo>
                <a:lnTo>
                  <a:pt x="70281" y="133286"/>
                </a:lnTo>
                <a:lnTo>
                  <a:pt x="70205" y="133451"/>
                </a:lnTo>
                <a:lnTo>
                  <a:pt x="70116" y="133743"/>
                </a:lnTo>
                <a:lnTo>
                  <a:pt x="53301" y="170281"/>
                </a:lnTo>
                <a:lnTo>
                  <a:pt x="26060" y="184175"/>
                </a:lnTo>
                <a:lnTo>
                  <a:pt x="22110" y="184175"/>
                </a:lnTo>
                <a:lnTo>
                  <a:pt x="17297" y="183349"/>
                </a:lnTo>
                <a:lnTo>
                  <a:pt x="11607" y="181698"/>
                </a:lnTo>
                <a:lnTo>
                  <a:pt x="9385" y="160705"/>
                </a:lnTo>
                <a:lnTo>
                  <a:pt x="13665" y="162026"/>
                </a:lnTo>
                <a:lnTo>
                  <a:pt x="17868" y="162686"/>
                </a:lnTo>
                <a:lnTo>
                  <a:pt x="21983" y="162686"/>
                </a:lnTo>
                <a:lnTo>
                  <a:pt x="30225" y="162686"/>
                </a:lnTo>
                <a:lnTo>
                  <a:pt x="35928" y="160413"/>
                </a:lnTo>
                <a:lnTo>
                  <a:pt x="49784" y="131305"/>
                </a:lnTo>
                <a:lnTo>
                  <a:pt x="0" y="0"/>
                </a:lnTo>
                <a:close/>
              </a:path>
            </a:pathLst>
          </a:custGeom>
          <a:ln w="18288">
            <a:solidFill>
              <a:srgbClr val="D73A36"/>
            </a:solidFill>
          </a:ln>
        </p:spPr>
        <p:txBody>
          <a:bodyPr wrap="square" lIns="0" tIns="0" rIns="0" bIns="0" rtlCol="0"/>
          <a:lstStyle/>
          <a:p>
            <a:endParaRPr/>
          </a:p>
        </p:txBody>
      </p:sp>
      <p:sp>
        <p:nvSpPr>
          <p:cNvPr id="30" name="object 30"/>
          <p:cNvSpPr/>
          <p:nvPr/>
        </p:nvSpPr>
        <p:spPr>
          <a:xfrm>
            <a:off x="1133073" y="3028980"/>
            <a:ext cx="0" cy="199390"/>
          </a:xfrm>
          <a:custGeom>
            <a:avLst/>
            <a:gdLst/>
            <a:ahLst/>
            <a:cxnLst/>
            <a:rect l="l" t="t" r="r" b="b"/>
            <a:pathLst>
              <a:path h="199389">
                <a:moveTo>
                  <a:pt x="0" y="0"/>
                </a:moveTo>
                <a:lnTo>
                  <a:pt x="0" y="199390"/>
                </a:lnTo>
              </a:path>
            </a:pathLst>
          </a:custGeom>
          <a:ln w="40525">
            <a:solidFill>
              <a:srgbClr val="D73A36"/>
            </a:solidFill>
          </a:ln>
        </p:spPr>
        <p:txBody>
          <a:bodyPr wrap="square" lIns="0" tIns="0" rIns="0" bIns="0" rtlCol="0"/>
          <a:lstStyle/>
          <a:p>
            <a:endParaRPr/>
          </a:p>
        </p:txBody>
      </p:sp>
      <p:sp>
        <p:nvSpPr>
          <p:cNvPr id="31" name="object 31"/>
          <p:cNvSpPr/>
          <p:nvPr/>
        </p:nvSpPr>
        <p:spPr>
          <a:xfrm>
            <a:off x="7330743" y="3085190"/>
            <a:ext cx="109220" cy="137160"/>
          </a:xfrm>
          <a:custGeom>
            <a:avLst/>
            <a:gdLst/>
            <a:ahLst/>
            <a:cxnLst/>
            <a:rect l="l" t="t" r="r" b="b"/>
            <a:pathLst>
              <a:path w="109220" h="137160">
                <a:moveTo>
                  <a:pt x="51879" y="0"/>
                </a:moveTo>
                <a:lnTo>
                  <a:pt x="94241" y="14375"/>
                </a:lnTo>
                <a:lnTo>
                  <a:pt x="104000" y="36690"/>
                </a:lnTo>
                <a:lnTo>
                  <a:pt x="82270" y="39649"/>
                </a:lnTo>
                <a:lnTo>
                  <a:pt x="81279" y="32486"/>
                </a:lnTo>
                <a:lnTo>
                  <a:pt x="78371" y="27114"/>
                </a:lnTo>
                <a:lnTo>
                  <a:pt x="73558" y="23533"/>
                </a:lnTo>
                <a:lnTo>
                  <a:pt x="68732" y="19951"/>
                </a:lnTo>
                <a:lnTo>
                  <a:pt x="62052" y="18161"/>
                </a:lnTo>
                <a:lnTo>
                  <a:pt x="53479" y="18161"/>
                </a:lnTo>
                <a:lnTo>
                  <a:pt x="44996" y="18161"/>
                </a:lnTo>
                <a:lnTo>
                  <a:pt x="38150" y="19596"/>
                </a:lnTo>
                <a:lnTo>
                  <a:pt x="32918" y="22479"/>
                </a:lnTo>
                <a:lnTo>
                  <a:pt x="27685" y="25361"/>
                </a:lnTo>
                <a:lnTo>
                  <a:pt x="25069" y="29565"/>
                </a:lnTo>
                <a:lnTo>
                  <a:pt x="25069" y="35090"/>
                </a:lnTo>
                <a:lnTo>
                  <a:pt x="25069" y="40271"/>
                </a:lnTo>
                <a:lnTo>
                  <a:pt x="65678" y="56935"/>
                </a:lnTo>
                <a:lnTo>
                  <a:pt x="74098" y="59358"/>
                </a:lnTo>
                <a:lnTo>
                  <a:pt x="103073" y="75171"/>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32" name="object 32"/>
          <p:cNvSpPr/>
          <p:nvPr/>
        </p:nvSpPr>
        <p:spPr>
          <a:xfrm>
            <a:off x="7202727" y="3085190"/>
            <a:ext cx="109220" cy="137160"/>
          </a:xfrm>
          <a:custGeom>
            <a:avLst/>
            <a:gdLst/>
            <a:ahLst/>
            <a:cxnLst/>
            <a:rect l="l" t="t" r="r" b="b"/>
            <a:pathLst>
              <a:path w="109220" h="137160">
                <a:moveTo>
                  <a:pt x="51879" y="0"/>
                </a:moveTo>
                <a:lnTo>
                  <a:pt x="94241" y="14375"/>
                </a:lnTo>
                <a:lnTo>
                  <a:pt x="104000" y="36690"/>
                </a:lnTo>
                <a:lnTo>
                  <a:pt x="82270" y="39649"/>
                </a:lnTo>
                <a:lnTo>
                  <a:pt x="81279" y="32486"/>
                </a:lnTo>
                <a:lnTo>
                  <a:pt x="78371" y="27114"/>
                </a:lnTo>
                <a:lnTo>
                  <a:pt x="73558" y="23533"/>
                </a:lnTo>
                <a:lnTo>
                  <a:pt x="68732" y="19951"/>
                </a:lnTo>
                <a:lnTo>
                  <a:pt x="62052" y="18161"/>
                </a:lnTo>
                <a:lnTo>
                  <a:pt x="53479" y="18161"/>
                </a:lnTo>
                <a:lnTo>
                  <a:pt x="44996" y="18161"/>
                </a:lnTo>
                <a:lnTo>
                  <a:pt x="38150" y="19596"/>
                </a:lnTo>
                <a:lnTo>
                  <a:pt x="32918" y="22479"/>
                </a:lnTo>
                <a:lnTo>
                  <a:pt x="27685" y="25361"/>
                </a:lnTo>
                <a:lnTo>
                  <a:pt x="25069" y="29565"/>
                </a:lnTo>
                <a:lnTo>
                  <a:pt x="25069" y="35090"/>
                </a:lnTo>
                <a:lnTo>
                  <a:pt x="25069" y="40271"/>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53"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33" name="object 33"/>
          <p:cNvSpPr/>
          <p:nvPr/>
        </p:nvSpPr>
        <p:spPr>
          <a:xfrm>
            <a:off x="7064373" y="3085190"/>
            <a:ext cx="121285" cy="137160"/>
          </a:xfrm>
          <a:custGeom>
            <a:avLst/>
            <a:gdLst/>
            <a:ahLst/>
            <a:cxnLst/>
            <a:rect l="l" t="t" r="r" b="b"/>
            <a:pathLst>
              <a:path w="121284" h="137160">
                <a:moveTo>
                  <a:pt x="62991" y="0"/>
                </a:moveTo>
                <a:lnTo>
                  <a:pt x="105016" y="11633"/>
                </a:lnTo>
                <a:lnTo>
                  <a:pt x="113766" y="49288"/>
                </a:lnTo>
                <a:lnTo>
                  <a:pt x="113766" y="79184"/>
                </a:lnTo>
                <a:lnTo>
                  <a:pt x="113831" y="91710"/>
                </a:lnTo>
                <a:lnTo>
                  <a:pt x="120929" y="134035"/>
                </a:lnTo>
                <a:lnTo>
                  <a:pt x="97586" y="134035"/>
                </a:lnTo>
                <a:lnTo>
                  <a:pt x="95440" y="129908"/>
                </a:lnTo>
                <a:lnTo>
                  <a:pt x="93916" y="124523"/>
                </a:lnTo>
                <a:lnTo>
                  <a:pt x="93014" y="117843"/>
                </a:lnTo>
                <a:lnTo>
                  <a:pt x="81608" y="126277"/>
                </a:lnTo>
                <a:lnTo>
                  <a:pt x="69756" y="132302"/>
                </a:lnTo>
                <a:lnTo>
                  <a:pt x="57458" y="135916"/>
                </a:lnTo>
                <a:lnTo>
                  <a:pt x="44716" y="137121"/>
                </a:lnTo>
                <a:lnTo>
                  <a:pt x="34884" y="136472"/>
                </a:lnTo>
                <a:lnTo>
                  <a:pt x="2992" y="114696"/>
                </a:lnTo>
                <a:lnTo>
                  <a:pt x="0" y="99314"/>
                </a:lnTo>
                <a:lnTo>
                  <a:pt x="721" y="91520"/>
                </a:lnTo>
                <a:lnTo>
                  <a:pt x="27336" y="63661"/>
                </a:lnTo>
                <a:lnTo>
                  <a:pt x="72377" y="55346"/>
                </a:lnTo>
                <a:lnTo>
                  <a:pt x="80124" y="54102"/>
                </a:lnTo>
                <a:lnTo>
                  <a:pt x="86499" y="52578"/>
                </a:lnTo>
                <a:lnTo>
                  <a:pt x="91528" y="50774"/>
                </a:lnTo>
                <a:lnTo>
                  <a:pt x="91528" y="44107"/>
                </a:lnTo>
                <a:lnTo>
                  <a:pt x="91325" y="39382"/>
                </a:lnTo>
                <a:lnTo>
                  <a:pt x="90906" y="36626"/>
                </a:lnTo>
                <a:lnTo>
                  <a:pt x="90500" y="33870"/>
                </a:lnTo>
                <a:lnTo>
                  <a:pt x="89280" y="31013"/>
                </a:lnTo>
                <a:lnTo>
                  <a:pt x="87261" y="28041"/>
                </a:lnTo>
                <a:lnTo>
                  <a:pt x="85255" y="25082"/>
                </a:lnTo>
                <a:lnTo>
                  <a:pt x="82016" y="22694"/>
                </a:lnTo>
                <a:lnTo>
                  <a:pt x="77571" y="20878"/>
                </a:lnTo>
                <a:lnTo>
                  <a:pt x="73126" y="19062"/>
                </a:lnTo>
                <a:lnTo>
                  <a:pt x="67157" y="18161"/>
                </a:lnTo>
                <a:lnTo>
                  <a:pt x="59664" y="18161"/>
                </a:lnTo>
                <a:lnTo>
                  <a:pt x="50101" y="18161"/>
                </a:lnTo>
                <a:lnTo>
                  <a:pt x="42544" y="19926"/>
                </a:lnTo>
                <a:lnTo>
                  <a:pt x="36995" y="23469"/>
                </a:lnTo>
                <a:lnTo>
                  <a:pt x="31432" y="27012"/>
                </a:lnTo>
                <a:lnTo>
                  <a:pt x="27622" y="33604"/>
                </a:lnTo>
                <a:lnTo>
                  <a:pt x="25565" y="43230"/>
                </a:lnTo>
                <a:lnTo>
                  <a:pt x="3822" y="40398"/>
                </a:lnTo>
                <a:lnTo>
                  <a:pt x="30330" y="5700"/>
                </a:lnTo>
                <a:lnTo>
                  <a:pt x="50714" y="633"/>
                </a:lnTo>
                <a:lnTo>
                  <a:pt x="62991" y="0"/>
                </a:lnTo>
                <a:close/>
              </a:path>
            </a:pathLst>
          </a:custGeom>
          <a:ln w="18287">
            <a:solidFill>
              <a:srgbClr val="D73A36"/>
            </a:solidFill>
          </a:ln>
        </p:spPr>
        <p:txBody>
          <a:bodyPr wrap="square" lIns="0" tIns="0" rIns="0" bIns="0" rtlCol="0"/>
          <a:lstStyle/>
          <a:p>
            <a:endParaRPr/>
          </a:p>
        </p:txBody>
      </p:sp>
      <p:sp>
        <p:nvSpPr>
          <p:cNvPr id="34" name="object 34"/>
          <p:cNvSpPr/>
          <p:nvPr/>
        </p:nvSpPr>
        <p:spPr>
          <a:xfrm>
            <a:off x="6881734" y="3085190"/>
            <a:ext cx="114935" cy="137160"/>
          </a:xfrm>
          <a:custGeom>
            <a:avLst/>
            <a:gdLst/>
            <a:ahLst/>
            <a:cxnLst/>
            <a:rect l="l" t="t" r="r" b="b"/>
            <a:pathLst>
              <a:path w="114934" h="137160">
                <a:moveTo>
                  <a:pt x="59664" y="0"/>
                </a:moveTo>
                <a:lnTo>
                  <a:pt x="100818" y="16370"/>
                </a:lnTo>
                <a:lnTo>
                  <a:pt x="112039" y="41389"/>
                </a:lnTo>
                <a:lnTo>
                  <a:pt x="90550" y="44716"/>
                </a:lnTo>
                <a:lnTo>
                  <a:pt x="88328" y="35902"/>
                </a:lnTo>
                <a:lnTo>
                  <a:pt x="84721" y="29273"/>
                </a:lnTo>
                <a:lnTo>
                  <a:pt x="79743" y="24828"/>
                </a:lnTo>
                <a:lnTo>
                  <a:pt x="74752" y="20383"/>
                </a:lnTo>
                <a:lnTo>
                  <a:pt x="68389" y="18161"/>
                </a:lnTo>
                <a:lnTo>
                  <a:pt x="60655" y="18161"/>
                </a:lnTo>
                <a:lnTo>
                  <a:pt x="28149" y="38647"/>
                </a:lnTo>
                <a:lnTo>
                  <a:pt x="22732" y="68313"/>
                </a:lnTo>
                <a:lnTo>
                  <a:pt x="23323" y="79728"/>
                </a:lnTo>
                <a:lnTo>
                  <a:pt x="43716" y="115546"/>
                </a:lnTo>
                <a:lnTo>
                  <a:pt x="59423" y="118833"/>
                </a:lnTo>
                <a:lnTo>
                  <a:pt x="68973" y="118833"/>
                </a:lnTo>
                <a:lnTo>
                  <a:pt x="92278" y="85979"/>
                </a:lnTo>
                <a:lnTo>
                  <a:pt x="114388" y="88696"/>
                </a:lnTo>
                <a:lnTo>
                  <a:pt x="94627" y="125450"/>
                </a:lnTo>
                <a:lnTo>
                  <a:pt x="59664" y="137121"/>
                </a:lnTo>
                <a:lnTo>
                  <a:pt x="46207" y="135950"/>
                </a:lnTo>
                <a:lnTo>
                  <a:pt x="8760" y="108286"/>
                </a:lnTo>
                <a:lnTo>
                  <a:pt x="0" y="68808"/>
                </a:lnTo>
                <a:lnTo>
                  <a:pt x="559" y="56662"/>
                </a:lnTo>
                <a:lnTo>
                  <a:pt x="13713" y="20741"/>
                </a:lnTo>
                <a:lnTo>
                  <a:pt x="52337" y="390"/>
                </a:lnTo>
                <a:lnTo>
                  <a:pt x="59664" y="0"/>
                </a:lnTo>
                <a:close/>
              </a:path>
            </a:pathLst>
          </a:custGeom>
          <a:ln w="18288">
            <a:solidFill>
              <a:srgbClr val="D73A36"/>
            </a:solidFill>
          </a:ln>
        </p:spPr>
        <p:txBody>
          <a:bodyPr wrap="square" lIns="0" tIns="0" rIns="0" bIns="0" rtlCol="0"/>
          <a:lstStyle/>
          <a:p>
            <a:endParaRPr/>
          </a:p>
        </p:txBody>
      </p:sp>
      <p:sp>
        <p:nvSpPr>
          <p:cNvPr id="35" name="object 35"/>
          <p:cNvSpPr/>
          <p:nvPr/>
        </p:nvSpPr>
        <p:spPr>
          <a:xfrm>
            <a:off x="6600328" y="3085190"/>
            <a:ext cx="123189" cy="137160"/>
          </a:xfrm>
          <a:custGeom>
            <a:avLst/>
            <a:gdLst/>
            <a:ahLst/>
            <a:cxnLst/>
            <a:rect l="l" t="t" r="r" b="b"/>
            <a:pathLst>
              <a:path w="123190" h="137160">
                <a:moveTo>
                  <a:pt x="61391" y="0"/>
                </a:moveTo>
                <a:lnTo>
                  <a:pt x="105435" y="17297"/>
                </a:lnTo>
                <a:lnTo>
                  <a:pt x="122910" y="66459"/>
                </a:lnTo>
                <a:lnTo>
                  <a:pt x="121729" y="84376"/>
                </a:lnTo>
                <a:lnTo>
                  <a:pt x="104012" y="121119"/>
                </a:lnTo>
                <a:lnTo>
                  <a:pt x="61391" y="137121"/>
                </a:lnTo>
                <a:lnTo>
                  <a:pt x="49390" y="136093"/>
                </a:lnTo>
                <a:lnTo>
                  <a:pt x="10286" y="111270"/>
                </a:lnTo>
                <a:lnTo>
                  <a:pt x="0" y="68554"/>
                </a:lnTo>
                <a:lnTo>
                  <a:pt x="1104" y="52364"/>
                </a:lnTo>
                <a:lnTo>
                  <a:pt x="17665" y="16992"/>
                </a:lnTo>
                <a:lnTo>
                  <a:pt x="61391" y="0"/>
                </a:lnTo>
                <a:close/>
              </a:path>
            </a:pathLst>
          </a:custGeom>
          <a:ln w="18287">
            <a:solidFill>
              <a:srgbClr val="D73A36"/>
            </a:solidFill>
          </a:ln>
        </p:spPr>
        <p:txBody>
          <a:bodyPr wrap="square" lIns="0" tIns="0" rIns="0" bIns="0" rtlCol="0"/>
          <a:lstStyle/>
          <a:p>
            <a:endParaRPr/>
          </a:p>
        </p:txBody>
      </p:sp>
      <p:sp>
        <p:nvSpPr>
          <p:cNvPr id="36" name="object 36"/>
          <p:cNvSpPr/>
          <p:nvPr/>
        </p:nvSpPr>
        <p:spPr>
          <a:xfrm>
            <a:off x="6324154" y="3085190"/>
            <a:ext cx="71755" cy="134620"/>
          </a:xfrm>
          <a:custGeom>
            <a:avLst/>
            <a:gdLst/>
            <a:ahLst/>
            <a:cxnLst/>
            <a:rect l="l" t="t" r="r" b="b"/>
            <a:pathLst>
              <a:path w="71754" h="134619">
                <a:moveTo>
                  <a:pt x="48552" y="0"/>
                </a:moveTo>
                <a:lnTo>
                  <a:pt x="56121" y="0"/>
                </a:lnTo>
                <a:lnTo>
                  <a:pt x="63741" y="2349"/>
                </a:lnTo>
                <a:lnTo>
                  <a:pt x="71399" y="7048"/>
                </a:lnTo>
                <a:lnTo>
                  <a:pt x="63741" y="27546"/>
                </a:lnTo>
                <a:lnTo>
                  <a:pt x="58229" y="24333"/>
                </a:lnTo>
                <a:lnTo>
                  <a:pt x="52832" y="22733"/>
                </a:lnTo>
                <a:lnTo>
                  <a:pt x="47561" y="22733"/>
                </a:lnTo>
                <a:lnTo>
                  <a:pt x="39243" y="22733"/>
                </a:lnTo>
                <a:lnTo>
                  <a:pt x="32943" y="26454"/>
                </a:lnTo>
                <a:lnTo>
                  <a:pt x="22237" y="65227"/>
                </a:lnTo>
                <a:lnTo>
                  <a:pt x="22237" y="134035"/>
                </a:lnTo>
                <a:lnTo>
                  <a:pt x="0" y="134035"/>
                </a:lnTo>
                <a:lnTo>
                  <a:pt x="0" y="2971"/>
                </a:lnTo>
                <a:lnTo>
                  <a:pt x="20256" y="2971"/>
                </a:lnTo>
                <a:lnTo>
                  <a:pt x="20256" y="22733"/>
                </a:lnTo>
                <a:lnTo>
                  <a:pt x="20751" y="22733"/>
                </a:lnTo>
                <a:lnTo>
                  <a:pt x="26474" y="12789"/>
                </a:lnTo>
                <a:lnTo>
                  <a:pt x="33013" y="5684"/>
                </a:lnTo>
                <a:lnTo>
                  <a:pt x="40372" y="1421"/>
                </a:lnTo>
                <a:lnTo>
                  <a:pt x="48552" y="0"/>
                </a:lnTo>
                <a:close/>
              </a:path>
            </a:pathLst>
          </a:custGeom>
          <a:ln w="18288">
            <a:solidFill>
              <a:srgbClr val="D73A36"/>
            </a:solidFill>
          </a:ln>
        </p:spPr>
        <p:txBody>
          <a:bodyPr wrap="square" lIns="0" tIns="0" rIns="0" bIns="0" rtlCol="0"/>
          <a:lstStyle/>
          <a:p>
            <a:endParaRPr/>
          </a:p>
        </p:txBody>
      </p:sp>
      <p:sp>
        <p:nvSpPr>
          <p:cNvPr id="37" name="object 37"/>
          <p:cNvSpPr/>
          <p:nvPr/>
        </p:nvSpPr>
        <p:spPr>
          <a:xfrm>
            <a:off x="6176656" y="3085190"/>
            <a:ext cx="123189" cy="137160"/>
          </a:xfrm>
          <a:custGeom>
            <a:avLst/>
            <a:gdLst/>
            <a:ahLst/>
            <a:cxnLst/>
            <a:rect l="l" t="t" r="r" b="b"/>
            <a:pathLst>
              <a:path w="123189" h="137160">
                <a:moveTo>
                  <a:pt x="61391" y="0"/>
                </a:moveTo>
                <a:lnTo>
                  <a:pt x="105435" y="17297"/>
                </a:lnTo>
                <a:lnTo>
                  <a:pt x="122910" y="66459"/>
                </a:lnTo>
                <a:lnTo>
                  <a:pt x="121729" y="84376"/>
                </a:lnTo>
                <a:lnTo>
                  <a:pt x="104012" y="121119"/>
                </a:lnTo>
                <a:lnTo>
                  <a:pt x="61391" y="137121"/>
                </a:lnTo>
                <a:lnTo>
                  <a:pt x="49388" y="136093"/>
                </a:lnTo>
                <a:lnTo>
                  <a:pt x="10286" y="111270"/>
                </a:lnTo>
                <a:lnTo>
                  <a:pt x="0" y="68554"/>
                </a:lnTo>
                <a:lnTo>
                  <a:pt x="1104" y="52364"/>
                </a:lnTo>
                <a:lnTo>
                  <a:pt x="17665" y="16992"/>
                </a:lnTo>
                <a:lnTo>
                  <a:pt x="61391" y="0"/>
                </a:lnTo>
                <a:close/>
              </a:path>
            </a:pathLst>
          </a:custGeom>
          <a:ln w="18288">
            <a:solidFill>
              <a:srgbClr val="D73A36"/>
            </a:solidFill>
          </a:ln>
        </p:spPr>
        <p:txBody>
          <a:bodyPr wrap="square" lIns="0" tIns="0" rIns="0" bIns="0" rtlCol="0"/>
          <a:lstStyle/>
          <a:p>
            <a:endParaRPr/>
          </a:p>
        </p:txBody>
      </p:sp>
      <p:sp>
        <p:nvSpPr>
          <p:cNvPr id="38" name="object 38"/>
          <p:cNvSpPr/>
          <p:nvPr/>
        </p:nvSpPr>
        <p:spPr>
          <a:xfrm>
            <a:off x="5977431" y="3085190"/>
            <a:ext cx="109220" cy="137160"/>
          </a:xfrm>
          <a:custGeom>
            <a:avLst/>
            <a:gdLst/>
            <a:ahLst/>
            <a:cxnLst/>
            <a:rect l="l" t="t" r="r" b="b"/>
            <a:pathLst>
              <a:path w="109220" h="137160">
                <a:moveTo>
                  <a:pt x="51879" y="0"/>
                </a:moveTo>
                <a:lnTo>
                  <a:pt x="94241" y="14375"/>
                </a:lnTo>
                <a:lnTo>
                  <a:pt x="104000" y="36690"/>
                </a:lnTo>
                <a:lnTo>
                  <a:pt x="82270" y="39649"/>
                </a:lnTo>
                <a:lnTo>
                  <a:pt x="81280" y="32486"/>
                </a:lnTo>
                <a:lnTo>
                  <a:pt x="78371" y="27114"/>
                </a:lnTo>
                <a:lnTo>
                  <a:pt x="73558" y="23533"/>
                </a:lnTo>
                <a:lnTo>
                  <a:pt x="68745" y="19951"/>
                </a:lnTo>
                <a:lnTo>
                  <a:pt x="62052" y="18161"/>
                </a:lnTo>
                <a:lnTo>
                  <a:pt x="53479" y="18161"/>
                </a:lnTo>
                <a:lnTo>
                  <a:pt x="44996" y="18161"/>
                </a:lnTo>
                <a:lnTo>
                  <a:pt x="38150" y="19596"/>
                </a:lnTo>
                <a:lnTo>
                  <a:pt x="32918" y="22479"/>
                </a:lnTo>
                <a:lnTo>
                  <a:pt x="27686" y="25361"/>
                </a:lnTo>
                <a:lnTo>
                  <a:pt x="25069" y="29565"/>
                </a:lnTo>
                <a:lnTo>
                  <a:pt x="25069" y="35090"/>
                </a:lnTo>
                <a:lnTo>
                  <a:pt x="25069" y="40271"/>
                </a:lnTo>
                <a:lnTo>
                  <a:pt x="27152" y="43980"/>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7"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39" name="object 39"/>
          <p:cNvSpPr/>
          <p:nvPr/>
        </p:nvSpPr>
        <p:spPr>
          <a:xfrm>
            <a:off x="5571095" y="3085190"/>
            <a:ext cx="121285" cy="137160"/>
          </a:xfrm>
          <a:custGeom>
            <a:avLst/>
            <a:gdLst/>
            <a:ahLst/>
            <a:cxnLst/>
            <a:rect l="l" t="t" r="r" b="b"/>
            <a:pathLst>
              <a:path w="121285" h="137160">
                <a:moveTo>
                  <a:pt x="61518" y="0"/>
                </a:moveTo>
                <a:lnTo>
                  <a:pt x="101404" y="14808"/>
                </a:lnTo>
                <a:lnTo>
                  <a:pt x="120350" y="59501"/>
                </a:lnTo>
                <a:lnTo>
                  <a:pt x="120929" y="74117"/>
                </a:lnTo>
                <a:lnTo>
                  <a:pt x="22733" y="74117"/>
                </a:lnTo>
                <a:lnTo>
                  <a:pt x="24016" y="84346"/>
                </a:lnTo>
                <a:lnTo>
                  <a:pt x="47574" y="115965"/>
                </a:lnTo>
                <a:lnTo>
                  <a:pt x="62750" y="118833"/>
                </a:lnTo>
                <a:lnTo>
                  <a:pt x="71234" y="118833"/>
                </a:lnTo>
                <a:lnTo>
                  <a:pt x="78359" y="116586"/>
                </a:lnTo>
                <a:lnTo>
                  <a:pt x="84124" y="112102"/>
                </a:lnTo>
                <a:lnTo>
                  <a:pt x="89890" y="107619"/>
                </a:lnTo>
                <a:lnTo>
                  <a:pt x="94297" y="100838"/>
                </a:lnTo>
                <a:lnTo>
                  <a:pt x="97345" y="91782"/>
                </a:lnTo>
                <a:lnTo>
                  <a:pt x="120192" y="94627"/>
                </a:lnTo>
                <a:lnTo>
                  <a:pt x="91934" y="130933"/>
                </a:lnTo>
                <a:lnTo>
                  <a:pt x="62750" y="137121"/>
                </a:lnTo>
                <a:lnTo>
                  <a:pt x="48794" y="135990"/>
                </a:lnTo>
                <a:lnTo>
                  <a:pt x="9344" y="109144"/>
                </a:lnTo>
                <a:lnTo>
                  <a:pt x="0" y="69545"/>
                </a:lnTo>
                <a:lnTo>
                  <a:pt x="1007" y="54779"/>
                </a:lnTo>
                <a:lnTo>
                  <a:pt x="16116" y="19278"/>
                </a:lnTo>
                <a:lnTo>
                  <a:pt x="47702" y="1204"/>
                </a:lnTo>
                <a:lnTo>
                  <a:pt x="61518" y="0"/>
                </a:lnTo>
                <a:close/>
              </a:path>
            </a:pathLst>
          </a:custGeom>
          <a:ln w="18288">
            <a:solidFill>
              <a:srgbClr val="D73A36"/>
            </a:solidFill>
          </a:ln>
        </p:spPr>
        <p:txBody>
          <a:bodyPr wrap="square" lIns="0" tIns="0" rIns="0" bIns="0" rtlCol="0"/>
          <a:lstStyle/>
          <a:p>
            <a:endParaRPr/>
          </a:p>
        </p:txBody>
      </p:sp>
      <p:sp>
        <p:nvSpPr>
          <p:cNvPr id="40" name="object 40"/>
          <p:cNvSpPr/>
          <p:nvPr/>
        </p:nvSpPr>
        <p:spPr>
          <a:xfrm>
            <a:off x="5160567" y="3085190"/>
            <a:ext cx="109220" cy="137160"/>
          </a:xfrm>
          <a:custGeom>
            <a:avLst/>
            <a:gdLst/>
            <a:ahLst/>
            <a:cxnLst/>
            <a:rect l="l" t="t" r="r" b="b"/>
            <a:pathLst>
              <a:path w="109220" h="137160">
                <a:moveTo>
                  <a:pt x="51879" y="0"/>
                </a:moveTo>
                <a:lnTo>
                  <a:pt x="94241" y="14375"/>
                </a:lnTo>
                <a:lnTo>
                  <a:pt x="104000" y="36690"/>
                </a:lnTo>
                <a:lnTo>
                  <a:pt x="82270" y="39649"/>
                </a:lnTo>
                <a:lnTo>
                  <a:pt x="81280" y="32486"/>
                </a:lnTo>
                <a:lnTo>
                  <a:pt x="78371" y="27114"/>
                </a:lnTo>
                <a:lnTo>
                  <a:pt x="73558" y="23533"/>
                </a:lnTo>
                <a:lnTo>
                  <a:pt x="68745" y="19951"/>
                </a:lnTo>
                <a:lnTo>
                  <a:pt x="62052" y="18161"/>
                </a:lnTo>
                <a:lnTo>
                  <a:pt x="53479" y="18161"/>
                </a:lnTo>
                <a:lnTo>
                  <a:pt x="44996" y="18161"/>
                </a:lnTo>
                <a:lnTo>
                  <a:pt x="38150" y="19596"/>
                </a:lnTo>
                <a:lnTo>
                  <a:pt x="32918" y="22479"/>
                </a:lnTo>
                <a:lnTo>
                  <a:pt x="27686" y="25361"/>
                </a:lnTo>
                <a:lnTo>
                  <a:pt x="25069" y="29565"/>
                </a:lnTo>
                <a:lnTo>
                  <a:pt x="25069" y="35090"/>
                </a:lnTo>
                <a:lnTo>
                  <a:pt x="25069" y="40271"/>
                </a:lnTo>
                <a:lnTo>
                  <a:pt x="27152" y="43980"/>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41" name="object 41"/>
          <p:cNvSpPr/>
          <p:nvPr/>
        </p:nvSpPr>
        <p:spPr>
          <a:xfrm>
            <a:off x="4699367" y="3085190"/>
            <a:ext cx="121285" cy="137160"/>
          </a:xfrm>
          <a:custGeom>
            <a:avLst/>
            <a:gdLst/>
            <a:ahLst/>
            <a:cxnLst/>
            <a:rect l="l" t="t" r="r" b="b"/>
            <a:pathLst>
              <a:path w="121285" h="137160">
                <a:moveTo>
                  <a:pt x="61518" y="0"/>
                </a:moveTo>
                <a:lnTo>
                  <a:pt x="101404" y="14808"/>
                </a:lnTo>
                <a:lnTo>
                  <a:pt x="120350" y="59501"/>
                </a:lnTo>
                <a:lnTo>
                  <a:pt x="120929" y="74117"/>
                </a:lnTo>
                <a:lnTo>
                  <a:pt x="22732" y="74117"/>
                </a:lnTo>
                <a:lnTo>
                  <a:pt x="24016" y="84346"/>
                </a:lnTo>
                <a:lnTo>
                  <a:pt x="47574" y="115965"/>
                </a:lnTo>
                <a:lnTo>
                  <a:pt x="62750" y="118833"/>
                </a:lnTo>
                <a:lnTo>
                  <a:pt x="71234" y="118833"/>
                </a:lnTo>
                <a:lnTo>
                  <a:pt x="78358" y="116586"/>
                </a:lnTo>
                <a:lnTo>
                  <a:pt x="84124" y="112102"/>
                </a:lnTo>
                <a:lnTo>
                  <a:pt x="89890" y="107619"/>
                </a:lnTo>
                <a:lnTo>
                  <a:pt x="94297" y="100838"/>
                </a:lnTo>
                <a:lnTo>
                  <a:pt x="97345" y="91782"/>
                </a:lnTo>
                <a:lnTo>
                  <a:pt x="120192" y="94627"/>
                </a:lnTo>
                <a:lnTo>
                  <a:pt x="91934" y="130933"/>
                </a:lnTo>
                <a:lnTo>
                  <a:pt x="62750" y="137121"/>
                </a:lnTo>
                <a:lnTo>
                  <a:pt x="48794" y="135990"/>
                </a:lnTo>
                <a:lnTo>
                  <a:pt x="9344" y="109144"/>
                </a:lnTo>
                <a:lnTo>
                  <a:pt x="0" y="69545"/>
                </a:lnTo>
                <a:lnTo>
                  <a:pt x="1007" y="54779"/>
                </a:lnTo>
                <a:lnTo>
                  <a:pt x="16116" y="19278"/>
                </a:lnTo>
                <a:lnTo>
                  <a:pt x="47702" y="1204"/>
                </a:lnTo>
                <a:lnTo>
                  <a:pt x="61518" y="0"/>
                </a:lnTo>
                <a:close/>
              </a:path>
            </a:pathLst>
          </a:custGeom>
          <a:ln w="18288">
            <a:solidFill>
              <a:srgbClr val="D73A36"/>
            </a:solidFill>
          </a:ln>
        </p:spPr>
        <p:txBody>
          <a:bodyPr wrap="square" lIns="0" tIns="0" rIns="0" bIns="0" rtlCol="0"/>
          <a:lstStyle/>
          <a:p>
            <a:endParaRPr/>
          </a:p>
        </p:txBody>
      </p:sp>
      <p:sp>
        <p:nvSpPr>
          <p:cNvPr id="42" name="object 42"/>
          <p:cNvSpPr/>
          <p:nvPr/>
        </p:nvSpPr>
        <p:spPr>
          <a:xfrm>
            <a:off x="4516487" y="3085190"/>
            <a:ext cx="114935" cy="137160"/>
          </a:xfrm>
          <a:custGeom>
            <a:avLst/>
            <a:gdLst/>
            <a:ahLst/>
            <a:cxnLst/>
            <a:rect l="l" t="t" r="r" b="b"/>
            <a:pathLst>
              <a:path w="114935" h="137160">
                <a:moveTo>
                  <a:pt x="59664" y="0"/>
                </a:moveTo>
                <a:lnTo>
                  <a:pt x="100818" y="16370"/>
                </a:lnTo>
                <a:lnTo>
                  <a:pt x="112039" y="41389"/>
                </a:lnTo>
                <a:lnTo>
                  <a:pt x="90550" y="44716"/>
                </a:lnTo>
                <a:lnTo>
                  <a:pt x="88328" y="35902"/>
                </a:lnTo>
                <a:lnTo>
                  <a:pt x="84721" y="29273"/>
                </a:lnTo>
                <a:lnTo>
                  <a:pt x="79743" y="24828"/>
                </a:lnTo>
                <a:lnTo>
                  <a:pt x="74752" y="20383"/>
                </a:lnTo>
                <a:lnTo>
                  <a:pt x="68389" y="18161"/>
                </a:lnTo>
                <a:lnTo>
                  <a:pt x="60655" y="18161"/>
                </a:lnTo>
                <a:lnTo>
                  <a:pt x="28149" y="38647"/>
                </a:lnTo>
                <a:lnTo>
                  <a:pt x="22732" y="68313"/>
                </a:lnTo>
                <a:lnTo>
                  <a:pt x="23323" y="79728"/>
                </a:lnTo>
                <a:lnTo>
                  <a:pt x="43716" y="115546"/>
                </a:lnTo>
                <a:lnTo>
                  <a:pt x="59423" y="118833"/>
                </a:lnTo>
                <a:lnTo>
                  <a:pt x="68973" y="118833"/>
                </a:lnTo>
                <a:lnTo>
                  <a:pt x="92278" y="85979"/>
                </a:lnTo>
                <a:lnTo>
                  <a:pt x="114388" y="88696"/>
                </a:lnTo>
                <a:lnTo>
                  <a:pt x="94627" y="125450"/>
                </a:lnTo>
                <a:lnTo>
                  <a:pt x="59664" y="137121"/>
                </a:lnTo>
                <a:lnTo>
                  <a:pt x="46207" y="135950"/>
                </a:lnTo>
                <a:lnTo>
                  <a:pt x="8760" y="108286"/>
                </a:lnTo>
                <a:lnTo>
                  <a:pt x="0" y="68808"/>
                </a:lnTo>
                <a:lnTo>
                  <a:pt x="559" y="56662"/>
                </a:lnTo>
                <a:lnTo>
                  <a:pt x="13713" y="20741"/>
                </a:lnTo>
                <a:lnTo>
                  <a:pt x="52337" y="390"/>
                </a:lnTo>
                <a:lnTo>
                  <a:pt x="59664" y="0"/>
                </a:lnTo>
                <a:close/>
              </a:path>
            </a:pathLst>
          </a:custGeom>
          <a:ln w="18288">
            <a:solidFill>
              <a:srgbClr val="D73A36"/>
            </a:solidFill>
          </a:ln>
        </p:spPr>
        <p:txBody>
          <a:bodyPr wrap="square" lIns="0" tIns="0" rIns="0" bIns="0" rtlCol="0"/>
          <a:lstStyle/>
          <a:p>
            <a:endParaRPr/>
          </a:p>
        </p:txBody>
      </p:sp>
      <p:sp>
        <p:nvSpPr>
          <p:cNvPr id="43" name="object 43"/>
          <p:cNvSpPr/>
          <p:nvPr/>
        </p:nvSpPr>
        <p:spPr>
          <a:xfrm>
            <a:off x="4375288" y="3085190"/>
            <a:ext cx="123189" cy="137160"/>
          </a:xfrm>
          <a:custGeom>
            <a:avLst/>
            <a:gdLst/>
            <a:ahLst/>
            <a:cxnLst/>
            <a:rect l="l" t="t" r="r" b="b"/>
            <a:pathLst>
              <a:path w="123189" h="137160">
                <a:moveTo>
                  <a:pt x="61391" y="0"/>
                </a:moveTo>
                <a:lnTo>
                  <a:pt x="105435" y="17297"/>
                </a:lnTo>
                <a:lnTo>
                  <a:pt x="122910" y="66459"/>
                </a:lnTo>
                <a:lnTo>
                  <a:pt x="121729" y="84376"/>
                </a:lnTo>
                <a:lnTo>
                  <a:pt x="104013" y="121119"/>
                </a:lnTo>
                <a:lnTo>
                  <a:pt x="61391" y="137121"/>
                </a:lnTo>
                <a:lnTo>
                  <a:pt x="49388" y="136093"/>
                </a:lnTo>
                <a:lnTo>
                  <a:pt x="10287" y="111270"/>
                </a:lnTo>
                <a:lnTo>
                  <a:pt x="0" y="68554"/>
                </a:lnTo>
                <a:lnTo>
                  <a:pt x="1104" y="52364"/>
                </a:lnTo>
                <a:lnTo>
                  <a:pt x="17665" y="16992"/>
                </a:lnTo>
                <a:lnTo>
                  <a:pt x="61391" y="0"/>
                </a:lnTo>
                <a:close/>
              </a:path>
            </a:pathLst>
          </a:custGeom>
          <a:ln w="18288">
            <a:solidFill>
              <a:srgbClr val="D73A36"/>
            </a:solidFill>
          </a:ln>
        </p:spPr>
        <p:txBody>
          <a:bodyPr wrap="square" lIns="0" tIns="0" rIns="0" bIns="0" rtlCol="0"/>
          <a:lstStyle/>
          <a:p>
            <a:endParaRPr/>
          </a:p>
        </p:txBody>
      </p:sp>
      <p:sp>
        <p:nvSpPr>
          <p:cNvPr id="44" name="object 44"/>
          <p:cNvSpPr/>
          <p:nvPr/>
        </p:nvSpPr>
        <p:spPr>
          <a:xfrm>
            <a:off x="4246167" y="3085190"/>
            <a:ext cx="109220" cy="137160"/>
          </a:xfrm>
          <a:custGeom>
            <a:avLst/>
            <a:gdLst/>
            <a:ahLst/>
            <a:cxnLst/>
            <a:rect l="l" t="t" r="r" b="b"/>
            <a:pathLst>
              <a:path w="109220" h="137160">
                <a:moveTo>
                  <a:pt x="51879" y="0"/>
                </a:moveTo>
                <a:lnTo>
                  <a:pt x="94242" y="14375"/>
                </a:lnTo>
                <a:lnTo>
                  <a:pt x="104012" y="36690"/>
                </a:lnTo>
                <a:lnTo>
                  <a:pt x="82270" y="39649"/>
                </a:lnTo>
                <a:lnTo>
                  <a:pt x="81280" y="32486"/>
                </a:lnTo>
                <a:lnTo>
                  <a:pt x="78371" y="27114"/>
                </a:lnTo>
                <a:lnTo>
                  <a:pt x="73558" y="23533"/>
                </a:lnTo>
                <a:lnTo>
                  <a:pt x="68745" y="19951"/>
                </a:lnTo>
                <a:lnTo>
                  <a:pt x="62052" y="18161"/>
                </a:lnTo>
                <a:lnTo>
                  <a:pt x="53479" y="18161"/>
                </a:lnTo>
                <a:lnTo>
                  <a:pt x="44996" y="18161"/>
                </a:lnTo>
                <a:lnTo>
                  <a:pt x="38150" y="19596"/>
                </a:lnTo>
                <a:lnTo>
                  <a:pt x="32918" y="22479"/>
                </a:lnTo>
                <a:lnTo>
                  <a:pt x="27686" y="25361"/>
                </a:lnTo>
                <a:lnTo>
                  <a:pt x="25069" y="29565"/>
                </a:lnTo>
                <a:lnTo>
                  <a:pt x="25069" y="35090"/>
                </a:lnTo>
                <a:lnTo>
                  <a:pt x="25069" y="40271"/>
                </a:lnTo>
                <a:lnTo>
                  <a:pt x="27152" y="43980"/>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45" name="object 45"/>
          <p:cNvSpPr/>
          <p:nvPr/>
        </p:nvSpPr>
        <p:spPr>
          <a:xfrm>
            <a:off x="4030622" y="3085190"/>
            <a:ext cx="116205" cy="187325"/>
          </a:xfrm>
          <a:custGeom>
            <a:avLst/>
            <a:gdLst/>
            <a:ahLst/>
            <a:cxnLst/>
            <a:rect l="l" t="t" r="r" b="b"/>
            <a:pathLst>
              <a:path w="116204" h="187325">
                <a:moveTo>
                  <a:pt x="56819" y="0"/>
                </a:moveTo>
                <a:lnTo>
                  <a:pt x="67890" y="1166"/>
                </a:lnTo>
                <a:lnTo>
                  <a:pt x="77879" y="4665"/>
                </a:lnTo>
                <a:lnTo>
                  <a:pt x="86787" y="10495"/>
                </a:lnTo>
                <a:lnTo>
                  <a:pt x="94615" y="18656"/>
                </a:lnTo>
                <a:lnTo>
                  <a:pt x="95110" y="18656"/>
                </a:lnTo>
                <a:lnTo>
                  <a:pt x="95110" y="2971"/>
                </a:lnTo>
                <a:lnTo>
                  <a:pt x="115620" y="2971"/>
                </a:lnTo>
                <a:lnTo>
                  <a:pt x="115620" y="116370"/>
                </a:lnTo>
                <a:lnTo>
                  <a:pt x="115273" y="129440"/>
                </a:lnTo>
                <a:lnTo>
                  <a:pt x="102339" y="170299"/>
                </a:lnTo>
                <a:lnTo>
                  <a:pt x="65861" y="186668"/>
                </a:lnTo>
                <a:lnTo>
                  <a:pt x="56324" y="187147"/>
                </a:lnTo>
                <a:lnTo>
                  <a:pt x="45670" y="186530"/>
                </a:lnTo>
                <a:lnTo>
                  <a:pt x="8150" y="164233"/>
                </a:lnTo>
                <a:lnTo>
                  <a:pt x="4445" y="144894"/>
                </a:lnTo>
                <a:lnTo>
                  <a:pt x="26060" y="148234"/>
                </a:lnTo>
                <a:lnTo>
                  <a:pt x="26885" y="155155"/>
                </a:lnTo>
                <a:lnTo>
                  <a:pt x="29794" y="160337"/>
                </a:lnTo>
                <a:lnTo>
                  <a:pt x="34772" y="163804"/>
                </a:lnTo>
                <a:lnTo>
                  <a:pt x="39751" y="167259"/>
                </a:lnTo>
                <a:lnTo>
                  <a:pt x="46850" y="168986"/>
                </a:lnTo>
                <a:lnTo>
                  <a:pt x="56083" y="168986"/>
                </a:lnTo>
                <a:lnTo>
                  <a:pt x="90030" y="151523"/>
                </a:lnTo>
                <a:lnTo>
                  <a:pt x="93014" y="116865"/>
                </a:lnTo>
                <a:lnTo>
                  <a:pt x="85316" y="124375"/>
                </a:lnTo>
                <a:lnTo>
                  <a:pt x="76677" y="129741"/>
                </a:lnTo>
                <a:lnTo>
                  <a:pt x="67099" y="132962"/>
                </a:lnTo>
                <a:lnTo>
                  <a:pt x="56578" y="134035"/>
                </a:lnTo>
                <a:lnTo>
                  <a:pt x="44417" y="132852"/>
                </a:lnTo>
                <a:lnTo>
                  <a:pt x="8717" y="105059"/>
                </a:lnTo>
                <a:lnTo>
                  <a:pt x="0" y="67449"/>
                </a:lnTo>
                <a:lnTo>
                  <a:pt x="940" y="53600"/>
                </a:lnTo>
                <a:lnTo>
                  <a:pt x="23328" y="10844"/>
                </a:lnTo>
                <a:lnTo>
                  <a:pt x="44203" y="1204"/>
                </a:lnTo>
                <a:lnTo>
                  <a:pt x="56819" y="0"/>
                </a:lnTo>
                <a:close/>
              </a:path>
            </a:pathLst>
          </a:custGeom>
          <a:ln w="18288">
            <a:solidFill>
              <a:srgbClr val="D73A36"/>
            </a:solidFill>
          </a:ln>
        </p:spPr>
        <p:txBody>
          <a:bodyPr wrap="square" lIns="0" tIns="0" rIns="0" bIns="0" rtlCol="0"/>
          <a:lstStyle/>
          <a:p>
            <a:endParaRPr/>
          </a:p>
        </p:txBody>
      </p:sp>
      <p:sp>
        <p:nvSpPr>
          <p:cNvPr id="46" name="object 46"/>
          <p:cNvSpPr/>
          <p:nvPr/>
        </p:nvSpPr>
        <p:spPr>
          <a:xfrm>
            <a:off x="3898936" y="3085190"/>
            <a:ext cx="107314" cy="134620"/>
          </a:xfrm>
          <a:custGeom>
            <a:avLst/>
            <a:gdLst/>
            <a:ahLst/>
            <a:cxnLst/>
            <a:rect l="l" t="t" r="r" b="b"/>
            <a:pathLst>
              <a:path w="107314" h="134619">
                <a:moveTo>
                  <a:pt x="61760" y="0"/>
                </a:moveTo>
                <a:lnTo>
                  <a:pt x="68681" y="0"/>
                </a:lnTo>
                <a:lnTo>
                  <a:pt x="75514" y="1231"/>
                </a:lnTo>
                <a:lnTo>
                  <a:pt x="82270" y="3708"/>
                </a:lnTo>
                <a:lnTo>
                  <a:pt x="89027" y="6184"/>
                </a:lnTo>
                <a:lnTo>
                  <a:pt x="106845" y="43815"/>
                </a:lnTo>
                <a:lnTo>
                  <a:pt x="106845" y="53365"/>
                </a:lnTo>
                <a:lnTo>
                  <a:pt x="106845" y="134035"/>
                </a:lnTo>
                <a:lnTo>
                  <a:pt x="84493" y="134035"/>
                </a:lnTo>
                <a:lnTo>
                  <a:pt x="84493" y="54356"/>
                </a:lnTo>
                <a:lnTo>
                  <a:pt x="84040" y="45076"/>
                </a:lnTo>
                <a:lnTo>
                  <a:pt x="65760" y="19151"/>
                </a:lnTo>
                <a:lnTo>
                  <a:pt x="57188" y="19151"/>
                </a:lnTo>
                <a:lnTo>
                  <a:pt x="50609" y="19151"/>
                </a:lnTo>
                <a:lnTo>
                  <a:pt x="44361" y="20751"/>
                </a:lnTo>
                <a:lnTo>
                  <a:pt x="38481" y="23964"/>
                </a:lnTo>
                <a:lnTo>
                  <a:pt x="32588" y="27178"/>
                </a:lnTo>
                <a:lnTo>
                  <a:pt x="28409" y="31711"/>
                </a:lnTo>
                <a:lnTo>
                  <a:pt x="25946" y="37553"/>
                </a:lnTo>
                <a:lnTo>
                  <a:pt x="23469" y="43395"/>
                </a:lnTo>
                <a:lnTo>
                  <a:pt x="22237" y="51676"/>
                </a:lnTo>
                <a:lnTo>
                  <a:pt x="22237" y="62382"/>
                </a:lnTo>
                <a:lnTo>
                  <a:pt x="22237" y="134035"/>
                </a:lnTo>
                <a:lnTo>
                  <a:pt x="0" y="134035"/>
                </a:lnTo>
                <a:lnTo>
                  <a:pt x="0" y="2971"/>
                </a:lnTo>
                <a:lnTo>
                  <a:pt x="20015" y="2971"/>
                </a:lnTo>
                <a:lnTo>
                  <a:pt x="20015" y="21501"/>
                </a:lnTo>
                <a:lnTo>
                  <a:pt x="20510" y="21501"/>
                </a:lnTo>
                <a:lnTo>
                  <a:pt x="52705" y="0"/>
                </a:lnTo>
                <a:lnTo>
                  <a:pt x="61760" y="0"/>
                </a:lnTo>
                <a:close/>
              </a:path>
            </a:pathLst>
          </a:custGeom>
          <a:ln w="18288">
            <a:solidFill>
              <a:srgbClr val="D73A36"/>
            </a:solidFill>
          </a:ln>
        </p:spPr>
        <p:txBody>
          <a:bodyPr wrap="square" lIns="0" tIns="0" rIns="0" bIns="0" rtlCol="0"/>
          <a:lstStyle/>
          <a:p>
            <a:endParaRPr/>
          </a:p>
        </p:txBody>
      </p:sp>
      <p:sp>
        <p:nvSpPr>
          <p:cNvPr id="47" name="object 47"/>
          <p:cNvSpPr/>
          <p:nvPr/>
        </p:nvSpPr>
        <p:spPr>
          <a:xfrm>
            <a:off x="3636567" y="3085190"/>
            <a:ext cx="109220" cy="137160"/>
          </a:xfrm>
          <a:custGeom>
            <a:avLst/>
            <a:gdLst/>
            <a:ahLst/>
            <a:cxnLst/>
            <a:rect l="l" t="t" r="r" b="b"/>
            <a:pathLst>
              <a:path w="109220" h="137160">
                <a:moveTo>
                  <a:pt x="51879" y="0"/>
                </a:moveTo>
                <a:lnTo>
                  <a:pt x="94242" y="14375"/>
                </a:lnTo>
                <a:lnTo>
                  <a:pt x="104012" y="36690"/>
                </a:lnTo>
                <a:lnTo>
                  <a:pt x="82270" y="39649"/>
                </a:lnTo>
                <a:lnTo>
                  <a:pt x="81279" y="32486"/>
                </a:lnTo>
                <a:lnTo>
                  <a:pt x="78371" y="27114"/>
                </a:lnTo>
                <a:lnTo>
                  <a:pt x="73558" y="23533"/>
                </a:lnTo>
                <a:lnTo>
                  <a:pt x="68745" y="19951"/>
                </a:lnTo>
                <a:lnTo>
                  <a:pt x="62052" y="18161"/>
                </a:lnTo>
                <a:lnTo>
                  <a:pt x="53479" y="18161"/>
                </a:lnTo>
                <a:lnTo>
                  <a:pt x="44996" y="18161"/>
                </a:lnTo>
                <a:lnTo>
                  <a:pt x="38150" y="19596"/>
                </a:lnTo>
                <a:lnTo>
                  <a:pt x="32918" y="22479"/>
                </a:lnTo>
                <a:lnTo>
                  <a:pt x="27686" y="25361"/>
                </a:lnTo>
                <a:lnTo>
                  <a:pt x="25069" y="29565"/>
                </a:lnTo>
                <a:lnTo>
                  <a:pt x="25069" y="35090"/>
                </a:lnTo>
                <a:lnTo>
                  <a:pt x="25069" y="40271"/>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48" name="object 48"/>
          <p:cNvSpPr/>
          <p:nvPr/>
        </p:nvSpPr>
        <p:spPr>
          <a:xfrm>
            <a:off x="3315575" y="3085190"/>
            <a:ext cx="121285" cy="137160"/>
          </a:xfrm>
          <a:custGeom>
            <a:avLst/>
            <a:gdLst/>
            <a:ahLst/>
            <a:cxnLst/>
            <a:rect l="l" t="t" r="r" b="b"/>
            <a:pathLst>
              <a:path w="121285" h="137160">
                <a:moveTo>
                  <a:pt x="61518" y="0"/>
                </a:moveTo>
                <a:lnTo>
                  <a:pt x="101404" y="14808"/>
                </a:lnTo>
                <a:lnTo>
                  <a:pt x="120350" y="59501"/>
                </a:lnTo>
                <a:lnTo>
                  <a:pt x="120929" y="74117"/>
                </a:lnTo>
                <a:lnTo>
                  <a:pt x="22732" y="74117"/>
                </a:lnTo>
                <a:lnTo>
                  <a:pt x="24016" y="84346"/>
                </a:lnTo>
                <a:lnTo>
                  <a:pt x="47574" y="115965"/>
                </a:lnTo>
                <a:lnTo>
                  <a:pt x="62750" y="118833"/>
                </a:lnTo>
                <a:lnTo>
                  <a:pt x="71234" y="118833"/>
                </a:lnTo>
                <a:lnTo>
                  <a:pt x="78358" y="116586"/>
                </a:lnTo>
                <a:lnTo>
                  <a:pt x="84124" y="112102"/>
                </a:lnTo>
                <a:lnTo>
                  <a:pt x="89890" y="107619"/>
                </a:lnTo>
                <a:lnTo>
                  <a:pt x="94297" y="100838"/>
                </a:lnTo>
                <a:lnTo>
                  <a:pt x="97345" y="91782"/>
                </a:lnTo>
                <a:lnTo>
                  <a:pt x="120192" y="94627"/>
                </a:lnTo>
                <a:lnTo>
                  <a:pt x="91934" y="130933"/>
                </a:lnTo>
                <a:lnTo>
                  <a:pt x="62750" y="137121"/>
                </a:lnTo>
                <a:lnTo>
                  <a:pt x="48794" y="135990"/>
                </a:lnTo>
                <a:lnTo>
                  <a:pt x="9344" y="109144"/>
                </a:lnTo>
                <a:lnTo>
                  <a:pt x="0" y="69545"/>
                </a:lnTo>
                <a:lnTo>
                  <a:pt x="1007" y="54779"/>
                </a:lnTo>
                <a:lnTo>
                  <a:pt x="16116" y="19278"/>
                </a:lnTo>
                <a:lnTo>
                  <a:pt x="47702" y="1204"/>
                </a:lnTo>
                <a:lnTo>
                  <a:pt x="61518" y="0"/>
                </a:lnTo>
                <a:close/>
              </a:path>
            </a:pathLst>
          </a:custGeom>
          <a:ln w="18288">
            <a:solidFill>
              <a:srgbClr val="D73A36"/>
            </a:solidFill>
          </a:ln>
        </p:spPr>
        <p:txBody>
          <a:bodyPr wrap="square" lIns="0" tIns="0" rIns="0" bIns="0" rtlCol="0"/>
          <a:lstStyle/>
          <a:p>
            <a:endParaRPr/>
          </a:p>
        </p:txBody>
      </p:sp>
      <p:sp>
        <p:nvSpPr>
          <p:cNvPr id="49" name="object 49"/>
          <p:cNvSpPr/>
          <p:nvPr/>
        </p:nvSpPr>
        <p:spPr>
          <a:xfrm>
            <a:off x="3101224" y="3085190"/>
            <a:ext cx="123189" cy="137160"/>
          </a:xfrm>
          <a:custGeom>
            <a:avLst/>
            <a:gdLst/>
            <a:ahLst/>
            <a:cxnLst/>
            <a:rect l="l" t="t" r="r" b="b"/>
            <a:pathLst>
              <a:path w="123189" h="137160">
                <a:moveTo>
                  <a:pt x="61391" y="0"/>
                </a:moveTo>
                <a:lnTo>
                  <a:pt x="105435" y="17297"/>
                </a:lnTo>
                <a:lnTo>
                  <a:pt x="122910" y="66459"/>
                </a:lnTo>
                <a:lnTo>
                  <a:pt x="121729" y="84376"/>
                </a:lnTo>
                <a:lnTo>
                  <a:pt x="104012" y="121119"/>
                </a:lnTo>
                <a:lnTo>
                  <a:pt x="61391" y="137121"/>
                </a:lnTo>
                <a:lnTo>
                  <a:pt x="49388" y="136093"/>
                </a:lnTo>
                <a:lnTo>
                  <a:pt x="10287" y="111270"/>
                </a:lnTo>
                <a:lnTo>
                  <a:pt x="0" y="68554"/>
                </a:lnTo>
                <a:lnTo>
                  <a:pt x="1104" y="52364"/>
                </a:lnTo>
                <a:lnTo>
                  <a:pt x="17665" y="16992"/>
                </a:lnTo>
                <a:lnTo>
                  <a:pt x="61391" y="0"/>
                </a:lnTo>
                <a:close/>
              </a:path>
            </a:pathLst>
          </a:custGeom>
          <a:ln w="18288">
            <a:solidFill>
              <a:srgbClr val="D73A36"/>
            </a:solidFill>
          </a:ln>
        </p:spPr>
        <p:txBody>
          <a:bodyPr wrap="square" lIns="0" tIns="0" rIns="0" bIns="0" rtlCol="0"/>
          <a:lstStyle/>
          <a:p>
            <a:endParaRPr/>
          </a:p>
        </p:txBody>
      </p:sp>
      <p:sp>
        <p:nvSpPr>
          <p:cNvPr id="50" name="object 50"/>
          <p:cNvSpPr/>
          <p:nvPr/>
        </p:nvSpPr>
        <p:spPr>
          <a:xfrm>
            <a:off x="2953066" y="3085190"/>
            <a:ext cx="71755" cy="134620"/>
          </a:xfrm>
          <a:custGeom>
            <a:avLst/>
            <a:gdLst/>
            <a:ahLst/>
            <a:cxnLst/>
            <a:rect l="l" t="t" r="r" b="b"/>
            <a:pathLst>
              <a:path w="71755" h="134619">
                <a:moveTo>
                  <a:pt x="48552" y="0"/>
                </a:moveTo>
                <a:lnTo>
                  <a:pt x="56121" y="0"/>
                </a:lnTo>
                <a:lnTo>
                  <a:pt x="63741" y="2349"/>
                </a:lnTo>
                <a:lnTo>
                  <a:pt x="71399" y="7048"/>
                </a:lnTo>
                <a:lnTo>
                  <a:pt x="63741" y="27546"/>
                </a:lnTo>
                <a:lnTo>
                  <a:pt x="58229" y="24333"/>
                </a:lnTo>
                <a:lnTo>
                  <a:pt x="52832" y="22733"/>
                </a:lnTo>
                <a:lnTo>
                  <a:pt x="47561" y="22733"/>
                </a:lnTo>
                <a:lnTo>
                  <a:pt x="39243" y="22733"/>
                </a:lnTo>
                <a:lnTo>
                  <a:pt x="32943" y="26454"/>
                </a:lnTo>
                <a:lnTo>
                  <a:pt x="22237" y="65227"/>
                </a:lnTo>
                <a:lnTo>
                  <a:pt x="22237" y="134035"/>
                </a:lnTo>
                <a:lnTo>
                  <a:pt x="0" y="134035"/>
                </a:lnTo>
                <a:lnTo>
                  <a:pt x="0" y="2971"/>
                </a:lnTo>
                <a:lnTo>
                  <a:pt x="20256" y="2971"/>
                </a:lnTo>
                <a:lnTo>
                  <a:pt x="20256" y="22733"/>
                </a:lnTo>
                <a:lnTo>
                  <a:pt x="20751" y="22733"/>
                </a:lnTo>
                <a:lnTo>
                  <a:pt x="26474" y="12789"/>
                </a:lnTo>
                <a:lnTo>
                  <a:pt x="33013" y="5684"/>
                </a:lnTo>
                <a:lnTo>
                  <a:pt x="40372" y="1421"/>
                </a:lnTo>
                <a:lnTo>
                  <a:pt x="48552" y="0"/>
                </a:lnTo>
                <a:close/>
              </a:path>
            </a:pathLst>
          </a:custGeom>
          <a:ln w="18287">
            <a:solidFill>
              <a:srgbClr val="D73A36"/>
            </a:solidFill>
          </a:ln>
        </p:spPr>
        <p:txBody>
          <a:bodyPr wrap="square" lIns="0" tIns="0" rIns="0" bIns="0" rtlCol="0"/>
          <a:lstStyle/>
          <a:p>
            <a:endParaRPr/>
          </a:p>
        </p:txBody>
      </p:sp>
      <p:sp>
        <p:nvSpPr>
          <p:cNvPr id="51" name="object 51"/>
          <p:cNvSpPr/>
          <p:nvPr/>
        </p:nvSpPr>
        <p:spPr>
          <a:xfrm>
            <a:off x="2806559" y="3085190"/>
            <a:ext cx="121285" cy="137160"/>
          </a:xfrm>
          <a:custGeom>
            <a:avLst/>
            <a:gdLst/>
            <a:ahLst/>
            <a:cxnLst/>
            <a:rect l="l" t="t" r="r" b="b"/>
            <a:pathLst>
              <a:path w="121285" h="137160">
                <a:moveTo>
                  <a:pt x="61518" y="0"/>
                </a:moveTo>
                <a:lnTo>
                  <a:pt x="101404" y="14808"/>
                </a:lnTo>
                <a:lnTo>
                  <a:pt x="120350" y="59501"/>
                </a:lnTo>
                <a:lnTo>
                  <a:pt x="120929" y="74117"/>
                </a:lnTo>
                <a:lnTo>
                  <a:pt x="22733" y="74117"/>
                </a:lnTo>
                <a:lnTo>
                  <a:pt x="24016" y="84346"/>
                </a:lnTo>
                <a:lnTo>
                  <a:pt x="47574" y="115965"/>
                </a:lnTo>
                <a:lnTo>
                  <a:pt x="62750" y="118833"/>
                </a:lnTo>
                <a:lnTo>
                  <a:pt x="71234" y="118833"/>
                </a:lnTo>
                <a:lnTo>
                  <a:pt x="78359" y="116586"/>
                </a:lnTo>
                <a:lnTo>
                  <a:pt x="84124" y="112102"/>
                </a:lnTo>
                <a:lnTo>
                  <a:pt x="89890" y="107619"/>
                </a:lnTo>
                <a:lnTo>
                  <a:pt x="94297" y="100838"/>
                </a:lnTo>
                <a:lnTo>
                  <a:pt x="97345" y="91782"/>
                </a:lnTo>
                <a:lnTo>
                  <a:pt x="120192" y="94627"/>
                </a:lnTo>
                <a:lnTo>
                  <a:pt x="91934" y="130933"/>
                </a:lnTo>
                <a:lnTo>
                  <a:pt x="62750" y="137121"/>
                </a:lnTo>
                <a:lnTo>
                  <a:pt x="48794" y="135990"/>
                </a:lnTo>
                <a:lnTo>
                  <a:pt x="9344" y="109144"/>
                </a:lnTo>
                <a:lnTo>
                  <a:pt x="0" y="69545"/>
                </a:lnTo>
                <a:lnTo>
                  <a:pt x="1007" y="54779"/>
                </a:lnTo>
                <a:lnTo>
                  <a:pt x="16116" y="19278"/>
                </a:lnTo>
                <a:lnTo>
                  <a:pt x="47702" y="1204"/>
                </a:lnTo>
                <a:lnTo>
                  <a:pt x="61518" y="0"/>
                </a:lnTo>
                <a:close/>
              </a:path>
            </a:pathLst>
          </a:custGeom>
          <a:ln w="18288">
            <a:solidFill>
              <a:srgbClr val="D73A36"/>
            </a:solidFill>
          </a:ln>
        </p:spPr>
        <p:txBody>
          <a:bodyPr wrap="square" lIns="0" tIns="0" rIns="0" bIns="0" rtlCol="0"/>
          <a:lstStyle/>
          <a:p>
            <a:endParaRPr/>
          </a:p>
        </p:txBody>
      </p:sp>
      <p:sp>
        <p:nvSpPr>
          <p:cNvPr id="52" name="object 52"/>
          <p:cNvSpPr/>
          <p:nvPr/>
        </p:nvSpPr>
        <p:spPr>
          <a:xfrm>
            <a:off x="2074797" y="3085190"/>
            <a:ext cx="121285" cy="137160"/>
          </a:xfrm>
          <a:custGeom>
            <a:avLst/>
            <a:gdLst/>
            <a:ahLst/>
            <a:cxnLst/>
            <a:rect l="l" t="t" r="r" b="b"/>
            <a:pathLst>
              <a:path w="121285" h="137160">
                <a:moveTo>
                  <a:pt x="62991" y="0"/>
                </a:moveTo>
                <a:lnTo>
                  <a:pt x="105016" y="11633"/>
                </a:lnTo>
                <a:lnTo>
                  <a:pt x="113766" y="49288"/>
                </a:lnTo>
                <a:lnTo>
                  <a:pt x="113766" y="79184"/>
                </a:lnTo>
                <a:lnTo>
                  <a:pt x="113831" y="91710"/>
                </a:lnTo>
                <a:lnTo>
                  <a:pt x="120929" y="134035"/>
                </a:lnTo>
                <a:lnTo>
                  <a:pt x="97586" y="134035"/>
                </a:lnTo>
                <a:lnTo>
                  <a:pt x="95440" y="129908"/>
                </a:lnTo>
                <a:lnTo>
                  <a:pt x="93916" y="124523"/>
                </a:lnTo>
                <a:lnTo>
                  <a:pt x="93014" y="117843"/>
                </a:lnTo>
                <a:lnTo>
                  <a:pt x="81608" y="126277"/>
                </a:lnTo>
                <a:lnTo>
                  <a:pt x="69756" y="132302"/>
                </a:lnTo>
                <a:lnTo>
                  <a:pt x="57458" y="135916"/>
                </a:lnTo>
                <a:lnTo>
                  <a:pt x="44716" y="137121"/>
                </a:lnTo>
                <a:lnTo>
                  <a:pt x="34884" y="136472"/>
                </a:lnTo>
                <a:lnTo>
                  <a:pt x="2992" y="114696"/>
                </a:lnTo>
                <a:lnTo>
                  <a:pt x="0" y="99314"/>
                </a:lnTo>
                <a:lnTo>
                  <a:pt x="721" y="91520"/>
                </a:lnTo>
                <a:lnTo>
                  <a:pt x="27336" y="63661"/>
                </a:lnTo>
                <a:lnTo>
                  <a:pt x="72377" y="55346"/>
                </a:lnTo>
                <a:lnTo>
                  <a:pt x="80124" y="54102"/>
                </a:lnTo>
                <a:lnTo>
                  <a:pt x="86499" y="52578"/>
                </a:lnTo>
                <a:lnTo>
                  <a:pt x="91528" y="50774"/>
                </a:lnTo>
                <a:lnTo>
                  <a:pt x="91528" y="44107"/>
                </a:lnTo>
                <a:lnTo>
                  <a:pt x="91325" y="39382"/>
                </a:lnTo>
                <a:lnTo>
                  <a:pt x="90906" y="36626"/>
                </a:lnTo>
                <a:lnTo>
                  <a:pt x="90500" y="33870"/>
                </a:lnTo>
                <a:lnTo>
                  <a:pt x="89280" y="31013"/>
                </a:lnTo>
                <a:lnTo>
                  <a:pt x="87261" y="28041"/>
                </a:lnTo>
                <a:lnTo>
                  <a:pt x="85255" y="25082"/>
                </a:lnTo>
                <a:lnTo>
                  <a:pt x="82016" y="22694"/>
                </a:lnTo>
                <a:lnTo>
                  <a:pt x="77571" y="20878"/>
                </a:lnTo>
                <a:lnTo>
                  <a:pt x="73126" y="19062"/>
                </a:lnTo>
                <a:lnTo>
                  <a:pt x="67157" y="18161"/>
                </a:lnTo>
                <a:lnTo>
                  <a:pt x="59664" y="18161"/>
                </a:lnTo>
                <a:lnTo>
                  <a:pt x="50101" y="18161"/>
                </a:lnTo>
                <a:lnTo>
                  <a:pt x="42544" y="19926"/>
                </a:lnTo>
                <a:lnTo>
                  <a:pt x="36995" y="23469"/>
                </a:lnTo>
                <a:lnTo>
                  <a:pt x="31432" y="27012"/>
                </a:lnTo>
                <a:lnTo>
                  <a:pt x="27622" y="33604"/>
                </a:lnTo>
                <a:lnTo>
                  <a:pt x="25565" y="43230"/>
                </a:lnTo>
                <a:lnTo>
                  <a:pt x="3822" y="40398"/>
                </a:lnTo>
                <a:lnTo>
                  <a:pt x="30336" y="5700"/>
                </a:lnTo>
                <a:lnTo>
                  <a:pt x="50716" y="633"/>
                </a:lnTo>
                <a:lnTo>
                  <a:pt x="62991" y="0"/>
                </a:lnTo>
                <a:close/>
              </a:path>
            </a:pathLst>
          </a:custGeom>
          <a:ln w="18288">
            <a:solidFill>
              <a:srgbClr val="D73A36"/>
            </a:solidFill>
          </a:ln>
        </p:spPr>
        <p:txBody>
          <a:bodyPr wrap="square" lIns="0" tIns="0" rIns="0" bIns="0" rtlCol="0"/>
          <a:lstStyle/>
          <a:p>
            <a:endParaRPr/>
          </a:p>
        </p:txBody>
      </p:sp>
      <p:sp>
        <p:nvSpPr>
          <p:cNvPr id="53" name="object 53"/>
          <p:cNvSpPr/>
          <p:nvPr/>
        </p:nvSpPr>
        <p:spPr>
          <a:xfrm>
            <a:off x="1793632" y="3085190"/>
            <a:ext cx="123189" cy="137160"/>
          </a:xfrm>
          <a:custGeom>
            <a:avLst/>
            <a:gdLst/>
            <a:ahLst/>
            <a:cxnLst/>
            <a:rect l="l" t="t" r="r" b="b"/>
            <a:pathLst>
              <a:path w="123189" h="137160">
                <a:moveTo>
                  <a:pt x="61391" y="0"/>
                </a:moveTo>
                <a:lnTo>
                  <a:pt x="105435" y="17297"/>
                </a:lnTo>
                <a:lnTo>
                  <a:pt x="122910" y="66459"/>
                </a:lnTo>
                <a:lnTo>
                  <a:pt x="121729" y="84376"/>
                </a:lnTo>
                <a:lnTo>
                  <a:pt x="104012" y="121119"/>
                </a:lnTo>
                <a:lnTo>
                  <a:pt x="61391" y="137121"/>
                </a:lnTo>
                <a:lnTo>
                  <a:pt x="49388" y="136093"/>
                </a:lnTo>
                <a:lnTo>
                  <a:pt x="10287" y="111270"/>
                </a:lnTo>
                <a:lnTo>
                  <a:pt x="0" y="68554"/>
                </a:lnTo>
                <a:lnTo>
                  <a:pt x="1104" y="52364"/>
                </a:lnTo>
                <a:lnTo>
                  <a:pt x="17665" y="16992"/>
                </a:lnTo>
                <a:lnTo>
                  <a:pt x="61391" y="0"/>
                </a:lnTo>
                <a:close/>
              </a:path>
            </a:pathLst>
          </a:custGeom>
          <a:ln w="18288">
            <a:solidFill>
              <a:srgbClr val="D73A36"/>
            </a:solidFill>
          </a:ln>
        </p:spPr>
        <p:txBody>
          <a:bodyPr wrap="square" lIns="0" tIns="0" rIns="0" bIns="0" rtlCol="0"/>
          <a:lstStyle/>
          <a:p>
            <a:endParaRPr/>
          </a:p>
        </p:txBody>
      </p:sp>
      <p:sp>
        <p:nvSpPr>
          <p:cNvPr id="54" name="object 54"/>
          <p:cNvSpPr/>
          <p:nvPr/>
        </p:nvSpPr>
        <p:spPr>
          <a:xfrm>
            <a:off x="1514410" y="3085190"/>
            <a:ext cx="71755" cy="134620"/>
          </a:xfrm>
          <a:custGeom>
            <a:avLst/>
            <a:gdLst/>
            <a:ahLst/>
            <a:cxnLst/>
            <a:rect l="l" t="t" r="r" b="b"/>
            <a:pathLst>
              <a:path w="71755" h="134619">
                <a:moveTo>
                  <a:pt x="48552" y="0"/>
                </a:moveTo>
                <a:lnTo>
                  <a:pt x="56121" y="0"/>
                </a:lnTo>
                <a:lnTo>
                  <a:pt x="63741" y="2349"/>
                </a:lnTo>
                <a:lnTo>
                  <a:pt x="71399" y="7048"/>
                </a:lnTo>
                <a:lnTo>
                  <a:pt x="63741" y="27546"/>
                </a:lnTo>
                <a:lnTo>
                  <a:pt x="58229" y="24333"/>
                </a:lnTo>
                <a:lnTo>
                  <a:pt x="52831" y="22733"/>
                </a:lnTo>
                <a:lnTo>
                  <a:pt x="47561" y="22733"/>
                </a:lnTo>
                <a:lnTo>
                  <a:pt x="39242" y="22733"/>
                </a:lnTo>
                <a:lnTo>
                  <a:pt x="32943" y="26454"/>
                </a:lnTo>
                <a:lnTo>
                  <a:pt x="22237" y="65227"/>
                </a:lnTo>
                <a:lnTo>
                  <a:pt x="22237" y="134035"/>
                </a:lnTo>
                <a:lnTo>
                  <a:pt x="0" y="134035"/>
                </a:lnTo>
                <a:lnTo>
                  <a:pt x="0" y="2971"/>
                </a:lnTo>
                <a:lnTo>
                  <a:pt x="20256" y="2971"/>
                </a:lnTo>
                <a:lnTo>
                  <a:pt x="20256" y="22733"/>
                </a:lnTo>
                <a:lnTo>
                  <a:pt x="20751" y="22733"/>
                </a:lnTo>
                <a:lnTo>
                  <a:pt x="26474" y="12789"/>
                </a:lnTo>
                <a:lnTo>
                  <a:pt x="33013" y="5684"/>
                </a:lnTo>
                <a:lnTo>
                  <a:pt x="40372" y="1421"/>
                </a:lnTo>
                <a:lnTo>
                  <a:pt x="48552" y="0"/>
                </a:lnTo>
                <a:close/>
              </a:path>
            </a:pathLst>
          </a:custGeom>
          <a:ln w="18287">
            <a:solidFill>
              <a:srgbClr val="D73A36"/>
            </a:solidFill>
          </a:ln>
        </p:spPr>
        <p:txBody>
          <a:bodyPr wrap="square" lIns="0" tIns="0" rIns="0" bIns="0" rtlCol="0"/>
          <a:lstStyle/>
          <a:p>
            <a:endParaRPr/>
          </a:p>
        </p:txBody>
      </p:sp>
      <p:sp>
        <p:nvSpPr>
          <p:cNvPr id="55" name="object 55"/>
          <p:cNvSpPr/>
          <p:nvPr/>
        </p:nvSpPr>
        <p:spPr>
          <a:xfrm>
            <a:off x="1366912" y="3085190"/>
            <a:ext cx="123189" cy="137160"/>
          </a:xfrm>
          <a:custGeom>
            <a:avLst/>
            <a:gdLst/>
            <a:ahLst/>
            <a:cxnLst/>
            <a:rect l="l" t="t" r="r" b="b"/>
            <a:pathLst>
              <a:path w="123190" h="137160">
                <a:moveTo>
                  <a:pt x="61391" y="0"/>
                </a:moveTo>
                <a:lnTo>
                  <a:pt x="105435" y="17297"/>
                </a:lnTo>
                <a:lnTo>
                  <a:pt x="122910" y="66459"/>
                </a:lnTo>
                <a:lnTo>
                  <a:pt x="121729" y="84376"/>
                </a:lnTo>
                <a:lnTo>
                  <a:pt x="104012" y="121119"/>
                </a:lnTo>
                <a:lnTo>
                  <a:pt x="61391" y="137121"/>
                </a:lnTo>
                <a:lnTo>
                  <a:pt x="49388" y="136093"/>
                </a:lnTo>
                <a:lnTo>
                  <a:pt x="10287" y="111270"/>
                </a:lnTo>
                <a:lnTo>
                  <a:pt x="0" y="68554"/>
                </a:lnTo>
                <a:lnTo>
                  <a:pt x="1104" y="52364"/>
                </a:lnTo>
                <a:lnTo>
                  <a:pt x="17665" y="16992"/>
                </a:lnTo>
                <a:lnTo>
                  <a:pt x="61391" y="0"/>
                </a:lnTo>
                <a:close/>
              </a:path>
            </a:pathLst>
          </a:custGeom>
          <a:ln w="18288">
            <a:solidFill>
              <a:srgbClr val="D73A36"/>
            </a:solidFill>
          </a:ln>
        </p:spPr>
        <p:txBody>
          <a:bodyPr wrap="square" lIns="0" tIns="0" rIns="0" bIns="0" rtlCol="0"/>
          <a:lstStyle/>
          <a:p>
            <a:endParaRPr/>
          </a:p>
        </p:txBody>
      </p:sp>
      <p:sp>
        <p:nvSpPr>
          <p:cNvPr id="56" name="object 56"/>
          <p:cNvSpPr/>
          <p:nvPr/>
        </p:nvSpPr>
        <p:spPr>
          <a:xfrm>
            <a:off x="1167687" y="3085190"/>
            <a:ext cx="109220" cy="137160"/>
          </a:xfrm>
          <a:custGeom>
            <a:avLst/>
            <a:gdLst/>
            <a:ahLst/>
            <a:cxnLst/>
            <a:rect l="l" t="t" r="r" b="b"/>
            <a:pathLst>
              <a:path w="109219" h="137160">
                <a:moveTo>
                  <a:pt x="51879" y="0"/>
                </a:moveTo>
                <a:lnTo>
                  <a:pt x="94241" y="14375"/>
                </a:lnTo>
                <a:lnTo>
                  <a:pt x="104000" y="36690"/>
                </a:lnTo>
                <a:lnTo>
                  <a:pt x="82270" y="39649"/>
                </a:lnTo>
                <a:lnTo>
                  <a:pt x="81279" y="32486"/>
                </a:lnTo>
                <a:lnTo>
                  <a:pt x="78371" y="27114"/>
                </a:lnTo>
                <a:lnTo>
                  <a:pt x="73558" y="23533"/>
                </a:lnTo>
                <a:lnTo>
                  <a:pt x="68745" y="19951"/>
                </a:lnTo>
                <a:lnTo>
                  <a:pt x="62052" y="18161"/>
                </a:lnTo>
                <a:lnTo>
                  <a:pt x="53479" y="18161"/>
                </a:lnTo>
                <a:lnTo>
                  <a:pt x="44996" y="18161"/>
                </a:lnTo>
                <a:lnTo>
                  <a:pt x="38150" y="19596"/>
                </a:lnTo>
                <a:lnTo>
                  <a:pt x="32918" y="22479"/>
                </a:lnTo>
                <a:lnTo>
                  <a:pt x="27685" y="25361"/>
                </a:lnTo>
                <a:lnTo>
                  <a:pt x="25069" y="29565"/>
                </a:lnTo>
                <a:lnTo>
                  <a:pt x="25069" y="35090"/>
                </a:lnTo>
                <a:lnTo>
                  <a:pt x="25069" y="40271"/>
                </a:lnTo>
                <a:lnTo>
                  <a:pt x="27152" y="43980"/>
                </a:lnTo>
                <a:lnTo>
                  <a:pt x="65678" y="56935"/>
                </a:lnTo>
                <a:lnTo>
                  <a:pt x="74098" y="59358"/>
                </a:lnTo>
                <a:lnTo>
                  <a:pt x="106908" y="80073"/>
                </a:lnTo>
                <a:lnTo>
                  <a:pt x="108826" y="86880"/>
                </a:lnTo>
                <a:lnTo>
                  <a:pt x="108826" y="95618"/>
                </a:lnTo>
                <a:lnTo>
                  <a:pt x="86728" y="130376"/>
                </a:lnTo>
                <a:lnTo>
                  <a:pt x="56197" y="137121"/>
                </a:lnTo>
                <a:lnTo>
                  <a:pt x="44405" y="136460"/>
                </a:lnTo>
                <a:lnTo>
                  <a:pt x="5911" y="113355"/>
                </a:lnTo>
                <a:lnTo>
                  <a:pt x="0" y="94869"/>
                </a:lnTo>
                <a:lnTo>
                  <a:pt x="22110" y="91541"/>
                </a:lnTo>
                <a:lnTo>
                  <a:pt x="23266" y="100672"/>
                </a:lnTo>
                <a:lnTo>
                  <a:pt x="26657" y="107518"/>
                </a:lnTo>
                <a:lnTo>
                  <a:pt x="32296" y="112039"/>
                </a:lnTo>
                <a:lnTo>
                  <a:pt x="37934" y="116573"/>
                </a:lnTo>
                <a:lnTo>
                  <a:pt x="45821" y="118833"/>
                </a:lnTo>
                <a:lnTo>
                  <a:pt x="55956" y="118833"/>
                </a:lnTo>
                <a:lnTo>
                  <a:pt x="65671" y="118833"/>
                </a:lnTo>
                <a:lnTo>
                  <a:pt x="73126" y="116801"/>
                </a:lnTo>
                <a:lnTo>
                  <a:pt x="78308" y="112725"/>
                </a:lnTo>
                <a:lnTo>
                  <a:pt x="83502" y="108648"/>
                </a:lnTo>
                <a:lnTo>
                  <a:pt x="86093" y="103682"/>
                </a:lnTo>
                <a:lnTo>
                  <a:pt x="86093" y="97840"/>
                </a:lnTo>
                <a:lnTo>
                  <a:pt x="86093" y="93878"/>
                </a:lnTo>
                <a:lnTo>
                  <a:pt x="84899" y="90716"/>
                </a:lnTo>
                <a:lnTo>
                  <a:pt x="82511" y="88328"/>
                </a:lnTo>
                <a:lnTo>
                  <a:pt x="80124" y="85940"/>
                </a:lnTo>
                <a:lnTo>
                  <a:pt x="77139" y="84150"/>
                </a:lnTo>
                <a:lnTo>
                  <a:pt x="73558" y="82956"/>
                </a:lnTo>
                <a:lnTo>
                  <a:pt x="69976" y="81762"/>
                </a:lnTo>
                <a:lnTo>
                  <a:pt x="61925" y="79641"/>
                </a:lnTo>
                <a:lnTo>
                  <a:pt x="18197" y="64990"/>
                </a:lnTo>
                <a:lnTo>
                  <a:pt x="3581" y="46494"/>
                </a:lnTo>
                <a:lnTo>
                  <a:pt x="3581" y="37680"/>
                </a:lnTo>
                <a:lnTo>
                  <a:pt x="32019" y="2657"/>
                </a:lnTo>
                <a:lnTo>
                  <a:pt x="41385" y="664"/>
                </a:lnTo>
                <a:lnTo>
                  <a:pt x="51879" y="0"/>
                </a:lnTo>
                <a:close/>
              </a:path>
            </a:pathLst>
          </a:custGeom>
          <a:ln w="18288">
            <a:solidFill>
              <a:srgbClr val="D73A36"/>
            </a:solidFill>
          </a:ln>
        </p:spPr>
        <p:txBody>
          <a:bodyPr wrap="square" lIns="0" tIns="0" rIns="0" bIns="0" rtlCol="0"/>
          <a:lstStyle/>
          <a:p>
            <a:endParaRPr/>
          </a:p>
        </p:txBody>
      </p:sp>
      <p:sp>
        <p:nvSpPr>
          <p:cNvPr id="57" name="object 57"/>
          <p:cNvSpPr/>
          <p:nvPr/>
        </p:nvSpPr>
        <p:spPr>
          <a:xfrm>
            <a:off x="764399" y="3085190"/>
            <a:ext cx="121285" cy="137160"/>
          </a:xfrm>
          <a:custGeom>
            <a:avLst/>
            <a:gdLst/>
            <a:ahLst/>
            <a:cxnLst/>
            <a:rect l="l" t="t" r="r" b="b"/>
            <a:pathLst>
              <a:path w="121284" h="137160">
                <a:moveTo>
                  <a:pt x="61518" y="0"/>
                </a:moveTo>
                <a:lnTo>
                  <a:pt x="101404" y="14808"/>
                </a:lnTo>
                <a:lnTo>
                  <a:pt x="120350" y="59501"/>
                </a:lnTo>
                <a:lnTo>
                  <a:pt x="120929" y="74117"/>
                </a:lnTo>
                <a:lnTo>
                  <a:pt x="22732" y="74117"/>
                </a:lnTo>
                <a:lnTo>
                  <a:pt x="24016" y="84346"/>
                </a:lnTo>
                <a:lnTo>
                  <a:pt x="47574" y="115965"/>
                </a:lnTo>
                <a:lnTo>
                  <a:pt x="62750" y="118833"/>
                </a:lnTo>
                <a:lnTo>
                  <a:pt x="71234" y="118833"/>
                </a:lnTo>
                <a:lnTo>
                  <a:pt x="78358" y="116586"/>
                </a:lnTo>
                <a:lnTo>
                  <a:pt x="84124" y="112102"/>
                </a:lnTo>
                <a:lnTo>
                  <a:pt x="89890" y="107619"/>
                </a:lnTo>
                <a:lnTo>
                  <a:pt x="94297" y="100838"/>
                </a:lnTo>
                <a:lnTo>
                  <a:pt x="97345" y="91782"/>
                </a:lnTo>
                <a:lnTo>
                  <a:pt x="120192" y="94627"/>
                </a:lnTo>
                <a:lnTo>
                  <a:pt x="91934" y="130933"/>
                </a:lnTo>
                <a:lnTo>
                  <a:pt x="62750" y="137121"/>
                </a:lnTo>
                <a:lnTo>
                  <a:pt x="48794" y="135990"/>
                </a:lnTo>
                <a:lnTo>
                  <a:pt x="9344" y="109144"/>
                </a:lnTo>
                <a:lnTo>
                  <a:pt x="0" y="69545"/>
                </a:lnTo>
                <a:lnTo>
                  <a:pt x="1007" y="54779"/>
                </a:lnTo>
                <a:lnTo>
                  <a:pt x="16116" y="19278"/>
                </a:lnTo>
                <a:lnTo>
                  <a:pt x="47702" y="1204"/>
                </a:lnTo>
                <a:lnTo>
                  <a:pt x="61518" y="0"/>
                </a:lnTo>
                <a:close/>
              </a:path>
            </a:pathLst>
          </a:custGeom>
          <a:ln w="18288">
            <a:solidFill>
              <a:srgbClr val="D73A36"/>
            </a:solidFill>
          </a:ln>
        </p:spPr>
        <p:txBody>
          <a:bodyPr wrap="square" lIns="0" tIns="0" rIns="0" bIns="0" rtlCol="0"/>
          <a:lstStyle/>
          <a:p>
            <a:endParaRPr/>
          </a:p>
        </p:txBody>
      </p:sp>
      <p:sp>
        <p:nvSpPr>
          <p:cNvPr id="58" name="object 58"/>
          <p:cNvSpPr/>
          <p:nvPr/>
        </p:nvSpPr>
        <p:spPr>
          <a:xfrm>
            <a:off x="6101980"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59" name="object 59"/>
          <p:cNvSpPr/>
          <p:nvPr/>
        </p:nvSpPr>
        <p:spPr>
          <a:xfrm>
            <a:off x="5355220"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30264" y="177152"/>
                </a:lnTo>
                <a:lnTo>
                  <a:pt x="25819" y="173736"/>
                </a:lnTo>
                <a:lnTo>
                  <a:pt x="21374" y="170319"/>
                </a:lnTo>
                <a:lnTo>
                  <a:pt x="18656" y="16597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0" name="object 60"/>
          <p:cNvSpPr/>
          <p:nvPr/>
        </p:nvSpPr>
        <p:spPr>
          <a:xfrm>
            <a:off x="4834012"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7" y="157784"/>
                </a:lnTo>
                <a:lnTo>
                  <a:pt x="60655" y="157124"/>
                </a:lnTo>
                <a:lnTo>
                  <a:pt x="63741" y="176885"/>
                </a:lnTo>
                <a:lnTo>
                  <a:pt x="57162" y="178206"/>
                </a:lnTo>
                <a:lnTo>
                  <a:pt x="51600" y="178866"/>
                </a:lnTo>
                <a:lnTo>
                  <a:pt x="47066" y="178866"/>
                </a:lnTo>
                <a:lnTo>
                  <a:pt x="37350" y="178866"/>
                </a:lnTo>
                <a:lnTo>
                  <a:pt x="30264" y="177152"/>
                </a:lnTo>
                <a:lnTo>
                  <a:pt x="25819" y="173736"/>
                </a:lnTo>
                <a:lnTo>
                  <a:pt x="21374" y="170319"/>
                </a:lnTo>
                <a:lnTo>
                  <a:pt x="18656" y="16597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1" name="object 61"/>
          <p:cNvSpPr/>
          <p:nvPr/>
        </p:nvSpPr>
        <p:spPr>
          <a:xfrm>
            <a:off x="3761116"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2" name="object 62"/>
          <p:cNvSpPr/>
          <p:nvPr/>
        </p:nvSpPr>
        <p:spPr>
          <a:xfrm>
            <a:off x="3026548"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30264" y="177152"/>
                </a:lnTo>
                <a:lnTo>
                  <a:pt x="25819" y="173736"/>
                </a:lnTo>
                <a:lnTo>
                  <a:pt x="21374" y="170319"/>
                </a:lnTo>
                <a:lnTo>
                  <a:pt x="18656" y="16597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3" name="object 63"/>
          <p:cNvSpPr/>
          <p:nvPr/>
        </p:nvSpPr>
        <p:spPr>
          <a:xfrm>
            <a:off x="2590684" y="3042086"/>
            <a:ext cx="64135" cy="179070"/>
          </a:xfrm>
          <a:custGeom>
            <a:avLst/>
            <a:gdLst/>
            <a:ahLst/>
            <a:cxnLst/>
            <a:rect l="l" t="t" r="r" b="b"/>
            <a:pathLst>
              <a:path w="64135"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30264" y="177152"/>
                </a:lnTo>
                <a:lnTo>
                  <a:pt x="25819" y="173736"/>
                </a:lnTo>
                <a:lnTo>
                  <a:pt x="21374" y="170319"/>
                </a:lnTo>
                <a:lnTo>
                  <a:pt x="18656" y="16597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4" name="object 64"/>
          <p:cNvSpPr/>
          <p:nvPr/>
        </p:nvSpPr>
        <p:spPr>
          <a:xfrm>
            <a:off x="1292236" y="3042086"/>
            <a:ext cx="64135" cy="179070"/>
          </a:xfrm>
          <a:custGeom>
            <a:avLst/>
            <a:gdLst/>
            <a:ahLst/>
            <a:cxnLst/>
            <a:rect l="l" t="t" r="r" b="b"/>
            <a:pathLst>
              <a:path w="64134" h="179069">
                <a:moveTo>
                  <a:pt x="38417" y="0"/>
                </a:moveTo>
                <a:lnTo>
                  <a:pt x="38417" y="46075"/>
                </a:lnTo>
                <a:lnTo>
                  <a:pt x="60655" y="46075"/>
                </a:lnTo>
                <a:lnTo>
                  <a:pt x="60655" y="63246"/>
                </a:lnTo>
                <a:lnTo>
                  <a:pt x="38417" y="63246"/>
                </a:lnTo>
                <a:lnTo>
                  <a:pt x="38417" y="139954"/>
                </a:lnTo>
                <a:lnTo>
                  <a:pt x="38417" y="146545"/>
                </a:lnTo>
                <a:lnTo>
                  <a:pt x="39103" y="151218"/>
                </a:lnTo>
                <a:lnTo>
                  <a:pt x="40462" y="153974"/>
                </a:lnTo>
                <a:lnTo>
                  <a:pt x="41821" y="156730"/>
                </a:lnTo>
                <a:lnTo>
                  <a:pt x="45262" y="158115"/>
                </a:lnTo>
                <a:lnTo>
                  <a:pt x="50774" y="158115"/>
                </a:lnTo>
                <a:lnTo>
                  <a:pt x="53987" y="158115"/>
                </a:lnTo>
                <a:lnTo>
                  <a:pt x="57276" y="157784"/>
                </a:lnTo>
                <a:lnTo>
                  <a:pt x="60655" y="157124"/>
                </a:lnTo>
                <a:lnTo>
                  <a:pt x="63741" y="176885"/>
                </a:lnTo>
                <a:lnTo>
                  <a:pt x="57162" y="178206"/>
                </a:lnTo>
                <a:lnTo>
                  <a:pt x="51600" y="178866"/>
                </a:lnTo>
                <a:lnTo>
                  <a:pt x="47066" y="178866"/>
                </a:lnTo>
                <a:lnTo>
                  <a:pt x="37350" y="178866"/>
                </a:lnTo>
                <a:lnTo>
                  <a:pt x="30264" y="177152"/>
                </a:lnTo>
                <a:lnTo>
                  <a:pt x="25819" y="173736"/>
                </a:lnTo>
                <a:lnTo>
                  <a:pt x="21374" y="170319"/>
                </a:lnTo>
                <a:lnTo>
                  <a:pt x="18656" y="165976"/>
                </a:lnTo>
                <a:lnTo>
                  <a:pt x="17665" y="160705"/>
                </a:lnTo>
                <a:lnTo>
                  <a:pt x="16675" y="155435"/>
                </a:lnTo>
                <a:lnTo>
                  <a:pt x="16192" y="148107"/>
                </a:lnTo>
                <a:lnTo>
                  <a:pt x="16192" y="138722"/>
                </a:lnTo>
                <a:lnTo>
                  <a:pt x="16192" y="63246"/>
                </a:lnTo>
                <a:lnTo>
                  <a:pt x="0" y="63246"/>
                </a:lnTo>
                <a:lnTo>
                  <a:pt x="0" y="46075"/>
                </a:lnTo>
                <a:lnTo>
                  <a:pt x="16192" y="46075"/>
                </a:lnTo>
                <a:lnTo>
                  <a:pt x="16192" y="13462"/>
                </a:lnTo>
                <a:lnTo>
                  <a:pt x="38417" y="0"/>
                </a:lnTo>
                <a:close/>
              </a:path>
            </a:pathLst>
          </a:custGeom>
          <a:ln w="18288">
            <a:solidFill>
              <a:srgbClr val="D73A36"/>
            </a:solidFill>
          </a:ln>
        </p:spPr>
        <p:txBody>
          <a:bodyPr wrap="square" lIns="0" tIns="0" rIns="0" bIns="0" rtlCol="0"/>
          <a:lstStyle/>
          <a:p>
            <a:endParaRPr/>
          </a:p>
        </p:txBody>
      </p:sp>
      <p:sp>
        <p:nvSpPr>
          <p:cNvPr id="65" name="object 65"/>
          <p:cNvSpPr/>
          <p:nvPr/>
        </p:nvSpPr>
        <p:spPr>
          <a:xfrm>
            <a:off x="7027905" y="3028980"/>
            <a:ext cx="0" cy="199390"/>
          </a:xfrm>
          <a:custGeom>
            <a:avLst/>
            <a:gdLst/>
            <a:ahLst/>
            <a:cxnLst/>
            <a:rect l="l" t="t" r="r" b="b"/>
            <a:pathLst>
              <a:path h="199389">
                <a:moveTo>
                  <a:pt x="0" y="0"/>
                </a:moveTo>
                <a:lnTo>
                  <a:pt x="0" y="199377"/>
                </a:lnTo>
              </a:path>
            </a:pathLst>
          </a:custGeom>
          <a:ln w="40525">
            <a:solidFill>
              <a:srgbClr val="D73A36"/>
            </a:solidFill>
          </a:ln>
        </p:spPr>
        <p:txBody>
          <a:bodyPr wrap="square" lIns="0" tIns="0" rIns="0" bIns="0" rtlCol="0"/>
          <a:lstStyle/>
          <a:p>
            <a:endParaRPr/>
          </a:p>
        </p:txBody>
      </p:sp>
      <p:sp>
        <p:nvSpPr>
          <p:cNvPr id="66" name="object 66"/>
          <p:cNvSpPr/>
          <p:nvPr/>
        </p:nvSpPr>
        <p:spPr>
          <a:xfrm>
            <a:off x="5791490" y="3038124"/>
            <a:ext cx="107314" cy="181610"/>
          </a:xfrm>
          <a:custGeom>
            <a:avLst/>
            <a:gdLst/>
            <a:ahLst/>
            <a:cxnLst/>
            <a:rect l="l" t="t" r="r" b="b"/>
            <a:pathLst>
              <a:path w="107314" h="181610">
                <a:moveTo>
                  <a:pt x="0" y="0"/>
                </a:moveTo>
                <a:lnTo>
                  <a:pt x="22237" y="0"/>
                </a:lnTo>
                <a:lnTo>
                  <a:pt x="22237" y="64985"/>
                </a:lnTo>
                <a:lnTo>
                  <a:pt x="30638" y="57144"/>
                </a:lnTo>
                <a:lnTo>
                  <a:pt x="40028" y="51544"/>
                </a:lnTo>
                <a:lnTo>
                  <a:pt x="50407" y="48185"/>
                </a:lnTo>
                <a:lnTo>
                  <a:pt x="61772" y="47066"/>
                </a:lnTo>
                <a:lnTo>
                  <a:pt x="70256" y="47066"/>
                </a:lnTo>
                <a:lnTo>
                  <a:pt x="78358" y="48793"/>
                </a:lnTo>
                <a:lnTo>
                  <a:pt x="86105" y="52260"/>
                </a:lnTo>
                <a:lnTo>
                  <a:pt x="93840" y="55714"/>
                </a:lnTo>
                <a:lnTo>
                  <a:pt x="107099" y="98082"/>
                </a:lnTo>
                <a:lnTo>
                  <a:pt x="107099" y="181101"/>
                </a:lnTo>
                <a:lnTo>
                  <a:pt x="84747" y="181101"/>
                </a:lnTo>
                <a:lnTo>
                  <a:pt x="84747" y="98336"/>
                </a:lnTo>
                <a:lnTo>
                  <a:pt x="84747" y="87629"/>
                </a:lnTo>
                <a:lnTo>
                  <a:pt x="82435" y="79603"/>
                </a:lnTo>
                <a:lnTo>
                  <a:pt x="77825" y="74244"/>
                </a:lnTo>
                <a:lnTo>
                  <a:pt x="73215" y="68897"/>
                </a:lnTo>
                <a:lnTo>
                  <a:pt x="66344" y="66217"/>
                </a:lnTo>
                <a:lnTo>
                  <a:pt x="57200" y="66217"/>
                </a:lnTo>
                <a:lnTo>
                  <a:pt x="24912" y="88838"/>
                </a:lnTo>
                <a:lnTo>
                  <a:pt x="22237" y="109448"/>
                </a:lnTo>
                <a:lnTo>
                  <a:pt x="22237" y="181101"/>
                </a:lnTo>
                <a:lnTo>
                  <a:pt x="0" y="181101"/>
                </a:lnTo>
                <a:lnTo>
                  <a:pt x="0" y="0"/>
                </a:lnTo>
                <a:close/>
              </a:path>
            </a:pathLst>
          </a:custGeom>
          <a:ln w="18287">
            <a:solidFill>
              <a:srgbClr val="D73A36"/>
            </a:solidFill>
          </a:ln>
        </p:spPr>
        <p:txBody>
          <a:bodyPr wrap="square" lIns="0" tIns="0" rIns="0" bIns="0" rtlCol="0"/>
          <a:lstStyle/>
          <a:p>
            <a:endParaRPr/>
          </a:p>
        </p:txBody>
      </p:sp>
      <p:sp>
        <p:nvSpPr>
          <p:cNvPr id="67" name="object 67"/>
          <p:cNvSpPr/>
          <p:nvPr/>
        </p:nvSpPr>
        <p:spPr>
          <a:xfrm>
            <a:off x="5437935" y="3038124"/>
            <a:ext cx="107314" cy="181610"/>
          </a:xfrm>
          <a:custGeom>
            <a:avLst/>
            <a:gdLst/>
            <a:ahLst/>
            <a:cxnLst/>
            <a:rect l="l" t="t" r="r" b="b"/>
            <a:pathLst>
              <a:path w="107314" h="181610">
                <a:moveTo>
                  <a:pt x="0" y="0"/>
                </a:moveTo>
                <a:lnTo>
                  <a:pt x="22225" y="0"/>
                </a:lnTo>
                <a:lnTo>
                  <a:pt x="22225" y="64985"/>
                </a:lnTo>
                <a:lnTo>
                  <a:pt x="30625" y="57144"/>
                </a:lnTo>
                <a:lnTo>
                  <a:pt x="40016" y="51544"/>
                </a:lnTo>
                <a:lnTo>
                  <a:pt x="50394" y="48185"/>
                </a:lnTo>
                <a:lnTo>
                  <a:pt x="61760" y="47066"/>
                </a:lnTo>
                <a:lnTo>
                  <a:pt x="70243" y="47066"/>
                </a:lnTo>
                <a:lnTo>
                  <a:pt x="78346" y="48793"/>
                </a:lnTo>
                <a:lnTo>
                  <a:pt x="86093" y="52260"/>
                </a:lnTo>
                <a:lnTo>
                  <a:pt x="93827" y="55714"/>
                </a:lnTo>
                <a:lnTo>
                  <a:pt x="107086" y="98082"/>
                </a:lnTo>
                <a:lnTo>
                  <a:pt x="107086" y="181101"/>
                </a:lnTo>
                <a:lnTo>
                  <a:pt x="84734" y="181101"/>
                </a:lnTo>
                <a:lnTo>
                  <a:pt x="84734" y="98336"/>
                </a:lnTo>
                <a:lnTo>
                  <a:pt x="84734" y="87629"/>
                </a:lnTo>
                <a:lnTo>
                  <a:pt x="82423" y="79603"/>
                </a:lnTo>
                <a:lnTo>
                  <a:pt x="77812" y="74244"/>
                </a:lnTo>
                <a:lnTo>
                  <a:pt x="73202" y="68897"/>
                </a:lnTo>
                <a:lnTo>
                  <a:pt x="66332" y="66217"/>
                </a:lnTo>
                <a:lnTo>
                  <a:pt x="57188" y="66217"/>
                </a:lnTo>
                <a:lnTo>
                  <a:pt x="24899" y="88838"/>
                </a:lnTo>
                <a:lnTo>
                  <a:pt x="22225" y="109448"/>
                </a:lnTo>
                <a:lnTo>
                  <a:pt x="22225" y="181101"/>
                </a:lnTo>
                <a:lnTo>
                  <a:pt x="0" y="181101"/>
                </a:lnTo>
                <a:lnTo>
                  <a:pt x="0" y="0"/>
                </a:lnTo>
                <a:close/>
              </a:path>
            </a:pathLst>
          </a:custGeom>
          <a:ln w="18288">
            <a:solidFill>
              <a:srgbClr val="D73A36"/>
            </a:solidFill>
          </a:ln>
        </p:spPr>
        <p:txBody>
          <a:bodyPr wrap="square" lIns="0" tIns="0" rIns="0" bIns="0" rtlCol="0"/>
          <a:lstStyle/>
          <a:p>
            <a:endParaRPr/>
          </a:p>
        </p:txBody>
      </p:sp>
      <p:sp>
        <p:nvSpPr>
          <p:cNvPr id="68" name="object 68"/>
          <p:cNvSpPr/>
          <p:nvPr/>
        </p:nvSpPr>
        <p:spPr>
          <a:xfrm>
            <a:off x="2673386" y="3038124"/>
            <a:ext cx="107314" cy="181610"/>
          </a:xfrm>
          <a:custGeom>
            <a:avLst/>
            <a:gdLst/>
            <a:ahLst/>
            <a:cxnLst/>
            <a:rect l="l" t="t" r="r" b="b"/>
            <a:pathLst>
              <a:path w="107314" h="181610">
                <a:moveTo>
                  <a:pt x="0" y="0"/>
                </a:moveTo>
                <a:lnTo>
                  <a:pt x="22237" y="0"/>
                </a:lnTo>
                <a:lnTo>
                  <a:pt x="22237" y="64985"/>
                </a:lnTo>
                <a:lnTo>
                  <a:pt x="30638" y="57144"/>
                </a:lnTo>
                <a:lnTo>
                  <a:pt x="40028" y="51544"/>
                </a:lnTo>
                <a:lnTo>
                  <a:pt x="50407" y="48185"/>
                </a:lnTo>
                <a:lnTo>
                  <a:pt x="61772" y="47066"/>
                </a:lnTo>
                <a:lnTo>
                  <a:pt x="70256" y="47066"/>
                </a:lnTo>
                <a:lnTo>
                  <a:pt x="78359" y="48793"/>
                </a:lnTo>
                <a:lnTo>
                  <a:pt x="86106" y="52260"/>
                </a:lnTo>
                <a:lnTo>
                  <a:pt x="93840" y="55714"/>
                </a:lnTo>
                <a:lnTo>
                  <a:pt x="107099" y="98082"/>
                </a:lnTo>
                <a:lnTo>
                  <a:pt x="107099" y="181101"/>
                </a:lnTo>
                <a:lnTo>
                  <a:pt x="84747" y="181101"/>
                </a:lnTo>
                <a:lnTo>
                  <a:pt x="84747" y="98336"/>
                </a:lnTo>
                <a:lnTo>
                  <a:pt x="84747" y="87629"/>
                </a:lnTo>
                <a:lnTo>
                  <a:pt x="82435" y="79603"/>
                </a:lnTo>
                <a:lnTo>
                  <a:pt x="77825" y="74244"/>
                </a:lnTo>
                <a:lnTo>
                  <a:pt x="73215" y="68897"/>
                </a:lnTo>
                <a:lnTo>
                  <a:pt x="66344" y="66217"/>
                </a:lnTo>
                <a:lnTo>
                  <a:pt x="57200" y="66217"/>
                </a:lnTo>
                <a:lnTo>
                  <a:pt x="24912" y="88838"/>
                </a:lnTo>
                <a:lnTo>
                  <a:pt x="22237" y="109448"/>
                </a:lnTo>
                <a:lnTo>
                  <a:pt x="22237" y="181101"/>
                </a:lnTo>
                <a:lnTo>
                  <a:pt x="0" y="181101"/>
                </a:lnTo>
                <a:lnTo>
                  <a:pt x="0" y="0"/>
                </a:lnTo>
                <a:close/>
              </a:path>
            </a:pathLst>
          </a:custGeom>
          <a:ln w="18287">
            <a:solidFill>
              <a:srgbClr val="D73A36"/>
            </a:solidFill>
          </a:ln>
        </p:spPr>
        <p:txBody>
          <a:bodyPr wrap="square" lIns="0" tIns="0" rIns="0" bIns="0" rtlCol="0"/>
          <a:lstStyle/>
          <a:p>
            <a:endParaRPr/>
          </a:p>
        </p:txBody>
      </p:sp>
      <p:sp>
        <p:nvSpPr>
          <p:cNvPr id="69" name="object 69"/>
          <p:cNvSpPr/>
          <p:nvPr/>
        </p:nvSpPr>
        <p:spPr>
          <a:xfrm>
            <a:off x="2408223" y="3038124"/>
            <a:ext cx="107314" cy="181610"/>
          </a:xfrm>
          <a:custGeom>
            <a:avLst/>
            <a:gdLst/>
            <a:ahLst/>
            <a:cxnLst/>
            <a:rect l="l" t="t" r="r" b="b"/>
            <a:pathLst>
              <a:path w="107314" h="181610">
                <a:moveTo>
                  <a:pt x="0" y="0"/>
                </a:moveTo>
                <a:lnTo>
                  <a:pt x="22225" y="0"/>
                </a:lnTo>
                <a:lnTo>
                  <a:pt x="22225" y="64985"/>
                </a:lnTo>
                <a:lnTo>
                  <a:pt x="30625" y="57144"/>
                </a:lnTo>
                <a:lnTo>
                  <a:pt x="40016" y="51544"/>
                </a:lnTo>
                <a:lnTo>
                  <a:pt x="50394" y="48185"/>
                </a:lnTo>
                <a:lnTo>
                  <a:pt x="61760" y="47066"/>
                </a:lnTo>
                <a:lnTo>
                  <a:pt x="70243" y="47066"/>
                </a:lnTo>
                <a:lnTo>
                  <a:pt x="78346" y="48793"/>
                </a:lnTo>
                <a:lnTo>
                  <a:pt x="86093" y="52260"/>
                </a:lnTo>
                <a:lnTo>
                  <a:pt x="93827" y="55714"/>
                </a:lnTo>
                <a:lnTo>
                  <a:pt x="107086" y="98082"/>
                </a:lnTo>
                <a:lnTo>
                  <a:pt x="107086" y="181101"/>
                </a:lnTo>
                <a:lnTo>
                  <a:pt x="84734" y="181101"/>
                </a:lnTo>
                <a:lnTo>
                  <a:pt x="84734" y="98336"/>
                </a:lnTo>
                <a:lnTo>
                  <a:pt x="84734" y="87629"/>
                </a:lnTo>
                <a:lnTo>
                  <a:pt x="82423" y="79603"/>
                </a:lnTo>
                <a:lnTo>
                  <a:pt x="77812" y="74244"/>
                </a:lnTo>
                <a:lnTo>
                  <a:pt x="73202" y="68897"/>
                </a:lnTo>
                <a:lnTo>
                  <a:pt x="66332" y="66217"/>
                </a:lnTo>
                <a:lnTo>
                  <a:pt x="57188" y="66217"/>
                </a:lnTo>
                <a:lnTo>
                  <a:pt x="24899" y="88838"/>
                </a:lnTo>
                <a:lnTo>
                  <a:pt x="22225" y="109448"/>
                </a:lnTo>
                <a:lnTo>
                  <a:pt x="22225" y="181101"/>
                </a:lnTo>
                <a:lnTo>
                  <a:pt x="0" y="181101"/>
                </a:lnTo>
                <a:lnTo>
                  <a:pt x="0" y="0"/>
                </a:lnTo>
                <a:close/>
              </a:path>
            </a:pathLst>
          </a:custGeom>
          <a:ln w="18288">
            <a:solidFill>
              <a:srgbClr val="D73A36"/>
            </a:solidFill>
          </a:ln>
        </p:spPr>
        <p:txBody>
          <a:bodyPr wrap="square" lIns="0" tIns="0" rIns="0" bIns="0" rtlCol="0"/>
          <a:lstStyle/>
          <a:p>
            <a:endParaRPr/>
          </a:p>
        </p:txBody>
      </p:sp>
      <p:sp>
        <p:nvSpPr>
          <p:cNvPr id="70" name="object 70"/>
          <p:cNvSpPr/>
          <p:nvPr/>
        </p:nvSpPr>
        <p:spPr>
          <a:xfrm>
            <a:off x="2288265" y="3028980"/>
            <a:ext cx="0" cy="199390"/>
          </a:xfrm>
          <a:custGeom>
            <a:avLst/>
            <a:gdLst/>
            <a:ahLst/>
            <a:cxnLst/>
            <a:rect l="l" t="t" r="r" b="b"/>
            <a:pathLst>
              <a:path h="199389">
                <a:moveTo>
                  <a:pt x="0" y="0"/>
                </a:moveTo>
                <a:lnTo>
                  <a:pt x="0" y="199377"/>
                </a:lnTo>
              </a:path>
            </a:pathLst>
          </a:custGeom>
          <a:ln w="40525">
            <a:solidFill>
              <a:srgbClr val="D73A36"/>
            </a:solidFill>
          </a:ln>
        </p:spPr>
        <p:txBody>
          <a:bodyPr wrap="square" lIns="0" tIns="0" rIns="0" bIns="0" rtlCol="0"/>
          <a:lstStyle/>
          <a:p>
            <a:endParaRPr/>
          </a:p>
        </p:txBody>
      </p:sp>
      <p:sp>
        <p:nvSpPr>
          <p:cNvPr id="71" name="object 71"/>
          <p:cNvSpPr/>
          <p:nvPr/>
        </p:nvSpPr>
        <p:spPr>
          <a:xfrm>
            <a:off x="2233401" y="3028980"/>
            <a:ext cx="0" cy="199390"/>
          </a:xfrm>
          <a:custGeom>
            <a:avLst/>
            <a:gdLst/>
            <a:ahLst/>
            <a:cxnLst/>
            <a:rect l="l" t="t" r="r" b="b"/>
            <a:pathLst>
              <a:path h="199389">
                <a:moveTo>
                  <a:pt x="0" y="0"/>
                </a:moveTo>
                <a:lnTo>
                  <a:pt x="0" y="199377"/>
                </a:lnTo>
              </a:path>
            </a:pathLst>
          </a:custGeom>
          <a:ln w="40525">
            <a:solidFill>
              <a:srgbClr val="D73A36"/>
            </a:solidFill>
          </a:ln>
        </p:spPr>
        <p:txBody>
          <a:bodyPr wrap="square" lIns="0" tIns="0" rIns="0" bIns="0" rtlCol="0"/>
          <a:lstStyle/>
          <a:p>
            <a:endParaRPr/>
          </a:p>
        </p:txBody>
      </p:sp>
      <p:sp>
        <p:nvSpPr>
          <p:cNvPr id="72" name="object 72"/>
          <p:cNvSpPr/>
          <p:nvPr/>
        </p:nvSpPr>
        <p:spPr>
          <a:xfrm>
            <a:off x="981746" y="3038124"/>
            <a:ext cx="107314" cy="181610"/>
          </a:xfrm>
          <a:custGeom>
            <a:avLst/>
            <a:gdLst/>
            <a:ahLst/>
            <a:cxnLst/>
            <a:rect l="l" t="t" r="r" b="b"/>
            <a:pathLst>
              <a:path w="107315" h="181610">
                <a:moveTo>
                  <a:pt x="0" y="0"/>
                </a:moveTo>
                <a:lnTo>
                  <a:pt x="22237" y="0"/>
                </a:lnTo>
                <a:lnTo>
                  <a:pt x="22237" y="64985"/>
                </a:lnTo>
                <a:lnTo>
                  <a:pt x="30638" y="57144"/>
                </a:lnTo>
                <a:lnTo>
                  <a:pt x="40028" y="51544"/>
                </a:lnTo>
                <a:lnTo>
                  <a:pt x="50407" y="48185"/>
                </a:lnTo>
                <a:lnTo>
                  <a:pt x="61772" y="47066"/>
                </a:lnTo>
                <a:lnTo>
                  <a:pt x="70256" y="47066"/>
                </a:lnTo>
                <a:lnTo>
                  <a:pt x="78359" y="48793"/>
                </a:lnTo>
                <a:lnTo>
                  <a:pt x="86105" y="52260"/>
                </a:lnTo>
                <a:lnTo>
                  <a:pt x="93840" y="55714"/>
                </a:lnTo>
                <a:lnTo>
                  <a:pt x="107099" y="98082"/>
                </a:lnTo>
                <a:lnTo>
                  <a:pt x="107099" y="181101"/>
                </a:lnTo>
                <a:lnTo>
                  <a:pt x="84747" y="181101"/>
                </a:lnTo>
                <a:lnTo>
                  <a:pt x="84747" y="98336"/>
                </a:lnTo>
                <a:lnTo>
                  <a:pt x="84747" y="87629"/>
                </a:lnTo>
                <a:lnTo>
                  <a:pt x="82435" y="79603"/>
                </a:lnTo>
                <a:lnTo>
                  <a:pt x="77825" y="74244"/>
                </a:lnTo>
                <a:lnTo>
                  <a:pt x="73215" y="68897"/>
                </a:lnTo>
                <a:lnTo>
                  <a:pt x="66344" y="66217"/>
                </a:lnTo>
                <a:lnTo>
                  <a:pt x="57200" y="66217"/>
                </a:lnTo>
                <a:lnTo>
                  <a:pt x="24912" y="88838"/>
                </a:lnTo>
                <a:lnTo>
                  <a:pt x="22237" y="109448"/>
                </a:lnTo>
                <a:lnTo>
                  <a:pt x="22237" y="181101"/>
                </a:lnTo>
                <a:lnTo>
                  <a:pt x="0" y="181101"/>
                </a:lnTo>
                <a:lnTo>
                  <a:pt x="0" y="0"/>
                </a:lnTo>
                <a:close/>
              </a:path>
            </a:pathLst>
          </a:custGeom>
          <a:ln w="18287">
            <a:solidFill>
              <a:srgbClr val="D73A36"/>
            </a:solidFill>
          </a:ln>
        </p:spPr>
        <p:txBody>
          <a:bodyPr wrap="square" lIns="0" tIns="0" rIns="0" bIns="0" rtlCol="0"/>
          <a:lstStyle/>
          <a:p>
            <a:endParaRPr/>
          </a:p>
        </p:txBody>
      </p:sp>
      <p:sp>
        <p:nvSpPr>
          <p:cNvPr id="73" name="object 73"/>
          <p:cNvSpPr/>
          <p:nvPr/>
        </p:nvSpPr>
        <p:spPr>
          <a:xfrm>
            <a:off x="631226" y="3038124"/>
            <a:ext cx="107314" cy="181610"/>
          </a:xfrm>
          <a:custGeom>
            <a:avLst/>
            <a:gdLst/>
            <a:ahLst/>
            <a:cxnLst/>
            <a:rect l="l" t="t" r="r" b="b"/>
            <a:pathLst>
              <a:path w="107315" h="181610">
                <a:moveTo>
                  <a:pt x="0" y="0"/>
                </a:moveTo>
                <a:lnTo>
                  <a:pt x="22237" y="0"/>
                </a:lnTo>
                <a:lnTo>
                  <a:pt x="22237" y="64985"/>
                </a:lnTo>
                <a:lnTo>
                  <a:pt x="30638" y="57144"/>
                </a:lnTo>
                <a:lnTo>
                  <a:pt x="40028" y="51544"/>
                </a:lnTo>
                <a:lnTo>
                  <a:pt x="50407" y="48185"/>
                </a:lnTo>
                <a:lnTo>
                  <a:pt x="61772" y="47066"/>
                </a:lnTo>
                <a:lnTo>
                  <a:pt x="70256" y="47066"/>
                </a:lnTo>
                <a:lnTo>
                  <a:pt x="78359" y="48793"/>
                </a:lnTo>
                <a:lnTo>
                  <a:pt x="86106" y="52260"/>
                </a:lnTo>
                <a:lnTo>
                  <a:pt x="93840" y="55714"/>
                </a:lnTo>
                <a:lnTo>
                  <a:pt x="107099" y="98082"/>
                </a:lnTo>
                <a:lnTo>
                  <a:pt x="107099" y="181101"/>
                </a:lnTo>
                <a:lnTo>
                  <a:pt x="84747" y="181101"/>
                </a:lnTo>
                <a:lnTo>
                  <a:pt x="84747" y="98336"/>
                </a:lnTo>
                <a:lnTo>
                  <a:pt x="84747" y="87629"/>
                </a:lnTo>
                <a:lnTo>
                  <a:pt x="82435" y="79603"/>
                </a:lnTo>
                <a:lnTo>
                  <a:pt x="77825" y="74244"/>
                </a:lnTo>
                <a:lnTo>
                  <a:pt x="73215" y="68897"/>
                </a:lnTo>
                <a:lnTo>
                  <a:pt x="66344" y="66217"/>
                </a:lnTo>
                <a:lnTo>
                  <a:pt x="57200" y="66217"/>
                </a:lnTo>
                <a:lnTo>
                  <a:pt x="24912" y="88838"/>
                </a:lnTo>
                <a:lnTo>
                  <a:pt x="22237" y="109448"/>
                </a:lnTo>
                <a:lnTo>
                  <a:pt x="22237" y="181101"/>
                </a:lnTo>
                <a:lnTo>
                  <a:pt x="0" y="181101"/>
                </a:lnTo>
                <a:lnTo>
                  <a:pt x="0" y="0"/>
                </a:lnTo>
                <a:close/>
              </a:path>
            </a:pathLst>
          </a:custGeom>
          <a:ln w="18287">
            <a:solidFill>
              <a:srgbClr val="D73A36"/>
            </a:solidFill>
          </a:ln>
        </p:spPr>
        <p:txBody>
          <a:bodyPr wrap="square" lIns="0" tIns="0" rIns="0" bIns="0" rtlCol="0"/>
          <a:lstStyle/>
          <a:p>
            <a:endParaRPr/>
          </a:p>
        </p:txBody>
      </p:sp>
      <p:sp>
        <p:nvSpPr>
          <p:cNvPr id="74" name="object 74"/>
          <p:cNvSpPr/>
          <p:nvPr/>
        </p:nvSpPr>
        <p:spPr>
          <a:xfrm>
            <a:off x="464425" y="3038124"/>
            <a:ext cx="143510" cy="181610"/>
          </a:xfrm>
          <a:custGeom>
            <a:avLst/>
            <a:gdLst/>
            <a:ahLst/>
            <a:cxnLst/>
            <a:rect l="l" t="t" r="r" b="b"/>
            <a:pathLst>
              <a:path w="143509" h="181610">
                <a:moveTo>
                  <a:pt x="0" y="0"/>
                </a:moveTo>
                <a:lnTo>
                  <a:pt x="143408" y="0"/>
                </a:lnTo>
                <a:lnTo>
                  <a:pt x="143408" y="21501"/>
                </a:lnTo>
                <a:lnTo>
                  <a:pt x="83502" y="21501"/>
                </a:lnTo>
                <a:lnTo>
                  <a:pt x="83502" y="181101"/>
                </a:lnTo>
                <a:lnTo>
                  <a:pt x="59410" y="181101"/>
                </a:lnTo>
                <a:lnTo>
                  <a:pt x="59410" y="21501"/>
                </a:lnTo>
                <a:lnTo>
                  <a:pt x="0" y="21501"/>
                </a:lnTo>
                <a:lnTo>
                  <a:pt x="0" y="0"/>
                </a:lnTo>
                <a:close/>
              </a:path>
            </a:pathLst>
          </a:custGeom>
          <a:ln w="18288">
            <a:solidFill>
              <a:srgbClr val="D73A36"/>
            </a:solidFill>
          </a:ln>
        </p:spPr>
        <p:txBody>
          <a:bodyPr wrap="square" lIns="0" tIns="0" rIns="0" bIns="0" rtlCol="0"/>
          <a:lstStyle/>
          <a:p>
            <a:endParaRPr/>
          </a:p>
        </p:txBody>
      </p:sp>
      <p:sp>
        <p:nvSpPr>
          <p:cNvPr id="75" name="object 75"/>
          <p:cNvSpPr/>
          <p:nvPr/>
        </p:nvSpPr>
        <p:spPr>
          <a:xfrm>
            <a:off x="6733627" y="3035038"/>
            <a:ext cx="76835" cy="184785"/>
          </a:xfrm>
          <a:custGeom>
            <a:avLst/>
            <a:gdLst/>
            <a:ahLst/>
            <a:cxnLst/>
            <a:rect l="l" t="t" r="r" b="b"/>
            <a:pathLst>
              <a:path w="76834" h="184785">
                <a:moveTo>
                  <a:pt x="55956" y="0"/>
                </a:moveTo>
                <a:lnTo>
                  <a:pt x="62534" y="0"/>
                </a:lnTo>
                <a:lnTo>
                  <a:pt x="69456" y="749"/>
                </a:lnTo>
                <a:lnTo>
                  <a:pt x="76707" y="2222"/>
                </a:lnTo>
                <a:lnTo>
                  <a:pt x="73367" y="21742"/>
                </a:lnTo>
                <a:lnTo>
                  <a:pt x="68922" y="20916"/>
                </a:lnTo>
                <a:lnTo>
                  <a:pt x="64554" y="20510"/>
                </a:lnTo>
                <a:lnTo>
                  <a:pt x="60274" y="20510"/>
                </a:lnTo>
                <a:lnTo>
                  <a:pt x="54927" y="20510"/>
                </a:lnTo>
                <a:lnTo>
                  <a:pt x="50533" y="21640"/>
                </a:lnTo>
                <a:lnTo>
                  <a:pt x="47117" y="23901"/>
                </a:lnTo>
                <a:lnTo>
                  <a:pt x="43700" y="26174"/>
                </a:lnTo>
                <a:lnTo>
                  <a:pt x="41998" y="31788"/>
                </a:lnTo>
                <a:lnTo>
                  <a:pt x="41998" y="40766"/>
                </a:lnTo>
                <a:lnTo>
                  <a:pt x="41998" y="53124"/>
                </a:lnTo>
                <a:lnTo>
                  <a:pt x="67322" y="53124"/>
                </a:lnTo>
                <a:lnTo>
                  <a:pt x="67322" y="70294"/>
                </a:lnTo>
                <a:lnTo>
                  <a:pt x="41998" y="70294"/>
                </a:lnTo>
                <a:lnTo>
                  <a:pt x="41998" y="184188"/>
                </a:lnTo>
                <a:lnTo>
                  <a:pt x="19761" y="184188"/>
                </a:lnTo>
                <a:lnTo>
                  <a:pt x="19761" y="70294"/>
                </a:lnTo>
                <a:lnTo>
                  <a:pt x="0" y="70294"/>
                </a:lnTo>
                <a:lnTo>
                  <a:pt x="0" y="53124"/>
                </a:lnTo>
                <a:lnTo>
                  <a:pt x="19761" y="53124"/>
                </a:lnTo>
                <a:lnTo>
                  <a:pt x="19761" y="38912"/>
                </a:lnTo>
                <a:lnTo>
                  <a:pt x="19761" y="32321"/>
                </a:lnTo>
                <a:lnTo>
                  <a:pt x="20370" y="26352"/>
                </a:lnTo>
                <a:lnTo>
                  <a:pt x="21615" y="21005"/>
                </a:lnTo>
                <a:lnTo>
                  <a:pt x="22847" y="15646"/>
                </a:lnTo>
                <a:lnTo>
                  <a:pt x="26123" y="10807"/>
                </a:lnTo>
                <a:lnTo>
                  <a:pt x="31432" y="6489"/>
                </a:lnTo>
                <a:lnTo>
                  <a:pt x="36741" y="2158"/>
                </a:lnTo>
                <a:lnTo>
                  <a:pt x="44919" y="0"/>
                </a:lnTo>
                <a:lnTo>
                  <a:pt x="55956" y="0"/>
                </a:lnTo>
                <a:close/>
              </a:path>
            </a:pathLst>
          </a:custGeom>
          <a:ln w="18288">
            <a:solidFill>
              <a:srgbClr val="D73A36"/>
            </a:solidFill>
          </a:ln>
        </p:spPr>
        <p:txBody>
          <a:bodyPr wrap="square" lIns="0" tIns="0" rIns="0" bIns="0" rtlCol="0"/>
          <a:lstStyle/>
          <a:p>
            <a:endParaRPr/>
          </a:p>
        </p:txBody>
      </p:sp>
      <p:sp>
        <p:nvSpPr>
          <p:cNvPr id="76" name="object 76"/>
          <p:cNvSpPr/>
          <p:nvPr/>
        </p:nvSpPr>
        <p:spPr>
          <a:xfrm>
            <a:off x="1926931" y="3035038"/>
            <a:ext cx="76835" cy="184785"/>
          </a:xfrm>
          <a:custGeom>
            <a:avLst/>
            <a:gdLst/>
            <a:ahLst/>
            <a:cxnLst/>
            <a:rect l="l" t="t" r="r" b="b"/>
            <a:pathLst>
              <a:path w="76835" h="184785">
                <a:moveTo>
                  <a:pt x="55956" y="0"/>
                </a:moveTo>
                <a:lnTo>
                  <a:pt x="62534" y="0"/>
                </a:lnTo>
                <a:lnTo>
                  <a:pt x="69456" y="749"/>
                </a:lnTo>
                <a:lnTo>
                  <a:pt x="76708" y="2222"/>
                </a:lnTo>
                <a:lnTo>
                  <a:pt x="73367" y="21742"/>
                </a:lnTo>
                <a:lnTo>
                  <a:pt x="68922" y="20916"/>
                </a:lnTo>
                <a:lnTo>
                  <a:pt x="64554" y="20510"/>
                </a:lnTo>
                <a:lnTo>
                  <a:pt x="60274" y="20510"/>
                </a:lnTo>
                <a:lnTo>
                  <a:pt x="54927" y="20510"/>
                </a:lnTo>
                <a:lnTo>
                  <a:pt x="50533" y="21640"/>
                </a:lnTo>
                <a:lnTo>
                  <a:pt x="47117" y="23901"/>
                </a:lnTo>
                <a:lnTo>
                  <a:pt x="43700" y="26174"/>
                </a:lnTo>
                <a:lnTo>
                  <a:pt x="41998" y="31788"/>
                </a:lnTo>
                <a:lnTo>
                  <a:pt x="41998" y="40766"/>
                </a:lnTo>
                <a:lnTo>
                  <a:pt x="41998" y="53124"/>
                </a:lnTo>
                <a:lnTo>
                  <a:pt x="67322" y="53124"/>
                </a:lnTo>
                <a:lnTo>
                  <a:pt x="67322" y="70294"/>
                </a:lnTo>
                <a:lnTo>
                  <a:pt x="41998" y="70294"/>
                </a:lnTo>
                <a:lnTo>
                  <a:pt x="41998" y="184188"/>
                </a:lnTo>
                <a:lnTo>
                  <a:pt x="19761" y="184188"/>
                </a:lnTo>
                <a:lnTo>
                  <a:pt x="19761" y="70294"/>
                </a:lnTo>
                <a:lnTo>
                  <a:pt x="0" y="70294"/>
                </a:lnTo>
                <a:lnTo>
                  <a:pt x="0" y="53124"/>
                </a:lnTo>
                <a:lnTo>
                  <a:pt x="19761" y="53124"/>
                </a:lnTo>
                <a:lnTo>
                  <a:pt x="19761" y="38912"/>
                </a:lnTo>
                <a:lnTo>
                  <a:pt x="19761" y="32321"/>
                </a:lnTo>
                <a:lnTo>
                  <a:pt x="20370" y="26352"/>
                </a:lnTo>
                <a:lnTo>
                  <a:pt x="21615" y="21005"/>
                </a:lnTo>
                <a:lnTo>
                  <a:pt x="22847" y="15646"/>
                </a:lnTo>
                <a:lnTo>
                  <a:pt x="26123" y="10807"/>
                </a:lnTo>
                <a:lnTo>
                  <a:pt x="31432" y="6489"/>
                </a:lnTo>
                <a:lnTo>
                  <a:pt x="36741" y="2158"/>
                </a:lnTo>
                <a:lnTo>
                  <a:pt x="44919" y="0"/>
                </a:lnTo>
                <a:lnTo>
                  <a:pt x="55956" y="0"/>
                </a:lnTo>
                <a:close/>
              </a:path>
            </a:pathLst>
          </a:custGeom>
          <a:ln w="18288">
            <a:solidFill>
              <a:srgbClr val="D73A36"/>
            </a:solidFill>
          </a:ln>
        </p:spPr>
        <p:txBody>
          <a:bodyPr wrap="square" lIns="0" tIns="0" rIns="0" bIns="0" rtlCol="0"/>
          <a:lstStyle/>
          <a:p>
            <a:endParaRPr/>
          </a:p>
        </p:txBody>
      </p:sp>
      <p:sp>
        <p:nvSpPr>
          <p:cNvPr id="77" name="object 77"/>
          <p:cNvSpPr/>
          <p:nvPr/>
        </p:nvSpPr>
        <p:spPr>
          <a:xfrm>
            <a:off x="420178" y="3035038"/>
            <a:ext cx="26034" cy="59690"/>
          </a:xfrm>
          <a:custGeom>
            <a:avLst/>
            <a:gdLst/>
            <a:ahLst/>
            <a:cxnLst/>
            <a:rect l="l" t="t" r="r" b="b"/>
            <a:pathLst>
              <a:path w="26034" h="59689">
                <a:moveTo>
                  <a:pt x="20256" y="0"/>
                </a:moveTo>
                <a:lnTo>
                  <a:pt x="25819" y="8648"/>
                </a:lnTo>
                <a:lnTo>
                  <a:pt x="19911" y="12229"/>
                </a:lnTo>
                <a:lnTo>
                  <a:pt x="15655" y="17541"/>
                </a:lnTo>
                <a:lnTo>
                  <a:pt x="13053" y="24582"/>
                </a:lnTo>
                <a:lnTo>
                  <a:pt x="12103" y="33350"/>
                </a:lnTo>
                <a:lnTo>
                  <a:pt x="23837" y="33350"/>
                </a:lnTo>
                <a:lnTo>
                  <a:pt x="23837" y="59169"/>
                </a:lnTo>
                <a:lnTo>
                  <a:pt x="0" y="59169"/>
                </a:lnTo>
                <a:lnTo>
                  <a:pt x="0" y="38912"/>
                </a:lnTo>
                <a:lnTo>
                  <a:pt x="0" y="33070"/>
                </a:lnTo>
                <a:lnTo>
                  <a:pt x="355" y="27978"/>
                </a:lnTo>
                <a:lnTo>
                  <a:pt x="1054" y="23660"/>
                </a:lnTo>
                <a:lnTo>
                  <a:pt x="1752" y="19329"/>
                </a:lnTo>
                <a:lnTo>
                  <a:pt x="3568" y="15011"/>
                </a:lnTo>
                <a:lnTo>
                  <a:pt x="6489" y="10693"/>
                </a:lnTo>
                <a:lnTo>
                  <a:pt x="9410" y="6362"/>
                </a:lnTo>
                <a:lnTo>
                  <a:pt x="13995" y="2806"/>
                </a:lnTo>
                <a:lnTo>
                  <a:pt x="20256" y="0"/>
                </a:lnTo>
                <a:close/>
              </a:path>
            </a:pathLst>
          </a:custGeom>
          <a:ln w="18288">
            <a:solidFill>
              <a:srgbClr val="D73A36"/>
            </a:solidFill>
          </a:ln>
        </p:spPr>
        <p:txBody>
          <a:bodyPr wrap="square" lIns="0" tIns="0" rIns="0" bIns="0" rtlCol="0"/>
          <a:lstStyle/>
          <a:p>
            <a:endParaRPr/>
          </a:p>
        </p:txBody>
      </p:sp>
      <p:sp>
        <p:nvSpPr>
          <p:cNvPr id="78" name="object 78"/>
          <p:cNvSpPr txBox="1"/>
          <p:nvPr/>
        </p:nvSpPr>
        <p:spPr>
          <a:xfrm>
            <a:off x="223658" y="1008913"/>
            <a:ext cx="8454390" cy="3824604"/>
          </a:xfrm>
          <a:prstGeom prst="rect">
            <a:avLst/>
          </a:prstGeom>
        </p:spPr>
        <p:txBody>
          <a:bodyPr vert="horz" wrap="square" lIns="0" tIns="51435" rIns="0" bIns="0" rtlCol="0">
            <a:spAutoFit/>
          </a:bodyPr>
          <a:lstStyle/>
          <a:p>
            <a:pPr marL="356870" marR="71755" indent="-344170">
              <a:lnSpc>
                <a:spcPts val="2380"/>
              </a:lnSpc>
              <a:spcBef>
                <a:spcPts val="405"/>
              </a:spcBef>
              <a:buChar char="•"/>
              <a:tabLst>
                <a:tab pos="356870" algn="l"/>
                <a:tab pos="357505" algn="l"/>
              </a:tabLst>
            </a:pPr>
            <a:r>
              <a:rPr sz="2200" dirty="0">
                <a:latin typeface="Arial"/>
                <a:cs typeface="Arial"/>
              </a:rPr>
              <a:t>Marx </a:t>
            </a:r>
            <a:r>
              <a:rPr sz="2200" spc="-5" dirty="0">
                <a:latin typeface="Arial"/>
                <a:cs typeface="Arial"/>
              </a:rPr>
              <a:t>identifies </a:t>
            </a:r>
            <a:r>
              <a:rPr sz="2200" dirty="0">
                <a:latin typeface="Arial"/>
                <a:cs typeface="Arial"/>
              </a:rPr>
              <a:t>the </a:t>
            </a:r>
            <a:r>
              <a:rPr sz="2200" spc="-5" dirty="0">
                <a:latin typeface="Arial"/>
                <a:cs typeface="Arial"/>
              </a:rPr>
              <a:t>opposition between </a:t>
            </a:r>
            <a:r>
              <a:rPr sz="2200" dirty="0">
                <a:latin typeface="Arial"/>
                <a:cs typeface="Arial"/>
              </a:rPr>
              <a:t>those </a:t>
            </a:r>
            <a:r>
              <a:rPr sz="2200" spc="-5" dirty="0">
                <a:latin typeface="Arial"/>
                <a:cs typeface="Arial"/>
              </a:rPr>
              <a:t>who depend </a:t>
            </a:r>
            <a:r>
              <a:rPr sz="2200" spc="-10" dirty="0">
                <a:latin typeface="Arial"/>
                <a:cs typeface="Arial"/>
              </a:rPr>
              <a:t>on  selling </a:t>
            </a:r>
            <a:r>
              <a:rPr sz="2200" spc="-5" dirty="0">
                <a:latin typeface="Arial"/>
                <a:cs typeface="Arial"/>
              </a:rPr>
              <a:t>their labour-power </a:t>
            </a:r>
            <a:r>
              <a:rPr sz="2200" dirty="0">
                <a:latin typeface="Arial"/>
                <a:cs typeface="Arial"/>
              </a:rPr>
              <a:t>(the </a:t>
            </a:r>
            <a:r>
              <a:rPr sz="2200" spc="-5" dirty="0">
                <a:latin typeface="Arial"/>
                <a:cs typeface="Arial"/>
              </a:rPr>
              <a:t>working class) and </a:t>
            </a:r>
            <a:r>
              <a:rPr sz="2200" dirty="0">
                <a:latin typeface="Arial"/>
                <a:cs typeface="Arial"/>
              </a:rPr>
              <a:t>those </a:t>
            </a:r>
            <a:r>
              <a:rPr sz="2200" spc="-5" dirty="0">
                <a:latin typeface="Arial"/>
                <a:cs typeface="Arial"/>
              </a:rPr>
              <a:t>who own  </a:t>
            </a:r>
            <a:r>
              <a:rPr sz="2200" dirty="0">
                <a:latin typeface="Arial"/>
                <a:cs typeface="Arial"/>
              </a:rPr>
              <a:t>the </a:t>
            </a:r>
            <a:r>
              <a:rPr sz="2200" spc="-5" dirty="0">
                <a:latin typeface="Arial"/>
                <a:cs typeface="Arial"/>
              </a:rPr>
              <a:t>means </a:t>
            </a:r>
            <a:r>
              <a:rPr sz="2200" dirty="0">
                <a:latin typeface="Arial"/>
                <a:cs typeface="Arial"/>
              </a:rPr>
              <a:t>of </a:t>
            </a:r>
            <a:r>
              <a:rPr sz="2200" spc="-5" dirty="0">
                <a:latin typeface="Arial"/>
                <a:cs typeface="Arial"/>
              </a:rPr>
              <a:t>production (capitalist</a:t>
            </a:r>
            <a:r>
              <a:rPr sz="2200" spc="-65" dirty="0">
                <a:latin typeface="Arial"/>
                <a:cs typeface="Arial"/>
              </a:rPr>
              <a:t> </a:t>
            </a:r>
            <a:r>
              <a:rPr sz="2200" dirty="0">
                <a:latin typeface="Arial"/>
                <a:cs typeface="Arial"/>
              </a:rPr>
              <a:t>class).</a:t>
            </a:r>
            <a:endParaRPr sz="2200">
              <a:latin typeface="Arial"/>
              <a:cs typeface="Arial"/>
            </a:endParaRPr>
          </a:p>
          <a:p>
            <a:pPr marL="356870" marR="5080" indent="-344170">
              <a:lnSpc>
                <a:spcPts val="2380"/>
              </a:lnSpc>
              <a:spcBef>
                <a:spcPts val="525"/>
              </a:spcBef>
              <a:buChar char="•"/>
              <a:tabLst>
                <a:tab pos="356870" algn="l"/>
                <a:tab pos="357505" algn="l"/>
              </a:tabLst>
            </a:pPr>
            <a:r>
              <a:rPr sz="2200" dirty="0">
                <a:latin typeface="Arial"/>
                <a:cs typeface="Arial"/>
              </a:rPr>
              <a:t>For Marx, because the history of the human </a:t>
            </a:r>
            <a:r>
              <a:rPr sz="2200" spc="-5" dirty="0">
                <a:latin typeface="Arial"/>
                <a:cs typeface="Arial"/>
              </a:rPr>
              <a:t>species is </a:t>
            </a:r>
            <a:r>
              <a:rPr sz="2200" dirty="0">
                <a:latin typeface="Arial"/>
                <a:cs typeface="Arial"/>
              </a:rPr>
              <a:t>the history  of </a:t>
            </a:r>
            <a:r>
              <a:rPr sz="2200" spc="-5" dirty="0">
                <a:latin typeface="Arial"/>
                <a:cs typeface="Arial"/>
              </a:rPr>
              <a:t>its social labour, </a:t>
            </a:r>
            <a:r>
              <a:rPr sz="2200" dirty="0">
                <a:latin typeface="Arial"/>
                <a:cs typeface="Arial"/>
              </a:rPr>
              <a:t>the </a:t>
            </a:r>
            <a:r>
              <a:rPr sz="2200" spc="-5" dirty="0">
                <a:latin typeface="Arial"/>
                <a:cs typeface="Arial"/>
              </a:rPr>
              <a:t>development </a:t>
            </a:r>
            <a:r>
              <a:rPr sz="2200" dirty="0">
                <a:latin typeface="Arial"/>
                <a:cs typeface="Arial"/>
              </a:rPr>
              <a:t>of new MoPs </a:t>
            </a:r>
            <a:r>
              <a:rPr sz="2200" spc="-5" dirty="0">
                <a:latin typeface="Arial"/>
                <a:cs typeface="Arial"/>
              </a:rPr>
              <a:t>is itself </a:t>
            </a:r>
            <a:r>
              <a:rPr sz="2200" dirty="0">
                <a:latin typeface="Arial"/>
                <a:cs typeface="Arial"/>
              </a:rPr>
              <a:t>a  human history </a:t>
            </a:r>
            <a:r>
              <a:rPr sz="2200" spc="-120" dirty="0">
                <a:latin typeface="Arial"/>
                <a:cs typeface="Arial"/>
              </a:rPr>
              <a:t>– </a:t>
            </a:r>
            <a:r>
              <a:rPr sz="2200" dirty="0">
                <a:latin typeface="Arial"/>
                <a:cs typeface="Arial"/>
              </a:rPr>
              <a:t>more than that, </a:t>
            </a:r>
            <a:r>
              <a:rPr sz="2200" spc="-10" dirty="0">
                <a:latin typeface="Arial"/>
                <a:cs typeface="Arial"/>
              </a:rPr>
              <a:t>it </a:t>
            </a:r>
            <a:r>
              <a:rPr sz="2200" spc="-5" dirty="0">
                <a:latin typeface="Arial"/>
                <a:cs typeface="Arial"/>
              </a:rPr>
              <a:t>is </a:t>
            </a:r>
            <a:r>
              <a:rPr sz="2200" dirty="0">
                <a:latin typeface="Arial"/>
                <a:cs typeface="Arial"/>
              </a:rPr>
              <a:t>the history of a </a:t>
            </a:r>
            <a:r>
              <a:rPr sz="2200" spc="-5" dirty="0">
                <a:latin typeface="Arial"/>
                <a:cs typeface="Arial"/>
              </a:rPr>
              <a:t>class.</a:t>
            </a:r>
            <a:endParaRPr sz="2200">
              <a:latin typeface="Arial"/>
              <a:cs typeface="Arial"/>
            </a:endParaRPr>
          </a:p>
          <a:p>
            <a:pPr marL="1597660">
              <a:lnSpc>
                <a:spcPct val="100000"/>
              </a:lnSpc>
              <a:spcBef>
                <a:spcPts val="2275"/>
              </a:spcBef>
            </a:pPr>
            <a:r>
              <a:rPr sz="1900" b="1" spc="-25" dirty="0">
                <a:latin typeface="Arial"/>
                <a:cs typeface="Arial"/>
              </a:rPr>
              <a:t>(Marx, </a:t>
            </a:r>
            <a:r>
              <a:rPr sz="2000" b="1" i="1" spc="-85" dirty="0">
                <a:latin typeface="Arial"/>
                <a:cs typeface="Arial"/>
              </a:rPr>
              <a:t>The </a:t>
            </a:r>
            <a:r>
              <a:rPr sz="2000" b="1" i="1" spc="-114" dirty="0">
                <a:latin typeface="Arial"/>
                <a:cs typeface="Arial"/>
              </a:rPr>
              <a:t>Manifesto </a:t>
            </a:r>
            <a:r>
              <a:rPr sz="2000" b="1" i="1" spc="-145" dirty="0">
                <a:latin typeface="Arial"/>
                <a:cs typeface="Arial"/>
              </a:rPr>
              <a:t>of </a:t>
            </a:r>
            <a:r>
              <a:rPr sz="2000" b="1" i="1" spc="-110" dirty="0">
                <a:latin typeface="Arial"/>
                <a:cs typeface="Arial"/>
              </a:rPr>
              <a:t>the </a:t>
            </a:r>
            <a:r>
              <a:rPr sz="2000" b="1" i="1" spc="-145" dirty="0">
                <a:latin typeface="Arial"/>
                <a:cs typeface="Arial"/>
              </a:rPr>
              <a:t>Communist </a:t>
            </a:r>
            <a:r>
              <a:rPr sz="2000" b="1" i="1" spc="-85" dirty="0">
                <a:latin typeface="Arial"/>
                <a:cs typeface="Arial"/>
              </a:rPr>
              <a:t>Party</a:t>
            </a:r>
            <a:r>
              <a:rPr sz="1900" b="1" spc="-85" dirty="0">
                <a:latin typeface="Arial"/>
                <a:cs typeface="Arial"/>
              </a:rPr>
              <a:t>,</a:t>
            </a:r>
            <a:r>
              <a:rPr sz="1900" b="1" spc="-10" dirty="0">
                <a:latin typeface="Arial"/>
                <a:cs typeface="Arial"/>
              </a:rPr>
              <a:t> </a:t>
            </a:r>
            <a:r>
              <a:rPr sz="1900" b="1" spc="10" dirty="0">
                <a:latin typeface="Arial"/>
                <a:cs typeface="Arial"/>
              </a:rPr>
              <a:t>1848).</a:t>
            </a:r>
            <a:endParaRPr sz="1900">
              <a:latin typeface="Arial"/>
              <a:cs typeface="Arial"/>
            </a:endParaRPr>
          </a:p>
          <a:p>
            <a:pPr>
              <a:lnSpc>
                <a:spcPct val="100000"/>
              </a:lnSpc>
              <a:spcBef>
                <a:spcPts val="55"/>
              </a:spcBef>
            </a:pPr>
            <a:endParaRPr sz="2600">
              <a:latin typeface="Times New Roman"/>
              <a:cs typeface="Times New Roman"/>
            </a:endParaRPr>
          </a:p>
          <a:p>
            <a:pPr marL="356870" marR="131445" indent="-344170">
              <a:lnSpc>
                <a:spcPts val="2380"/>
              </a:lnSpc>
              <a:buChar char="•"/>
              <a:tabLst>
                <a:tab pos="356870" algn="l"/>
                <a:tab pos="357505" algn="l"/>
              </a:tabLst>
            </a:pPr>
            <a:r>
              <a:rPr sz="2200" dirty="0">
                <a:latin typeface="Arial"/>
                <a:cs typeface="Arial"/>
              </a:rPr>
              <a:t>The </a:t>
            </a:r>
            <a:r>
              <a:rPr sz="2200" spc="-5" dirty="0">
                <a:latin typeface="Arial"/>
                <a:cs typeface="Arial"/>
              </a:rPr>
              <a:t>development </a:t>
            </a:r>
            <a:r>
              <a:rPr sz="2200" dirty="0">
                <a:latin typeface="Arial"/>
                <a:cs typeface="Arial"/>
              </a:rPr>
              <a:t>of the </a:t>
            </a:r>
            <a:r>
              <a:rPr sz="2200" spc="-5" dirty="0">
                <a:latin typeface="Arial"/>
                <a:cs typeface="Arial"/>
              </a:rPr>
              <a:t>capitalist </a:t>
            </a:r>
            <a:r>
              <a:rPr sz="2200" dirty="0">
                <a:latin typeface="Arial"/>
                <a:cs typeface="Arial"/>
              </a:rPr>
              <a:t>MoP not </a:t>
            </a:r>
            <a:r>
              <a:rPr sz="2200" spc="-5" dirty="0">
                <a:latin typeface="Arial"/>
                <a:cs typeface="Arial"/>
              </a:rPr>
              <a:t>only </a:t>
            </a:r>
            <a:r>
              <a:rPr sz="2200" dirty="0">
                <a:latin typeface="Arial"/>
                <a:cs typeface="Arial"/>
              </a:rPr>
              <a:t>generates a </a:t>
            </a:r>
            <a:r>
              <a:rPr sz="2200" spc="-5" dirty="0">
                <a:latin typeface="Arial"/>
                <a:cs typeface="Arial"/>
              </a:rPr>
              <a:t>new  class capitalists; </a:t>
            </a:r>
            <a:r>
              <a:rPr sz="2200" spc="-10" dirty="0">
                <a:latin typeface="Arial"/>
                <a:cs typeface="Arial"/>
              </a:rPr>
              <a:t>it </a:t>
            </a:r>
            <a:r>
              <a:rPr sz="2200" spc="-5" dirty="0">
                <a:latin typeface="Arial"/>
                <a:cs typeface="Arial"/>
              </a:rPr>
              <a:t>is </a:t>
            </a:r>
            <a:r>
              <a:rPr sz="2200" dirty="0">
                <a:latin typeface="Arial"/>
                <a:cs typeface="Arial"/>
              </a:rPr>
              <a:t>at the same time a </a:t>
            </a:r>
            <a:r>
              <a:rPr sz="2200" spc="-5" dirty="0">
                <a:latin typeface="Arial"/>
                <a:cs typeface="Arial"/>
              </a:rPr>
              <a:t>result </a:t>
            </a:r>
            <a:r>
              <a:rPr sz="2200" dirty="0">
                <a:latin typeface="Arial"/>
                <a:cs typeface="Arial"/>
              </a:rPr>
              <a:t>of </a:t>
            </a:r>
            <a:r>
              <a:rPr sz="2200" spc="-5" dirty="0">
                <a:latin typeface="Arial"/>
                <a:cs typeface="Arial"/>
              </a:rPr>
              <a:t>their creative  </a:t>
            </a:r>
            <a:r>
              <a:rPr sz="2200" dirty="0">
                <a:latin typeface="Arial"/>
                <a:cs typeface="Arial"/>
              </a:rPr>
              <a:t>activity.</a:t>
            </a:r>
            <a:endParaRPr sz="2200">
              <a:latin typeface="Arial"/>
              <a:cs typeface="Arial"/>
            </a:endParaRPr>
          </a:p>
        </p:txBody>
      </p:sp>
      <p:sp>
        <p:nvSpPr>
          <p:cNvPr id="79" name="object 79"/>
          <p:cNvSpPr/>
          <p:nvPr/>
        </p:nvSpPr>
        <p:spPr>
          <a:xfrm>
            <a:off x="1828800" y="4876837"/>
            <a:ext cx="5638774" cy="1911311"/>
          </a:xfrm>
          <a:prstGeom prst="rect">
            <a:avLst/>
          </a:prstGeom>
          <a:blipFill>
            <a:blip r:embed="rId5" cstate="print"/>
            <a:stretch>
              <a:fillRect/>
            </a:stretch>
          </a:blipFill>
        </p:spPr>
        <p:txBody>
          <a:bodyPr wrap="square" lIns="0" tIns="0" rIns="0" bIns="0" rtlCol="0"/>
          <a:lstStyle/>
          <a:p>
            <a:endParaRPr/>
          </a:p>
        </p:txBody>
      </p:sp>
      <p:sp>
        <p:nvSpPr>
          <p:cNvPr id="80" name="object 80"/>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08836"/>
            <a:ext cx="7846695" cy="3145790"/>
          </a:xfrm>
          <a:prstGeom prst="rect">
            <a:avLst/>
          </a:prstGeom>
        </p:spPr>
        <p:txBody>
          <a:bodyPr vert="horz" wrap="square" lIns="0" tIns="11430" rIns="0" bIns="0" rtlCol="0">
            <a:spAutoFit/>
          </a:bodyPr>
          <a:lstStyle/>
          <a:p>
            <a:pPr marL="356870" marR="5080" indent="-344170">
              <a:lnSpc>
                <a:spcPct val="100000"/>
              </a:lnSpc>
              <a:spcBef>
                <a:spcPts val="90"/>
              </a:spcBef>
              <a:buClr>
                <a:srgbClr val="0070C0"/>
              </a:buClr>
              <a:buFont typeface="Arial"/>
              <a:buChar char="•"/>
              <a:tabLst>
                <a:tab pos="356870" algn="l"/>
                <a:tab pos="357505" algn="l"/>
              </a:tabLst>
            </a:pPr>
            <a:r>
              <a:rPr sz="3200" spc="-5" dirty="0">
                <a:solidFill>
                  <a:srgbClr val="0070C0"/>
                </a:solidFill>
                <a:latin typeface="Calibri"/>
                <a:cs typeface="Calibri"/>
              </a:rPr>
              <a:t>‘Engagement’ </a:t>
            </a:r>
            <a:r>
              <a:rPr sz="3200" spc="-10" dirty="0">
                <a:latin typeface="Calibri"/>
                <a:cs typeface="Calibri"/>
              </a:rPr>
              <a:t>assumes </a:t>
            </a:r>
            <a:r>
              <a:rPr sz="3200" spc="-20" dirty="0">
                <a:latin typeface="Calibri"/>
                <a:cs typeface="Calibri"/>
              </a:rPr>
              <a:t>greater </a:t>
            </a:r>
            <a:r>
              <a:rPr sz="3200" spc="-10" dirty="0">
                <a:latin typeface="Calibri"/>
                <a:cs typeface="Calibri"/>
              </a:rPr>
              <a:t>significance </a:t>
            </a:r>
            <a:r>
              <a:rPr sz="3200" spc="-5" dirty="0">
                <a:latin typeface="Calibri"/>
                <a:cs typeface="Calibri"/>
              </a:rPr>
              <a:t>in  the </a:t>
            </a:r>
            <a:r>
              <a:rPr sz="3200" spc="-25" dirty="0">
                <a:latin typeface="Calibri"/>
                <a:cs typeface="Calibri"/>
              </a:rPr>
              <a:t>context </a:t>
            </a:r>
            <a:r>
              <a:rPr sz="3200" spc="-10" dirty="0">
                <a:latin typeface="Calibri"/>
                <a:cs typeface="Calibri"/>
              </a:rPr>
              <a:t>of not </a:t>
            </a:r>
            <a:r>
              <a:rPr sz="3200" spc="-20" dirty="0">
                <a:latin typeface="Calibri"/>
                <a:cs typeface="Calibri"/>
              </a:rPr>
              <a:t>just </a:t>
            </a:r>
            <a:r>
              <a:rPr sz="3200" spc="-20" dirty="0">
                <a:solidFill>
                  <a:srgbClr val="FF0000"/>
                </a:solidFill>
                <a:latin typeface="Calibri"/>
                <a:cs typeface="Calibri"/>
              </a:rPr>
              <a:t>interrogation </a:t>
            </a:r>
            <a:r>
              <a:rPr sz="3200" spc="-5" dirty="0">
                <a:latin typeface="Calibri"/>
                <a:cs typeface="Calibri"/>
              </a:rPr>
              <a:t>but also </a:t>
            </a:r>
            <a:r>
              <a:rPr sz="3200" spc="-5" dirty="0">
                <a:solidFill>
                  <a:srgbClr val="006600"/>
                </a:solidFill>
                <a:latin typeface="Calibri"/>
                <a:cs typeface="Calibri"/>
              </a:rPr>
              <a:t> </a:t>
            </a:r>
            <a:r>
              <a:rPr sz="3200" spc="-20" dirty="0">
                <a:solidFill>
                  <a:srgbClr val="006600"/>
                </a:solidFill>
                <a:latin typeface="Calibri"/>
                <a:cs typeface="Calibri"/>
              </a:rPr>
              <a:t>interrogating </a:t>
            </a:r>
            <a:r>
              <a:rPr sz="3200" spc="-5" dirty="0">
                <a:solidFill>
                  <a:srgbClr val="006600"/>
                </a:solidFill>
                <a:latin typeface="Calibri"/>
                <a:cs typeface="Calibri"/>
              </a:rPr>
              <a:t>the</a:t>
            </a:r>
            <a:r>
              <a:rPr sz="3200" spc="-10" dirty="0">
                <a:solidFill>
                  <a:srgbClr val="006600"/>
                </a:solidFill>
                <a:latin typeface="Calibri"/>
                <a:cs typeface="Calibri"/>
              </a:rPr>
              <a:t> </a:t>
            </a:r>
            <a:r>
              <a:rPr sz="3200" spc="-45" dirty="0">
                <a:solidFill>
                  <a:srgbClr val="006600"/>
                </a:solidFill>
                <a:latin typeface="Calibri"/>
                <a:cs typeface="Calibri"/>
              </a:rPr>
              <a:t>interrogator</a:t>
            </a:r>
            <a:r>
              <a:rPr sz="3200" spc="-45" dirty="0">
                <a:latin typeface="Calibri"/>
                <a:cs typeface="Calibri"/>
              </a:rPr>
              <a:t>.</a:t>
            </a:r>
            <a:endParaRPr sz="3200">
              <a:latin typeface="Calibri"/>
              <a:cs typeface="Calibri"/>
            </a:endParaRPr>
          </a:p>
          <a:p>
            <a:pPr>
              <a:lnSpc>
                <a:spcPct val="100000"/>
              </a:lnSpc>
              <a:spcBef>
                <a:spcPts val="25"/>
              </a:spcBef>
              <a:buChar char="•"/>
            </a:pPr>
            <a:endParaRPr sz="4650">
              <a:latin typeface="Times New Roman"/>
              <a:cs typeface="Times New Roman"/>
            </a:endParaRPr>
          </a:p>
          <a:p>
            <a:pPr marL="356870" marR="321945" indent="-344170">
              <a:lnSpc>
                <a:spcPct val="100000"/>
              </a:lnSpc>
              <a:buFont typeface="Arial"/>
              <a:buChar char="•"/>
              <a:tabLst>
                <a:tab pos="356870" algn="l"/>
                <a:tab pos="357505" algn="l"/>
              </a:tabLst>
            </a:pPr>
            <a:r>
              <a:rPr sz="3200" spc="-10" dirty="0">
                <a:latin typeface="Calibri"/>
                <a:cs typeface="Calibri"/>
              </a:rPr>
              <a:t>Both </a:t>
            </a:r>
            <a:r>
              <a:rPr sz="3200" spc="-25" dirty="0">
                <a:solidFill>
                  <a:srgbClr val="0070C0"/>
                </a:solidFill>
                <a:latin typeface="Calibri"/>
                <a:cs typeface="Calibri"/>
              </a:rPr>
              <a:t>‘engaging </a:t>
            </a:r>
            <a:r>
              <a:rPr sz="3200" spc="-5" dirty="0">
                <a:solidFill>
                  <a:srgbClr val="0070C0"/>
                </a:solidFill>
                <a:latin typeface="Calibri"/>
                <a:cs typeface="Calibri"/>
              </a:rPr>
              <a:t>with’ </a:t>
            </a:r>
            <a:r>
              <a:rPr sz="3200" spc="-5" dirty="0">
                <a:latin typeface="Calibri"/>
                <a:cs typeface="Calibri"/>
              </a:rPr>
              <a:t>and </a:t>
            </a:r>
            <a:r>
              <a:rPr sz="3200" spc="-10" dirty="0">
                <a:solidFill>
                  <a:srgbClr val="FF0000"/>
                </a:solidFill>
                <a:latin typeface="Calibri"/>
                <a:cs typeface="Calibri"/>
              </a:rPr>
              <a:t>‘interrogating’ </a:t>
            </a:r>
            <a:r>
              <a:rPr sz="3200" spc="-45" dirty="0">
                <a:latin typeface="Calibri"/>
                <a:cs typeface="Calibri"/>
              </a:rPr>
              <a:t>are  </a:t>
            </a:r>
            <a:r>
              <a:rPr sz="3200" spc="-15" dirty="0">
                <a:latin typeface="Calibri"/>
                <a:cs typeface="Calibri"/>
              </a:rPr>
              <a:t>context-specific.</a:t>
            </a:r>
            <a:endParaRPr sz="3200">
              <a:latin typeface="Calibri"/>
              <a:cs typeface="Calibri"/>
            </a:endParaRPr>
          </a:p>
        </p:txBody>
      </p:sp>
      <p:sp>
        <p:nvSpPr>
          <p:cNvPr id="3" name="object 3"/>
          <p:cNvSpPr txBox="1"/>
          <p:nvPr/>
        </p:nvSpPr>
        <p:spPr>
          <a:xfrm>
            <a:off x="8493759" y="6463728"/>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4</a:t>
            </a:fld>
            <a:endParaRPr sz="12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5563" y="185420"/>
            <a:ext cx="8168640" cy="1412240"/>
          </a:xfrm>
          <a:prstGeom prst="rect">
            <a:avLst/>
          </a:prstGeom>
        </p:spPr>
        <p:txBody>
          <a:bodyPr vert="horz" wrap="square" lIns="0" tIns="4445" rIns="0" bIns="0" rtlCol="0">
            <a:spAutoFit/>
          </a:bodyPr>
          <a:lstStyle/>
          <a:p>
            <a:pPr marL="12700" marR="5080">
              <a:lnSpc>
                <a:spcPct val="101699"/>
              </a:lnSpc>
              <a:spcBef>
                <a:spcPts val="35"/>
              </a:spcBef>
            </a:pPr>
            <a:r>
              <a:rPr sz="3000" spc="-5" dirty="0">
                <a:latin typeface="Arial"/>
                <a:cs typeface="Arial"/>
              </a:rPr>
              <a:t>This </a:t>
            </a:r>
            <a:r>
              <a:rPr sz="3000" dirty="0">
                <a:latin typeface="Arial"/>
                <a:cs typeface="Arial"/>
              </a:rPr>
              <a:t>class shapes society in its </a:t>
            </a:r>
            <a:r>
              <a:rPr sz="3000" spc="-5" dirty="0">
                <a:latin typeface="Arial"/>
                <a:cs typeface="Arial"/>
              </a:rPr>
              <a:t>own </a:t>
            </a:r>
            <a:r>
              <a:rPr sz="3000" dirty="0">
                <a:latin typeface="Arial"/>
                <a:cs typeface="Arial"/>
              </a:rPr>
              <a:t>image, </a:t>
            </a:r>
            <a:r>
              <a:rPr sz="3000" spc="0" dirty="0">
                <a:latin typeface="Arial"/>
                <a:cs typeface="Arial"/>
              </a:rPr>
              <a:t>at  </a:t>
            </a:r>
            <a:r>
              <a:rPr sz="3000" dirty="0">
                <a:latin typeface="Arial"/>
                <a:cs typeface="Arial"/>
              </a:rPr>
              <a:t>the same </a:t>
            </a:r>
            <a:r>
              <a:rPr sz="3000" spc="-5" dirty="0">
                <a:latin typeface="Arial"/>
                <a:cs typeface="Arial"/>
              </a:rPr>
              <a:t>time </a:t>
            </a:r>
            <a:r>
              <a:rPr sz="3000" dirty="0">
                <a:latin typeface="Arial"/>
                <a:cs typeface="Arial"/>
              </a:rPr>
              <a:t>as it is itself shaped by the MoP</a:t>
            </a:r>
            <a:r>
              <a:rPr sz="3000" spc="-229" dirty="0">
                <a:latin typeface="Arial"/>
                <a:cs typeface="Arial"/>
              </a:rPr>
              <a:t> </a:t>
            </a:r>
            <a:r>
              <a:rPr sz="3000" dirty="0">
                <a:latin typeface="Arial"/>
                <a:cs typeface="Arial"/>
              </a:rPr>
              <a:t>it  is</a:t>
            </a:r>
            <a:r>
              <a:rPr sz="3000" spc="-35" dirty="0">
                <a:latin typeface="Arial"/>
                <a:cs typeface="Arial"/>
              </a:rPr>
              <a:t> </a:t>
            </a:r>
            <a:r>
              <a:rPr sz="3000" dirty="0">
                <a:latin typeface="Arial"/>
                <a:cs typeface="Arial"/>
              </a:rPr>
              <a:t>developing.</a:t>
            </a:r>
            <a:endParaRPr sz="3000">
              <a:latin typeface="Arial"/>
              <a:cs typeface="Arial"/>
            </a:endParaRPr>
          </a:p>
        </p:txBody>
      </p:sp>
      <p:sp>
        <p:nvSpPr>
          <p:cNvPr id="3" name="object 3"/>
          <p:cNvSpPr/>
          <p:nvPr/>
        </p:nvSpPr>
        <p:spPr>
          <a:xfrm>
            <a:off x="4053839" y="1566671"/>
            <a:ext cx="807719" cy="11003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410455" y="1984247"/>
            <a:ext cx="94488" cy="914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14800" y="1600200"/>
            <a:ext cx="685800" cy="990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114800" y="1600200"/>
            <a:ext cx="685800" cy="990600"/>
          </a:xfrm>
          <a:custGeom>
            <a:avLst/>
            <a:gdLst/>
            <a:ahLst/>
            <a:cxnLst/>
            <a:rect l="l" t="t" r="r" b="b"/>
            <a:pathLst>
              <a:path w="685800" h="990600">
                <a:moveTo>
                  <a:pt x="0" y="647700"/>
                </a:moveTo>
                <a:lnTo>
                  <a:pt x="171450" y="647700"/>
                </a:lnTo>
                <a:lnTo>
                  <a:pt x="171450" y="0"/>
                </a:lnTo>
                <a:lnTo>
                  <a:pt x="514350" y="0"/>
                </a:lnTo>
                <a:lnTo>
                  <a:pt x="514350" y="647700"/>
                </a:lnTo>
                <a:lnTo>
                  <a:pt x="685800" y="647700"/>
                </a:lnTo>
                <a:lnTo>
                  <a:pt x="342900" y="990600"/>
                </a:lnTo>
                <a:lnTo>
                  <a:pt x="0" y="647700"/>
                </a:lnTo>
                <a:close/>
              </a:path>
            </a:pathLst>
          </a:custGeom>
          <a:ln w="12700">
            <a:solidFill>
              <a:srgbClr val="000000"/>
            </a:solidFill>
          </a:ln>
        </p:spPr>
        <p:txBody>
          <a:bodyPr wrap="square" lIns="0" tIns="0" rIns="0" bIns="0" rtlCol="0"/>
          <a:lstStyle/>
          <a:p>
            <a:endParaRPr/>
          </a:p>
        </p:txBody>
      </p:sp>
      <p:sp>
        <p:nvSpPr>
          <p:cNvPr id="7" name="object 7"/>
          <p:cNvSpPr/>
          <p:nvPr/>
        </p:nvSpPr>
        <p:spPr>
          <a:xfrm>
            <a:off x="1700783" y="2709671"/>
            <a:ext cx="5742431" cy="16306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712975" y="2727959"/>
            <a:ext cx="5772911" cy="1530095"/>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752600" y="2743200"/>
            <a:ext cx="5638800" cy="15240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1752600" y="2743200"/>
            <a:ext cx="5638800" cy="1524000"/>
          </a:xfrm>
          <a:prstGeom prst="rect">
            <a:avLst/>
          </a:prstGeom>
          <a:ln w="12700">
            <a:solidFill>
              <a:srgbClr val="BE4B48"/>
            </a:solidFill>
          </a:ln>
        </p:spPr>
        <p:txBody>
          <a:bodyPr vert="horz" wrap="square" lIns="0" tIns="66675" rIns="0" bIns="0" rtlCol="0">
            <a:spAutoFit/>
          </a:bodyPr>
          <a:lstStyle/>
          <a:p>
            <a:pPr marL="143510" marR="136525" indent="1905" algn="ctr">
              <a:lnSpc>
                <a:spcPct val="100000"/>
              </a:lnSpc>
              <a:spcBef>
                <a:spcPts val="525"/>
              </a:spcBef>
            </a:pPr>
            <a:r>
              <a:rPr sz="1800" dirty="0">
                <a:latin typeface="Arial"/>
                <a:cs typeface="Arial"/>
              </a:rPr>
              <a:t>This is not </a:t>
            </a:r>
            <a:r>
              <a:rPr sz="1800" spc="-5" dirty="0">
                <a:latin typeface="Arial"/>
                <a:cs typeface="Arial"/>
              </a:rPr>
              <a:t>simply economic; Marx treats </a:t>
            </a:r>
            <a:r>
              <a:rPr sz="1800" dirty="0">
                <a:latin typeface="Arial"/>
                <a:cs typeface="Arial"/>
              </a:rPr>
              <a:t>the 1688  coup in </a:t>
            </a:r>
            <a:r>
              <a:rPr sz="1800" spc="-5" dirty="0">
                <a:latin typeface="Arial"/>
                <a:cs typeface="Arial"/>
              </a:rPr>
              <a:t>Britain </a:t>
            </a:r>
            <a:r>
              <a:rPr sz="1800" dirty="0">
                <a:latin typeface="Arial"/>
                <a:cs typeface="Arial"/>
              </a:rPr>
              <a:t>and the French Revolution as </a:t>
            </a:r>
            <a:r>
              <a:rPr sz="1800" spc="-5" dirty="0">
                <a:latin typeface="Arial"/>
                <a:cs typeface="Arial"/>
              </a:rPr>
              <a:t>moves  towards </a:t>
            </a:r>
            <a:r>
              <a:rPr sz="1800" dirty="0">
                <a:latin typeface="Arial"/>
                <a:cs typeface="Arial"/>
              </a:rPr>
              <a:t>the state of the new society, and analyses  </a:t>
            </a:r>
            <a:r>
              <a:rPr sz="1800" spc="-5" dirty="0">
                <a:latin typeface="Arial"/>
                <a:cs typeface="Arial"/>
              </a:rPr>
              <a:t>much </a:t>
            </a:r>
            <a:r>
              <a:rPr sz="1800" dirty="0">
                <a:latin typeface="Arial"/>
                <a:cs typeface="Arial"/>
              </a:rPr>
              <a:t>of the intellectual culture of his day as a</a:t>
            </a:r>
            <a:r>
              <a:rPr sz="1800" spc="-160" dirty="0">
                <a:latin typeface="Arial"/>
                <a:cs typeface="Arial"/>
              </a:rPr>
              <a:t> </a:t>
            </a:r>
            <a:r>
              <a:rPr sz="1800" spc="-5" dirty="0">
                <a:latin typeface="Arial"/>
                <a:cs typeface="Arial"/>
              </a:rPr>
              <a:t>further  </a:t>
            </a:r>
            <a:r>
              <a:rPr sz="1800" dirty="0">
                <a:latin typeface="Arial"/>
                <a:cs typeface="Arial"/>
              </a:rPr>
              <a:t>contribution to this kind of</a:t>
            </a:r>
            <a:r>
              <a:rPr sz="1800" spc="-175" dirty="0">
                <a:latin typeface="Arial"/>
                <a:cs typeface="Arial"/>
              </a:rPr>
              <a:t> </a:t>
            </a:r>
            <a:r>
              <a:rPr sz="1800" dirty="0">
                <a:latin typeface="Arial"/>
                <a:cs typeface="Arial"/>
              </a:rPr>
              <a:t>society.</a:t>
            </a:r>
            <a:endParaRPr sz="1800">
              <a:latin typeface="Arial"/>
              <a:cs typeface="Arial"/>
            </a:endParaRPr>
          </a:p>
        </p:txBody>
      </p:sp>
      <p:sp>
        <p:nvSpPr>
          <p:cNvPr id="11" name="object 11"/>
          <p:cNvSpPr/>
          <p:nvPr/>
        </p:nvSpPr>
        <p:spPr>
          <a:xfrm>
            <a:off x="1066800" y="4648250"/>
            <a:ext cx="3200374" cy="201924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953000" y="4648200"/>
            <a:ext cx="3352799" cy="2019299"/>
          </a:xfrm>
          <a:prstGeom prst="rect">
            <a:avLst/>
          </a:prstGeom>
          <a:blipFill>
            <a:blip r:embed="rId9" cstate="print"/>
            <a:stretch>
              <a:fillRect/>
            </a:stretch>
          </a:blipFill>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147466"/>
            <a:ext cx="8602980" cy="1196340"/>
          </a:xfrm>
          <a:prstGeom prst="rect">
            <a:avLst/>
          </a:prstGeom>
        </p:spPr>
        <p:txBody>
          <a:bodyPr vert="horz" wrap="square" lIns="0" tIns="110489" rIns="0" bIns="0" rtlCol="0">
            <a:spAutoFit/>
          </a:bodyPr>
          <a:lstStyle/>
          <a:p>
            <a:pPr marL="356870" indent="-344170">
              <a:lnSpc>
                <a:spcPct val="100000"/>
              </a:lnSpc>
              <a:spcBef>
                <a:spcPts val="869"/>
              </a:spcBef>
              <a:buFont typeface="Arial"/>
              <a:buChar char="•"/>
              <a:tabLst>
                <a:tab pos="356870" algn="l"/>
                <a:tab pos="357505" algn="l"/>
              </a:tabLst>
            </a:pPr>
            <a:r>
              <a:rPr sz="3200" spc="-5" dirty="0">
                <a:latin typeface="Arial"/>
                <a:cs typeface="Arial"/>
              </a:rPr>
              <a:t>Stages </a:t>
            </a:r>
            <a:r>
              <a:rPr sz="3200" spc="-10" dirty="0">
                <a:latin typeface="Arial"/>
                <a:cs typeface="Arial"/>
              </a:rPr>
              <a:t>of different modes of</a:t>
            </a:r>
            <a:r>
              <a:rPr sz="3200" spc="0" dirty="0">
                <a:latin typeface="Arial"/>
                <a:cs typeface="Arial"/>
              </a:rPr>
              <a:t> </a:t>
            </a:r>
            <a:r>
              <a:rPr sz="3200" spc="-10" dirty="0">
                <a:latin typeface="Arial"/>
                <a:cs typeface="Arial"/>
              </a:rPr>
              <a:t>production</a:t>
            </a:r>
            <a:endParaRPr sz="3200">
              <a:latin typeface="Arial"/>
              <a:cs typeface="Arial"/>
            </a:endParaRPr>
          </a:p>
          <a:p>
            <a:pPr marL="356870" indent="-344170">
              <a:lnSpc>
                <a:spcPct val="100000"/>
              </a:lnSpc>
              <a:spcBef>
                <a:spcPts val="765"/>
              </a:spcBef>
              <a:buChar char="•"/>
              <a:tabLst>
                <a:tab pos="356870" algn="l"/>
                <a:tab pos="357505" algn="l"/>
              </a:tabLst>
            </a:pPr>
            <a:r>
              <a:rPr sz="3200" spc="-10" dirty="0">
                <a:latin typeface="Arial"/>
                <a:cs typeface="Arial"/>
              </a:rPr>
              <a:t>Transition from </a:t>
            </a:r>
            <a:r>
              <a:rPr sz="3200" spc="-5" dirty="0">
                <a:latin typeface="Arial"/>
                <a:cs typeface="Arial"/>
              </a:rPr>
              <a:t>class-in-itself to</a:t>
            </a:r>
            <a:r>
              <a:rPr sz="3200" spc="5" dirty="0">
                <a:latin typeface="Arial"/>
                <a:cs typeface="Arial"/>
              </a:rPr>
              <a:t> </a:t>
            </a:r>
            <a:r>
              <a:rPr sz="3200" spc="-5" dirty="0">
                <a:latin typeface="Arial"/>
                <a:cs typeface="Arial"/>
              </a:rPr>
              <a:t>class-for-itself</a:t>
            </a:r>
            <a:endParaRPr sz="3200">
              <a:latin typeface="Arial"/>
              <a:cs typeface="Arial"/>
            </a:endParaRPr>
          </a:p>
        </p:txBody>
      </p:sp>
      <p:sp>
        <p:nvSpPr>
          <p:cNvPr id="3" name="object 3"/>
          <p:cNvSpPr/>
          <p:nvPr/>
        </p:nvSpPr>
        <p:spPr>
          <a:xfrm>
            <a:off x="4126991" y="1490471"/>
            <a:ext cx="737616" cy="6400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450080" y="1697736"/>
            <a:ext cx="91439" cy="914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91000" y="1524000"/>
            <a:ext cx="609600" cy="533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191000" y="1524000"/>
            <a:ext cx="609600" cy="533400"/>
          </a:xfrm>
          <a:custGeom>
            <a:avLst/>
            <a:gdLst/>
            <a:ahLst/>
            <a:cxnLst/>
            <a:rect l="l" t="t" r="r" b="b"/>
            <a:pathLst>
              <a:path w="609600" h="533400">
                <a:moveTo>
                  <a:pt x="0" y="266700"/>
                </a:moveTo>
                <a:lnTo>
                  <a:pt x="152400" y="266700"/>
                </a:lnTo>
                <a:lnTo>
                  <a:pt x="152400" y="0"/>
                </a:lnTo>
                <a:lnTo>
                  <a:pt x="457200" y="0"/>
                </a:lnTo>
                <a:lnTo>
                  <a:pt x="457200" y="266700"/>
                </a:lnTo>
                <a:lnTo>
                  <a:pt x="609600" y="266700"/>
                </a:lnTo>
                <a:lnTo>
                  <a:pt x="304800" y="533400"/>
                </a:lnTo>
                <a:lnTo>
                  <a:pt x="0" y="266700"/>
                </a:lnTo>
                <a:close/>
              </a:path>
            </a:pathLst>
          </a:custGeom>
          <a:ln w="12700">
            <a:solidFill>
              <a:srgbClr val="4A7EBB"/>
            </a:solidFill>
          </a:ln>
        </p:spPr>
        <p:txBody>
          <a:bodyPr wrap="square" lIns="0" tIns="0" rIns="0" bIns="0" rtlCol="0"/>
          <a:lstStyle/>
          <a:p>
            <a:endParaRPr/>
          </a:p>
        </p:txBody>
      </p:sp>
      <p:sp>
        <p:nvSpPr>
          <p:cNvPr id="7" name="object 7"/>
          <p:cNvSpPr/>
          <p:nvPr/>
        </p:nvSpPr>
        <p:spPr>
          <a:xfrm>
            <a:off x="1014983" y="2252471"/>
            <a:ext cx="7342630" cy="26212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82039" y="2289047"/>
            <a:ext cx="7275575" cy="247802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66800" y="2286000"/>
            <a:ext cx="7239000" cy="25146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1066800" y="2286000"/>
            <a:ext cx="7239000" cy="2514600"/>
          </a:xfrm>
          <a:prstGeom prst="rect">
            <a:avLst/>
          </a:prstGeom>
          <a:ln w="12700">
            <a:solidFill>
              <a:srgbClr val="46AAC5"/>
            </a:solidFill>
          </a:ln>
        </p:spPr>
        <p:txBody>
          <a:bodyPr vert="horz" wrap="square" lIns="0" tIns="89535" rIns="0" bIns="0" rtlCol="0">
            <a:spAutoFit/>
          </a:bodyPr>
          <a:lstStyle/>
          <a:p>
            <a:pPr marL="204470" marR="200025" algn="ctr">
              <a:lnSpc>
                <a:spcPct val="100000"/>
              </a:lnSpc>
              <a:spcBef>
                <a:spcPts val="705"/>
              </a:spcBef>
            </a:pPr>
            <a:r>
              <a:rPr sz="1900" spc="-10" dirty="0">
                <a:latin typeface="Arial"/>
                <a:cs typeface="Arial"/>
              </a:rPr>
              <a:t>The </a:t>
            </a:r>
            <a:r>
              <a:rPr sz="1900" spc="-5" dirty="0">
                <a:latin typeface="Arial"/>
                <a:cs typeface="Arial"/>
              </a:rPr>
              <a:t>situation of exploitation into which the </a:t>
            </a:r>
            <a:r>
              <a:rPr sz="1900" dirty="0">
                <a:latin typeface="Arial"/>
                <a:cs typeface="Arial"/>
              </a:rPr>
              <a:t>capitalist </a:t>
            </a:r>
            <a:r>
              <a:rPr sz="1900" spc="-5" dirty="0">
                <a:latin typeface="Arial"/>
                <a:cs typeface="Arial"/>
              </a:rPr>
              <a:t>MoP places  the working </a:t>
            </a:r>
            <a:r>
              <a:rPr sz="1900" dirty="0">
                <a:latin typeface="Arial"/>
                <a:cs typeface="Arial"/>
              </a:rPr>
              <a:t>class is </a:t>
            </a:r>
            <a:r>
              <a:rPr sz="1900" spc="-5" dirty="0">
                <a:latin typeface="Arial"/>
                <a:cs typeface="Arial"/>
              </a:rPr>
              <a:t>not the end of the story. Working-class  people will become </a:t>
            </a:r>
            <a:r>
              <a:rPr sz="1900" spc="-10" dirty="0">
                <a:latin typeface="Arial"/>
                <a:cs typeface="Arial"/>
              </a:rPr>
              <a:t>aware </a:t>
            </a:r>
            <a:r>
              <a:rPr sz="1900" spc="-5" dirty="0">
                <a:latin typeface="Arial"/>
                <a:cs typeface="Arial"/>
              </a:rPr>
              <a:t>of this exploitation; they will organise  together; and they will oppose </a:t>
            </a:r>
            <a:r>
              <a:rPr sz="1900" dirty="0">
                <a:latin typeface="Arial"/>
                <a:cs typeface="Arial"/>
              </a:rPr>
              <a:t>it. </a:t>
            </a:r>
            <a:r>
              <a:rPr sz="1900" spc="-5" dirty="0">
                <a:latin typeface="Arial"/>
                <a:cs typeface="Arial"/>
              </a:rPr>
              <a:t>This awareness, organisation  and opposition </a:t>
            </a:r>
            <a:r>
              <a:rPr sz="1900" dirty="0">
                <a:latin typeface="Arial"/>
                <a:cs typeface="Arial"/>
              </a:rPr>
              <a:t>is initially local </a:t>
            </a:r>
            <a:r>
              <a:rPr sz="1900" spc="-5" dirty="0">
                <a:latin typeface="Arial"/>
                <a:cs typeface="Arial"/>
              </a:rPr>
              <a:t>and spontaneous; but </a:t>
            </a:r>
            <a:r>
              <a:rPr sz="1900" dirty="0">
                <a:latin typeface="Arial"/>
                <a:cs typeface="Arial"/>
              </a:rPr>
              <a:t>it </a:t>
            </a:r>
            <a:r>
              <a:rPr sz="1900" spc="-5" dirty="0">
                <a:latin typeface="Arial"/>
                <a:cs typeface="Arial"/>
              </a:rPr>
              <a:t>becomes  more and more organised, more powerful and more</a:t>
            </a:r>
            <a:r>
              <a:rPr sz="1900" spc="240" dirty="0">
                <a:latin typeface="Arial"/>
                <a:cs typeface="Arial"/>
              </a:rPr>
              <a:t> </a:t>
            </a:r>
            <a:r>
              <a:rPr sz="1900" spc="-5" dirty="0">
                <a:latin typeface="Arial"/>
                <a:cs typeface="Arial"/>
              </a:rPr>
              <a:t>radical.</a:t>
            </a:r>
            <a:endParaRPr sz="1900">
              <a:latin typeface="Arial"/>
              <a:cs typeface="Arial"/>
            </a:endParaRPr>
          </a:p>
          <a:p>
            <a:pPr marL="259715" marR="252095" algn="ctr">
              <a:lnSpc>
                <a:spcPct val="100000"/>
              </a:lnSpc>
            </a:pPr>
            <a:r>
              <a:rPr sz="1900" spc="-5" dirty="0">
                <a:latin typeface="Arial"/>
                <a:cs typeface="Arial"/>
              </a:rPr>
              <a:t>Class-for-itself, then, </a:t>
            </a:r>
            <a:r>
              <a:rPr sz="1900" dirty="0">
                <a:latin typeface="Arial"/>
                <a:cs typeface="Arial"/>
              </a:rPr>
              <a:t>involves </a:t>
            </a:r>
            <a:r>
              <a:rPr sz="1900" spc="-5" dirty="0">
                <a:latin typeface="Arial"/>
                <a:cs typeface="Arial"/>
              </a:rPr>
              <a:t>a “class </a:t>
            </a:r>
            <a:r>
              <a:rPr sz="1900" dirty="0">
                <a:latin typeface="Arial"/>
                <a:cs typeface="Arial"/>
              </a:rPr>
              <a:t>consciousness” </a:t>
            </a:r>
            <a:r>
              <a:rPr sz="1900" spc="-5" dirty="0">
                <a:latin typeface="Arial"/>
                <a:cs typeface="Arial"/>
              </a:rPr>
              <a:t>which </a:t>
            </a:r>
            <a:r>
              <a:rPr sz="1900" dirty="0">
                <a:latin typeface="Arial"/>
                <a:cs typeface="Arial"/>
              </a:rPr>
              <a:t>is  </a:t>
            </a:r>
            <a:r>
              <a:rPr sz="1900" spc="-5" dirty="0">
                <a:latin typeface="Arial"/>
                <a:cs typeface="Arial"/>
              </a:rPr>
              <a:t>ultimately directed towards the transformation of</a:t>
            </a:r>
            <a:r>
              <a:rPr sz="1900" spc="114" dirty="0">
                <a:latin typeface="Arial"/>
                <a:cs typeface="Arial"/>
              </a:rPr>
              <a:t> </a:t>
            </a:r>
            <a:r>
              <a:rPr sz="1900" dirty="0">
                <a:latin typeface="Arial"/>
                <a:cs typeface="Arial"/>
              </a:rPr>
              <a:t>society.</a:t>
            </a:r>
            <a:endParaRPr sz="19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734059"/>
            <a:ext cx="8067675" cy="4368800"/>
          </a:xfrm>
          <a:prstGeom prst="rect">
            <a:avLst/>
          </a:prstGeom>
        </p:spPr>
        <p:txBody>
          <a:bodyPr vert="horz" wrap="square" lIns="0" tIns="64135" rIns="0" bIns="0" rtlCol="0">
            <a:spAutoFit/>
          </a:bodyPr>
          <a:lstStyle/>
          <a:p>
            <a:pPr marL="356870" marR="5080" indent="-344170">
              <a:lnSpc>
                <a:spcPts val="3240"/>
              </a:lnSpc>
              <a:spcBef>
                <a:spcPts val="505"/>
              </a:spcBef>
              <a:buFont typeface="Arial"/>
              <a:buChar char="•"/>
              <a:tabLst>
                <a:tab pos="356870" algn="l"/>
                <a:tab pos="357505" algn="l"/>
              </a:tabLst>
            </a:pPr>
            <a:r>
              <a:rPr sz="3000" dirty="0">
                <a:latin typeface="Arial"/>
                <a:cs typeface="Arial"/>
              </a:rPr>
              <a:t>Social movements, then, in the form of class  movements, are instrumental both in forming  the major events </a:t>
            </a:r>
            <a:r>
              <a:rPr sz="3000" spc="-5" dirty="0">
                <a:latin typeface="Arial"/>
                <a:cs typeface="Arial"/>
              </a:rPr>
              <a:t>within </a:t>
            </a:r>
            <a:r>
              <a:rPr sz="3000" dirty="0">
                <a:latin typeface="Arial"/>
                <a:cs typeface="Arial"/>
              </a:rPr>
              <a:t>particular social</a:t>
            </a:r>
            <a:r>
              <a:rPr sz="3000" spc="-210" dirty="0">
                <a:latin typeface="Arial"/>
                <a:cs typeface="Arial"/>
              </a:rPr>
              <a:t> </a:t>
            </a:r>
            <a:r>
              <a:rPr sz="3000" dirty="0">
                <a:latin typeface="Arial"/>
                <a:cs typeface="Arial"/>
              </a:rPr>
              <a:t>forms  and in transforming one social form into  another.</a:t>
            </a:r>
            <a:endParaRPr sz="3000">
              <a:latin typeface="Arial"/>
              <a:cs typeface="Arial"/>
            </a:endParaRPr>
          </a:p>
          <a:p>
            <a:pPr>
              <a:lnSpc>
                <a:spcPct val="100000"/>
              </a:lnSpc>
              <a:spcBef>
                <a:spcPts val="15"/>
              </a:spcBef>
              <a:buFont typeface="Arial"/>
              <a:buChar char="•"/>
            </a:pPr>
            <a:endParaRPr sz="4050">
              <a:latin typeface="Times New Roman"/>
              <a:cs typeface="Times New Roman"/>
            </a:endParaRPr>
          </a:p>
          <a:p>
            <a:pPr marL="356870" marR="234950" indent="-344170">
              <a:lnSpc>
                <a:spcPts val="3240"/>
              </a:lnSpc>
              <a:spcBef>
                <a:spcPts val="5"/>
              </a:spcBef>
              <a:buChar char="•"/>
              <a:tabLst>
                <a:tab pos="356870" algn="l"/>
                <a:tab pos="357505" algn="l"/>
              </a:tabLst>
            </a:pPr>
            <a:r>
              <a:rPr sz="3000" dirty="0">
                <a:latin typeface="Arial"/>
                <a:cs typeface="Arial"/>
              </a:rPr>
              <a:t>Marx’s holism is based on the argument</a:t>
            </a:r>
            <a:r>
              <a:rPr sz="3000" spc="-229" dirty="0">
                <a:latin typeface="Arial"/>
                <a:cs typeface="Arial"/>
              </a:rPr>
              <a:t> </a:t>
            </a:r>
            <a:r>
              <a:rPr sz="3000" dirty="0">
                <a:latin typeface="Arial"/>
                <a:cs typeface="Arial"/>
              </a:rPr>
              <a:t>that  the history of humanity is a history of social  labour: this in effect turns humanity into a  </a:t>
            </a:r>
            <a:r>
              <a:rPr sz="3000" spc="-5" dirty="0">
                <a:latin typeface="Arial"/>
                <a:cs typeface="Arial"/>
              </a:rPr>
              <a:t>self-creating</a:t>
            </a:r>
            <a:r>
              <a:rPr sz="3000" spc="-80" dirty="0">
                <a:latin typeface="Arial"/>
                <a:cs typeface="Arial"/>
              </a:rPr>
              <a:t> </a:t>
            </a:r>
            <a:r>
              <a:rPr sz="3000" dirty="0">
                <a:latin typeface="Arial"/>
                <a:cs typeface="Arial"/>
              </a:rPr>
              <a:t>subject.</a:t>
            </a:r>
            <a:endParaRPr sz="3000">
              <a:latin typeface="Arial"/>
              <a:cs typeface="Arial"/>
            </a:endParaRPr>
          </a:p>
        </p:txBody>
      </p:sp>
      <p:sp>
        <p:nvSpPr>
          <p:cNvPr id="3" name="object 3"/>
          <p:cNvSpPr/>
          <p:nvPr/>
        </p:nvSpPr>
        <p:spPr>
          <a:xfrm>
            <a:off x="6845312" y="4800600"/>
            <a:ext cx="2222486" cy="20573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9600" y="151892"/>
            <a:ext cx="8001000" cy="695325"/>
          </a:xfrm>
          <a:prstGeom prst="rect">
            <a:avLst/>
          </a:prstGeom>
        </p:spPr>
        <p:txBody>
          <a:bodyPr vert="horz" wrap="square" lIns="0" tIns="11430" rIns="0" bIns="0" rtlCol="0">
            <a:spAutoFit/>
          </a:bodyPr>
          <a:lstStyle/>
          <a:p>
            <a:pPr marL="1069975">
              <a:lnSpc>
                <a:spcPct val="100000"/>
              </a:lnSpc>
              <a:spcBef>
                <a:spcPts val="90"/>
              </a:spcBef>
            </a:pPr>
            <a:r>
              <a:rPr sz="4400" spc="-25" dirty="0"/>
              <a:t>Reflexivity </a:t>
            </a:r>
            <a:r>
              <a:rPr sz="4400" spc="-10" dirty="0"/>
              <a:t>and</a:t>
            </a:r>
            <a:r>
              <a:rPr sz="4400" spc="55" dirty="0"/>
              <a:t> </a:t>
            </a:r>
            <a:r>
              <a:rPr sz="4400" spc="-15" dirty="0"/>
              <a:t>Rationality</a:t>
            </a:r>
            <a:endParaRPr sz="44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43</a:t>
            </a:fld>
            <a:endParaRPr dirty="0"/>
          </a:p>
        </p:txBody>
      </p:sp>
      <p:sp>
        <p:nvSpPr>
          <p:cNvPr id="4" name="object 4"/>
          <p:cNvSpPr txBox="1"/>
          <p:nvPr/>
        </p:nvSpPr>
        <p:spPr>
          <a:xfrm>
            <a:off x="535940" y="1276604"/>
            <a:ext cx="7905115" cy="4140200"/>
          </a:xfrm>
          <a:prstGeom prst="rect">
            <a:avLst/>
          </a:prstGeom>
        </p:spPr>
        <p:txBody>
          <a:bodyPr vert="horz" wrap="square" lIns="0" tIns="53975" rIns="0" bIns="0" rtlCol="0">
            <a:spAutoFit/>
          </a:bodyPr>
          <a:lstStyle/>
          <a:p>
            <a:pPr marL="357505" marR="5080" indent="-344805">
              <a:lnSpc>
                <a:spcPts val="2710"/>
              </a:lnSpc>
              <a:spcBef>
                <a:spcPts val="425"/>
              </a:spcBef>
              <a:buChar char="•"/>
              <a:tabLst>
                <a:tab pos="356870" algn="l"/>
                <a:tab pos="357505" algn="l"/>
              </a:tabLst>
            </a:pPr>
            <a:r>
              <a:rPr sz="2500" spc="-5" dirty="0">
                <a:latin typeface="Arial"/>
                <a:cs typeface="Arial"/>
              </a:rPr>
              <a:t>Humanity: not simply a self-creating subject; it is also,  to a greater or lesser extent, a self-knowing</a:t>
            </a:r>
            <a:r>
              <a:rPr sz="2500" spc="30" dirty="0">
                <a:latin typeface="Arial"/>
                <a:cs typeface="Arial"/>
              </a:rPr>
              <a:t> </a:t>
            </a:r>
            <a:r>
              <a:rPr sz="2500" spc="-5" dirty="0">
                <a:latin typeface="Arial"/>
                <a:cs typeface="Arial"/>
              </a:rPr>
              <a:t>subject</a:t>
            </a:r>
            <a:endParaRPr sz="2500">
              <a:latin typeface="Arial"/>
              <a:cs typeface="Arial"/>
            </a:endParaRPr>
          </a:p>
          <a:p>
            <a:pPr>
              <a:lnSpc>
                <a:spcPct val="100000"/>
              </a:lnSpc>
              <a:buFont typeface="Arial"/>
              <a:buChar char="•"/>
            </a:pPr>
            <a:endParaRPr sz="3350">
              <a:latin typeface="Times New Roman"/>
              <a:cs typeface="Times New Roman"/>
            </a:endParaRPr>
          </a:p>
          <a:p>
            <a:pPr marL="357505" marR="237490" indent="-344170">
              <a:lnSpc>
                <a:spcPct val="90000"/>
              </a:lnSpc>
              <a:buChar char="•"/>
              <a:tabLst>
                <a:tab pos="357505" algn="l"/>
                <a:tab pos="358140" algn="l"/>
              </a:tabLst>
            </a:pPr>
            <a:r>
              <a:rPr sz="2500" spc="-5" dirty="0">
                <a:latin typeface="Arial"/>
                <a:cs typeface="Arial"/>
              </a:rPr>
              <a:t>Our thinking and communication with one another is  closely linked to our practical interaction with each  other.</a:t>
            </a:r>
            <a:endParaRPr sz="2500">
              <a:latin typeface="Arial"/>
              <a:cs typeface="Arial"/>
            </a:endParaRPr>
          </a:p>
          <a:p>
            <a:pPr>
              <a:lnSpc>
                <a:spcPct val="100000"/>
              </a:lnSpc>
              <a:spcBef>
                <a:spcPts val="45"/>
              </a:spcBef>
              <a:buFont typeface="Arial"/>
              <a:buChar char="•"/>
            </a:pPr>
            <a:endParaRPr sz="3350">
              <a:latin typeface="Times New Roman"/>
              <a:cs typeface="Times New Roman"/>
            </a:endParaRPr>
          </a:p>
          <a:p>
            <a:pPr marL="357505" marR="92710" indent="-344170">
              <a:lnSpc>
                <a:spcPct val="89900"/>
              </a:lnSpc>
              <a:buChar char="•"/>
              <a:tabLst>
                <a:tab pos="357505" algn="l"/>
                <a:tab pos="358140" algn="l"/>
              </a:tabLst>
            </a:pPr>
            <a:r>
              <a:rPr sz="2500" spc="-5" dirty="0">
                <a:latin typeface="Arial"/>
                <a:cs typeface="Arial"/>
              </a:rPr>
              <a:t>The theories that intellectuals articulate about the  nature of society are shaped by this everyday  experience, whether it is their own or </a:t>
            </a:r>
            <a:r>
              <a:rPr sz="2500" spc="-145" dirty="0">
                <a:latin typeface="Arial"/>
                <a:cs typeface="Arial"/>
              </a:rPr>
              <a:t>– </a:t>
            </a:r>
            <a:r>
              <a:rPr sz="2500" spc="-5" dirty="0">
                <a:latin typeface="Arial"/>
                <a:cs typeface="Arial"/>
              </a:rPr>
              <a:t>as it often is </a:t>
            </a:r>
            <a:r>
              <a:rPr sz="2500" spc="-145" dirty="0">
                <a:latin typeface="Arial"/>
                <a:cs typeface="Arial"/>
              </a:rPr>
              <a:t>–  </a:t>
            </a:r>
            <a:r>
              <a:rPr sz="2500" spc="-5" dirty="0">
                <a:latin typeface="Arial"/>
                <a:cs typeface="Arial"/>
              </a:rPr>
              <a:t>someone</a:t>
            </a:r>
            <a:r>
              <a:rPr sz="2500" spc="-50" dirty="0">
                <a:latin typeface="Arial"/>
                <a:cs typeface="Arial"/>
              </a:rPr>
              <a:t> </a:t>
            </a:r>
            <a:r>
              <a:rPr sz="2500" spc="-5" dirty="0">
                <a:latin typeface="Arial"/>
                <a:cs typeface="Arial"/>
              </a:rPr>
              <a:t>else’s.</a:t>
            </a:r>
            <a:endParaRPr sz="25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474980"/>
            <a:ext cx="8247380" cy="4081779"/>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800" dirty="0">
                <a:latin typeface="Arial"/>
                <a:cs typeface="Arial"/>
              </a:rPr>
              <a:t>Ideology: the </a:t>
            </a:r>
            <a:r>
              <a:rPr sz="2800" spc="-5" dirty="0">
                <a:latin typeface="Arial"/>
                <a:cs typeface="Arial"/>
              </a:rPr>
              <a:t>ideology </a:t>
            </a:r>
            <a:r>
              <a:rPr sz="2800" dirty="0">
                <a:latin typeface="Arial"/>
                <a:cs typeface="Arial"/>
              </a:rPr>
              <a:t>of the </a:t>
            </a:r>
            <a:r>
              <a:rPr sz="2800" spc="-5" dirty="0">
                <a:latin typeface="Arial"/>
                <a:cs typeface="Arial"/>
              </a:rPr>
              <a:t>dominant </a:t>
            </a:r>
            <a:r>
              <a:rPr sz="2800" dirty="0">
                <a:latin typeface="Arial"/>
                <a:cs typeface="Arial"/>
              </a:rPr>
              <a:t>class is the  </a:t>
            </a:r>
            <a:r>
              <a:rPr sz="2800" spc="-5" dirty="0">
                <a:latin typeface="Arial"/>
                <a:cs typeface="Arial"/>
              </a:rPr>
              <a:t>dominant</a:t>
            </a:r>
            <a:r>
              <a:rPr sz="2800" spc="-10" dirty="0">
                <a:latin typeface="Arial"/>
                <a:cs typeface="Arial"/>
              </a:rPr>
              <a:t> </a:t>
            </a:r>
            <a:r>
              <a:rPr sz="2800" spc="-5" dirty="0">
                <a:latin typeface="Arial"/>
                <a:cs typeface="Arial"/>
              </a:rPr>
              <a:t>ideology</a:t>
            </a:r>
            <a:endParaRPr sz="2800">
              <a:latin typeface="Arial"/>
              <a:cs typeface="Arial"/>
            </a:endParaRPr>
          </a:p>
          <a:p>
            <a:pPr>
              <a:lnSpc>
                <a:spcPct val="100000"/>
              </a:lnSpc>
              <a:spcBef>
                <a:spcPts val="40"/>
              </a:spcBef>
              <a:buChar char="•"/>
            </a:pPr>
            <a:endParaRPr sz="4050">
              <a:latin typeface="Times New Roman"/>
              <a:cs typeface="Times New Roman"/>
            </a:endParaRPr>
          </a:p>
          <a:p>
            <a:pPr marL="356870" indent="-344170">
              <a:lnSpc>
                <a:spcPct val="100000"/>
              </a:lnSpc>
              <a:spcBef>
                <a:spcPts val="5"/>
              </a:spcBef>
              <a:buChar char="•"/>
              <a:tabLst>
                <a:tab pos="356870" algn="l"/>
                <a:tab pos="357505" algn="l"/>
              </a:tabLst>
            </a:pPr>
            <a:r>
              <a:rPr sz="2800" dirty="0">
                <a:latin typeface="Arial"/>
                <a:cs typeface="Arial"/>
              </a:rPr>
              <a:t>Ideologies </a:t>
            </a:r>
            <a:r>
              <a:rPr sz="2800" spc="-5" dirty="0">
                <a:latin typeface="Arial"/>
                <a:cs typeface="Arial"/>
              </a:rPr>
              <a:t>rule </a:t>
            </a:r>
            <a:r>
              <a:rPr sz="2800" dirty="0">
                <a:latin typeface="Arial"/>
                <a:cs typeface="Arial"/>
              </a:rPr>
              <a:t>the</a:t>
            </a:r>
            <a:r>
              <a:rPr sz="2800" spc="-55" dirty="0">
                <a:latin typeface="Arial"/>
                <a:cs typeface="Arial"/>
              </a:rPr>
              <a:t> </a:t>
            </a:r>
            <a:r>
              <a:rPr sz="2800" spc="-5" dirty="0">
                <a:latin typeface="Arial"/>
                <a:cs typeface="Arial"/>
              </a:rPr>
              <a:t>world</a:t>
            </a:r>
            <a:endParaRPr sz="2800">
              <a:latin typeface="Arial"/>
              <a:cs typeface="Arial"/>
            </a:endParaRPr>
          </a:p>
          <a:p>
            <a:pPr>
              <a:lnSpc>
                <a:spcPct val="100000"/>
              </a:lnSpc>
              <a:spcBef>
                <a:spcPts val="5"/>
              </a:spcBef>
              <a:buChar char="•"/>
            </a:pPr>
            <a:endParaRPr sz="4050">
              <a:latin typeface="Times New Roman"/>
              <a:cs typeface="Times New Roman"/>
            </a:endParaRPr>
          </a:p>
          <a:p>
            <a:pPr marL="356870" marR="115570" indent="-344170">
              <a:lnSpc>
                <a:spcPct val="100000"/>
              </a:lnSpc>
              <a:buChar char="•"/>
              <a:tabLst>
                <a:tab pos="356870" algn="l"/>
                <a:tab pos="357505" algn="l"/>
              </a:tabLst>
            </a:pPr>
            <a:r>
              <a:rPr sz="2600" spc="-10" dirty="0">
                <a:latin typeface="Arial"/>
                <a:cs typeface="Arial"/>
              </a:rPr>
              <a:t>Reflexivity, </a:t>
            </a:r>
            <a:r>
              <a:rPr sz="2600" spc="-5" dirty="0">
                <a:latin typeface="Arial"/>
                <a:cs typeface="Arial"/>
              </a:rPr>
              <a:t>for </a:t>
            </a:r>
            <a:r>
              <a:rPr sz="2600" spc="-10" dirty="0">
                <a:latin typeface="Arial"/>
                <a:cs typeface="Arial"/>
              </a:rPr>
              <a:t>Marx, is primarily </a:t>
            </a:r>
            <a:r>
              <a:rPr sz="2600" spc="-5" dirty="0">
                <a:latin typeface="Arial"/>
                <a:cs typeface="Arial"/>
              </a:rPr>
              <a:t>a </a:t>
            </a:r>
            <a:r>
              <a:rPr sz="2600" spc="-10" dirty="0">
                <a:latin typeface="Arial"/>
                <a:cs typeface="Arial"/>
              </a:rPr>
              <a:t>matter of  awareness that theory is ideological and of searching  </a:t>
            </a:r>
            <a:r>
              <a:rPr sz="2600" spc="-5" dirty="0">
                <a:latin typeface="Arial"/>
                <a:cs typeface="Arial"/>
              </a:rPr>
              <a:t>for a </a:t>
            </a:r>
            <a:r>
              <a:rPr sz="2600" spc="-10" dirty="0">
                <a:latin typeface="Arial"/>
                <a:cs typeface="Arial"/>
              </a:rPr>
              <a:t>position from </a:t>
            </a:r>
            <a:r>
              <a:rPr sz="2600" spc="-5" dirty="0">
                <a:latin typeface="Arial"/>
                <a:cs typeface="Arial"/>
              </a:rPr>
              <a:t>these </a:t>
            </a:r>
            <a:r>
              <a:rPr sz="2600" spc="-10" dirty="0">
                <a:latin typeface="Arial"/>
                <a:cs typeface="Arial"/>
              </a:rPr>
              <a:t>partial perspectives on  </a:t>
            </a:r>
            <a:r>
              <a:rPr sz="2600" spc="-5" dirty="0">
                <a:latin typeface="Arial"/>
                <a:cs typeface="Arial"/>
              </a:rPr>
              <a:t>society can </a:t>
            </a:r>
            <a:r>
              <a:rPr sz="2600" spc="-10" dirty="0">
                <a:latin typeface="Arial"/>
                <a:cs typeface="Arial"/>
              </a:rPr>
              <a:t>coincide with </a:t>
            </a:r>
            <a:r>
              <a:rPr sz="2600" spc="-5" dirty="0">
                <a:latin typeface="Arial"/>
                <a:cs typeface="Arial"/>
              </a:rPr>
              <a:t>the</a:t>
            </a:r>
            <a:r>
              <a:rPr sz="2600" spc="130" dirty="0">
                <a:latin typeface="Arial"/>
                <a:cs typeface="Arial"/>
              </a:rPr>
              <a:t> </a:t>
            </a:r>
            <a:r>
              <a:rPr sz="2600" spc="-10" dirty="0">
                <a:latin typeface="Arial"/>
                <a:cs typeface="Arial"/>
              </a:rPr>
              <a:t>universal.</a:t>
            </a:r>
            <a:endParaRPr sz="2600">
              <a:latin typeface="Arial"/>
              <a:cs typeface="Arial"/>
            </a:endParaRPr>
          </a:p>
        </p:txBody>
      </p:sp>
      <p:sp>
        <p:nvSpPr>
          <p:cNvPr id="3" name="object 3"/>
          <p:cNvSpPr/>
          <p:nvPr/>
        </p:nvSpPr>
        <p:spPr>
          <a:xfrm>
            <a:off x="1981212" y="4648200"/>
            <a:ext cx="5410187" cy="22097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249428"/>
            <a:ext cx="8568055" cy="5130800"/>
          </a:xfrm>
          <a:prstGeom prst="rect">
            <a:avLst/>
          </a:prstGeom>
        </p:spPr>
        <p:txBody>
          <a:bodyPr vert="horz" wrap="square" lIns="0" tIns="12065" rIns="0" bIns="0" rtlCol="0">
            <a:spAutoFit/>
          </a:bodyPr>
          <a:lstStyle/>
          <a:p>
            <a:pPr marL="356870" marR="510540" indent="-344170" algn="just">
              <a:lnSpc>
                <a:spcPct val="100000"/>
              </a:lnSpc>
              <a:spcBef>
                <a:spcPts val="95"/>
              </a:spcBef>
              <a:buFont typeface="Arial"/>
              <a:buChar char="•"/>
              <a:tabLst>
                <a:tab pos="357505" algn="l"/>
              </a:tabLst>
            </a:pPr>
            <a:r>
              <a:rPr sz="2500" spc="-5" dirty="0">
                <a:latin typeface="Arial"/>
                <a:cs typeface="Arial"/>
              </a:rPr>
              <a:t>“The rational is the real”: a rational understanding is an  understanding of reality which is valid because it starts  from valid</a:t>
            </a:r>
            <a:r>
              <a:rPr sz="2500" spc="-15" dirty="0">
                <a:latin typeface="Arial"/>
                <a:cs typeface="Arial"/>
              </a:rPr>
              <a:t> </a:t>
            </a:r>
            <a:r>
              <a:rPr sz="2500" spc="-5" dirty="0">
                <a:latin typeface="Arial"/>
                <a:cs typeface="Arial"/>
              </a:rPr>
              <a:t>premises.</a:t>
            </a:r>
            <a:endParaRPr sz="2500">
              <a:latin typeface="Arial"/>
              <a:cs typeface="Arial"/>
            </a:endParaRPr>
          </a:p>
          <a:p>
            <a:pPr>
              <a:lnSpc>
                <a:spcPct val="100000"/>
              </a:lnSpc>
              <a:buFont typeface="Arial"/>
              <a:buChar char="•"/>
            </a:pPr>
            <a:endParaRPr sz="3650">
              <a:latin typeface="Times New Roman"/>
              <a:cs typeface="Times New Roman"/>
            </a:endParaRPr>
          </a:p>
          <a:p>
            <a:pPr marL="356870" marR="5080" indent="-344170">
              <a:lnSpc>
                <a:spcPct val="100000"/>
              </a:lnSpc>
              <a:buChar char="•"/>
              <a:tabLst>
                <a:tab pos="356870" algn="l"/>
                <a:tab pos="357505" algn="l"/>
              </a:tabLst>
            </a:pPr>
            <a:r>
              <a:rPr sz="2500" spc="-5" dirty="0">
                <a:latin typeface="Arial"/>
                <a:cs typeface="Arial"/>
              </a:rPr>
              <a:t>In this sense, Marx treats his replacement of accounts of  human history in terms of the development of philosophy,  art, religion, and so on by accounts in terms of </a:t>
            </a:r>
            <a:r>
              <a:rPr sz="2500" b="1" spc="-70" dirty="0">
                <a:latin typeface="Arial"/>
                <a:cs typeface="Arial"/>
              </a:rPr>
              <a:t>the  </a:t>
            </a:r>
            <a:r>
              <a:rPr sz="2500" b="1" spc="-100" dirty="0">
                <a:latin typeface="Arial"/>
                <a:cs typeface="Arial"/>
              </a:rPr>
              <a:t>development </a:t>
            </a:r>
            <a:r>
              <a:rPr sz="2500" b="1" spc="-130" dirty="0">
                <a:latin typeface="Arial"/>
                <a:cs typeface="Arial"/>
              </a:rPr>
              <a:t>of </a:t>
            </a:r>
            <a:r>
              <a:rPr sz="2500" b="1" spc="-110" dirty="0">
                <a:latin typeface="Arial"/>
                <a:cs typeface="Arial"/>
              </a:rPr>
              <a:t>social </a:t>
            </a:r>
            <a:r>
              <a:rPr sz="2500" b="1" spc="-135" dirty="0">
                <a:latin typeface="Arial"/>
                <a:cs typeface="Arial"/>
              </a:rPr>
              <a:t>production </a:t>
            </a:r>
            <a:r>
              <a:rPr sz="2500" spc="-5" dirty="0">
                <a:latin typeface="Arial"/>
                <a:cs typeface="Arial"/>
              </a:rPr>
              <a:t>as a move towards  rational understanding; and there is a suggestion that by  choosing to theorise from the position of the “universal”  working class, he is guaranteeing a correspondence  between the ideological and the rational, between </a:t>
            </a:r>
            <a:r>
              <a:rPr sz="2500" spc="-10" dirty="0">
                <a:latin typeface="Arial"/>
                <a:cs typeface="Arial"/>
              </a:rPr>
              <a:t>socially-  </a:t>
            </a:r>
            <a:r>
              <a:rPr sz="2500" spc="-5" dirty="0">
                <a:latin typeface="Arial"/>
                <a:cs typeface="Arial"/>
              </a:rPr>
              <a:t>determined thinking and a valid understanding of</a:t>
            </a:r>
            <a:r>
              <a:rPr sz="2500" spc="-35" dirty="0">
                <a:latin typeface="Arial"/>
                <a:cs typeface="Arial"/>
              </a:rPr>
              <a:t> </a:t>
            </a:r>
            <a:r>
              <a:rPr sz="2500" spc="-5" dirty="0">
                <a:latin typeface="Arial"/>
                <a:cs typeface="Arial"/>
              </a:rPr>
              <a:t>reality.</a:t>
            </a:r>
            <a:endParaRPr sz="25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65836"/>
            <a:ext cx="7973059" cy="3696335"/>
          </a:xfrm>
          <a:prstGeom prst="rect">
            <a:avLst/>
          </a:prstGeom>
        </p:spPr>
        <p:txBody>
          <a:bodyPr vert="horz" wrap="square" lIns="0" tIns="13335" rIns="0" bIns="0" rtlCol="0">
            <a:spAutoFit/>
          </a:bodyPr>
          <a:lstStyle/>
          <a:p>
            <a:pPr marL="356870" indent="-344170">
              <a:lnSpc>
                <a:spcPts val="3025"/>
              </a:lnSpc>
              <a:spcBef>
                <a:spcPts val="105"/>
              </a:spcBef>
              <a:buFont typeface="Arial"/>
              <a:buChar char="•"/>
              <a:tabLst>
                <a:tab pos="356870" algn="l"/>
                <a:tab pos="357505" algn="l"/>
              </a:tabLst>
            </a:pPr>
            <a:r>
              <a:rPr sz="2800" b="1" spc="-105" dirty="0">
                <a:latin typeface="Arial"/>
                <a:cs typeface="Arial"/>
              </a:rPr>
              <a:t>Capitalist </a:t>
            </a:r>
            <a:r>
              <a:rPr sz="2800" b="1" spc="-110" dirty="0">
                <a:latin typeface="Arial"/>
                <a:cs typeface="Arial"/>
              </a:rPr>
              <a:t>rationality</a:t>
            </a:r>
            <a:r>
              <a:rPr sz="2800" spc="-110" dirty="0">
                <a:latin typeface="Arial"/>
                <a:cs typeface="Arial"/>
              </a:rPr>
              <a:t>: </a:t>
            </a:r>
            <a:r>
              <a:rPr sz="2800" dirty="0">
                <a:latin typeface="Arial"/>
                <a:cs typeface="Arial"/>
              </a:rPr>
              <a:t>a particular </a:t>
            </a:r>
            <a:r>
              <a:rPr sz="2800" spc="-5" dirty="0">
                <a:latin typeface="Arial"/>
                <a:cs typeface="Arial"/>
              </a:rPr>
              <a:t>mode</a:t>
            </a:r>
            <a:r>
              <a:rPr sz="2800" spc="-30" dirty="0">
                <a:latin typeface="Arial"/>
                <a:cs typeface="Arial"/>
              </a:rPr>
              <a:t> </a:t>
            </a:r>
            <a:r>
              <a:rPr sz="2800" dirty="0">
                <a:latin typeface="Arial"/>
                <a:cs typeface="Arial"/>
              </a:rPr>
              <a:t>of</a:t>
            </a:r>
            <a:endParaRPr sz="2800">
              <a:latin typeface="Arial"/>
              <a:cs typeface="Arial"/>
            </a:endParaRPr>
          </a:p>
          <a:p>
            <a:pPr marL="356870">
              <a:lnSpc>
                <a:spcPts val="2685"/>
              </a:lnSpc>
            </a:pPr>
            <a:r>
              <a:rPr sz="2800" dirty="0">
                <a:latin typeface="Arial"/>
                <a:cs typeface="Arial"/>
              </a:rPr>
              <a:t>production involves the imposition of a</a:t>
            </a:r>
            <a:r>
              <a:rPr sz="2800" spc="-140" dirty="0">
                <a:latin typeface="Arial"/>
                <a:cs typeface="Arial"/>
              </a:rPr>
              <a:t> </a:t>
            </a:r>
            <a:r>
              <a:rPr sz="2800" dirty="0">
                <a:latin typeface="Arial"/>
                <a:cs typeface="Arial"/>
              </a:rPr>
              <a:t>particular</a:t>
            </a:r>
            <a:endParaRPr sz="2800">
              <a:latin typeface="Arial"/>
              <a:cs typeface="Arial"/>
            </a:endParaRPr>
          </a:p>
          <a:p>
            <a:pPr marL="356870">
              <a:lnSpc>
                <a:spcPts val="2685"/>
              </a:lnSpc>
            </a:pPr>
            <a:r>
              <a:rPr sz="2800" spc="-5" dirty="0">
                <a:latin typeface="Arial"/>
                <a:cs typeface="Arial"/>
              </a:rPr>
              <a:t>logic </a:t>
            </a:r>
            <a:r>
              <a:rPr sz="2800" dirty="0">
                <a:latin typeface="Arial"/>
                <a:cs typeface="Arial"/>
              </a:rPr>
              <a:t>- for </a:t>
            </a:r>
            <a:r>
              <a:rPr sz="2800" spc="-5" dirty="0">
                <a:latin typeface="Arial"/>
                <a:cs typeface="Arial"/>
              </a:rPr>
              <a:t>example, </a:t>
            </a:r>
            <a:r>
              <a:rPr sz="2800" dirty="0">
                <a:latin typeface="Arial"/>
                <a:cs typeface="Arial"/>
              </a:rPr>
              <a:t>a </a:t>
            </a:r>
            <a:r>
              <a:rPr sz="2800" spc="-5" dirty="0">
                <a:latin typeface="Arial"/>
                <a:cs typeface="Arial"/>
              </a:rPr>
              <a:t>logic </a:t>
            </a:r>
            <a:r>
              <a:rPr sz="2800" dirty="0">
                <a:latin typeface="Arial"/>
                <a:cs typeface="Arial"/>
              </a:rPr>
              <a:t>of the exchange</a:t>
            </a:r>
            <a:r>
              <a:rPr sz="2800" spc="-75" dirty="0">
                <a:latin typeface="Arial"/>
                <a:cs typeface="Arial"/>
              </a:rPr>
              <a:t> </a:t>
            </a:r>
            <a:r>
              <a:rPr sz="2800" dirty="0">
                <a:latin typeface="Arial"/>
                <a:cs typeface="Arial"/>
              </a:rPr>
              <a:t>of</a:t>
            </a:r>
            <a:endParaRPr sz="2800">
              <a:latin typeface="Arial"/>
              <a:cs typeface="Arial"/>
            </a:endParaRPr>
          </a:p>
          <a:p>
            <a:pPr marL="356870">
              <a:lnSpc>
                <a:spcPts val="2685"/>
              </a:lnSpc>
            </a:pPr>
            <a:r>
              <a:rPr sz="2800" spc="-5" dirty="0">
                <a:latin typeface="Arial"/>
                <a:cs typeface="Arial"/>
              </a:rPr>
              <a:t>commodities </a:t>
            </a:r>
            <a:r>
              <a:rPr sz="2800" dirty="0">
                <a:latin typeface="Arial"/>
                <a:cs typeface="Arial"/>
              </a:rPr>
              <a:t>- on </a:t>
            </a:r>
            <a:r>
              <a:rPr sz="2800" spc="-5" dirty="0">
                <a:latin typeface="Arial"/>
                <a:cs typeface="Arial"/>
              </a:rPr>
              <a:t>all </a:t>
            </a:r>
            <a:r>
              <a:rPr sz="2800" dirty="0">
                <a:latin typeface="Arial"/>
                <a:cs typeface="Arial"/>
              </a:rPr>
              <a:t>social</a:t>
            </a:r>
            <a:r>
              <a:rPr sz="2800" spc="-55" dirty="0">
                <a:latin typeface="Arial"/>
                <a:cs typeface="Arial"/>
              </a:rPr>
              <a:t> </a:t>
            </a:r>
            <a:r>
              <a:rPr sz="2800" dirty="0">
                <a:latin typeface="Arial"/>
                <a:cs typeface="Arial"/>
              </a:rPr>
              <a:t>interaction:</a:t>
            </a:r>
            <a:endParaRPr sz="2800">
              <a:latin typeface="Arial"/>
              <a:cs typeface="Arial"/>
            </a:endParaRPr>
          </a:p>
          <a:p>
            <a:pPr marL="356870" marR="127000">
              <a:lnSpc>
                <a:spcPct val="80000"/>
              </a:lnSpc>
              <a:spcBef>
                <a:spcPts val="335"/>
              </a:spcBef>
            </a:pPr>
            <a:r>
              <a:rPr sz="2800" dirty="0">
                <a:latin typeface="Arial"/>
                <a:cs typeface="Arial"/>
              </a:rPr>
              <a:t>everything becomes a commodity, </a:t>
            </a:r>
            <a:r>
              <a:rPr sz="2800" spc="0" dirty="0">
                <a:latin typeface="Arial"/>
                <a:cs typeface="Arial"/>
              </a:rPr>
              <a:t>to </a:t>
            </a:r>
            <a:r>
              <a:rPr sz="2800" dirty="0">
                <a:latin typeface="Arial"/>
                <a:cs typeface="Arial"/>
              </a:rPr>
              <a:t>be</a:t>
            </a:r>
            <a:r>
              <a:rPr sz="2800" spc="-135" dirty="0">
                <a:latin typeface="Arial"/>
                <a:cs typeface="Arial"/>
              </a:rPr>
              <a:t> </a:t>
            </a:r>
            <a:r>
              <a:rPr sz="2800" spc="-5" dirty="0">
                <a:latin typeface="Arial"/>
                <a:cs typeface="Arial"/>
              </a:rPr>
              <a:t>bought  </a:t>
            </a:r>
            <a:r>
              <a:rPr sz="2800" dirty="0">
                <a:latin typeface="Arial"/>
                <a:cs typeface="Arial"/>
              </a:rPr>
              <a:t>and sold on the</a:t>
            </a:r>
            <a:r>
              <a:rPr sz="2800" spc="-65" dirty="0">
                <a:latin typeface="Arial"/>
                <a:cs typeface="Arial"/>
              </a:rPr>
              <a:t> </a:t>
            </a:r>
            <a:r>
              <a:rPr sz="2800" dirty="0">
                <a:latin typeface="Arial"/>
                <a:cs typeface="Arial"/>
              </a:rPr>
              <a:t>market.</a:t>
            </a:r>
            <a:endParaRPr sz="2800">
              <a:latin typeface="Arial"/>
              <a:cs typeface="Arial"/>
            </a:endParaRPr>
          </a:p>
          <a:p>
            <a:pPr>
              <a:lnSpc>
                <a:spcPct val="100000"/>
              </a:lnSpc>
              <a:spcBef>
                <a:spcPts val="25"/>
              </a:spcBef>
            </a:pPr>
            <a:endParaRPr sz="2900">
              <a:latin typeface="Times New Roman"/>
              <a:cs typeface="Times New Roman"/>
            </a:endParaRPr>
          </a:p>
          <a:p>
            <a:pPr marL="356870" indent="-344170">
              <a:lnSpc>
                <a:spcPts val="3025"/>
              </a:lnSpc>
              <a:buChar char="•"/>
              <a:tabLst>
                <a:tab pos="356870" algn="l"/>
                <a:tab pos="357505" algn="l"/>
              </a:tabLst>
            </a:pPr>
            <a:r>
              <a:rPr sz="2800" dirty="0">
                <a:latin typeface="Arial"/>
                <a:cs typeface="Arial"/>
              </a:rPr>
              <a:t>Another feature of this “capitalist rationality”</a:t>
            </a:r>
            <a:r>
              <a:rPr sz="2800" spc="-180" dirty="0">
                <a:latin typeface="Arial"/>
                <a:cs typeface="Arial"/>
              </a:rPr>
              <a:t> </a:t>
            </a:r>
            <a:r>
              <a:rPr sz="2800" dirty="0">
                <a:latin typeface="Arial"/>
                <a:cs typeface="Arial"/>
              </a:rPr>
              <a:t>is</a:t>
            </a:r>
            <a:endParaRPr sz="2800">
              <a:latin typeface="Arial"/>
              <a:cs typeface="Arial"/>
            </a:endParaRPr>
          </a:p>
          <a:p>
            <a:pPr marL="356870" marR="346710">
              <a:lnSpc>
                <a:spcPct val="80000"/>
              </a:lnSpc>
              <a:spcBef>
                <a:spcPts val="335"/>
              </a:spcBef>
            </a:pPr>
            <a:r>
              <a:rPr sz="2800" dirty="0">
                <a:latin typeface="Arial"/>
                <a:cs typeface="Arial"/>
              </a:rPr>
              <a:t>the accumulation of capital - in other </a:t>
            </a:r>
            <a:r>
              <a:rPr sz="2800" spc="-5" dirty="0">
                <a:latin typeface="Arial"/>
                <a:cs typeface="Arial"/>
              </a:rPr>
              <a:t>words,</a:t>
            </a:r>
            <a:r>
              <a:rPr sz="2800" spc="-130" dirty="0">
                <a:latin typeface="Arial"/>
                <a:cs typeface="Arial"/>
              </a:rPr>
              <a:t> </a:t>
            </a:r>
            <a:r>
              <a:rPr sz="2800" dirty="0">
                <a:latin typeface="Arial"/>
                <a:cs typeface="Arial"/>
              </a:rPr>
              <a:t>of  </a:t>
            </a:r>
            <a:r>
              <a:rPr sz="2800" spc="-5" dirty="0">
                <a:latin typeface="Arial"/>
                <a:cs typeface="Arial"/>
              </a:rPr>
              <a:t>economic power </a:t>
            </a:r>
            <a:r>
              <a:rPr sz="2800" dirty="0">
                <a:latin typeface="Arial"/>
                <a:cs typeface="Arial"/>
              </a:rPr>
              <a:t>- in ever-fewer</a:t>
            </a:r>
            <a:r>
              <a:rPr sz="2800" spc="-20" dirty="0">
                <a:latin typeface="Arial"/>
                <a:cs typeface="Arial"/>
              </a:rPr>
              <a:t> </a:t>
            </a:r>
            <a:r>
              <a:rPr sz="2800" dirty="0">
                <a:latin typeface="Arial"/>
                <a:cs typeface="Arial"/>
              </a:rPr>
              <a:t>hands.</a:t>
            </a:r>
            <a:endParaRPr sz="2800">
              <a:latin typeface="Arial"/>
              <a:cs typeface="Arial"/>
            </a:endParaRPr>
          </a:p>
        </p:txBody>
      </p:sp>
      <p:sp>
        <p:nvSpPr>
          <p:cNvPr id="3" name="object 3"/>
          <p:cNvSpPr txBox="1"/>
          <p:nvPr/>
        </p:nvSpPr>
        <p:spPr>
          <a:xfrm>
            <a:off x="6555740" y="6463728"/>
            <a:ext cx="2052320" cy="191770"/>
          </a:xfrm>
          <a:prstGeom prst="rect">
            <a:avLst/>
          </a:prstGeom>
        </p:spPr>
        <p:txBody>
          <a:bodyPr vert="horz" wrap="square" lIns="0" tIns="635" rIns="0" bIns="0" rtlCol="0">
            <a:spAutoFit/>
          </a:bodyPr>
          <a:lstStyle/>
          <a:p>
            <a:pPr marL="12700">
              <a:lnSpc>
                <a:spcPct val="100000"/>
              </a:lnSpc>
              <a:spcBef>
                <a:spcPts val="5"/>
              </a:spcBef>
            </a:pPr>
            <a:r>
              <a:rPr sz="800" spc="-10" dirty="0">
                <a:latin typeface="Calibri"/>
                <a:cs typeface="Calibri"/>
              </a:rPr>
              <a:t>Image Courtesy:</a:t>
            </a:r>
            <a:r>
              <a:rPr sz="800" spc="40" dirty="0">
                <a:latin typeface="Calibri"/>
                <a:cs typeface="Calibri"/>
              </a:rPr>
              <a:t> </a:t>
            </a:r>
            <a:r>
              <a:rPr sz="800" spc="-25" dirty="0">
                <a:latin typeface="Calibri"/>
                <a:cs typeface="Calibri"/>
              </a:rPr>
              <a:t>paradigm-shift-21st-century.n</a:t>
            </a:r>
            <a:r>
              <a:rPr sz="1800" spc="-37" baseline="9259" dirty="0">
                <a:solidFill>
                  <a:srgbClr val="8A8A8A"/>
                </a:solidFill>
                <a:latin typeface="Calibri"/>
                <a:cs typeface="Calibri"/>
              </a:rPr>
              <a:t>4</a:t>
            </a:r>
            <a:r>
              <a:rPr sz="800" spc="-25" dirty="0">
                <a:latin typeface="Calibri"/>
                <a:cs typeface="Calibri"/>
              </a:rPr>
              <a:t>l</a:t>
            </a:r>
            <a:r>
              <a:rPr sz="1800" spc="-37" baseline="9259" dirty="0">
                <a:solidFill>
                  <a:srgbClr val="8A8A8A"/>
                </a:solidFill>
                <a:latin typeface="Calibri"/>
                <a:cs typeface="Calibri"/>
              </a:rPr>
              <a:t>6</a:t>
            </a:r>
            <a:endParaRPr sz="1800" baseline="9259">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2951" y="1063752"/>
            <a:ext cx="4501895" cy="473049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47</a:t>
            </a:r>
            <a:endParaRPr sz="12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1316227"/>
            <a:ext cx="8577580" cy="3848100"/>
          </a:xfrm>
          <a:prstGeom prst="rect">
            <a:avLst/>
          </a:prstGeom>
        </p:spPr>
        <p:txBody>
          <a:bodyPr vert="horz" wrap="square" lIns="0" tIns="12065" rIns="0" bIns="0" rtlCol="0">
            <a:spAutoFit/>
          </a:bodyPr>
          <a:lstStyle/>
          <a:p>
            <a:pPr marL="356870" indent="-344170">
              <a:lnSpc>
                <a:spcPts val="2650"/>
              </a:lnSpc>
              <a:spcBef>
                <a:spcPts val="95"/>
              </a:spcBef>
              <a:buFont typeface="Arial"/>
              <a:buChar char="•"/>
              <a:tabLst>
                <a:tab pos="356870" algn="l"/>
                <a:tab pos="357505" algn="l"/>
              </a:tabLst>
            </a:pPr>
            <a:r>
              <a:rPr sz="2500" spc="-5" dirty="0">
                <a:latin typeface="Arial"/>
                <a:cs typeface="Arial"/>
              </a:rPr>
              <a:t>Lastly, there is a suggestion that history has a</a:t>
            </a:r>
            <a:r>
              <a:rPr sz="2500" spc="25" dirty="0">
                <a:latin typeface="Arial"/>
                <a:cs typeface="Arial"/>
              </a:rPr>
              <a:t> </a:t>
            </a:r>
            <a:r>
              <a:rPr sz="2500" spc="-5" dirty="0">
                <a:latin typeface="Arial"/>
                <a:cs typeface="Arial"/>
              </a:rPr>
              <a:t>rational</a:t>
            </a:r>
            <a:endParaRPr sz="2500">
              <a:latin typeface="Arial"/>
              <a:cs typeface="Arial"/>
            </a:endParaRPr>
          </a:p>
          <a:p>
            <a:pPr marL="356870">
              <a:lnSpc>
                <a:spcPts val="2460"/>
              </a:lnSpc>
            </a:pPr>
            <a:r>
              <a:rPr sz="2600" i="1" spc="-45" dirty="0">
                <a:latin typeface="Arial"/>
                <a:cs typeface="Arial"/>
              </a:rPr>
              <a:t>potential</a:t>
            </a:r>
            <a:r>
              <a:rPr sz="2500" spc="-45" dirty="0">
                <a:latin typeface="Arial"/>
                <a:cs typeface="Arial"/>
              </a:rPr>
              <a:t>, </a:t>
            </a:r>
            <a:r>
              <a:rPr sz="2500" spc="-5" dirty="0">
                <a:latin typeface="Arial"/>
                <a:cs typeface="Arial"/>
              </a:rPr>
              <a:t>in other words that the actual interaction</a:t>
            </a:r>
            <a:r>
              <a:rPr sz="2500" spc="25" dirty="0">
                <a:latin typeface="Arial"/>
                <a:cs typeface="Arial"/>
              </a:rPr>
              <a:t> </a:t>
            </a:r>
            <a:r>
              <a:rPr sz="2500" spc="-5" dirty="0">
                <a:latin typeface="Arial"/>
                <a:cs typeface="Arial"/>
              </a:rPr>
              <a:t>of</a:t>
            </a:r>
            <a:endParaRPr sz="2500">
              <a:latin typeface="Arial"/>
              <a:cs typeface="Arial"/>
            </a:endParaRPr>
          </a:p>
          <a:p>
            <a:pPr marL="356870" marR="234315">
              <a:lnSpc>
                <a:spcPts val="2400"/>
              </a:lnSpc>
              <a:spcBef>
                <a:spcPts val="270"/>
              </a:spcBef>
            </a:pPr>
            <a:r>
              <a:rPr sz="2500" spc="-5" dirty="0">
                <a:latin typeface="Arial"/>
                <a:cs typeface="Arial"/>
              </a:rPr>
              <a:t>human beings in social production can be understood,  brought to serve their own needs, and transformed into a  situation of mutual communication and interactive self-  realisation.</a:t>
            </a:r>
            <a:endParaRPr sz="2500">
              <a:latin typeface="Arial"/>
              <a:cs typeface="Arial"/>
            </a:endParaRPr>
          </a:p>
          <a:p>
            <a:pPr>
              <a:lnSpc>
                <a:spcPct val="100000"/>
              </a:lnSpc>
              <a:spcBef>
                <a:spcPts val="25"/>
              </a:spcBef>
            </a:pPr>
            <a:endParaRPr sz="2600">
              <a:latin typeface="Times New Roman"/>
              <a:cs typeface="Times New Roman"/>
            </a:endParaRPr>
          </a:p>
          <a:p>
            <a:pPr marL="356870" indent="-344170">
              <a:lnSpc>
                <a:spcPts val="2590"/>
              </a:lnSpc>
              <a:buChar char="•"/>
              <a:tabLst>
                <a:tab pos="356870" algn="l"/>
                <a:tab pos="357505" algn="l"/>
              </a:tabLst>
            </a:pPr>
            <a:r>
              <a:rPr sz="2400" spc="-5" dirty="0">
                <a:latin typeface="Arial"/>
                <a:cs typeface="Arial"/>
              </a:rPr>
              <a:t>This involves suggesting </a:t>
            </a:r>
            <a:r>
              <a:rPr sz="2400" dirty="0">
                <a:latin typeface="Arial"/>
                <a:cs typeface="Arial"/>
              </a:rPr>
              <a:t>both a </a:t>
            </a:r>
            <a:r>
              <a:rPr sz="2400" spc="-5" dirty="0">
                <a:latin typeface="Arial"/>
                <a:cs typeface="Arial"/>
              </a:rPr>
              <a:t>movement towards </a:t>
            </a:r>
            <a:r>
              <a:rPr sz="2400" dirty="0">
                <a:latin typeface="Arial"/>
                <a:cs typeface="Arial"/>
              </a:rPr>
              <a:t>a </a:t>
            </a:r>
            <a:r>
              <a:rPr sz="2400" spc="-5" dirty="0">
                <a:latin typeface="Arial"/>
                <a:cs typeface="Arial"/>
              </a:rPr>
              <a:t>form</a:t>
            </a:r>
            <a:r>
              <a:rPr sz="2400" spc="-15" dirty="0">
                <a:latin typeface="Arial"/>
                <a:cs typeface="Arial"/>
              </a:rPr>
              <a:t> </a:t>
            </a:r>
            <a:r>
              <a:rPr sz="2400" dirty="0">
                <a:latin typeface="Arial"/>
                <a:cs typeface="Arial"/>
              </a:rPr>
              <a:t>of</a:t>
            </a:r>
            <a:endParaRPr sz="2400">
              <a:latin typeface="Arial"/>
              <a:cs typeface="Arial"/>
            </a:endParaRPr>
          </a:p>
          <a:p>
            <a:pPr marL="356870" marR="5080">
              <a:lnSpc>
                <a:spcPts val="2300"/>
              </a:lnSpc>
              <a:spcBef>
                <a:spcPts val="265"/>
              </a:spcBef>
            </a:pPr>
            <a:r>
              <a:rPr sz="2400" spc="-5" dirty="0">
                <a:latin typeface="Arial"/>
                <a:cs typeface="Arial"/>
              </a:rPr>
              <a:t>production which </a:t>
            </a:r>
            <a:r>
              <a:rPr sz="2400" dirty="0">
                <a:latin typeface="Arial"/>
                <a:cs typeface="Arial"/>
              </a:rPr>
              <a:t>does not </a:t>
            </a:r>
            <a:r>
              <a:rPr sz="2400" spc="-5" dirty="0">
                <a:latin typeface="Arial"/>
                <a:cs typeface="Arial"/>
              </a:rPr>
              <a:t>involve domination </a:t>
            </a:r>
            <a:r>
              <a:rPr sz="2400" dirty="0">
                <a:latin typeface="Arial"/>
                <a:cs typeface="Arial"/>
              </a:rPr>
              <a:t>and  </a:t>
            </a:r>
            <a:r>
              <a:rPr sz="2400" spc="-5" dirty="0">
                <a:latin typeface="Arial"/>
                <a:cs typeface="Arial"/>
              </a:rPr>
              <a:t>exploitation </a:t>
            </a:r>
            <a:r>
              <a:rPr sz="2400" dirty="0">
                <a:latin typeface="Arial"/>
                <a:cs typeface="Arial"/>
              </a:rPr>
              <a:t>of one </a:t>
            </a:r>
            <a:r>
              <a:rPr sz="2400" spc="-5" dirty="0">
                <a:latin typeface="Arial"/>
                <a:cs typeface="Arial"/>
              </a:rPr>
              <a:t>human being </a:t>
            </a:r>
            <a:r>
              <a:rPr sz="2400" dirty="0">
                <a:latin typeface="Arial"/>
                <a:cs typeface="Arial"/>
              </a:rPr>
              <a:t>by another and a </a:t>
            </a:r>
            <a:r>
              <a:rPr sz="2400" spc="-5" dirty="0">
                <a:latin typeface="Arial"/>
                <a:cs typeface="Arial"/>
              </a:rPr>
              <a:t>movement  </a:t>
            </a:r>
            <a:r>
              <a:rPr sz="2400" dirty="0">
                <a:latin typeface="Arial"/>
                <a:cs typeface="Arial"/>
              </a:rPr>
              <a:t>to a </a:t>
            </a:r>
            <a:r>
              <a:rPr sz="2400" spc="-5" dirty="0">
                <a:latin typeface="Arial"/>
                <a:cs typeface="Arial"/>
              </a:rPr>
              <a:t>form </a:t>
            </a:r>
            <a:r>
              <a:rPr sz="2400" dirty="0">
                <a:latin typeface="Arial"/>
                <a:cs typeface="Arial"/>
              </a:rPr>
              <a:t>of </a:t>
            </a:r>
            <a:r>
              <a:rPr sz="2400" spc="-5" dirty="0">
                <a:latin typeface="Arial"/>
                <a:cs typeface="Arial"/>
              </a:rPr>
              <a:t>ideological thinking which is universal </a:t>
            </a:r>
            <a:r>
              <a:rPr sz="2400" dirty="0">
                <a:latin typeface="Arial"/>
                <a:cs typeface="Arial"/>
              </a:rPr>
              <a:t>and  </a:t>
            </a:r>
            <a:r>
              <a:rPr sz="2400" spc="-5" dirty="0">
                <a:latin typeface="Arial"/>
                <a:cs typeface="Arial"/>
              </a:rPr>
              <a:t>therefore represents </a:t>
            </a:r>
            <a:r>
              <a:rPr sz="2400" dirty="0">
                <a:latin typeface="Arial"/>
                <a:cs typeface="Arial"/>
              </a:rPr>
              <a:t>a </a:t>
            </a:r>
            <a:r>
              <a:rPr sz="2400" spc="-5" dirty="0">
                <a:latin typeface="Arial"/>
                <a:cs typeface="Arial"/>
              </a:rPr>
              <a:t>valid understanding </a:t>
            </a:r>
            <a:r>
              <a:rPr sz="2400" dirty="0">
                <a:latin typeface="Arial"/>
                <a:cs typeface="Arial"/>
              </a:rPr>
              <a:t>of</a:t>
            </a:r>
            <a:r>
              <a:rPr sz="2400" spc="-100" dirty="0">
                <a:latin typeface="Arial"/>
                <a:cs typeface="Arial"/>
              </a:rPr>
              <a:t> </a:t>
            </a:r>
            <a:r>
              <a:rPr sz="2400" spc="-5" dirty="0">
                <a:latin typeface="Arial"/>
                <a:cs typeface="Arial"/>
              </a:rPr>
              <a:t>reality.</a:t>
            </a:r>
            <a:endParaRPr sz="24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813308"/>
            <a:ext cx="8045450" cy="4464685"/>
          </a:xfrm>
          <a:prstGeom prst="rect">
            <a:avLst/>
          </a:prstGeom>
        </p:spPr>
        <p:txBody>
          <a:bodyPr vert="horz" wrap="square" lIns="0" tIns="62230" rIns="0" bIns="0" rtlCol="0">
            <a:spAutoFit/>
          </a:bodyPr>
          <a:lstStyle/>
          <a:p>
            <a:pPr marL="356870" marR="5080" indent="-344170">
              <a:lnSpc>
                <a:spcPts val="3020"/>
              </a:lnSpc>
              <a:spcBef>
                <a:spcPts val="490"/>
              </a:spcBef>
              <a:buFont typeface="Arial"/>
              <a:buChar char="•"/>
              <a:tabLst>
                <a:tab pos="356870" algn="l"/>
                <a:tab pos="357505" algn="l"/>
              </a:tabLst>
            </a:pPr>
            <a:r>
              <a:rPr sz="2800" spc="-5" dirty="0">
                <a:latin typeface="Arial"/>
                <a:cs typeface="Arial"/>
              </a:rPr>
              <a:t>This </a:t>
            </a:r>
            <a:r>
              <a:rPr sz="2800" dirty="0">
                <a:latin typeface="Arial"/>
                <a:cs typeface="Arial"/>
              </a:rPr>
              <a:t>idea of rationality, in other </a:t>
            </a:r>
            <a:r>
              <a:rPr sz="2800" spc="-5" dirty="0">
                <a:latin typeface="Arial"/>
                <a:cs typeface="Arial"/>
              </a:rPr>
              <a:t>words, </a:t>
            </a:r>
            <a:r>
              <a:rPr sz="2800" dirty="0">
                <a:latin typeface="Arial"/>
                <a:cs typeface="Arial"/>
              </a:rPr>
              <a:t>is a  </a:t>
            </a:r>
            <a:r>
              <a:rPr sz="2800" spc="-5" dirty="0">
                <a:latin typeface="Arial"/>
                <a:cs typeface="Arial"/>
              </a:rPr>
              <a:t>complex </a:t>
            </a:r>
            <a:r>
              <a:rPr sz="2800" dirty="0">
                <a:latin typeface="Arial"/>
                <a:cs typeface="Arial"/>
              </a:rPr>
              <a:t>one which can refer either </a:t>
            </a:r>
            <a:r>
              <a:rPr sz="2800" spc="0" dirty="0">
                <a:latin typeface="Arial"/>
                <a:cs typeface="Arial"/>
              </a:rPr>
              <a:t>to </a:t>
            </a:r>
            <a:r>
              <a:rPr sz="2800" spc="-5" dirty="0">
                <a:latin typeface="Arial"/>
                <a:cs typeface="Arial"/>
              </a:rPr>
              <a:t>modes of  </a:t>
            </a:r>
            <a:r>
              <a:rPr sz="2800" dirty="0">
                <a:latin typeface="Arial"/>
                <a:cs typeface="Arial"/>
              </a:rPr>
              <a:t>understanding or </a:t>
            </a:r>
            <a:r>
              <a:rPr sz="2800" spc="0" dirty="0">
                <a:latin typeface="Arial"/>
                <a:cs typeface="Arial"/>
              </a:rPr>
              <a:t>to </a:t>
            </a:r>
            <a:r>
              <a:rPr sz="2800" dirty="0">
                <a:latin typeface="Arial"/>
                <a:cs typeface="Arial"/>
              </a:rPr>
              <a:t>an assumption that the </a:t>
            </a:r>
            <a:r>
              <a:rPr sz="2800" spc="-5" dirty="0">
                <a:latin typeface="Arial"/>
                <a:cs typeface="Arial"/>
              </a:rPr>
              <a:t>way  </a:t>
            </a:r>
            <a:r>
              <a:rPr sz="2800" dirty="0">
                <a:latin typeface="Arial"/>
                <a:cs typeface="Arial"/>
              </a:rPr>
              <a:t>the </a:t>
            </a:r>
            <a:r>
              <a:rPr sz="2800" spc="-5" dirty="0">
                <a:latin typeface="Arial"/>
                <a:cs typeface="Arial"/>
              </a:rPr>
              <a:t>world </a:t>
            </a:r>
            <a:r>
              <a:rPr sz="2800" dirty="0">
                <a:latin typeface="Arial"/>
                <a:cs typeface="Arial"/>
              </a:rPr>
              <a:t>works or can </a:t>
            </a:r>
            <a:r>
              <a:rPr sz="2800" spc="-5" dirty="0">
                <a:latin typeface="Arial"/>
                <a:cs typeface="Arial"/>
              </a:rPr>
              <a:t>work </a:t>
            </a:r>
            <a:r>
              <a:rPr sz="2800" dirty="0">
                <a:latin typeface="Arial"/>
                <a:cs typeface="Arial"/>
              </a:rPr>
              <a:t>is related </a:t>
            </a:r>
            <a:r>
              <a:rPr sz="2800" spc="0" dirty="0">
                <a:latin typeface="Arial"/>
                <a:cs typeface="Arial"/>
              </a:rPr>
              <a:t>to </a:t>
            </a:r>
            <a:r>
              <a:rPr sz="2800" dirty="0">
                <a:latin typeface="Arial"/>
                <a:cs typeface="Arial"/>
              </a:rPr>
              <a:t>the </a:t>
            </a:r>
            <a:r>
              <a:rPr sz="2800" spc="-5" dirty="0">
                <a:latin typeface="Arial"/>
                <a:cs typeface="Arial"/>
              </a:rPr>
              <a:t>way  we </a:t>
            </a:r>
            <a:r>
              <a:rPr sz="2800" dirty="0">
                <a:latin typeface="Arial"/>
                <a:cs typeface="Arial"/>
              </a:rPr>
              <a:t>think or can</a:t>
            </a:r>
            <a:r>
              <a:rPr sz="2800" spc="-70" dirty="0">
                <a:latin typeface="Arial"/>
                <a:cs typeface="Arial"/>
              </a:rPr>
              <a:t> </a:t>
            </a:r>
            <a:r>
              <a:rPr sz="2800" dirty="0">
                <a:latin typeface="Arial"/>
                <a:cs typeface="Arial"/>
              </a:rPr>
              <a:t>think.</a:t>
            </a:r>
            <a:endParaRPr sz="2800">
              <a:latin typeface="Arial"/>
              <a:cs typeface="Arial"/>
            </a:endParaRPr>
          </a:p>
          <a:p>
            <a:pPr>
              <a:lnSpc>
                <a:spcPct val="100000"/>
              </a:lnSpc>
              <a:spcBef>
                <a:spcPts val="55"/>
              </a:spcBef>
              <a:buFont typeface="Arial"/>
              <a:buChar char="•"/>
            </a:pPr>
            <a:endParaRPr sz="3750">
              <a:latin typeface="Times New Roman"/>
              <a:cs typeface="Times New Roman"/>
            </a:endParaRPr>
          </a:p>
          <a:p>
            <a:pPr marL="356870" marR="45720" indent="-344170">
              <a:lnSpc>
                <a:spcPts val="3020"/>
              </a:lnSpc>
              <a:buChar char="•"/>
              <a:tabLst>
                <a:tab pos="356870" algn="l"/>
                <a:tab pos="357505" algn="l"/>
              </a:tabLst>
            </a:pPr>
            <a:r>
              <a:rPr sz="2800" spc="-5" dirty="0">
                <a:latin typeface="Arial"/>
                <a:cs typeface="Arial"/>
              </a:rPr>
              <a:t>This </a:t>
            </a:r>
            <a:r>
              <a:rPr sz="2800" dirty="0">
                <a:latin typeface="Arial"/>
                <a:cs typeface="Arial"/>
              </a:rPr>
              <a:t>last assumption can be defended in terms  of the statement that the social </a:t>
            </a:r>
            <a:r>
              <a:rPr sz="2800" spc="-5" dirty="0">
                <a:latin typeface="Arial"/>
                <a:cs typeface="Arial"/>
              </a:rPr>
              <a:t>world </a:t>
            </a:r>
            <a:r>
              <a:rPr sz="2800" dirty="0">
                <a:latin typeface="Arial"/>
                <a:cs typeface="Arial"/>
              </a:rPr>
              <a:t>is a</a:t>
            </a:r>
            <a:r>
              <a:rPr sz="2800" spc="-125" dirty="0">
                <a:latin typeface="Arial"/>
                <a:cs typeface="Arial"/>
              </a:rPr>
              <a:t> </a:t>
            </a:r>
            <a:r>
              <a:rPr sz="2800" spc="-5" dirty="0">
                <a:latin typeface="Arial"/>
                <a:cs typeface="Arial"/>
              </a:rPr>
              <a:t>human  </a:t>
            </a:r>
            <a:r>
              <a:rPr sz="2800" dirty="0">
                <a:latin typeface="Arial"/>
                <a:cs typeface="Arial"/>
              </a:rPr>
              <a:t>creation: the </a:t>
            </a:r>
            <a:r>
              <a:rPr sz="2800" spc="-5" dirty="0">
                <a:latin typeface="Arial"/>
                <a:cs typeface="Arial"/>
              </a:rPr>
              <a:t>link </a:t>
            </a:r>
            <a:r>
              <a:rPr sz="2800" dirty="0">
                <a:latin typeface="Arial"/>
                <a:cs typeface="Arial"/>
              </a:rPr>
              <a:t>between the </a:t>
            </a:r>
            <a:r>
              <a:rPr sz="2800" spc="-5" dirty="0">
                <a:latin typeface="Arial"/>
                <a:cs typeface="Arial"/>
              </a:rPr>
              <a:t>way we </a:t>
            </a:r>
            <a:r>
              <a:rPr sz="2800" dirty="0">
                <a:latin typeface="Arial"/>
                <a:cs typeface="Arial"/>
              </a:rPr>
              <a:t>act and  the </a:t>
            </a:r>
            <a:r>
              <a:rPr sz="2800" spc="-5" dirty="0">
                <a:latin typeface="Arial"/>
                <a:cs typeface="Arial"/>
              </a:rPr>
              <a:t>way we </a:t>
            </a:r>
            <a:r>
              <a:rPr sz="2800" dirty="0">
                <a:latin typeface="Arial"/>
                <a:cs typeface="Arial"/>
              </a:rPr>
              <a:t>think </a:t>
            </a:r>
            <a:r>
              <a:rPr sz="2800" spc="-5" dirty="0">
                <a:latin typeface="Arial"/>
                <a:cs typeface="Arial"/>
              </a:rPr>
              <a:t>means </a:t>
            </a:r>
            <a:r>
              <a:rPr sz="2800" dirty="0">
                <a:latin typeface="Arial"/>
                <a:cs typeface="Arial"/>
              </a:rPr>
              <a:t>that the </a:t>
            </a:r>
            <a:r>
              <a:rPr sz="2800" spc="-5" dirty="0">
                <a:latin typeface="Arial"/>
                <a:cs typeface="Arial"/>
              </a:rPr>
              <a:t>real </a:t>
            </a:r>
            <a:r>
              <a:rPr sz="2800" dirty="0">
                <a:latin typeface="Arial"/>
                <a:cs typeface="Arial"/>
              </a:rPr>
              <a:t>is  </a:t>
            </a:r>
            <a:r>
              <a:rPr sz="2800" spc="-5" dirty="0">
                <a:latin typeface="Arial"/>
                <a:cs typeface="Arial"/>
              </a:rPr>
              <a:t>ultimately </a:t>
            </a:r>
            <a:r>
              <a:rPr sz="2800" dirty="0">
                <a:latin typeface="Arial"/>
                <a:cs typeface="Arial"/>
              </a:rPr>
              <a:t>the</a:t>
            </a:r>
            <a:r>
              <a:rPr sz="2800" spc="-60" dirty="0">
                <a:latin typeface="Arial"/>
                <a:cs typeface="Arial"/>
              </a:rPr>
              <a:t> </a:t>
            </a:r>
            <a:r>
              <a:rPr sz="2800" spc="-5" dirty="0">
                <a:latin typeface="Arial"/>
                <a:cs typeface="Arial"/>
              </a:rPr>
              <a:t>rational.</a:t>
            </a:r>
            <a:endParaRPr sz="2800">
              <a:latin typeface="Arial"/>
              <a:cs typeface="Arial"/>
            </a:endParaRPr>
          </a:p>
        </p:txBody>
      </p:sp>
      <p:sp>
        <p:nvSpPr>
          <p:cNvPr id="3" name="object 3"/>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49</a:t>
            </a:r>
            <a:endParaRPr sz="12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43651"/>
            <a:ext cx="7768590" cy="1021715"/>
          </a:xfrm>
          <a:prstGeom prst="rect">
            <a:avLst/>
          </a:prstGeom>
        </p:spPr>
        <p:txBody>
          <a:bodyPr vert="horz" wrap="square" lIns="0" tIns="49530" rIns="0" bIns="0" rtlCol="0">
            <a:spAutoFit/>
          </a:bodyPr>
          <a:lstStyle/>
          <a:p>
            <a:pPr marL="356870" marR="5080" indent="-344170">
              <a:lnSpc>
                <a:spcPts val="3840"/>
              </a:lnSpc>
              <a:spcBef>
                <a:spcPts val="390"/>
              </a:spcBef>
              <a:buFont typeface="Arial"/>
              <a:buChar char="•"/>
              <a:tabLst>
                <a:tab pos="356870" algn="l"/>
                <a:tab pos="357505" algn="l"/>
              </a:tabLst>
            </a:pPr>
            <a:r>
              <a:rPr sz="3200" spc="-10" dirty="0">
                <a:latin typeface="Arial"/>
                <a:cs typeface="Arial"/>
              </a:rPr>
              <a:t>This course, </a:t>
            </a:r>
            <a:r>
              <a:rPr sz="3350" i="1" spc="-75" dirty="0">
                <a:latin typeface="Arial"/>
                <a:cs typeface="Arial"/>
              </a:rPr>
              <a:t>simply </a:t>
            </a:r>
            <a:r>
              <a:rPr sz="3350" i="1" spc="-60" dirty="0">
                <a:latin typeface="Arial"/>
                <a:cs typeface="Arial"/>
              </a:rPr>
              <a:t>put</a:t>
            </a:r>
            <a:r>
              <a:rPr sz="3200" spc="-60" dirty="0">
                <a:latin typeface="Arial"/>
                <a:cs typeface="Arial"/>
              </a:rPr>
              <a:t>, </a:t>
            </a:r>
            <a:r>
              <a:rPr sz="3200" spc="-5" dirty="0">
                <a:latin typeface="Arial"/>
                <a:cs typeface="Arial"/>
              </a:rPr>
              <a:t>is </a:t>
            </a:r>
            <a:r>
              <a:rPr sz="3200" spc="-10" dirty="0">
                <a:latin typeface="Arial"/>
                <a:cs typeface="Arial"/>
              </a:rPr>
              <a:t>about “the  </a:t>
            </a:r>
            <a:r>
              <a:rPr sz="3200" spc="-5" dirty="0">
                <a:latin typeface="Arial"/>
                <a:cs typeface="Arial"/>
              </a:rPr>
              <a:t>critical </a:t>
            </a:r>
            <a:r>
              <a:rPr sz="3200" spc="-10" dirty="0">
                <a:latin typeface="Arial"/>
                <a:cs typeface="Arial"/>
              </a:rPr>
              <a:t>modernist paradigm” </a:t>
            </a:r>
            <a:r>
              <a:rPr sz="3200" spc="-5" dirty="0">
                <a:latin typeface="Arial"/>
                <a:cs typeface="Arial"/>
              </a:rPr>
              <a:t>in</a:t>
            </a:r>
            <a:r>
              <a:rPr sz="3200" dirty="0">
                <a:latin typeface="Arial"/>
                <a:cs typeface="Arial"/>
              </a:rPr>
              <a:t> </a:t>
            </a:r>
            <a:r>
              <a:rPr sz="3200" spc="-5" dirty="0">
                <a:latin typeface="Arial"/>
                <a:cs typeface="Arial"/>
              </a:rPr>
              <a:t>Sociology.</a:t>
            </a:r>
            <a:endParaRPr sz="3200">
              <a:latin typeface="Arial"/>
              <a:cs typeface="Arial"/>
            </a:endParaRPr>
          </a:p>
        </p:txBody>
      </p:sp>
      <p:sp>
        <p:nvSpPr>
          <p:cNvPr id="3" name="object 3"/>
          <p:cNvSpPr/>
          <p:nvPr/>
        </p:nvSpPr>
        <p:spPr>
          <a:xfrm>
            <a:off x="4126991" y="2798063"/>
            <a:ext cx="432816" cy="14020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43501" y="2819400"/>
            <a:ext cx="3175" cy="1105535"/>
          </a:xfrm>
          <a:custGeom>
            <a:avLst/>
            <a:gdLst/>
            <a:ahLst/>
            <a:cxnLst/>
            <a:rect l="l" t="t" r="r" b="b"/>
            <a:pathLst>
              <a:path w="3175" h="1105535">
                <a:moveTo>
                  <a:pt x="3073" y="0"/>
                </a:moveTo>
                <a:lnTo>
                  <a:pt x="0" y="1105281"/>
                </a:lnTo>
              </a:path>
            </a:pathLst>
          </a:custGeom>
          <a:ln w="38100">
            <a:solidFill>
              <a:srgbClr val="C0504D"/>
            </a:solidFill>
          </a:ln>
        </p:spPr>
        <p:txBody>
          <a:bodyPr wrap="square" lIns="0" tIns="0" rIns="0" bIns="0" rtlCol="0"/>
          <a:lstStyle/>
          <a:p>
            <a:endParaRPr/>
          </a:p>
        </p:txBody>
      </p:sp>
      <p:sp>
        <p:nvSpPr>
          <p:cNvPr id="5" name="object 5"/>
          <p:cNvSpPr/>
          <p:nvPr/>
        </p:nvSpPr>
        <p:spPr>
          <a:xfrm>
            <a:off x="4277140" y="3810194"/>
            <a:ext cx="133350" cy="114935"/>
          </a:xfrm>
          <a:custGeom>
            <a:avLst/>
            <a:gdLst/>
            <a:ahLst/>
            <a:cxnLst/>
            <a:rect l="l" t="t" r="r" b="b"/>
            <a:pathLst>
              <a:path w="133350" h="114935">
                <a:moveTo>
                  <a:pt x="133350" y="368"/>
                </a:moveTo>
                <a:lnTo>
                  <a:pt x="66357" y="114490"/>
                </a:lnTo>
                <a:lnTo>
                  <a:pt x="0" y="0"/>
                </a:lnTo>
              </a:path>
            </a:pathLst>
          </a:custGeom>
          <a:ln w="38100">
            <a:solidFill>
              <a:srgbClr val="C0504D"/>
            </a:solidFill>
          </a:ln>
        </p:spPr>
        <p:txBody>
          <a:bodyPr wrap="square" lIns="0" tIns="0" rIns="0" bIns="0" rtlCol="0"/>
          <a:lstStyle/>
          <a:p>
            <a:endParaRPr/>
          </a:p>
        </p:txBody>
      </p:sp>
      <p:sp>
        <p:nvSpPr>
          <p:cNvPr id="6" name="object 6"/>
          <p:cNvSpPr/>
          <p:nvPr/>
        </p:nvSpPr>
        <p:spPr>
          <a:xfrm>
            <a:off x="1472183" y="4233671"/>
            <a:ext cx="6025895" cy="168249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32559" y="4389120"/>
            <a:ext cx="6172199" cy="128015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524000" y="4267200"/>
            <a:ext cx="5921171" cy="15782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524000" y="4267200"/>
            <a:ext cx="5921375" cy="1578610"/>
          </a:xfrm>
          <a:custGeom>
            <a:avLst/>
            <a:gdLst/>
            <a:ahLst/>
            <a:cxnLst/>
            <a:rect l="l" t="t" r="r" b="b"/>
            <a:pathLst>
              <a:path w="5921375" h="1578610">
                <a:moveTo>
                  <a:pt x="0" y="0"/>
                </a:moveTo>
                <a:lnTo>
                  <a:pt x="5921171" y="0"/>
                </a:lnTo>
                <a:lnTo>
                  <a:pt x="5921171" y="1578279"/>
                </a:lnTo>
                <a:lnTo>
                  <a:pt x="0" y="1578279"/>
                </a:lnTo>
                <a:lnTo>
                  <a:pt x="0" y="0"/>
                </a:lnTo>
                <a:close/>
              </a:path>
            </a:pathLst>
          </a:custGeom>
          <a:ln w="12700">
            <a:solidFill>
              <a:srgbClr val="000000"/>
            </a:solidFill>
          </a:ln>
        </p:spPr>
        <p:txBody>
          <a:bodyPr wrap="square" lIns="0" tIns="0" rIns="0" bIns="0" rtlCol="0"/>
          <a:lstStyle/>
          <a:p>
            <a:endParaRPr/>
          </a:p>
        </p:txBody>
      </p:sp>
      <p:sp>
        <p:nvSpPr>
          <p:cNvPr id="10" name="object 10"/>
          <p:cNvSpPr/>
          <p:nvPr/>
        </p:nvSpPr>
        <p:spPr>
          <a:xfrm>
            <a:off x="1669022" y="4570696"/>
            <a:ext cx="5618175" cy="29844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033601" y="4940101"/>
            <a:ext cx="1925078" cy="29480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058542" y="4940101"/>
            <a:ext cx="2057067" cy="29480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6180124" y="5085676"/>
            <a:ext cx="159385" cy="0"/>
          </a:xfrm>
          <a:custGeom>
            <a:avLst/>
            <a:gdLst/>
            <a:ahLst/>
            <a:cxnLst/>
            <a:rect l="l" t="t" r="r" b="b"/>
            <a:pathLst>
              <a:path w="159385">
                <a:moveTo>
                  <a:pt x="0" y="0"/>
                </a:moveTo>
                <a:lnTo>
                  <a:pt x="159029" y="0"/>
                </a:lnTo>
              </a:path>
            </a:pathLst>
          </a:custGeom>
          <a:ln w="27406">
            <a:solidFill>
              <a:srgbClr val="000000"/>
            </a:solidFill>
          </a:ln>
        </p:spPr>
        <p:txBody>
          <a:bodyPr wrap="square" lIns="0" tIns="0" rIns="0" bIns="0" rtlCol="0"/>
          <a:lstStyle/>
          <a:p>
            <a:endParaRPr/>
          </a:p>
        </p:txBody>
      </p:sp>
      <p:sp>
        <p:nvSpPr>
          <p:cNvPr id="14" name="object 14"/>
          <p:cNvSpPr/>
          <p:nvPr/>
        </p:nvSpPr>
        <p:spPr>
          <a:xfrm>
            <a:off x="6180124" y="5071973"/>
            <a:ext cx="159385" cy="27940"/>
          </a:xfrm>
          <a:custGeom>
            <a:avLst/>
            <a:gdLst/>
            <a:ahLst/>
            <a:cxnLst/>
            <a:rect l="l" t="t" r="r" b="b"/>
            <a:pathLst>
              <a:path w="159385" h="27939">
                <a:moveTo>
                  <a:pt x="0" y="0"/>
                </a:moveTo>
                <a:lnTo>
                  <a:pt x="159029" y="0"/>
                </a:lnTo>
                <a:lnTo>
                  <a:pt x="159029" y="27406"/>
                </a:lnTo>
                <a:lnTo>
                  <a:pt x="0" y="27406"/>
                </a:lnTo>
                <a:lnTo>
                  <a:pt x="0" y="0"/>
                </a:lnTo>
                <a:close/>
              </a:path>
            </a:pathLst>
          </a:custGeom>
          <a:ln w="12192">
            <a:solidFill>
              <a:srgbClr val="054697"/>
            </a:solidFill>
          </a:ln>
        </p:spPr>
        <p:txBody>
          <a:bodyPr wrap="square" lIns="0" tIns="0" rIns="0" bIns="0" rtlCol="0"/>
          <a:lstStyle/>
          <a:p>
            <a:endParaRPr/>
          </a:p>
        </p:txBody>
      </p:sp>
      <p:sp>
        <p:nvSpPr>
          <p:cNvPr id="15" name="object 15"/>
          <p:cNvSpPr/>
          <p:nvPr/>
        </p:nvSpPr>
        <p:spPr>
          <a:xfrm>
            <a:off x="6427953" y="4946197"/>
            <a:ext cx="487680" cy="223520"/>
          </a:xfrm>
          <a:custGeom>
            <a:avLst/>
            <a:gdLst/>
            <a:ahLst/>
            <a:cxnLst/>
            <a:rect l="l" t="t" r="r" b="b"/>
            <a:pathLst>
              <a:path w="487679" h="223520">
                <a:moveTo>
                  <a:pt x="136252" y="82994"/>
                </a:moveTo>
                <a:lnTo>
                  <a:pt x="81838" y="82994"/>
                </a:lnTo>
                <a:lnTo>
                  <a:pt x="88442" y="83985"/>
                </a:lnTo>
                <a:lnTo>
                  <a:pt x="98120" y="87922"/>
                </a:lnTo>
                <a:lnTo>
                  <a:pt x="108127" y="116458"/>
                </a:lnTo>
                <a:lnTo>
                  <a:pt x="103682" y="118059"/>
                </a:lnTo>
                <a:lnTo>
                  <a:pt x="96748" y="119608"/>
                </a:lnTo>
                <a:lnTo>
                  <a:pt x="87325" y="121119"/>
                </a:lnTo>
                <a:lnTo>
                  <a:pt x="63080" y="124726"/>
                </a:lnTo>
                <a:lnTo>
                  <a:pt x="47224" y="127362"/>
                </a:lnTo>
                <a:lnTo>
                  <a:pt x="8127" y="149145"/>
                </a:lnTo>
                <a:lnTo>
                  <a:pt x="0" y="175894"/>
                </a:lnTo>
                <a:lnTo>
                  <a:pt x="942" y="186127"/>
                </a:lnTo>
                <a:lnTo>
                  <a:pt x="32786" y="220254"/>
                </a:lnTo>
                <a:lnTo>
                  <a:pt x="55803" y="223519"/>
                </a:lnTo>
                <a:lnTo>
                  <a:pt x="71167" y="222096"/>
                </a:lnTo>
                <a:lnTo>
                  <a:pt x="85426" y="217825"/>
                </a:lnTo>
                <a:lnTo>
                  <a:pt x="98580" y="210709"/>
                </a:lnTo>
                <a:lnTo>
                  <a:pt x="110629" y="200748"/>
                </a:lnTo>
                <a:lnTo>
                  <a:pt x="142641" y="200748"/>
                </a:lnTo>
                <a:lnTo>
                  <a:pt x="142578" y="200501"/>
                </a:lnTo>
                <a:lnTo>
                  <a:pt x="141981" y="196837"/>
                </a:lnTo>
                <a:lnTo>
                  <a:pt x="52819" y="196837"/>
                </a:lnTo>
                <a:lnTo>
                  <a:pt x="45847" y="194817"/>
                </a:lnTo>
                <a:lnTo>
                  <a:pt x="36461" y="186715"/>
                </a:lnTo>
                <a:lnTo>
                  <a:pt x="34124" y="181559"/>
                </a:lnTo>
                <a:lnTo>
                  <a:pt x="34124" y="175310"/>
                </a:lnTo>
                <a:lnTo>
                  <a:pt x="76205" y="150798"/>
                </a:lnTo>
                <a:lnTo>
                  <a:pt x="88299" y="148316"/>
                </a:lnTo>
                <a:lnTo>
                  <a:pt x="98941" y="145464"/>
                </a:lnTo>
                <a:lnTo>
                  <a:pt x="108127" y="142239"/>
                </a:lnTo>
                <a:lnTo>
                  <a:pt x="140500" y="142239"/>
                </a:lnTo>
                <a:lnTo>
                  <a:pt x="139668" y="99580"/>
                </a:lnTo>
                <a:lnTo>
                  <a:pt x="137287" y="85737"/>
                </a:lnTo>
                <a:lnTo>
                  <a:pt x="136252" y="82994"/>
                </a:lnTo>
                <a:close/>
              </a:path>
              <a:path w="487679" h="223520">
                <a:moveTo>
                  <a:pt x="142641" y="200748"/>
                </a:moveTo>
                <a:lnTo>
                  <a:pt x="110629" y="200748"/>
                </a:lnTo>
                <a:lnTo>
                  <a:pt x="111239" y="207238"/>
                </a:lnTo>
                <a:lnTo>
                  <a:pt x="113169" y="213613"/>
                </a:lnTo>
                <a:lnTo>
                  <a:pt x="116420" y="219875"/>
                </a:lnTo>
                <a:lnTo>
                  <a:pt x="148958" y="219875"/>
                </a:lnTo>
                <a:lnTo>
                  <a:pt x="146217" y="212940"/>
                </a:lnTo>
                <a:lnTo>
                  <a:pt x="144091" y="206482"/>
                </a:lnTo>
                <a:lnTo>
                  <a:pt x="142641" y="200748"/>
                </a:lnTo>
                <a:close/>
              </a:path>
              <a:path w="487679" h="223520">
                <a:moveTo>
                  <a:pt x="140500" y="142239"/>
                </a:moveTo>
                <a:lnTo>
                  <a:pt x="108127" y="142239"/>
                </a:lnTo>
                <a:lnTo>
                  <a:pt x="108100" y="149145"/>
                </a:lnTo>
                <a:lnTo>
                  <a:pt x="107263" y="160985"/>
                </a:lnTo>
                <a:lnTo>
                  <a:pt x="79319" y="194130"/>
                </a:lnTo>
                <a:lnTo>
                  <a:pt x="62077" y="196837"/>
                </a:lnTo>
                <a:lnTo>
                  <a:pt x="141981" y="196837"/>
                </a:lnTo>
                <a:lnTo>
                  <a:pt x="140541" y="160432"/>
                </a:lnTo>
                <a:lnTo>
                  <a:pt x="140500" y="142239"/>
                </a:lnTo>
                <a:close/>
              </a:path>
              <a:path w="487679" h="223520">
                <a:moveTo>
                  <a:pt x="77393" y="55587"/>
                </a:moveTo>
                <a:lnTo>
                  <a:pt x="37445" y="62676"/>
                </a:lnTo>
                <a:lnTo>
                  <a:pt x="7621" y="95787"/>
                </a:lnTo>
                <a:lnTo>
                  <a:pt x="4521" y="108851"/>
                </a:lnTo>
                <a:lnTo>
                  <a:pt x="35636" y="112623"/>
                </a:lnTo>
                <a:lnTo>
                  <a:pt x="37934" y="104277"/>
                </a:lnTo>
                <a:lnTo>
                  <a:pt x="40849" y="97505"/>
                </a:lnTo>
                <a:lnTo>
                  <a:pt x="73456" y="82994"/>
                </a:lnTo>
                <a:lnTo>
                  <a:pt x="136252" y="82994"/>
                </a:lnTo>
                <a:lnTo>
                  <a:pt x="135007" y="79696"/>
                </a:lnTo>
                <a:lnTo>
                  <a:pt x="102476" y="57788"/>
                </a:lnTo>
                <a:lnTo>
                  <a:pt x="90864" y="56137"/>
                </a:lnTo>
                <a:lnTo>
                  <a:pt x="77393" y="55587"/>
                </a:lnTo>
                <a:close/>
              </a:path>
              <a:path w="487679" h="223520">
                <a:moveTo>
                  <a:pt x="415239" y="55587"/>
                </a:moveTo>
                <a:lnTo>
                  <a:pt x="375750" y="68355"/>
                </a:lnTo>
                <a:lnTo>
                  <a:pt x="351572" y="104954"/>
                </a:lnTo>
                <a:lnTo>
                  <a:pt x="346887" y="139560"/>
                </a:lnTo>
                <a:lnTo>
                  <a:pt x="348126" y="157221"/>
                </a:lnTo>
                <a:lnTo>
                  <a:pt x="366712" y="200050"/>
                </a:lnTo>
                <a:lnTo>
                  <a:pt x="402100" y="222053"/>
                </a:lnTo>
                <a:lnTo>
                  <a:pt x="416407" y="223519"/>
                </a:lnTo>
                <a:lnTo>
                  <a:pt x="428775" y="222431"/>
                </a:lnTo>
                <a:lnTo>
                  <a:pt x="439626" y="219162"/>
                </a:lnTo>
                <a:lnTo>
                  <a:pt x="448958" y="213709"/>
                </a:lnTo>
                <a:lnTo>
                  <a:pt x="456768" y="206070"/>
                </a:lnTo>
                <a:lnTo>
                  <a:pt x="487387" y="206070"/>
                </a:lnTo>
                <a:lnTo>
                  <a:pt x="487387" y="195973"/>
                </a:lnTo>
                <a:lnTo>
                  <a:pt x="412407" y="195973"/>
                </a:lnTo>
                <a:lnTo>
                  <a:pt x="405930" y="193903"/>
                </a:lnTo>
                <a:lnTo>
                  <a:pt x="381168" y="156837"/>
                </a:lnTo>
                <a:lnTo>
                  <a:pt x="379844" y="139560"/>
                </a:lnTo>
                <a:lnTo>
                  <a:pt x="380453" y="127291"/>
                </a:lnTo>
                <a:lnTo>
                  <a:pt x="395037" y="91631"/>
                </a:lnTo>
                <a:lnTo>
                  <a:pt x="487387" y="82994"/>
                </a:lnTo>
                <a:lnTo>
                  <a:pt x="487387" y="71589"/>
                </a:lnTo>
                <a:lnTo>
                  <a:pt x="455015" y="71589"/>
                </a:lnTo>
                <a:lnTo>
                  <a:pt x="447191" y="64589"/>
                </a:lnTo>
                <a:lnTo>
                  <a:pt x="437951" y="59588"/>
                </a:lnTo>
                <a:lnTo>
                  <a:pt x="427299" y="56588"/>
                </a:lnTo>
                <a:lnTo>
                  <a:pt x="415239" y="55587"/>
                </a:lnTo>
                <a:close/>
              </a:path>
              <a:path w="487679" h="223520">
                <a:moveTo>
                  <a:pt x="487387" y="206070"/>
                </a:moveTo>
                <a:lnTo>
                  <a:pt x="456768" y="206070"/>
                </a:lnTo>
                <a:lnTo>
                  <a:pt x="456768" y="219875"/>
                </a:lnTo>
                <a:lnTo>
                  <a:pt x="487387" y="219875"/>
                </a:lnTo>
                <a:lnTo>
                  <a:pt x="487387" y="206070"/>
                </a:lnTo>
                <a:close/>
              </a:path>
              <a:path w="487679" h="223520">
                <a:moveTo>
                  <a:pt x="487387" y="82994"/>
                </a:moveTo>
                <a:lnTo>
                  <a:pt x="418007" y="82994"/>
                </a:lnTo>
                <a:lnTo>
                  <a:pt x="426875" y="83978"/>
                </a:lnTo>
                <a:lnTo>
                  <a:pt x="434676" y="86929"/>
                </a:lnTo>
                <a:lnTo>
                  <a:pt x="456709" y="128915"/>
                </a:lnTo>
                <a:lnTo>
                  <a:pt x="457352" y="141884"/>
                </a:lnTo>
                <a:lnTo>
                  <a:pt x="456654" y="154817"/>
                </a:lnTo>
                <a:lnTo>
                  <a:pt x="433854" y="192670"/>
                </a:lnTo>
                <a:lnTo>
                  <a:pt x="419176" y="195973"/>
                </a:lnTo>
                <a:lnTo>
                  <a:pt x="487387" y="195973"/>
                </a:lnTo>
                <a:lnTo>
                  <a:pt x="487387" y="82994"/>
                </a:lnTo>
                <a:close/>
              </a:path>
              <a:path w="487679" h="223520">
                <a:moveTo>
                  <a:pt x="487387" y="0"/>
                </a:moveTo>
                <a:lnTo>
                  <a:pt x="455015" y="0"/>
                </a:lnTo>
                <a:lnTo>
                  <a:pt x="455015" y="71589"/>
                </a:lnTo>
                <a:lnTo>
                  <a:pt x="487387" y="71589"/>
                </a:lnTo>
                <a:lnTo>
                  <a:pt x="487387" y="0"/>
                </a:lnTo>
                <a:close/>
              </a:path>
              <a:path w="487679" h="223520">
                <a:moveTo>
                  <a:pt x="212382" y="59093"/>
                </a:moveTo>
                <a:lnTo>
                  <a:pt x="182638" y="59093"/>
                </a:lnTo>
                <a:lnTo>
                  <a:pt x="182638" y="219875"/>
                </a:lnTo>
                <a:lnTo>
                  <a:pt x="215011" y="219875"/>
                </a:lnTo>
                <a:lnTo>
                  <a:pt x="215011" y="132257"/>
                </a:lnTo>
                <a:lnTo>
                  <a:pt x="215261" y="123568"/>
                </a:lnTo>
                <a:lnTo>
                  <a:pt x="239153" y="85915"/>
                </a:lnTo>
                <a:lnTo>
                  <a:pt x="245973" y="84162"/>
                </a:lnTo>
                <a:lnTo>
                  <a:pt x="310528" y="84162"/>
                </a:lnTo>
                <a:lnTo>
                  <a:pt x="308864" y="80556"/>
                </a:lnTo>
                <a:lnTo>
                  <a:pt x="304876" y="75412"/>
                </a:lnTo>
                <a:lnTo>
                  <a:pt x="212382" y="75412"/>
                </a:lnTo>
                <a:lnTo>
                  <a:pt x="212382" y="59093"/>
                </a:lnTo>
                <a:close/>
              </a:path>
              <a:path w="487679" h="223520">
                <a:moveTo>
                  <a:pt x="310528" y="84162"/>
                </a:moveTo>
                <a:lnTo>
                  <a:pt x="262407" y="84162"/>
                </a:lnTo>
                <a:lnTo>
                  <a:pt x="269582" y="86842"/>
                </a:lnTo>
                <a:lnTo>
                  <a:pt x="274726" y="92214"/>
                </a:lnTo>
                <a:lnTo>
                  <a:pt x="282448" y="219875"/>
                </a:lnTo>
                <a:lnTo>
                  <a:pt x="314960" y="219875"/>
                </a:lnTo>
                <a:lnTo>
                  <a:pt x="314845" y="113446"/>
                </a:lnTo>
                <a:lnTo>
                  <a:pt x="311912" y="87160"/>
                </a:lnTo>
                <a:lnTo>
                  <a:pt x="310528" y="84162"/>
                </a:lnTo>
                <a:close/>
              </a:path>
              <a:path w="487679" h="223520">
                <a:moveTo>
                  <a:pt x="258572" y="55587"/>
                </a:moveTo>
                <a:lnTo>
                  <a:pt x="216941" y="70053"/>
                </a:lnTo>
                <a:lnTo>
                  <a:pt x="212382" y="75412"/>
                </a:lnTo>
                <a:lnTo>
                  <a:pt x="304876" y="75412"/>
                </a:lnTo>
                <a:lnTo>
                  <a:pt x="271325" y="56749"/>
                </a:lnTo>
                <a:lnTo>
                  <a:pt x="258572" y="55587"/>
                </a:lnTo>
                <a:close/>
              </a:path>
            </a:pathLst>
          </a:custGeom>
          <a:solidFill>
            <a:srgbClr val="000000"/>
          </a:solidFill>
        </p:spPr>
        <p:txBody>
          <a:bodyPr wrap="square" lIns="0" tIns="0" rIns="0" bIns="0" rtlCol="0"/>
          <a:lstStyle/>
          <a:p>
            <a:endParaRPr/>
          </a:p>
        </p:txBody>
      </p:sp>
      <p:sp>
        <p:nvSpPr>
          <p:cNvPr id="16" name="object 16"/>
          <p:cNvSpPr/>
          <p:nvPr/>
        </p:nvSpPr>
        <p:spPr>
          <a:xfrm>
            <a:off x="6462078" y="5088437"/>
            <a:ext cx="74295" cy="54610"/>
          </a:xfrm>
          <a:custGeom>
            <a:avLst/>
            <a:gdLst/>
            <a:ahLst/>
            <a:cxnLst/>
            <a:rect l="l" t="t" r="r" b="b"/>
            <a:pathLst>
              <a:path w="74295" h="54610">
                <a:moveTo>
                  <a:pt x="74002" y="0"/>
                </a:moveTo>
                <a:lnTo>
                  <a:pt x="64816" y="3224"/>
                </a:lnTo>
                <a:lnTo>
                  <a:pt x="54175" y="6076"/>
                </a:lnTo>
                <a:lnTo>
                  <a:pt x="42081" y="8558"/>
                </a:lnTo>
                <a:lnTo>
                  <a:pt x="28536" y="10668"/>
                </a:lnTo>
                <a:lnTo>
                  <a:pt x="16052" y="13511"/>
                </a:lnTo>
                <a:lnTo>
                  <a:pt x="7134" y="18192"/>
                </a:lnTo>
                <a:lnTo>
                  <a:pt x="1783" y="24712"/>
                </a:lnTo>
                <a:lnTo>
                  <a:pt x="0" y="33070"/>
                </a:lnTo>
                <a:lnTo>
                  <a:pt x="0" y="39319"/>
                </a:lnTo>
                <a:lnTo>
                  <a:pt x="2336" y="44475"/>
                </a:lnTo>
                <a:lnTo>
                  <a:pt x="7023" y="48526"/>
                </a:lnTo>
                <a:lnTo>
                  <a:pt x="11722" y="52577"/>
                </a:lnTo>
                <a:lnTo>
                  <a:pt x="18694" y="54597"/>
                </a:lnTo>
                <a:lnTo>
                  <a:pt x="27952" y="54597"/>
                </a:lnTo>
                <a:lnTo>
                  <a:pt x="66217" y="37370"/>
                </a:lnTo>
                <a:lnTo>
                  <a:pt x="74002" y="6515"/>
                </a:lnTo>
                <a:lnTo>
                  <a:pt x="74002" y="0"/>
                </a:lnTo>
                <a:close/>
              </a:path>
            </a:pathLst>
          </a:custGeom>
          <a:ln w="12191">
            <a:solidFill>
              <a:srgbClr val="054697"/>
            </a:solidFill>
          </a:ln>
        </p:spPr>
        <p:txBody>
          <a:bodyPr wrap="square" lIns="0" tIns="0" rIns="0" bIns="0" rtlCol="0"/>
          <a:lstStyle/>
          <a:p>
            <a:endParaRPr/>
          </a:p>
        </p:txBody>
      </p:sp>
      <p:sp>
        <p:nvSpPr>
          <p:cNvPr id="17" name="object 17"/>
          <p:cNvSpPr/>
          <p:nvPr/>
        </p:nvSpPr>
        <p:spPr>
          <a:xfrm>
            <a:off x="6807798" y="5029192"/>
            <a:ext cx="78105" cy="113030"/>
          </a:xfrm>
          <a:custGeom>
            <a:avLst/>
            <a:gdLst/>
            <a:ahLst/>
            <a:cxnLst/>
            <a:rect l="l" t="t" r="r" b="b"/>
            <a:pathLst>
              <a:path w="78104" h="113029">
                <a:moveTo>
                  <a:pt x="38163" y="0"/>
                </a:moveTo>
                <a:lnTo>
                  <a:pt x="5486" y="23693"/>
                </a:lnTo>
                <a:lnTo>
                  <a:pt x="0" y="56565"/>
                </a:lnTo>
                <a:lnTo>
                  <a:pt x="330" y="65595"/>
                </a:lnTo>
                <a:lnTo>
                  <a:pt x="13690" y="102641"/>
                </a:lnTo>
                <a:lnTo>
                  <a:pt x="19888" y="106768"/>
                </a:lnTo>
                <a:lnTo>
                  <a:pt x="26085" y="110909"/>
                </a:lnTo>
                <a:lnTo>
                  <a:pt x="32562" y="112979"/>
                </a:lnTo>
                <a:lnTo>
                  <a:pt x="39331" y="112979"/>
                </a:lnTo>
                <a:lnTo>
                  <a:pt x="74717" y="82945"/>
                </a:lnTo>
                <a:lnTo>
                  <a:pt x="77508" y="58889"/>
                </a:lnTo>
                <a:lnTo>
                  <a:pt x="76865" y="45921"/>
                </a:lnTo>
                <a:lnTo>
                  <a:pt x="61566" y="8856"/>
                </a:lnTo>
                <a:lnTo>
                  <a:pt x="47031" y="983"/>
                </a:lnTo>
                <a:lnTo>
                  <a:pt x="38163" y="0"/>
                </a:lnTo>
                <a:close/>
              </a:path>
            </a:pathLst>
          </a:custGeom>
          <a:ln w="12192">
            <a:solidFill>
              <a:srgbClr val="054697"/>
            </a:solidFill>
          </a:ln>
        </p:spPr>
        <p:txBody>
          <a:bodyPr wrap="square" lIns="0" tIns="0" rIns="0" bIns="0" rtlCol="0"/>
          <a:lstStyle/>
          <a:p>
            <a:endParaRPr/>
          </a:p>
        </p:txBody>
      </p:sp>
      <p:sp>
        <p:nvSpPr>
          <p:cNvPr id="18" name="object 18"/>
          <p:cNvSpPr/>
          <p:nvPr/>
        </p:nvSpPr>
        <p:spPr>
          <a:xfrm>
            <a:off x="6604496" y="4995689"/>
            <a:ext cx="144513" cy="176479"/>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427953" y="5001785"/>
            <a:ext cx="149225" cy="168275"/>
          </a:xfrm>
          <a:custGeom>
            <a:avLst/>
            <a:gdLst/>
            <a:ahLst/>
            <a:cxnLst/>
            <a:rect l="l" t="t" r="r" b="b"/>
            <a:pathLst>
              <a:path w="149225" h="168275">
                <a:moveTo>
                  <a:pt x="77393" y="0"/>
                </a:moveTo>
                <a:lnTo>
                  <a:pt x="120129" y="8801"/>
                </a:lnTo>
                <a:lnTo>
                  <a:pt x="139693" y="44180"/>
                </a:lnTo>
                <a:lnTo>
                  <a:pt x="140500" y="61201"/>
                </a:lnTo>
                <a:lnTo>
                  <a:pt x="140500" y="96519"/>
                </a:lnTo>
                <a:lnTo>
                  <a:pt x="140573" y="111331"/>
                </a:lnTo>
                <a:lnTo>
                  <a:pt x="144091" y="150895"/>
                </a:lnTo>
                <a:lnTo>
                  <a:pt x="148958" y="164287"/>
                </a:lnTo>
                <a:lnTo>
                  <a:pt x="116420" y="164287"/>
                </a:lnTo>
                <a:lnTo>
                  <a:pt x="113169" y="158026"/>
                </a:lnTo>
                <a:lnTo>
                  <a:pt x="111239" y="151650"/>
                </a:lnTo>
                <a:lnTo>
                  <a:pt x="110629" y="145160"/>
                </a:lnTo>
                <a:lnTo>
                  <a:pt x="98580" y="155121"/>
                </a:lnTo>
                <a:lnTo>
                  <a:pt x="85426" y="162237"/>
                </a:lnTo>
                <a:lnTo>
                  <a:pt x="71167" y="166508"/>
                </a:lnTo>
                <a:lnTo>
                  <a:pt x="55803" y="167932"/>
                </a:lnTo>
                <a:lnTo>
                  <a:pt x="43633" y="167115"/>
                </a:lnTo>
                <a:lnTo>
                  <a:pt x="8481" y="147823"/>
                </a:lnTo>
                <a:lnTo>
                  <a:pt x="0" y="120307"/>
                </a:lnTo>
                <a:lnTo>
                  <a:pt x="902" y="110464"/>
                </a:lnTo>
                <a:lnTo>
                  <a:pt x="33832" y="75545"/>
                </a:lnTo>
                <a:lnTo>
                  <a:pt x="87325" y="65531"/>
                </a:lnTo>
                <a:lnTo>
                  <a:pt x="96748" y="64020"/>
                </a:lnTo>
                <a:lnTo>
                  <a:pt x="103682" y="62471"/>
                </a:lnTo>
                <a:lnTo>
                  <a:pt x="108127" y="60871"/>
                </a:lnTo>
                <a:lnTo>
                  <a:pt x="108127" y="54686"/>
                </a:lnTo>
                <a:lnTo>
                  <a:pt x="107899" y="50076"/>
                </a:lnTo>
                <a:lnTo>
                  <a:pt x="107442" y="47040"/>
                </a:lnTo>
                <a:lnTo>
                  <a:pt x="106997" y="43992"/>
                </a:lnTo>
                <a:lnTo>
                  <a:pt x="81838" y="27406"/>
                </a:lnTo>
                <a:lnTo>
                  <a:pt x="73456" y="27406"/>
                </a:lnTo>
                <a:lnTo>
                  <a:pt x="37934" y="48689"/>
                </a:lnTo>
                <a:lnTo>
                  <a:pt x="35636" y="57035"/>
                </a:lnTo>
                <a:lnTo>
                  <a:pt x="4521" y="53263"/>
                </a:lnTo>
                <a:lnTo>
                  <a:pt x="27406" y="12598"/>
                </a:lnTo>
                <a:lnTo>
                  <a:pt x="62439" y="787"/>
                </a:lnTo>
                <a:lnTo>
                  <a:pt x="77393" y="0"/>
                </a:lnTo>
                <a:close/>
              </a:path>
            </a:pathLst>
          </a:custGeom>
          <a:ln w="12192">
            <a:solidFill>
              <a:srgbClr val="054697"/>
            </a:solidFill>
          </a:ln>
        </p:spPr>
        <p:txBody>
          <a:bodyPr wrap="square" lIns="0" tIns="0" rIns="0" bIns="0" rtlCol="0"/>
          <a:lstStyle/>
          <a:p>
            <a:endParaRPr/>
          </a:p>
        </p:txBody>
      </p:sp>
      <p:sp>
        <p:nvSpPr>
          <p:cNvPr id="20" name="object 20"/>
          <p:cNvSpPr/>
          <p:nvPr/>
        </p:nvSpPr>
        <p:spPr>
          <a:xfrm>
            <a:off x="6774841" y="4946197"/>
            <a:ext cx="140970" cy="223520"/>
          </a:xfrm>
          <a:custGeom>
            <a:avLst/>
            <a:gdLst/>
            <a:ahLst/>
            <a:cxnLst/>
            <a:rect l="l" t="t" r="r" b="b"/>
            <a:pathLst>
              <a:path w="140970" h="223520">
                <a:moveTo>
                  <a:pt x="108127" y="0"/>
                </a:moveTo>
                <a:lnTo>
                  <a:pt x="140500" y="0"/>
                </a:lnTo>
                <a:lnTo>
                  <a:pt x="140500" y="219875"/>
                </a:lnTo>
                <a:lnTo>
                  <a:pt x="109880" y="219875"/>
                </a:lnTo>
                <a:lnTo>
                  <a:pt x="109880" y="206070"/>
                </a:lnTo>
                <a:lnTo>
                  <a:pt x="102070" y="213709"/>
                </a:lnTo>
                <a:lnTo>
                  <a:pt x="92738" y="219162"/>
                </a:lnTo>
                <a:lnTo>
                  <a:pt x="81887" y="222431"/>
                </a:lnTo>
                <a:lnTo>
                  <a:pt x="69519" y="223519"/>
                </a:lnTo>
                <a:lnTo>
                  <a:pt x="55213" y="222053"/>
                </a:lnTo>
                <a:lnTo>
                  <a:pt x="19824" y="200050"/>
                </a:lnTo>
                <a:lnTo>
                  <a:pt x="1238" y="157221"/>
                </a:lnTo>
                <a:lnTo>
                  <a:pt x="0" y="139560"/>
                </a:lnTo>
                <a:lnTo>
                  <a:pt x="1171" y="121264"/>
                </a:lnTo>
                <a:lnTo>
                  <a:pt x="18732" y="78282"/>
                </a:lnTo>
                <a:lnTo>
                  <a:pt x="53670" y="57006"/>
                </a:lnTo>
                <a:lnTo>
                  <a:pt x="68351" y="55587"/>
                </a:lnTo>
                <a:lnTo>
                  <a:pt x="80411" y="56588"/>
                </a:lnTo>
                <a:lnTo>
                  <a:pt x="91063" y="59588"/>
                </a:lnTo>
                <a:lnTo>
                  <a:pt x="100303" y="64589"/>
                </a:lnTo>
                <a:lnTo>
                  <a:pt x="108127" y="71589"/>
                </a:lnTo>
                <a:lnTo>
                  <a:pt x="108127" y="0"/>
                </a:lnTo>
                <a:close/>
              </a:path>
            </a:pathLst>
          </a:custGeom>
          <a:ln w="12191">
            <a:solidFill>
              <a:srgbClr val="054697"/>
            </a:solidFill>
          </a:ln>
        </p:spPr>
        <p:txBody>
          <a:bodyPr wrap="square" lIns="0" tIns="0" rIns="0" bIns="0" rtlCol="0"/>
          <a:lstStyle/>
          <a:p>
            <a:endParaRPr/>
          </a:p>
        </p:txBody>
      </p:sp>
      <p:sp>
        <p:nvSpPr>
          <p:cNvPr id="21" name="object 21"/>
          <p:cNvSpPr/>
          <p:nvPr/>
        </p:nvSpPr>
        <p:spPr>
          <a:xfrm>
            <a:off x="2746260" y="5302212"/>
            <a:ext cx="3464661" cy="295249"/>
          </a:xfrm>
          <a:prstGeom prst="rect">
            <a:avLst/>
          </a:prstGeom>
          <a:blipFill>
            <a:blip r:embed="rId10" cstate="print"/>
            <a:stretch>
              <a:fillRect/>
            </a:stretch>
          </a:blipFill>
        </p:spPr>
        <p:txBody>
          <a:bodyPr wrap="square" lIns="0" tIns="0" rIns="0" bIns="0" rtlCol="0"/>
          <a:lstStyle/>
          <a:p>
            <a:endParaRPr/>
          </a:p>
        </p:txBody>
      </p:sp>
      <p:sp>
        <p:nvSpPr>
          <p:cNvPr id="22" name="object 22"/>
          <p:cNvSpPr txBox="1"/>
          <p:nvPr/>
        </p:nvSpPr>
        <p:spPr>
          <a:xfrm>
            <a:off x="8493759" y="6463728"/>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5</a:t>
            </a:fld>
            <a:endParaRPr sz="12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5800" y="365410"/>
            <a:ext cx="7772400" cy="574040"/>
          </a:xfrm>
          <a:prstGeom prst="rect">
            <a:avLst/>
          </a:prstGeom>
        </p:spPr>
        <p:txBody>
          <a:bodyPr vert="horz" wrap="square" lIns="0" tIns="12700" rIns="0" bIns="0" rtlCol="0">
            <a:spAutoFit/>
          </a:bodyPr>
          <a:lstStyle/>
          <a:p>
            <a:pPr marL="1176655">
              <a:lnSpc>
                <a:spcPct val="100000"/>
              </a:lnSpc>
              <a:spcBef>
                <a:spcPts val="100"/>
              </a:spcBef>
            </a:pPr>
            <a:r>
              <a:rPr sz="3600" b="1" spc="-60" dirty="0">
                <a:latin typeface="Arial"/>
                <a:cs typeface="Arial"/>
              </a:rPr>
              <a:t>Max </a:t>
            </a:r>
            <a:r>
              <a:rPr sz="3600" b="1" spc="-110" dirty="0">
                <a:latin typeface="Arial"/>
                <a:cs typeface="Arial"/>
              </a:rPr>
              <a:t>Weber’s</a:t>
            </a:r>
            <a:r>
              <a:rPr sz="3600" b="1" spc="-95" dirty="0">
                <a:latin typeface="Arial"/>
                <a:cs typeface="Arial"/>
              </a:rPr>
              <a:t> </a:t>
            </a:r>
            <a:r>
              <a:rPr sz="3600" b="1" spc="-165" dirty="0">
                <a:latin typeface="Arial"/>
                <a:cs typeface="Arial"/>
              </a:rPr>
              <a:t>Methodology</a:t>
            </a:r>
            <a:endParaRPr sz="3600">
              <a:latin typeface="Arial"/>
              <a:cs typeface="Arial"/>
            </a:endParaRPr>
          </a:p>
        </p:txBody>
      </p:sp>
      <p:sp>
        <p:nvSpPr>
          <p:cNvPr id="4" name="object 4"/>
          <p:cNvSpPr txBox="1"/>
          <p:nvPr/>
        </p:nvSpPr>
        <p:spPr>
          <a:xfrm>
            <a:off x="307340" y="1160780"/>
            <a:ext cx="8348980" cy="2757805"/>
          </a:xfrm>
          <a:prstGeom prst="rect">
            <a:avLst/>
          </a:prstGeom>
        </p:spPr>
        <p:txBody>
          <a:bodyPr vert="horz" wrap="square" lIns="0" tIns="13335" rIns="0" bIns="0" rtlCol="0">
            <a:spAutoFit/>
          </a:bodyPr>
          <a:lstStyle/>
          <a:p>
            <a:pPr marL="356870" marR="281940" indent="-344170" algn="just">
              <a:lnSpc>
                <a:spcPct val="100000"/>
              </a:lnSpc>
              <a:spcBef>
                <a:spcPts val="105"/>
              </a:spcBef>
              <a:buChar char="•"/>
              <a:tabLst>
                <a:tab pos="357505" algn="l"/>
              </a:tabLst>
            </a:pPr>
            <a:r>
              <a:rPr sz="2800" spc="-5" dirty="0">
                <a:latin typeface="Arial"/>
                <a:cs typeface="Arial"/>
              </a:rPr>
              <a:t>Weber </a:t>
            </a:r>
            <a:r>
              <a:rPr sz="2800" dirty="0">
                <a:latin typeface="Arial"/>
                <a:cs typeface="Arial"/>
              </a:rPr>
              <a:t>contributed heavily </a:t>
            </a:r>
            <a:r>
              <a:rPr sz="2800" spc="0" dirty="0">
                <a:latin typeface="Arial"/>
                <a:cs typeface="Arial"/>
              </a:rPr>
              <a:t>to </a:t>
            </a:r>
            <a:r>
              <a:rPr sz="2800" dirty="0">
                <a:latin typeface="Arial"/>
                <a:cs typeface="Arial"/>
              </a:rPr>
              <a:t>the </a:t>
            </a:r>
            <a:r>
              <a:rPr sz="2800" spc="-5" dirty="0">
                <a:latin typeface="Arial"/>
                <a:cs typeface="Arial"/>
              </a:rPr>
              <a:t>development </a:t>
            </a:r>
            <a:r>
              <a:rPr sz="2800" dirty="0">
                <a:latin typeface="Arial"/>
                <a:cs typeface="Arial"/>
              </a:rPr>
              <a:t>of  substantive sociological theory and </a:t>
            </a:r>
            <a:r>
              <a:rPr sz="2800" spc="0" dirty="0">
                <a:latin typeface="Arial"/>
                <a:cs typeface="Arial"/>
              </a:rPr>
              <a:t>to </a:t>
            </a:r>
            <a:r>
              <a:rPr sz="2800" dirty="0">
                <a:latin typeface="Arial"/>
                <a:cs typeface="Arial"/>
              </a:rPr>
              <a:t>the</a:t>
            </a:r>
            <a:r>
              <a:rPr sz="2800" spc="-150" dirty="0">
                <a:latin typeface="Arial"/>
                <a:cs typeface="Arial"/>
              </a:rPr>
              <a:t> </a:t>
            </a:r>
            <a:r>
              <a:rPr sz="2800" dirty="0">
                <a:latin typeface="Arial"/>
                <a:cs typeface="Arial"/>
              </a:rPr>
              <a:t>debate  on</a:t>
            </a:r>
            <a:r>
              <a:rPr sz="2800" spc="-20" dirty="0">
                <a:latin typeface="Arial"/>
                <a:cs typeface="Arial"/>
              </a:rPr>
              <a:t> </a:t>
            </a:r>
            <a:r>
              <a:rPr sz="2800" dirty="0">
                <a:latin typeface="Arial"/>
                <a:cs typeface="Arial"/>
              </a:rPr>
              <a:t>methodology.</a:t>
            </a:r>
            <a:endParaRPr sz="2800">
              <a:latin typeface="Arial"/>
              <a:cs typeface="Arial"/>
            </a:endParaRPr>
          </a:p>
          <a:p>
            <a:pPr>
              <a:lnSpc>
                <a:spcPct val="100000"/>
              </a:lnSpc>
              <a:spcBef>
                <a:spcPts val="40"/>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spc="-5" dirty="0">
                <a:latin typeface="Arial"/>
                <a:cs typeface="Arial"/>
              </a:rPr>
              <a:t>Weber’s methodological writings </a:t>
            </a:r>
            <a:r>
              <a:rPr sz="2800" dirty="0">
                <a:latin typeface="Arial"/>
                <a:cs typeface="Arial"/>
              </a:rPr>
              <a:t>are usually  characterised as effecting a reconciliation</a:t>
            </a:r>
            <a:r>
              <a:rPr sz="2800" spc="-145" dirty="0">
                <a:latin typeface="Arial"/>
                <a:cs typeface="Arial"/>
              </a:rPr>
              <a:t> </a:t>
            </a:r>
            <a:r>
              <a:rPr sz="2800" dirty="0">
                <a:latin typeface="Arial"/>
                <a:cs typeface="Arial"/>
              </a:rPr>
              <a:t>between</a:t>
            </a:r>
            <a:endParaRPr sz="2800">
              <a:latin typeface="Arial"/>
              <a:cs typeface="Arial"/>
            </a:endParaRPr>
          </a:p>
        </p:txBody>
      </p:sp>
      <p:sp>
        <p:nvSpPr>
          <p:cNvPr id="5" name="object 5"/>
          <p:cNvSpPr/>
          <p:nvPr/>
        </p:nvSpPr>
        <p:spPr>
          <a:xfrm>
            <a:off x="2356103" y="3925823"/>
            <a:ext cx="1734311" cy="97840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537091" y="3962400"/>
            <a:ext cx="1501775" cy="751205"/>
          </a:xfrm>
          <a:custGeom>
            <a:avLst/>
            <a:gdLst/>
            <a:ahLst/>
            <a:cxnLst/>
            <a:rect l="l" t="t" r="r" b="b"/>
            <a:pathLst>
              <a:path w="1501775" h="751204">
                <a:moveTo>
                  <a:pt x="1501508" y="0"/>
                </a:moveTo>
                <a:lnTo>
                  <a:pt x="0" y="750760"/>
                </a:lnTo>
              </a:path>
            </a:pathLst>
          </a:custGeom>
          <a:ln w="25400">
            <a:solidFill>
              <a:srgbClr val="C0504D"/>
            </a:solidFill>
          </a:ln>
        </p:spPr>
        <p:txBody>
          <a:bodyPr wrap="square" lIns="0" tIns="0" rIns="0" bIns="0" rtlCol="0"/>
          <a:lstStyle/>
          <a:p>
            <a:endParaRPr/>
          </a:p>
        </p:txBody>
      </p:sp>
      <p:sp>
        <p:nvSpPr>
          <p:cNvPr id="7" name="object 7"/>
          <p:cNvSpPr/>
          <p:nvPr/>
        </p:nvSpPr>
        <p:spPr>
          <a:xfrm>
            <a:off x="2537089" y="4639313"/>
            <a:ext cx="88265" cy="80010"/>
          </a:xfrm>
          <a:custGeom>
            <a:avLst/>
            <a:gdLst/>
            <a:ahLst/>
            <a:cxnLst/>
            <a:rect l="l" t="t" r="r" b="b"/>
            <a:pathLst>
              <a:path w="88264" h="80010">
                <a:moveTo>
                  <a:pt x="88036" y="79514"/>
                </a:moveTo>
                <a:lnTo>
                  <a:pt x="0" y="73837"/>
                </a:lnTo>
                <a:lnTo>
                  <a:pt x="48272" y="0"/>
                </a:lnTo>
              </a:path>
            </a:pathLst>
          </a:custGeom>
          <a:ln w="25400">
            <a:solidFill>
              <a:srgbClr val="C0504D"/>
            </a:solidFill>
          </a:ln>
        </p:spPr>
        <p:txBody>
          <a:bodyPr wrap="square" lIns="0" tIns="0" rIns="0" bIns="0" rtlCol="0"/>
          <a:lstStyle/>
          <a:p>
            <a:endParaRPr/>
          </a:p>
        </p:txBody>
      </p:sp>
      <p:sp>
        <p:nvSpPr>
          <p:cNvPr id="8" name="object 8"/>
          <p:cNvSpPr/>
          <p:nvPr/>
        </p:nvSpPr>
        <p:spPr>
          <a:xfrm>
            <a:off x="3986783" y="3925824"/>
            <a:ext cx="1886711" cy="113080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038600" y="3962400"/>
            <a:ext cx="1654810" cy="902969"/>
          </a:xfrm>
          <a:custGeom>
            <a:avLst/>
            <a:gdLst/>
            <a:ahLst/>
            <a:cxnLst/>
            <a:rect l="l" t="t" r="r" b="b"/>
            <a:pathLst>
              <a:path w="1654810" h="902970">
                <a:moveTo>
                  <a:pt x="0" y="0"/>
                </a:moveTo>
                <a:lnTo>
                  <a:pt x="1654327" y="902360"/>
                </a:lnTo>
              </a:path>
            </a:pathLst>
          </a:custGeom>
          <a:ln w="25400">
            <a:solidFill>
              <a:srgbClr val="8064A2"/>
            </a:solidFill>
          </a:ln>
        </p:spPr>
        <p:txBody>
          <a:bodyPr wrap="square" lIns="0" tIns="0" rIns="0" bIns="0" rtlCol="0"/>
          <a:lstStyle/>
          <a:p>
            <a:endParaRPr/>
          </a:p>
        </p:txBody>
      </p:sp>
      <p:sp>
        <p:nvSpPr>
          <p:cNvPr id="10" name="object 10"/>
          <p:cNvSpPr/>
          <p:nvPr/>
        </p:nvSpPr>
        <p:spPr>
          <a:xfrm>
            <a:off x="5604747" y="4789244"/>
            <a:ext cx="88265" cy="78105"/>
          </a:xfrm>
          <a:custGeom>
            <a:avLst/>
            <a:gdLst/>
            <a:ahLst/>
            <a:cxnLst/>
            <a:rect l="l" t="t" r="r" b="b"/>
            <a:pathLst>
              <a:path w="88264" h="78104">
                <a:moveTo>
                  <a:pt x="42570" y="0"/>
                </a:moveTo>
                <a:lnTo>
                  <a:pt x="88176" y="75514"/>
                </a:lnTo>
                <a:lnTo>
                  <a:pt x="0" y="78041"/>
                </a:lnTo>
              </a:path>
            </a:pathLst>
          </a:custGeom>
          <a:ln w="25400">
            <a:solidFill>
              <a:srgbClr val="8064A2"/>
            </a:solidFill>
          </a:ln>
        </p:spPr>
        <p:txBody>
          <a:bodyPr wrap="square" lIns="0" tIns="0" rIns="0" bIns="0" rtlCol="0"/>
          <a:lstStyle/>
          <a:p>
            <a:endParaRPr/>
          </a:p>
        </p:txBody>
      </p:sp>
      <p:sp>
        <p:nvSpPr>
          <p:cNvPr id="11" name="object 11"/>
          <p:cNvSpPr txBox="1"/>
          <p:nvPr/>
        </p:nvSpPr>
        <p:spPr>
          <a:xfrm>
            <a:off x="1447800" y="4876800"/>
            <a:ext cx="1676400" cy="609600"/>
          </a:xfrm>
          <a:prstGeom prst="rect">
            <a:avLst/>
          </a:prstGeom>
          <a:solidFill>
            <a:srgbClr val="C0504D"/>
          </a:solidFill>
          <a:ln w="25400">
            <a:solidFill>
              <a:srgbClr val="8C3836"/>
            </a:solidFill>
          </a:ln>
        </p:spPr>
        <p:txBody>
          <a:bodyPr vert="horz" wrap="square" lIns="0" tIns="142240" rIns="0" bIns="0" rtlCol="0">
            <a:spAutoFit/>
          </a:bodyPr>
          <a:lstStyle/>
          <a:p>
            <a:pPr marL="259079">
              <a:lnSpc>
                <a:spcPct val="100000"/>
              </a:lnSpc>
              <a:spcBef>
                <a:spcPts val="1120"/>
              </a:spcBef>
            </a:pPr>
            <a:r>
              <a:rPr sz="2000" b="1" spc="-100" dirty="0">
                <a:solidFill>
                  <a:srgbClr val="FFFFFF"/>
                </a:solidFill>
                <a:latin typeface="Arial"/>
                <a:cs typeface="Arial"/>
              </a:rPr>
              <a:t>Positivism</a:t>
            </a:r>
            <a:endParaRPr sz="2000">
              <a:latin typeface="Arial"/>
              <a:cs typeface="Arial"/>
            </a:endParaRPr>
          </a:p>
        </p:txBody>
      </p:sp>
      <p:sp>
        <p:nvSpPr>
          <p:cNvPr id="12" name="object 12"/>
          <p:cNvSpPr txBox="1"/>
          <p:nvPr/>
        </p:nvSpPr>
        <p:spPr>
          <a:xfrm>
            <a:off x="5105400" y="4953000"/>
            <a:ext cx="2057400" cy="609600"/>
          </a:xfrm>
          <a:prstGeom prst="rect">
            <a:avLst/>
          </a:prstGeom>
          <a:solidFill>
            <a:srgbClr val="8064A2"/>
          </a:solidFill>
          <a:ln w="25400">
            <a:solidFill>
              <a:srgbClr val="5C4776"/>
            </a:solidFill>
          </a:ln>
        </p:spPr>
        <p:txBody>
          <a:bodyPr vert="horz" wrap="square" lIns="0" tIns="158115" rIns="0" bIns="0" rtlCol="0">
            <a:spAutoFit/>
          </a:bodyPr>
          <a:lstStyle/>
          <a:p>
            <a:pPr marL="210820">
              <a:lnSpc>
                <a:spcPct val="100000"/>
              </a:lnSpc>
              <a:spcBef>
                <a:spcPts val="1245"/>
              </a:spcBef>
            </a:pPr>
            <a:r>
              <a:rPr sz="1800" b="1" spc="-65" dirty="0">
                <a:solidFill>
                  <a:srgbClr val="FFFFFF"/>
                </a:solidFill>
                <a:latin typeface="Arial"/>
                <a:cs typeface="Arial"/>
              </a:rPr>
              <a:t>Neo-Kantianism</a:t>
            </a:r>
            <a:endParaRPr sz="1800">
              <a:latin typeface="Arial"/>
              <a:cs typeface="Arial"/>
            </a:endParaRPr>
          </a:p>
        </p:txBody>
      </p:sp>
      <p:sp>
        <p:nvSpPr>
          <p:cNvPr id="13" name="object 13"/>
          <p:cNvSpPr/>
          <p:nvPr/>
        </p:nvSpPr>
        <p:spPr>
          <a:xfrm>
            <a:off x="3505276" y="4648212"/>
            <a:ext cx="1192136" cy="2057387"/>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7241540" y="6452108"/>
            <a:ext cx="1366520" cy="208279"/>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Image Courtesy:</a:t>
            </a:r>
            <a:r>
              <a:rPr sz="800" spc="25" dirty="0">
                <a:latin typeface="Calibri"/>
                <a:cs typeface="Calibri"/>
              </a:rPr>
              <a:t> </a:t>
            </a:r>
            <a:r>
              <a:rPr sz="800" spc="-65" dirty="0">
                <a:latin typeface="Calibri"/>
                <a:cs typeface="Calibri"/>
              </a:rPr>
              <a:t>britannica.co</a:t>
            </a:r>
            <a:r>
              <a:rPr sz="1800" spc="-97" baseline="9259" dirty="0">
                <a:solidFill>
                  <a:srgbClr val="8A8A8A"/>
                </a:solidFill>
                <a:latin typeface="Calibri"/>
                <a:cs typeface="Calibri"/>
              </a:rPr>
              <a:t>5</a:t>
            </a:r>
            <a:r>
              <a:rPr sz="800" spc="-65" dirty="0">
                <a:latin typeface="Calibri"/>
                <a:cs typeface="Calibri"/>
              </a:rPr>
              <a:t>m</a:t>
            </a:r>
            <a:r>
              <a:rPr sz="1800" spc="-97" baseline="9259" dirty="0">
                <a:solidFill>
                  <a:srgbClr val="8A8A8A"/>
                </a:solidFill>
                <a:latin typeface="Calibri"/>
                <a:cs typeface="Calibri"/>
              </a:rPr>
              <a:t>0</a:t>
            </a:r>
            <a:endParaRPr sz="1800" baseline="9259">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328676"/>
            <a:ext cx="8169275" cy="3442335"/>
          </a:xfrm>
          <a:prstGeom prst="rect">
            <a:avLst/>
          </a:prstGeom>
        </p:spPr>
        <p:txBody>
          <a:bodyPr vert="horz" wrap="square" lIns="0" tIns="12065" rIns="0" bIns="0" rtlCol="0">
            <a:spAutoFit/>
          </a:bodyPr>
          <a:lstStyle/>
          <a:p>
            <a:pPr marL="356870" marR="154940" indent="-344170">
              <a:lnSpc>
                <a:spcPct val="100000"/>
              </a:lnSpc>
              <a:spcBef>
                <a:spcPts val="95"/>
              </a:spcBef>
              <a:buFont typeface="Arial"/>
              <a:buChar char="•"/>
              <a:tabLst>
                <a:tab pos="356870" algn="l"/>
                <a:tab pos="357505" algn="l"/>
              </a:tabLst>
            </a:pPr>
            <a:r>
              <a:rPr sz="1900" spc="-5" dirty="0">
                <a:latin typeface="Arial"/>
                <a:cs typeface="Arial"/>
              </a:rPr>
              <a:t>Though Weber’s positions </a:t>
            </a:r>
            <a:r>
              <a:rPr sz="1900" spc="-10" dirty="0">
                <a:latin typeface="Arial"/>
                <a:cs typeface="Arial"/>
              </a:rPr>
              <a:t>were </a:t>
            </a:r>
            <a:r>
              <a:rPr sz="1900" spc="-5" dirty="0">
                <a:latin typeface="Arial"/>
                <a:cs typeface="Arial"/>
              </a:rPr>
              <a:t>not, of course, entirely </a:t>
            </a:r>
            <a:r>
              <a:rPr sz="1900" dirty="0">
                <a:latin typeface="Arial"/>
                <a:cs typeface="Arial"/>
              </a:rPr>
              <a:t>consistent  </a:t>
            </a:r>
            <a:r>
              <a:rPr sz="1900" spc="-5" dirty="0">
                <a:latin typeface="Arial"/>
                <a:cs typeface="Arial"/>
              </a:rPr>
              <a:t>throughout his </a:t>
            </a:r>
            <a:r>
              <a:rPr sz="1900" dirty="0">
                <a:latin typeface="Arial"/>
                <a:cs typeface="Arial"/>
              </a:rPr>
              <a:t>life, it is possible </a:t>
            </a:r>
            <a:r>
              <a:rPr sz="1900" spc="-5" dirty="0">
                <a:latin typeface="Arial"/>
                <a:cs typeface="Arial"/>
              </a:rPr>
              <a:t>to say that, </a:t>
            </a:r>
            <a:r>
              <a:rPr sz="1900" dirty="0">
                <a:latin typeface="Arial"/>
                <a:cs typeface="Arial"/>
              </a:rPr>
              <a:t>in </a:t>
            </a:r>
            <a:r>
              <a:rPr sz="1900" spc="-5" dirty="0">
                <a:latin typeface="Arial"/>
                <a:cs typeface="Arial"/>
              </a:rPr>
              <a:t>general, Weber rejected  the </a:t>
            </a:r>
            <a:r>
              <a:rPr sz="1900" dirty="0">
                <a:latin typeface="Arial"/>
                <a:cs typeface="Arial"/>
              </a:rPr>
              <a:t>view </a:t>
            </a:r>
            <a:r>
              <a:rPr sz="1900" spc="-5" dirty="0">
                <a:latin typeface="Arial"/>
                <a:cs typeface="Arial"/>
              </a:rPr>
              <a:t>attributable to some neo-Kantians (though not Rickert) that the  cultural </a:t>
            </a:r>
            <a:r>
              <a:rPr sz="1900" dirty="0">
                <a:latin typeface="Arial"/>
                <a:cs typeface="Arial"/>
              </a:rPr>
              <a:t>sciences </a:t>
            </a:r>
            <a:r>
              <a:rPr sz="1900" spc="-10" dirty="0">
                <a:latin typeface="Arial"/>
                <a:cs typeface="Arial"/>
              </a:rPr>
              <a:t>are </a:t>
            </a:r>
            <a:r>
              <a:rPr sz="1900" dirty="0">
                <a:latin typeface="Arial"/>
                <a:cs typeface="Arial"/>
              </a:rPr>
              <a:t>exclusively </a:t>
            </a:r>
            <a:r>
              <a:rPr sz="1900" spc="-5" dirty="0">
                <a:latin typeface="Arial"/>
                <a:cs typeface="Arial"/>
              </a:rPr>
              <a:t>concerned with the uniqueness of their  objects of study, and that the category of </a:t>
            </a:r>
            <a:r>
              <a:rPr sz="1900" dirty="0">
                <a:latin typeface="Arial"/>
                <a:cs typeface="Arial"/>
              </a:rPr>
              <a:t>causality is inapplicable in  </a:t>
            </a:r>
            <a:r>
              <a:rPr sz="1900" spc="-5" dirty="0">
                <a:latin typeface="Arial"/>
                <a:cs typeface="Arial"/>
              </a:rPr>
              <a:t>them.</a:t>
            </a:r>
            <a:endParaRPr sz="1900">
              <a:latin typeface="Arial"/>
              <a:cs typeface="Arial"/>
            </a:endParaRPr>
          </a:p>
          <a:p>
            <a:pPr>
              <a:lnSpc>
                <a:spcPct val="100000"/>
              </a:lnSpc>
              <a:spcBef>
                <a:spcPts val="25"/>
              </a:spcBef>
              <a:buFont typeface="Arial"/>
              <a:buChar char="•"/>
            </a:pPr>
            <a:endParaRPr sz="2750">
              <a:latin typeface="Times New Roman"/>
              <a:cs typeface="Times New Roman"/>
            </a:endParaRPr>
          </a:p>
          <a:p>
            <a:pPr marL="356870" marR="198120" indent="-344170">
              <a:lnSpc>
                <a:spcPct val="100000"/>
              </a:lnSpc>
              <a:buChar char="•"/>
              <a:tabLst>
                <a:tab pos="356870" algn="l"/>
                <a:tab pos="357505" algn="l"/>
              </a:tabLst>
            </a:pPr>
            <a:r>
              <a:rPr sz="1900" spc="-5" dirty="0">
                <a:latin typeface="Arial"/>
                <a:cs typeface="Arial"/>
              </a:rPr>
              <a:t>Weber was committed to neo-Kantian </a:t>
            </a:r>
            <a:r>
              <a:rPr sz="1900" dirty="0">
                <a:latin typeface="Arial"/>
                <a:cs typeface="Arial"/>
              </a:rPr>
              <a:t>insistence </a:t>
            </a:r>
            <a:r>
              <a:rPr sz="1900" spc="-5" dirty="0">
                <a:latin typeface="Arial"/>
                <a:cs typeface="Arial"/>
              </a:rPr>
              <a:t>on the methodological  peculiarities of the cultural</a:t>
            </a:r>
            <a:r>
              <a:rPr sz="1900" spc="0" dirty="0">
                <a:latin typeface="Arial"/>
                <a:cs typeface="Arial"/>
              </a:rPr>
              <a:t> </a:t>
            </a:r>
            <a:r>
              <a:rPr sz="1900" dirty="0">
                <a:latin typeface="Arial"/>
                <a:cs typeface="Arial"/>
              </a:rPr>
              <a:t>sciences.</a:t>
            </a:r>
            <a:endParaRPr sz="1900">
              <a:latin typeface="Arial"/>
              <a:cs typeface="Arial"/>
            </a:endParaRPr>
          </a:p>
          <a:p>
            <a:pPr>
              <a:lnSpc>
                <a:spcPct val="100000"/>
              </a:lnSpc>
              <a:spcBef>
                <a:spcPts val="25"/>
              </a:spcBef>
              <a:buFont typeface="Arial"/>
              <a:buChar char="•"/>
            </a:pPr>
            <a:endParaRPr sz="2750">
              <a:latin typeface="Times New Roman"/>
              <a:cs typeface="Times New Roman"/>
            </a:endParaRPr>
          </a:p>
          <a:p>
            <a:pPr marL="356870" indent="-344170">
              <a:lnSpc>
                <a:spcPct val="100000"/>
              </a:lnSpc>
              <a:buChar char="•"/>
              <a:tabLst>
                <a:tab pos="356870" algn="l"/>
                <a:tab pos="357505" algn="l"/>
              </a:tabLst>
            </a:pPr>
            <a:r>
              <a:rPr sz="1900" spc="-10" dirty="0">
                <a:latin typeface="Arial"/>
                <a:cs typeface="Arial"/>
              </a:rPr>
              <a:t>For </a:t>
            </a:r>
            <a:r>
              <a:rPr sz="1900" spc="-5" dirty="0">
                <a:latin typeface="Arial"/>
                <a:cs typeface="Arial"/>
              </a:rPr>
              <a:t>Weber, these peculiarities centered around the </a:t>
            </a:r>
            <a:r>
              <a:rPr sz="1900" b="1" spc="-100" dirty="0">
                <a:latin typeface="Arial"/>
                <a:cs typeface="Arial"/>
              </a:rPr>
              <a:t>two </a:t>
            </a:r>
            <a:r>
              <a:rPr sz="1900" spc="-5" dirty="0">
                <a:latin typeface="Arial"/>
                <a:cs typeface="Arial"/>
              </a:rPr>
              <a:t>related</a:t>
            </a:r>
            <a:r>
              <a:rPr sz="1900" spc="360" dirty="0">
                <a:latin typeface="Arial"/>
                <a:cs typeface="Arial"/>
              </a:rPr>
              <a:t> </a:t>
            </a:r>
            <a:r>
              <a:rPr sz="1900" spc="-5" dirty="0">
                <a:latin typeface="Arial"/>
                <a:cs typeface="Arial"/>
              </a:rPr>
              <a:t>concepts:</a:t>
            </a:r>
            <a:endParaRPr sz="1900">
              <a:latin typeface="Arial"/>
              <a:cs typeface="Arial"/>
            </a:endParaRPr>
          </a:p>
        </p:txBody>
      </p:sp>
      <p:sp>
        <p:nvSpPr>
          <p:cNvPr id="3" name="object 3"/>
          <p:cNvSpPr/>
          <p:nvPr/>
        </p:nvSpPr>
        <p:spPr>
          <a:xfrm>
            <a:off x="2432303" y="3770375"/>
            <a:ext cx="1959863" cy="6004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15374" y="3810000"/>
            <a:ext cx="1728470" cy="375920"/>
          </a:xfrm>
          <a:custGeom>
            <a:avLst/>
            <a:gdLst/>
            <a:ahLst/>
            <a:cxnLst/>
            <a:rect l="l" t="t" r="r" b="b"/>
            <a:pathLst>
              <a:path w="1728470" h="375920">
                <a:moveTo>
                  <a:pt x="1728025" y="0"/>
                </a:moveTo>
                <a:lnTo>
                  <a:pt x="0" y="375653"/>
                </a:lnTo>
              </a:path>
            </a:pathLst>
          </a:custGeom>
          <a:ln w="25400">
            <a:solidFill>
              <a:srgbClr val="4F81BD"/>
            </a:solidFill>
          </a:ln>
        </p:spPr>
        <p:txBody>
          <a:bodyPr wrap="square" lIns="0" tIns="0" rIns="0" bIns="0" rtlCol="0"/>
          <a:lstStyle/>
          <a:p>
            <a:endParaRPr/>
          </a:p>
        </p:txBody>
      </p:sp>
      <p:sp>
        <p:nvSpPr>
          <p:cNvPr id="5" name="object 5"/>
          <p:cNvSpPr/>
          <p:nvPr/>
        </p:nvSpPr>
        <p:spPr>
          <a:xfrm>
            <a:off x="2615368" y="4126033"/>
            <a:ext cx="84455" cy="86995"/>
          </a:xfrm>
          <a:custGeom>
            <a:avLst/>
            <a:gdLst/>
            <a:ahLst/>
            <a:cxnLst/>
            <a:rect l="l" t="t" r="r" b="b"/>
            <a:pathLst>
              <a:path w="84455" h="86995">
                <a:moveTo>
                  <a:pt x="83908" y="86868"/>
                </a:moveTo>
                <a:lnTo>
                  <a:pt x="0" y="59626"/>
                </a:lnTo>
                <a:lnTo>
                  <a:pt x="65023" y="0"/>
                </a:lnTo>
              </a:path>
            </a:pathLst>
          </a:custGeom>
          <a:ln w="25399">
            <a:solidFill>
              <a:srgbClr val="4F81BD"/>
            </a:solidFill>
          </a:ln>
        </p:spPr>
        <p:txBody>
          <a:bodyPr wrap="square" lIns="0" tIns="0" rIns="0" bIns="0" rtlCol="0"/>
          <a:lstStyle/>
          <a:p>
            <a:endParaRPr/>
          </a:p>
        </p:txBody>
      </p:sp>
      <p:sp>
        <p:nvSpPr>
          <p:cNvPr id="6" name="object 6"/>
          <p:cNvSpPr/>
          <p:nvPr/>
        </p:nvSpPr>
        <p:spPr>
          <a:xfrm>
            <a:off x="4294631" y="3773424"/>
            <a:ext cx="2188463" cy="6736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343400" y="3810000"/>
            <a:ext cx="1957070" cy="452120"/>
          </a:xfrm>
          <a:custGeom>
            <a:avLst/>
            <a:gdLst/>
            <a:ahLst/>
            <a:cxnLst/>
            <a:rect l="l" t="t" r="r" b="b"/>
            <a:pathLst>
              <a:path w="1957070" h="452120">
                <a:moveTo>
                  <a:pt x="0" y="0"/>
                </a:moveTo>
                <a:lnTo>
                  <a:pt x="1956701" y="451548"/>
                </a:lnTo>
              </a:path>
            </a:pathLst>
          </a:custGeom>
          <a:ln w="25400">
            <a:solidFill>
              <a:srgbClr val="4F81BD"/>
            </a:solidFill>
          </a:ln>
        </p:spPr>
        <p:txBody>
          <a:bodyPr wrap="square" lIns="0" tIns="0" rIns="0" bIns="0" rtlCol="0"/>
          <a:lstStyle/>
          <a:p>
            <a:endParaRPr/>
          </a:p>
        </p:txBody>
      </p:sp>
      <p:sp>
        <p:nvSpPr>
          <p:cNvPr id="8" name="object 8"/>
          <p:cNvSpPr/>
          <p:nvPr/>
        </p:nvSpPr>
        <p:spPr>
          <a:xfrm>
            <a:off x="6215857" y="4201095"/>
            <a:ext cx="84455" cy="86995"/>
          </a:xfrm>
          <a:custGeom>
            <a:avLst/>
            <a:gdLst/>
            <a:ahLst/>
            <a:cxnLst/>
            <a:rect l="l" t="t" r="r" b="b"/>
            <a:pathLst>
              <a:path w="84454" h="86995">
                <a:moveTo>
                  <a:pt x="19989" y="0"/>
                </a:moveTo>
                <a:lnTo>
                  <a:pt x="84239" y="60452"/>
                </a:lnTo>
                <a:lnTo>
                  <a:pt x="0" y="86626"/>
                </a:lnTo>
              </a:path>
            </a:pathLst>
          </a:custGeom>
          <a:ln w="25400">
            <a:solidFill>
              <a:srgbClr val="4F81BD"/>
            </a:solidFill>
          </a:ln>
        </p:spPr>
        <p:txBody>
          <a:bodyPr wrap="square" lIns="0" tIns="0" rIns="0" bIns="0" rtlCol="0"/>
          <a:lstStyle/>
          <a:p>
            <a:endParaRPr/>
          </a:p>
        </p:txBody>
      </p:sp>
      <p:sp>
        <p:nvSpPr>
          <p:cNvPr id="9" name="object 9"/>
          <p:cNvSpPr/>
          <p:nvPr/>
        </p:nvSpPr>
        <p:spPr>
          <a:xfrm>
            <a:off x="1395983" y="4309871"/>
            <a:ext cx="2084831" cy="7162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499615" y="4419600"/>
            <a:ext cx="1877567" cy="43281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447800" y="4343400"/>
            <a:ext cx="1981200" cy="6096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447800" y="4343400"/>
            <a:ext cx="1981200" cy="609600"/>
          </a:xfrm>
          <a:prstGeom prst="rect">
            <a:avLst/>
          </a:prstGeom>
          <a:ln w="12700">
            <a:solidFill>
              <a:srgbClr val="4A7EBB"/>
            </a:solidFill>
          </a:ln>
        </p:spPr>
        <p:txBody>
          <a:bodyPr vert="horz" wrap="square" lIns="0" tIns="152400" rIns="0" bIns="0" rtlCol="0">
            <a:spAutoFit/>
          </a:bodyPr>
          <a:lstStyle/>
          <a:p>
            <a:pPr marL="234950">
              <a:lnSpc>
                <a:spcPct val="100000"/>
              </a:lnSpc>
              <a:spcBef>
                <a:spcPts val="1200"/>
              </a:spcBef>
            </a:pPr>
            <a:r>
              <a:rPr sz="1800" b="1" spc="-20" dirty="0">
                <a:latin typeface="Calibri"/>
                <a:cs typeface="Calibri"/>
              </a:rPr>
              <a:t>Value-relevance</a:t>
            </a:r>
            <a:endParaRPr sz="1800">
              <a:latin typeface="Calibri"/>
              <a:cs typeface="Calibri"/>
            </a:endParaRPr>
          </a:p>
        </p:txBody>
      </p:sp>
      <p:sp>
        <p:nvSpPr>
          <p:cNvPr id="13" name="object 13"/>
          <p:cNvSpPr/>
          <p:nvPr/>
        </p:nvSpPr>
        <p:spPr>
          <a:xfrm>
            <a:off x="5129783" y="4309871"/>
            <a:ext cx="3151631" cy="7162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157215" y="4419600"/>
            <a:ext cx="3093719" cy="43281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5181600" y="4343400"/>
            <a:ext cx="3048000" cy="609600"/>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5181600" y="4343400"/>
            <a:ext cx="3048000" cy="609600"/>
          </a:xfrm>
          <a:prstGeom prst="rect">
            <a:avLst/>
          </a:prstGeom>
          <a:ln w="12700">
            <a:solidFill>
              <a:srgbClr val="4A7EBB"/>
            </a:solidFill>
          </a:ln>
        </p:spPr>
        <p:txBody>
          <a:bodyPr vert="horz" wrap="square" lIns="0" tIns="152400" rIns="0" bIns="0" rtlCol="0">
            <a:spAutoFit/>
          </a:bodyPr>
          <a:lstStyle/>
          <a:p>
            <a:pPr marL="158750">
              <a:lnSpc>
                <a:spcPct val="100000"/>
              </a:lnSpc>
              <a:spcBef>
                <a:spcPts val="1200"/>
              </a:spcBef>
            </a:pPr>
            <a:r>
              <a:rPr sz="1800" b="1" spc="-15" dirty="0">
                <a:latin typeface="Calibri"/>
                <a:cs typeface="Calibri"/>
              </a:rPr>
              <a:t>Interpretative</a:t>
            </a:r>
            <a:r>
              <a:rPr sz="1800" b="1" spc="-5" dirty="0">
                <a:latin typeface="Calibri"/>
                <a:cs typeface="Calibri"/>
              </a:rPr>
              <a:t> </a:t>
            </a:r>
            <a:r>
              <a:rPr sz="1800" b="1" spc="-15" dirty="0">
                <a:latin typeface="Calibri"/>
                <a:cs typeface="Calibri"/>
              </a:rPr>
              <a:t>understanding</a:t>
            </a:r>
            <a:endParaRPr sz="1800">
              <a:latin typeface="Calibri"/>
              <a:cs typeface="Calibri"/>
            </a:endParaRPr>
          </a:p>
        </p:txBody>
      </p:sp>
      <p:sp>
        <p:nvSpPr>
          <p:cNvPr id="17" name="object 17"/>
          <p:cNvSpPr/>
          <p:nvPr/>
        </p:nvSpPr>
        <p:spPr>
          <a:xfrm>
            <a:off x="3505200" y="5029212"/>
            <a:ext cx="1676285" cy="1828787"/>
          </a:xfrm>
          <a:prstGeom prst="rect">
            <a:avLst/>
          </a:prstGeom>
          <a:blipFill>
            <a:blip r:embed="rId10" cstate="print"/>
            <a:stretch>
              <a:fillRect/>
            </a:stretch>
          </a:blipFill>
        </p:spPr>
        <p:txBody>
          <a:bodyPr wrap="square" lIns="0" tIns="0" rIns="0" bIns="0" rtlCol="0"/>
          <a:lstStyle/>
          <a:p>
            <a:endParaRPr/>
          </a:p>
        </p:txBody>
      </p:sp>
      <p:sp>
        <p:nvSpPr>
          <p:cNvPr id="18" name="object 18"/>
          <p:cNvSpPr txBox="1"/>
          <p:nvPr/>
        </p:nvSpPr>
        <p:spPr>
          <a:xfrm>
            <a:off x="7317740" y="6580123"/>
            <a:ext cx="1085850" cy="146685"/>
          </a:xfrm>
          <a:prstGeom prst="rect">
            <a:avLst/>
          </a:prstGeom>
        </p:spPr>
        <p:txBody>
          <a:bodyPr vert="horz" wrap="square" lIns="0" tIns="11430" rIns="0" bIns="0" rtlCol="0">
            <a:spAutoFit/>
          </a:bodyPr>
          <a:lstStyle/>
          <a:p>
            <a:pPr marL="12700">
              <a:lnSpc>
                <a:spcPct val="100000"/>
              </a:lnSpc>
              <a:spcBef>
                <a:spcPts val="90"/>
              </a:spcBef>
            </a:pPr>
            <a:r>
              <a:rPr sz="800" spc="-10" dirty="0">
                <a:latin typeface="Calibri"/>
                <a:cs typeface="Calibri"/>
              </a:rPr>
              <a:t>Image Courtesy:</a:t>
            </a:r>
            <a:r>
              <a:rPr sz="800" spc="0" dirty="0">
                <a:latin typeface="Calibri"/>
                <a:cs typeface="Calibri"/>
              </a:rPr>
              <a:t> </a:t>
            </a:r>
            <a:r>
              <a:rPr sz="800" spc="-10" dirty="0">
                <a:latin typeface="Calibri"/>
                <a:cs typeface="Calibri"/>
              </a:rPr>
              <a:t>picses.eu</a:t>
            </a:r>
            <a:endParaRPr sz="800">
              <a:latin typeface="Calibri"/>
              <a:cs typeface="Calibri"/>
            </a:endParaRPr>
          </a:p>
        </p:txBody>
      </p:sp>
      <p:sp>
        <p:nvSpPr>
          <p:cNvPr id="19" name="object 19"/>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51</a:t>
            </a:r>
            <a:endParaRPr sz="12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246379"/>
            <a:ext cx="8367395" cy="3611879"/>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800" spc="-5" dirty="0">
                <a:latin typeface="Arial"/>
                <a:cs typeface="Arial"/>
              </a:rPr>
              <a:t>For Weber, </a:t>
            </a:r>
            <a:r>
              <a:rPr sz="2800" dirty="0">
                <a:latin typeface="Arial"/>
                <a:cs typeface="Arial"/>
              </a:rPr>
              <a:t>the cultural sciences differ from the  natural sciences in the distinctive </a:t>
            </a:r>
            <a:r>
              <a:rPr sz="2800" spc="-5" dirty="0">
                <a:latin typeface="Arial"/>
                <a:cs typeface="Arial"/>
              </a:rPr>
              <a:t>role </a:t>
            </a:r>
            <a:r>
              <a:rPr sz="2800" dirty="0">
                <a:latin typeface="Arial"/>
                <a:cs typeface="Arial"/>
              </a:rPr>
              <a:t>of valuations  in the formation of concepts, and in the distinctive  </a:t>
            </a:r>
            <a:r>
              <a:rPr sz="2800" spc="0" dirty="0">
                <a:latin typeface="Arial"/>
                <a:cs typeface="Arial"/>
              </a:rPr>
              <a:t>type </a:t>
            </a:r>
            <a:r>
              <a:rPr sz="2800" dirty="0">
                <a:latin typeface="Arial"/>
                <a:cs typeface="Arial"/>
              </a:rPr>
              <a:t>of </a:t>
            </a:r>
            <a:r>
              <a:rPr sz="2800" spc="-5" dirty="0">
                <a:latin typeface="Arial"/>
                <a:cs typeface="Arial"/>
              </a:rPr>
              <a:t>knowledge </a:t>
            </a:r>
            <a:r>
              <a:rPr sz="2800" dirty="0">
                <a:latin typeface="Arial"/>
                <a:cs typeface="Arial"/>
              </a:rPr>
              <a:t>involved in</a:t>
            </a:r>
            <a:r>
              <a:rPr sz="2800" spc="-110" dirty="0">
                <a:latin typeface="Arial"/>
                <a:cs typeface="Arial"/>
              </a:rPr>
              <a:t> </a:t>
            </a:r>
            <a:r>
              <a:rPr sz="2800" dirty="0">
                <a:latin typeface="Arial"/>
                <a:cs typeface="Arial"/>
              </a:rPr>
              <a:t>them.</a:t>
            </a:r>
            <a:endParaRPr sz="2800">
              <a:latin typeface="Arial"/>
              <a:cs typeface="Arial"/>
            </a:endParaRPr>
          </a:p>
          <a:p>
            <a:pPr>
              <a:lnSpc>
                <a:spcPct val="100000"/>
              </a:lnSpc>
              <a:spcBef>
                <a:spcPts val="40"/>
              </a:spcBef>
              <a:buFont typeface="Arial"/>
              <a:buChar char="•"/>
            </a:pPr>
            <a:endParaRPr sz="4050">
              <a:latin typeface="Times New Roman"/>
              <a:cs typeface="Times New Roman"/>
            </a:endParaRPr>
          </a:p>
          <a:p>
            <a:pPr marL="356870" marR="47625" indent="-344170">
              <a:lnSpc>
                <a:spcPct val="100000"/>
              </a:lnSpc>
              <a:buChar char="•"/>
              <a:tabLst>
                <a:tab pos="356870" algn="l"/>
                <a:tab pos="357505" algn="l"/>
              </a:tabLst>
            </a:pPr>
            <a:r>
              <a:rPr sz="2800" spc="0" dirty="0">
                <a:latin typeface="Arial"/>
                <a:cs typeface="Arial"/>
              </a:rPr>
              <a:t>A </a:t>
            </a:r>
            <a:r>
              <a:rPr sz="2800" b="1" spc="-145" dirty="0">
                <a:latin typeface="Arial"/>
                <a:cs typeface="Arial"/>
              </a:rPr>
              <a:t>third </a:t>
            </a:r>
            <a:r>
              <a:rPr sz="2800" dirty="0">
                <a:latin typeface="Arial"/>
                <a:cs typeface="Arial"/>
              </a:rPr>
              <a:t>area of </a:t>
            </a:r>
            <a:r>
              <a:rPr sz="2800" spc="-5" dirty="0">
                <a:latin typeface="Arial"/>
                <a:cs typeface="Arial"/>
              </a:rPr>
              <a:t>methodological </a:t>
            </a:r>
            <a:r>
              <a:rPr sz="2800" dirty="0">
                <a:latin typeface="Arial"/>
                <a:cs typeface="Arial"/>
              </a:rPr>
              <a:t>differences </a:t>
            </a:r>
            <a:r>
              <a:rPr sz="2800" spc="-5" dirty="0">
                <a:latin typeface="Arial"/>
                <a:cs typeface="Arial"/>
              </a:rPr>
              <a:t>was  </a:t>
            </a:r>
            <a:r>
              <a:rPr sz="2800" dirty="0">
                <a:latin typeface="Arial"/>
                <a:cs typeface="Arial"/>
              </a:rPr>
              <a:t>thought by </a:t>
            </a:r>
            <a:r>
              <a:rPr sz="2800" spc="-5" dirty="0">
                <a:latin typeface="Arial"/>
                <a:cs typeface="Arial"/>
              </a:rPr>
              <a:t>Weber </a:t>
            </a:r>
            <a:r>
              <a:rPr sz="2800" spc="0" dirty="0">
                <a:latin typeface="Arial"/>
                <a:cs typeface="Arial"/>
              </a:rPr>
              <a:t>to </a:t>
            </a:r>
            <a:r>
              <a:rPr sz="2800" dirty="0">
                <a:latin typeface="Arial"/>
                <a:cs typeface="Arial"/>
              </a:rPr>
              <a:t>be the use of ‘idealisations’</a:t>
            </a:r>
            <a:r>
              <a:rPr sz="2800" spc="-160" dirty="0">
                <a:latin typeface="Arial"/>
                <a:cs typeface="Arial"/>
              </a:rPr>
              <a:t> </a:t>
            </a:r>
            <a:r>
              <a:rPr sz="2800" dirty="0">
                <a:latin typeface="Arial"/>
                <a:cs typeface="Arial"/>
              </a:rPr>
              <a:t>in  the cultural</a:t>
            </a:r>
            <a:r>
              <a:rPr sz="2800" spc="-75" dirty="0">
                <a:latin typeface="Arial"/>
                <a:cs typeface="Arial"/>
              </a:rPr>
              <a:t> </a:t>
            </a:r>
            <a:r>
              <a:rPr sz="2800" dirty="0">
                <a:latin typeface="Arial"/>
                <a:cs typeface="Arial"/>
              </a:rPr>
              <a:t>sciences.</a:t>
            </a:r>
            <a:endParaRPr sz="2800">
              <a:latin typeface="Arial"/>
              <a:cs typeface="Arial"/>
            </a:endParaRPr>
          </a:p>
        </p:txBody>
      </p:sp>
      <p:sp>
        <p:nvSpPr>
          <p:cNvPr id="3" name="object 3"/>
          <p:cNvSpPr/>
          <p:nvPr/>
        </p:nvSpPr>
        <p:spPr>
          <a:xfrm>
            <a:off x="914400" y="4038612"/>
            <a:ext cx="7239000" cy="198118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089140" y="6503923"/>
            <a:ext cx="1024890" cy="146685"/>
          </a:xfrm>
          <a:prstGeom prst="rect">
            <a:avLst/>
          </a:prstGeom>
        </p:spPr>
        <p:txBody>
          <a:bodyPr vert="horz" wrap="square" lIns="0" tIns="11430" rIns="0" bIns="0" rtlCol="0">
            <a:spAutoFit/>
          </a:bodyPr>
          <a:lstStyle/>
          <a:p>
            <a:pPr marL="12700">
              <a:lnSpc>
                <a:spcPct val="100000"/>
              </a:lnSpc>
              <a:spcBef>
                <a:spcPts val="90"/>
              </a:spcBef>
            </a:pPr>
            <a:r>
              <a:rPr sz="800" spc="-10" dirty="0">
                <a:latin typeface="Calibri"/>
                <a:cs typeface="Calibri"/>
              </a:rPr>
              <a:t>Image courtesy:</a:t>
            </a:r>
            <a:r>
              <a:rPr sz="800" dirty="0">
                <a:latin typeface="Calibri"/>
                <a:cs typeface="Calibri"/>
              </a:rPr>
              <a:t> </a:t>
            </a:r>
            <a:r>
              <a:rPr sz="800" spc="-15" dirty="0">
                <a:latin typeface="Calibri"/>
                <a:cs typeface="Calibri"/>
              </a:rPr>
              <a:t>unc.edu</a:t>
            </a:r>
            <a:endParaRPr sz="800">
              <a:latin typeface="Calibri"/>
              <a:cs typeface="Calibri"/>
            </a:endParaRPr>
          </a:p>
        </p:txBody>
      </p:sp>
      <p:sp>
        <p:nvSpPr>
          <p:cNvPr id="5" name="object 5"/>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52</a:t>
            </a:r>
            <a:endParaRPr sz="12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5207" y="237236"/>
            <a:ext cx="4055110" cy="512445"/>
          </a:xfrm>
          <a:prstGeom prst="rect">
            <a:avLst/>
          </a:prstGeom>
        </p:spPr>
        <p:txBody>
          <a:bodyPr vert="horz" wrap="square" lIns="0" tIns="11430" rIns="0" bIns="0" rtlCol="0">
            <a:spAutoFit/>
          </a:bodyPr>
          <a:lstStyle/>
          <a:p>
            <a:pPr marL="12700">
              <a:lnSpc>
                <a:spcPct val="100000"/>
              </a:lnSpc>
              <a:spcBef>
                <a:spcPts val="90"/>
              </a:spcBef>
            </a:pPr>
            <a:r>
              <a:rPr sz="3200" b="1" spc="-25" dirty="0">
                <a:latin typeface="Calibri"/>
                <a:cs typeface="Calibri"/>
              </a:rPr>
              <a:t>Interpretative</a:t>
            </a:r>
            <a:r>
              <a:rPr sz="3200" b="1" spc="25" dirty="0">
                <a:latin typeface="Calibri"/>
                <a:cs typeface="Calibri"/>
              </a:rPr>
              <a:t> </a:t>
            </a:r>
            <a:r>
              <a:rPr sz="3200" b="1" spc="-5" dirty="0">
                <a:latin typeface="Calibri"/>
                <a:cs typeface="Calibri"/>
              </a:rPr>
              <a:t>Sociology</a:t>
            </a:r>
            <a:endParaRPr sz="3200">
              <a:latin typeface="Calibri"/>
              <a:cs typeface="Calibri"/>
            </a:endParaRPr>
          </a:p>
        </p:txBody>
      </p:sp>
      <p:sp>
        <p:nvSpPr>
          <p:cNvPr id="3" name="object 3"/>
          <p:cNvSpPr/>
          <p:nvPr/>
        </p:nvSpPr>
        <p:spPr>
          <a:xfrm>
            <a:off x="4282439" y="880871"/>
            <a:ext cx="731519" cy="8717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602480" y="1194815"/>
            <a:ext cx="91439" cy="914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43400" y="914400"/>
            <a:ext cx="609600" cy="762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343400" y="914400"/>
            <a:ext cx="609600" cy="762000"/>
          </a:xfrm>
          <a:custGeom>
            <a:avLst/>
            <a:gdLst/>
            <a:ahLst/>
            <a:cxnLst/>
            <a:rect l="l" t="t" r="r" b="b"/>
            <a:pathLst>
              <a:path w="609600" h="762000">
                <a:moveTo>
                  <a:pt x="0" y="457200"/>
                </a:moveTo>
                <a:lnTo>
                  <a:pt x="152400" y="457200"/>
                </a:lnTo>
                <a:lnTo>
                  <a:pt x="152400" y="0"/>
                </a:lnTo>
                <a:lnTo>
                  <a:pt x="457200" y="0"/>
                </a:lnTo>
                <a:lnTo>
                  <a:pt x="457200" y="457200"/>
                </a:lnTo>
                <a:lnTo>
                  <a:pt x="609600" y="457200"/>
                </a:lnTo>
                <a:lnTo>
                  <a:pt x="304800" y="762000"/>
                </a:lnTo>
                <a:lnTo>
                  <a:pt x="0" y="457200"/>
                </a:lnTo>
                <a:close/>
              </a:path>
            </a:pathLst>
          </a:custGeom>
          <a:ln w="12700">
            <a:solidFill>
              <a:srgbClr val="98B954"/>
            </a:solidFill>
          </a:ln>
        </p:spPr>
        <p:txBody>
          <a:bodyPr wrap="square" lIns="0" tIns="0" rIns="0" bIns="0" rtlCol="0"/>
          <a:lstStyle/>
          <a:p>
            <a:endParaRPr/>
          </a:p>
        </p:txBody>
      </p:sp>
      <p:sp>
        <p:nvSpPr>
          <p:cNvPr id="7" name="object 7"/>
          <p:cNvSpPr/>
          <p:nvPr/>
        </p:nvSpPr>
        <p:spPr>
          <a:xfrm>
            <a:off x="1395983" y="1947671"/>
            <a:ext cx="6580631" cy="20878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74648" y="1941575"/>
            <a:ext cx="6693407" cy="201167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447800" y="1981200"/>
            <a:ext cx="6477000" cy="19812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1447800" y="1981200"/>
            <a:ext cx="6477000" cy="1981200"/>
          </a:xfrm>
          <a:prstGeom prst="rect">
            <a:avLst/>
          </a:prstGeom>
          <a:ln w="12700">
            <a:solidFill>
              <a:srgbClr val="7D60A0"/>
            </a:solidFill>
          </a:ln>
        </p:spPr>
        <p:txBody>
          <a:bodyPr vert="horz" wrap="square" lIns="0" tIns="64135" rIns="0" bIns="0" rtlCol="0">
            <a:spAutoFit/>
          </a:bodyPr>
          <a:lstStyle/>
          <a:p>
            <a:pPr marL="155575" marR="147320" indent="-635" algn="ctr">
              <a:lnSpc>
                <a:spcPct val="100000"/>
              </a:lnSpc>
              <a:spcBef>
                <a:spcPts val="505"/>
              </a:spcBef>
            </a:pPr>
            <a:r>
              <a:rPr sz="2400" spc="-5" dirty="0">
                <a:latin typeface="Arial"/>
                <a:cs typeface="Arial"/>
              </a:rPr>
              <a:t>‘Sociology </a:t>
            </a:r>
            <a:r>
              <a:rPr sz="2400" spc="-10" dirty="0">
                <a:latin typeface="Arial"/>
                <a:cs typeface="Arial"/>
              </a:rPr>
              <a:t>(in </a:t>
            </a:r>
            <a:r>
              <a:rPr sz="2400" dirty="0">
                <a:latin typeface="Arial"/>
                <a:cs typeface="Arial"/>
              </a:rPr>
              <a:t>the sense </a:t>
            </a:r>
            <a:r>
              <a:rPr sz="2400" spc="-5" dirty="0">
                <a:latin typeface="Arial"/>
                <a:cs typeface="Arial"/>
              </a:rPr>
              <a:t>in which this highly  ambiguous word is used here) is </a:t>
            </a:r>
            <a:r>
              <a:rPr sz="2400" dirty="0">
                <a:latin typeface="Arial"/>
                <a:cs typeface="Arial"/>
              </a:rPr>
              <a:t>a </a:t>
            </a:r>
            <a:r>
              <a:rPr sz="2400" b="1" spc="-85" dirty="0">
                <a:latin typeface="Arial"/>
                <a:cs typeface="Arial"/>
              </a:rPr>
              <a:t>science  </a:t>
            </a:r>
            <a:r>
              <a:rPr sz="2400" spc="-5" dirty="0">
                <a:latin typeface="Arial"/>
                <a:cs typeface="Arial"/>
              </a:rPr>
              <a:t>which attempts </a:t>
            </a:r>
            <a:r>
              <a:rPr sz="2400" dirty="0">
                <a:latin typeface="Arial"/>
                <a:cs typeface="Arial"/>
              </a:rPr>
              <a:t>the </a:t>
            </a:r>
            <a:r>
              <a:rPr sz="2400" b="1" spc="-100" dirty="0">
                <a:latin typeface="Arial"/>
                <a:cs typeface="Arial"/>
              </a:rPr>
              <a:t>interpretive </a:t>
            </a:r>
            <a:r>
              <a:rPr sz="2400" b="1" spc="-110" dirty="0">
                <a:latin typeface="Arial"/>
                <a:cs typeface="Arial"/>
              </a:rPr>
              <a:t>understanding  </a:t>
            </a:r>
            <a:r>
              <a:rPr sz="2400" b="1" spc="-120" dirty="0">
                <a:latin typeface="Arial"/>
                <a:cs typeface="Arial"/>
              </a:rPr>
              <a:t>of </a:t>
            </a:r>
            <a:r>
              <a:rPr sz="2400" b="1" spc="-105" dirty="0">
                <a:latin typeface="Arial"/>
                <a:cs typeface="Arial"/>
              </a:rPr>
              <a:t>social action </a:t>
            </a:r>
            <a:r>
              <a:rPr sz="2400" spc="-5" dirty="0">
                <a:latin typeface="Arial"/>
                <a:cs typeface="Arial"/>
              </a:rPr>
              <a:t>in order thereby </a:t>
            </a:r>
            <a:r>
              <a:rPr sz="2400" dirty="0">
                <a:latin typeface="Arial"/>
                <a:cs typeface="Arial"/>
              </a:rPr>
              <a:t>to </a:t>
            </a:r>
            <a:r>
              <a:rPr sz="2400" spc="-5" dirty="0">
                <a:latin typeface="Arial"/>
                <a:cs typeface="Arial"/>
              </a:rPr>
              <a:t>arrive </a:t>
            </a:r>
            <a:r>
              <a:rPr sz="2400" dirty="0">
                <a:latin typeface="Arial"/>
                <a:cs typeface="Arial"/>
              </a:rPr>
              <a:t>at a  </a:t>
            </a:r>
            <a:r>
              <a:rPr sz="2400" b="1" spc="-85" dirty="0">
                <a:latin typeface="Arial"/>
                <a:cs typeface="Arial"/>
              </a:rPr>
              <a:t>causal </a:t>
            </a:r>
            <a:r>
              <a:rPr sz="2400" b="1" spc="-95" dirty="0">
                <a:latin typeface="Arial"/>
                <a:cs typeface="Arial"/>
              </a:rPr>
              <a:t>explanation </a:t>
            </a:r>
            <a:r>
              <a:rPr sz="2400" dirty="0">
                <a:latin typeface="Arial"/>
                <a:cs typeface="Arial"/>
              </a:rPr>
              <a:t>of </a:t>
            </a:r>
            <a:r>
              <a:rPr sz="2400" spc="-5" dirty="0">
                <a:latin typeface="Arial"/>
                <a:cs typeface="Arial"/>
              </a:rPr>
              <a:t>its course </a:t>
            </a:r>
            <a:r>
              <a:rPr sz="2400" dirty="0">
                <a:latin typeface="Arial"/>
                <a:cs typeface="Arial"/>
              </a:rPr>
              <a:t>and</a:t>
            </a:r>
            <a:r>
              <a:rPr sz="2400" spc="40" dirty="0">
                <a:latin typeface="Arial"/>
                <a:cs typeface="Arial"/>
              </a:rPr>
              <a:t> </a:t>
            </a:r>
            <a:r>
              <a:rPr sz="2400" spc="-5" dirty="0">
                <a:latin typeface="Arial"/>
                <a:cs typeface="Arial"/>
              </a:rPr>
              <a:t>effects.’</a:t>
            </a:r>
            <a:endParaRPr sz="2400">
              <a:latin typeface="Arial"/>
              <a:cs typeface="Arial"/>
            </a:endParaRPr>
          </a:p>
        </p:txBody>
      </p:sp>
      <p:sp>
        <p:nvSpPr>
          <p:cNvPr id="11" name="object 11"/>
          <p:cNvSpPr/>
          <p:nvPr/>
        </p:nvSpPr>
        <p:spPr>
          <a:xfrm>
            <a:off x="3048000" y="4114812"/>
            <a:ext cx="3276599" cy="2552687"/>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53</a:t>
            </a:r>
            <a:endParaRPr sz="12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213995" marR="5080">
              <a:lnSpc>
                <a:spcPct val="100000"/>
              </a:lnSpc>
              <a:spcBef>
                <a:spcPts val="90"/>
              </a:spcBef>
            </a:pPr>
            <a:r>
              <a:rPr sz="3800" spc="-10" dirty="0">
                <a:latin typeface="Arial"/>
                <a:cs typeface="Arial"/>
              </a:rPr>
              <a:t>An exposition </a:t>
            </a:r>
            <a:r>
              <a:rPr sz="3800" spc="-5" dirty="0">
                <a:latin typeface="Arial"/>
                <a:cs typeface="Arial"/>
              </a:rPr>
              <a:t>of </a:t>
            </a:r>
            <a:r>
              <a:rPr sz="3800" spc="-10" dirty="0">
                <a:latin typeface="Arial"/>
                <a:cs typeface="Arial"/>
              </a:rPr>
              <a:t>Weber’s  </a:t>
            </a:r>
            <a:r>
              <a:rPr sz="3800" spc="-5" dirty="0">
                <a:latin typeface="Arial"/>
                <a:cs typeface="Arial"/>
              </a:rPr>
              <a:t>methodological </a:t>
            </a:r>
            <a:r>
              <a:rPr sz="3800" spc="-10" dirty="0">
                <a:latin typeface="Arial"/>
                <a:cs typeface="Arial"/>
              </a:rPr>
              <a:t>position </a:t>
            </a:r>
            <a:r>
              <a:rPr sz="3800" spc="-5" dirty="0">
                <a:latin typeface="Arial"/>
                <a:cs typeface="Arial"/>
              </a:rPr>
              <a:t>can </a:t>
            </a:r>
            <a:r>
              <a:rPr sz="3800" spc="-10" dirty="0">
                <a:latin typeface="Arial"/>
                <a:cs typeface="Arial"/>
              </a:rPr>
              <a:t>usefully  </a:t>
            </a:r>
            <a:r>
              <a:rPr sz="3800" spc="-5" dirty="0">
                <a:latin typeface="Arial"/>
                <a:cs typeface="Arial"/>
              </a:rPr>
              <a:t>proceed </a:t>
            </a:r>
            <a:r>
              <a:rPr sz="3800" spc="-10" dirty="0">
                <a:latin typeface="Arial"/>
                <a:cs typeface="Arial"/>
              </a:rPr>
              <a:t>with </a:t>
            </a:r>
            <a:r>
              <a:rPr sz="3800" spc="-5" dirty="0">
                <a:latin typeface="Arial"/>
                <a:cs typeface="Arial"/>
              </a:rPr>
              <a:t>an </a:t>
            </a:r>
            <a:r>
              <a:rPr sz="3800" spc="-10" dirty="0">
                <a:latin typeface="Arial"/>
                <a:cs typeface="Arial"/>
              </a:rPr>
              <a:t>analysis </a:t>
            </a:r>
            <a:r>
              <a:rPr sz="3800" spc="-5" dirty="0">
                <a:latin typeface="Arial"/>
                <a:cs typeface="Arial"/>
              </a:rPr>
              <a:t>of each of  the </a:t>
            </a:r>
            <a:r>
              <a:rPr sz="3800" spc="-10" dirty="0">
                <a:latin typeface="Arial"/>
                <a:cs typeface="Arial"/>
              </a:rPr>
              <a:t>concepts </a:t>
            </a:r>
            <a:r>
              <a:rPr sz="3800" spc="-5" dirty="0">
                <a:latin typeface="Arial"/>
                <a:cs typeface="Arial"/>
              </a:rPr>
              <a:t>and contrasts </a:t>
            </a:r>
            <a:r>
              <a:rPr sz="3800" spc="-10" dirty="0">
                <a:latin typeface="Arial"/>
                <a:cs typeface="Arial"/>
              </a:rPr>
              <a:t>involved in  </a:t>
            </a:r>
            <a:r>
              <a:rPr sz="3800" spc="-5" dirty="0">
                <a:latin typeface="Arial"/>
                <a:cs typeface="Arial"/>
              </a:rPr>
              <a:t>the</a:t>
            </a:r>
            <a:r>
              <a:rPr sz="3800" spc="-30" dirty="0">
                <a:latin typeface="Arial"/>
                <a:cs typeface="Arial"/>
              </a:rPr>
              <a:t> </a:t>
            </a:r>
            <a:r>
              <a:rPr sz="3800" spc="-5" dirty="0">
                <a:latin typeface="Arial"/>
                <a:cs typeface="Arial"/>
              </a:rPr>
              <a:t>definition.</a:t>
            </a:r>
            <a:endParaRPr sz="3800">
              <a:latin typeface="Arial"/>
              <a:cs typeface="Arial"/>
            </a:endParaRPr>
          </a:p>
        </p:txBody>
      </p:sp>
      <p:sp>
        <p:nvSpPr>
          <p:cNvPr id="3" name="object 3"/>
          <p:cNvSpPr/>
          <p:nvPr/>
        </p:nvSpPr>
        <p:spPr>
          <a:xfrm>
            <a:off x="76200" y="3336924"/>
            <a:ext cx="2285999" cy="34448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784340" y="6427723"/>
            <a:ext cx="1522730" cy="146685"/>
          </a:xfrm>
          <a:prstGeom prst="rect">
            <a:avLst/>
          </a:prstGeom>
        </p:spPr>
        <p:txBody>
          <a:bodyPr vert="horz" wrap="square" lIns="0" tIns="11430" rIns="0" bIns="0" rtlCol="0">
            <a:spAutoFit/>
          </a:bodyPr>
          <a:lstStyle/>
          <a:p>
            <a:pPr marL="12700">
              <a:lnSpc>
                <a:spcPct val="100000"/>
              </a:lnSpc>
              <a:spcBef>
                <a:spcPts val="90"/>
              </a:spcBef>
            </a:pPr>
            <a:r>
              <a:rPr sz="800" spc="-10" dirty="0">
                <a:latin typeface="Calibri"/>
                <a:cs typeface="Calibri"/>
              </a:rPr>
              <a:t>Image courtesy:</a:t>
            </a:r>
            <a:r>
              <a:rPr sz="800" spc="60" dirty="0">
                <a:latin typeface="Calibri"/>
                <a:cs typeface="Calibri"/>
              </a:rPr>
              <a:t> </a:t>
            </a:r>
            <a:r>
              <a:rPr sz="800" spc="-10" dirty="0">
                <a:latin typeface="Calibri"/>
                <a:cs typeface="Calibri"/>
              </a:rPr>
              <a:t>press.princeton.edu</a:t>
            </a:r>
            <a:endParaRPr sz="800">
              <a:latin typeface="Calibri"/>
              <a:cs typeface="Calibri"/>
            </a:endParaRPr>
          </a:p>
        </p:txBody>
      </p:sp>
      <p:sp>
        <p:nvSpPr>
          <p:cNvPr id="5" name="object 5"/>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54</a:t>
            </a:r>
            <a:endParaRPr sz="12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985" rIns="0" bIns="0" rtlCol="0">
            <a:spAutoFit/>
          </a:bodyPr>
          <a:lstStyle/>
          <a:p>
            <a:pPr marL="213995" marR="5080">
              <a:lnSpc>
                <a:spcPct val="101499"/>
              </a:lnSpc>
              <a:spcBef>
                <a:spcPts val="55"/>
              </a:spcBef>
            </a:pPr>
            <a:r>
              <a:rPr spc="-5" dirty="0">
                <a:latin typeface="Arial"/>
                <a:cs typeface="Arial"/>
              </a:rPr>
              <a:t>Concept </a:t>
            </a:r>
            <a:r>
              <a:rPr dirty="0">
                <a:latin typeface="Arial"/>
                <a:cs typeface="Arial"/>
              </a:rPr>
              <a:t>of Social Action: the characterization</a:t>
            </a:r>
            <a:r>
              <a:rPr spc="-120" dirty="0">
                <a:latin typeface="Arial"/>
                <a:cs typeface="Arial"/>
              </a:rPr>
              <a:t> </a:t>
            </a:r>
            <a:r>
              <a:rPr spc="-5" dirty="0">
                <a:latin typeface="Arial"/>
                <a:cs typeface="Arial"/>
              </a:rPr>
              <a:t>of  </a:t>
            </a:r>
            <a:r>
              <a:rPr dirty="0">
                <a:latin typeface="Arial"/>
                <a:cs typeface="Arial"/>
              </a:rPr>
              <a:t>Sociology in terms of the understanding</a:t>
            </a:r>
            <a:r>
              <a:rPr spc="-135" dirty="0">
                <a:latin typeface="Arial"/>
                <a:cs typeface="Arial"/>
              </a:rPr>
              <a:t> </a:t>
            </a:r>
            <a:r>
              <a:rPr spc="-5" dirty="0">
                <a:latin typeface="Arial"/>
                <a:cs typeface="Arial"/>
              </a:rPr>
              <a:t>and</a:t>
            </a:r>
          </a:p>
        </p:txBody>
      </p:sp>
      <p:sp>
        <p:nvSpPr>
          <p:cNvPr id="3" name="object 3"/>
          <p:cNvSpPr txBox="1"/>
          <p:nvPr/>
        </p:nvSpPr>
        <p:spPr>
          <a:xfrm>
            <a:off x="575530" y="1100085"/>
            <a:ext cx="7924800" cy="880110"/>
          </a:xfrm>
          <a:prstGeom prst="rect">
            <a:avLst/>
          </a:prstGeom>
        </p:spPr>
        <p:txBody>
          <a:bodyPr vert="horz" wrap="square" lIns="0" tIns="13335" rIns="0" bIns="0" rtlCol="0">
            <a:spAutoFit/>
          </a:bodyPr>
          <a:lstStyle/>
          <a:p>
            <a:pPr marL="12700" marR="5080">
              <a:lnSpc>
                <a:spcPct val="100000"/>
              </a:lnSpc>
              <a:spcBef>
                <a:spcPts val="105"/>
              </a:spcBef>
            </a:pPr>
            <a:r>
              <a:rPr sz="2800" dirty="0">
                <a:latin typeface="Arial"/>
                <a:cs typeface="Arial"/>
              </a:rPr>
              <a:t>explanation of social action involves </a:t>
            </a:r>
            <a:r>
              <a:rPr sz="2800" b="1" spc="-140" dirty="0">
                <a:latin typeface="Arial"/>
                <a:cs typeface="Arial"/>
              </a:rPr>
              <a:t>two </a:t>
            </a:r>
            <a:r>
              <a:rPr sz="2800" spc="-5" dirty="0">
                <a:latin typeface="Arial"/>
                <a:cs typeface="Arial"/>
              </a:rPr>
              <a:t>important  </a:t>
            </a:r>
            <a:r>
              <a:rPr sz="2800" dirty="0">
                <a:latin typeface="Arial"/>
                <a:cs typeface="Arial"/>
              </a:rPr>
              <a:t>contrasts.</a:t>
            </a:r>
            <a:endParaRPr sz="2800">
              <a:latin typeface="Arial"/>
              <a:cs typeface="Arial"/>
            </a:endParaRPr>
          </a:p>
        </p:txBody>
      </p:sp>
      <p:sp>
        <p:nvSpPr>
          <p:cNvPr id="4" name="object 4"/>
          <p:cNvSpPr/>
          <p:nvPr/>
        </p:nvSpPr>
        <p:spPr>
          <a:xfrm>
            <a:off x="2279903" y="1880616"/>
            <a:ext cx="316991" cy="104241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38450" y="1905000"/>
            <a:ext cx="1905" cy="813435"/>
          </a:xfrm>
          <a:custGeom>
            <a:avLst/>
            <a:gdLst/>
            <a:ahLst/>
            <a:cxnLst/>
            <a:rect l="l" t="t" r="r" b="b"/>
            <a:pathLst>
              <a:path w="1905" h="813435">
                <a:moveTo>
                  <a:pt x="1536" y="0"/>
                </a:moveTo>
                <a:lnTo>
                  <a:pt x="0" y="813054"/>
                </a:lnTo>
              </a:path>
            </a:pathLst>
          </a:custGeom>
          <a:ln w="25400">
            <a:solidFill>
              <a:srgbClr val="8064A2"/>
            </a:solidFill>
          </a:ln>
        </p:spPr>
        <p:txBody>
          <a:bodyPr wrap="square" lIns="0" tIns="0" rIns="0" bIns="0" rtlCol="0"/>
          <a:lstStyle/>
          <a:p>
            <a:endParaRPr/>
          </a:p>
        </p:txBody>
      </p:sp>
      <p:sp>
        <p:nvSpPr>
          <p:cNvPr id="6" name="object 6"/>
          <p:cNvSpPr/>
          <p:nvPr/>
        </p:nvSpPr>
        <p:spPr>
          <a:xfrm>
            <a:off x="2394136" y="2641771"/>
            <a:ext cx="88900" cy="76835"/>
          </a:xfrm>
          <a:custGeom>
            <a:avLst/>
            <a:gdLst/>
            <a:ahLst/>
            <a:cxnLst/>
            <a:rect l="l" t="t" r="r" b="b"/>
            <a:pathLst>
              <a:path w="88900" h="76835">
                <a:moveTo>
                  <a:pt x="88900" y="165"/>
                </a:moveTo>
                <a:lnTo>
                  <a:pt x="44310" y="76288"/>
                </a:lnTo>
                <a:lnTo>
                  <a:pt x="0" y="0"/>
                </a:lnTo>
              </a:path>
            </a:pathLst>
          </a:custGeom>
          <a:ln w="25400">
            <a:solidFill>
              <a:srgbClr val="8064A2"/>
            </a:solidFill>
          </a:ln>
        </p:spPr>
        <p:txBody>
          <a:bodyPr wrap="square" lIns="0" tIns="0" rIns="0" bIns="0" rtlCol="0"/>
          <a:lstStyle/>
          <a:p>
            <a:endParaRPr/>
          </a:p>
        </p:txBody>
      </p:sp>
      <p:sp>
        <p:nvSpPr>
          <p:cNvPr id="7" name="object 7"/>
          <p:cNvSpPr/>
          <p:nvPr/>
        </p:nvSpPr>
        <p:spPr>
          <a:xfrm>
            <a:off x="100583" y="3090671"/>
            <a:ext cx="4980431" cy="201167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7160" y="3112007"/>
            <a:ext cx="4971287" cy="189890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52400" y="3124200"/>
            <a:ext cx="4876800" cy="1905000"/>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52400" y="3124200"/>
            <a:ext cx="4876800" cy="1905000"/>
          </a:xfrm>
          <a:prstGeom prst="rect">
            <a:avLst/>
          </a:prstGeom>
          <a:ln w="12700">
            <a:solidFill>
              <a:srgbClr val="7D60A0"/>
            </a:solidFill>
          </a:ln>
        </p:spPr>
        <p:txBody>
          <a:bodyPr vert="horz" wrap="square" lIns="0" tIns="73660" rIns="0" bIns="0" rtlCol="0">
            <a:spAutoFit/>
          </a:bodyPr>
          <a:lstStyle/>
          <a:p>
            <a:pPr marL="173990" marR="167640" indent="-3810" algn="ctr">
              <a:lnSpc>
                <a:spcPct val="100000"/>
              </a:lnSpc>
              <a:spcBef>
                <a:spcPts val="580"/>
              </a:spcBef>
            </a:pPr>
            <a:r>
              <a:rPr sz="1900" spc="-5" dirty="0">
                <a:latin typeface="Arial"/>
                <a:cs typeface="Arial"/>
              </a:rPr>
              <a:t>Weber </a:t>
            </a:r>
            <a:r>
              <a:rPr sz="1900" dirty="0">
                <a:latin typeface="Arial"/>
                <a:cs typeface="Arial"/>
              </a:rPr>
              <a:t>distinguished </a:t>
            </a:r>
            <a:r>
              <a:rPr sz="1900" spc="-5" dirty="0">
                <a:latin typeface="Arial"/>
                <a:cs typeface="Arial"/>
              </a:rPr>
              <a:t>the paradigmatic  objects of </a:t>
            </a:r>
            <a:r>
              <a:rPr sz="1900" dirty="0">
                <a:latin typeface="Arial"/>
                <a:cs typeface="Arial"/>
              </a:rPr>
              <a:t>sociological </a:t>
            </a:r>
            <a:r>
              <a:rPr sz="1900" spc="-5" dirty="0">
                <a:latin typeface="Arial"/>
                <a:cs typeface="Arial"/>
              </a:rPr>
              <a:t>knowledge for him  (individual </a:t>
            </a:r>
            <a:r>
              <a:rPr sz="1900" dirty="0">
                <a:latin typeface="Arial"/>
                <a:cs typeface="Arial"/>
              </a:rPr>
              <a:t>social actions, </a:t>
            </a:r>
            <a:r>
              <a:rPr sz="1900" spc="-5" dirty="0">
                <a:latin typeface="Arial"/>
                <a:cs typeface="Arial"/>
              </a:rPr>
              <a:t>their meanings  and </a:t>
            </a:r>
            <a:r>
              <a:rPr sz="1900" dirty="0">
                <a:latin typeface="Arial"/>
                <a:cs typeface="Arial"/>
              </a:rPr>
              <a:t>causes) </a:t>
            </a:r>
            <a:r>
              <a:rPr sz="1900" spc="-5" dirty="0">
                <a:latin typeface="Arial"/>
                <a:cs typeface="Arial"/>
              </a:rPr>
              <a:t>from the </a:t>
            </a:r>
            <a:r>
              <a:rPr sz="1900" dirty="0">
                <a:latin typeface="Arial"/>
                <a:cs typeface="Arial"/>
              </a:rPr>
              <a:t>‘supra-individual’  social </a:t>
            </a:r>
            <a:r>
              <a:rPr sz="1900" spc="-5" dirty="0">
                <a:latin typeface="Arial"/>
                <a:cs typeface="Arial"/>
              </a:rPr>
              <a:t>entities (states, </a:t>
            </a:r>
            <a:r>
              <a:rPr sz="1900" dirty="0">
                <a:latin typeface="Arial"/>
                <a:cs typeface="Arial"/>
              </a:rPr>
              <a:t>institutions, classes,  collective consciousness, </a:t>
            </a:r>
            <a:r>
              <a:rPr sz="1900" spc="-5" dirty="0">
                <a:latin typeface="Arial"/>
                <a:cs typeface="Arial"/>
              </a:rPr>
              <a:t>or whatever)</a:t>
            </a:r>
            <a:r>
              <a:rPr sz="1900" spc="-20" dirty="0">
                <a:latin typeface="Arial"/>
                <a:cs typeface="Arial"/>
              </a:rPr>
              <a:t> </a:t>
            </a:r>
            <a:r>
              <a:rPr sz="1900" spc="-15" dirty="0">
                <a:latin typeface="Arial"/>
                <a:cs typeface="Arial"/>
              </a:rPr>
              <a:t>--</a:t>
            </a:r>
            <a:endParaRPr sz="1900">
              <a:latin typeface="Arial"/>
              <a:cs typeface="Arial"/>
            </a:endParaRPr>
          </a:p>
        </p:txBody>
      </p:sp>
      <p:sp>
        <p:nvSpPr>
          <p:cNvPr id="11" name="object 11"/>
          <p:cNvSpPr/>
          <p:nvPr/>
        </p:nvSpPr>
        <p:spPr>
          <a:xfrm>
            <a:off x="5135880" y="3901440"/>
            <a:ext cx="966215" cy="316991"/>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181600" y="4038600"/>
            <a:ext cx="737235" cy="1905"/>
          </a:xfrm>
          <a:custGeom>
            <a:avLst/>
            <a:gdLst/>
            <a:ahLst/>
            <a:cxnLst/>
            <a:rect l="l" t="t" r="r" b="b"/>
            <a:pathLst>
              <a:path w="737235" h="1904">
                <a:moveTo>
                  <a:pt x="0" y="0"/>
                </a:moveTo>
                <a:lnTo>
                  <a:pt x="736854" y="1536"/>
                </a:lnTo>
              </a:path>
            </a:pathLst>
          </a:custGeom>
          <a:ln w="25400">
            <a:solidFill>
              <a:srgbClr val="4F81BD"/>
            </a:solidFill>
          </a:ln>
        </p:spPr>
        <p:txBody>
          <a:bodyPr wrap="square" lIns="0" tIns="0" rIns="0" bIns="0" rtlCol="0"/>
          <a:lstStyle/>
          <a:p>
            <a:endParaRPr/>
          </a:p>
        </p:txBody>
      </p:sp>
      <p:sp>
        <p:nvSpPr>
          <p:cNvPr id="13" name="object 13"/>
          <p:cNvSpPr/>
          <p:nvPr/>
        </p:nvSpPr>
        <p:spPr>
          <a:xfrm>
            <a:off x="5842158" y="3995522"/>
            <a:ext cx="76835" cy="88900"/>
          </a:xfrm>
          <a:custGeom>
            <a:avLst/>
            <a:gdLst/>
            <a:ahLst/>
            <a:cxnLst/>
            <a:rect l="l" t="t" r="r" b="b"/>
            <a:pathLst>
              <a:path w="76835" h="88900">
                <a:moveTo>
                  <a:pt x="190" y="0"/>
                </a:moveTo>
                <a:lnTo>
                  <a:pt x="76301" y="44615"/>
                </a:lnTo>
                <a:lnTo>
                  <a:pt x="0" y="88899"/>
                </a:lnTo>
              </a:path>
            </a:pathLst>
          </a:custGeom>
          <a:ln w="25400">
            <a:solidFill>
              <a:srgbClr val="4F81BD"/>
            </a:solidFill>
          </a:ln>
        </p:spPr>
        <p:txBody>
          <a:bodyPr wrap="square" lIns="0" tIns="0" rIns="0" bIns="0" rtlCol="0"/>
          <a:lstStyle/>
          <a:p>
            <a:endParaRPr/>
          </a:p>
        </p:txBody>
      </p:sp>
      <p:sp>
        <p:nvSpPr>
          <p:cNvPr id="14" name="object 14"/>
          <p:cNvSpPr/>
          <p:nvPr/>
        </p:nvSpPr>
        <p:spPr>
          <a:xfrm>
            <a:off x="6196583" y="3090671"/>
            <a:ext cx="2846831" cy="2011679"/>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6181344" y="3060192"/>
            <a:ext cx="2892551" cy="1996439"/>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6248400" y="3124200"/>
            <a:ext cx="2743200" cy="1905000"/>
          </a:xfrm>
          <a:prstGeom prst="rect">
            <a:avLst/>
          </a:prstGeom>
          <a:blipFill>
            <a:blip r:embed="rId9" cstate="print"/>
            <a:stretch>
              <a:fillRect/>
            </a:stretch>
          </a:blipFill>
        </p:spPr>
        <p:txBody>
          <a:bodyPr wrap="square" lIns="0" tIns="0" rIns="0" bIns="0" rtlCol="0"/>
          <a:lstStyle/>
          <a:p>
            <a:endParaRPr/>
          </a:p>
        </p:txBody>
      </p:sp>
      <p:sp>
        <p:nvSpPr>
          <p:cNvPr id="17" name="object 17"/>
          <p:cNvSpPr txBox="1"/>
          <p:nvPr/>
        </p:nvSpPr>
        <p:spPr>
          <a:xfrm>
            <a:off x="6248400" y="3124200"/>
            <a:ext cx="2743200" cy="1905000"/>
          </a:xfrm>
          <a:prstGeom prst="rect">
            <a:avLst/>
          </a:prstGeom>
          <a:ln w="12700">
            <a:solidFill>
              <a:srgbClr val="46AAC5"/>
            </a:solidFill>
          </a:ln>
        </p:spPr>
        <p:txBody>
          <a:bodyPr vert="horz" wrap="square" lIns="0" tIns="27940" rIns="0" bIns="0" rtlCol="0">
            <a:spAutoFit/>
          </a:bodyPr>
          <a:lstStyle/>
          <a:p>
            <a:pPr marL="131445" marR="125730" indent="635" algn="ctr">
              <a:lnSpc>
                <a:spcPct val="100000"/>
              </a:lnSpc>
              <a:spcBef>
                <a:spcPts val="220"/>
              </a:spcBef>
            </a:pPr>
            <a:r>
              <a:rPr sz="2000" spc="-5" dirty="0">
                <a:latin typeface="Arial"/>
                <a:cs typeface="Arial"/>
              </a:rPr>
              <a:t>-- </a:t>
            </a:r>
            <a:r>
              <a:rPr sz="2000" spc="-10" dirty="0">
                <a:latin typeface="Arial"/>
                <a:cs typeface="Arial"/>
              </a:rPr>
              <a:t>whose existence </a:t>
            </a:r>
            <a:r>
              <a:rPr sz="2000" spc="-15" dirty="0">
                <a:latin typeface="Arial"/>
                <a:cs typeface="Arial"/>
              </a:rPr>
              <a:t>is  </a:t>
            </a:r>
            <a:r>
              <a:rPr sz="2000" spc="-10" dirty="0">
                <a:latin typeface="Arial"/>
                <a:cs typeface="Arial"/>
              </a:rPr>
              <a:t>supposed </a:t>
            </a:r>
            <a:r>
              <a:rPr sz="2000" spc="-15" dirty="0">
                <a:latin typeface="Arial"/>
                <a:cs typeface="Arial"/>
              </a:rPr>
              <a:t>in </a:t>
            </a:r>
            <a:r>
              <a:rPr sz="2000" spc="-10" dirty="0">
                <a:latin typeface="Arial"/>
                <a:cs typeface="Arial"/>
              </a:rPr>
              <a:t>much  sociological theorising  and also everyday  thinking about social  relations.</a:t>
            </a:r>
            <a:endParaRPr sz="2000">
              <a:latin typeface="Arial"/>
              <a:cs typeface="Arial"/>
            </a:endParaRPr>
          </a:p>
        </p:txBody>
      </p:sp>
      <p:sp>
        <p:nvSpPr>
          <p:cNvPr id="18" name="object 18"/>
          <p:cNvSpPr/>
          <p:nvPr/>
        </p:nvSpPr>
        <p:spPr>
          <a:xfrm>
            <a:off x="0" y="5330952"/>
            <a:ext cx="3051047" cy="1527047"/>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2816" y="3429000"/>
            <a:ext cx="4989575" cy="58521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0731" y="3629116"/>
            <a:ext cx="4481029" cy="34711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7340" y="369684"/>
            <a:ext cx="8503285" cy="5745480"/>
          </a:xfrm>
          <a:prstGeom prst="rect">
            <a:avLst/>
          </a:prstGeom>
        </p:spPr>
        <p:txBody>
          <a:bodyPr vert="horz" wrap="square" lIns="0" tIns="13335" rIns="0" bIns="0" rtlCol="0">
            <a:spAutoFit/>
          </a:bodyPr>
          <a:lstStyle/>
          <a:p>
            <a:pPr marL="356235" marR="5080" indent="-343535">
              <a:lnSpc>
                <a:spcPct val="100000"/>
              </a:lnSpc>
              <a:spcBef>
                <a:spcPts val="105"/>
              </a:spcBef>
              <a:buFont typeface="Arial"/>
              <a:buChar char="•"/>
              <a:tabLst>
                <a:tab pos="356870" algn="l"/>
                <a:tab pos="357505" algn="l"/>
              </a:tabLst>
            </a:pPr>
            <a:r>
              <a:rPr sz="2800" spc="-5" dirty="0">
                <a:latin typeface="Arial"/>
                <a:cs typeface="Arial"/>
              </a:rPr>
              <a:t>Weber </a:t>
            </a:r>
            <a:r>
              <a:rPr sz="2800" dirty="0">
                <a:latin typeface="Arial"/>
                <a:cs typeface="Arial"/>
              </a:rPr>
              <a:t>does not actually deny the existence of</a:t>
            </a:r>
            <a:r>
              <a:rPr sz="2800" spc="-145" dirty="0">
                <a:latin typeface="Arial"/>
                <a:cs typeface="Arial"/>
              </a:rPr>
              <a:t> </a:t>
            </a:r>
            <a:r>
              <a:rPr sz="2800" spc="0" dirty="0">
                <a:latin typeface="Arial"/>
                <a:cs typeface="Arial"/>
              </a:rPr>
              <a:t>such  </a:t>
            </a:r>
            <a:r>
              <a:rPr sz="2800" dirty="0">
                <a:latin typeface="Arial"/>
                <a:cs typeface="Arial"/>
              </a:rPr>
              <a:t>‘entities’, but </a:t>
            </a:r>
            <a:r>
              <a:rPr sz="2800" spc="-5" dirty="0">
                <a:latin typeface="Arial"/>
                <a:cs typeface="Arial"/>
              </a:rPr>
              <a:t>argues </a:t>
            </a:r>
            <a:r>
              <a:rPr sz="2800" dirty="0">
                <a:latin typeface="Arial"/>
                <a:cs typeface="Arial"/>
              </a:rPr>
              <a:t>that for interpretative sociology  they must be ‘treated as solely the resultants </a:t>
            </a:r>
            <a:r>
              <a:rPr sz="2800" spc="-5" dirty="0">
                <a:latin typeface="Arial"/>
                <a:cs typeface="Arial"/>
              </a:rPr>
              <a:t>and  modes </a:t>
            </a:r>
            <a:r>
              <a:rPr sz="2800" dirty="0">
                <a:latin typeface="Arial"/>
                <a:cs typeface="Arial"/>
              </a:rPr>
              <a:t>of organisation of the particular acts </a:t>
            </a:r>
            <a:r>
              <a:rPr sz="2800" spc="-5" dirty="0">
                <a:latin typeface="Arial"/>
                <a:cs typeface="Arial"/>
              </a:rPr>
              <a:t>of  individual</a:t>
            </a:r>
            <a:r>
              <a:rPr sz="2800" spc="-40" dirty="0">
                <a:latin typeface="Arial"/>
                <a:cs typeface="Arial"/>
              </a:rPr>
              <a:t> </a:t>
            </a:r>
            <a:r>
              <a:rPr sz="2800" dirty="0">
                <a:latin typeface="Arial"/>
                <a:cs typeface="Arial"/>
              </a:rPr>
              <a:t>persons…’</a:t>
            </a:r>
            <a:endParaRPr sz="2800">
              <a:latin typeface="Arial"/>
              <a:cs typeface="Arial"/>
            </a:endParaRPr>
          </a:p>
          <a:p>
            <a:pPr>
              <a:lnSpc>
                <a:spcPct val="100000"/>
              </a:lnSpc>
              <a:spcBef>
                <a:spcPts val="35"/>
              </a:spcBef>
              <a:buFont typeface="Arial"/>
              <a:buChar char="•"/>
            </a:pPr>
            <a:endParaRPr sz="4050">
              <a:latin typeface="Times New Roman"/>
              <a:cs typeface="Times New Roman"/>
            </a:endParaRPr>
          </a:p>
          <a:p>
            <a:pPr marL="356235" indent="-343535">
              <a:lnSpc>
                <a:spcPct val="100000"/>
              </a:lnSpc>
              <a:spcBef>
                <a:spcPts val="5"/>
              </a:spcBef>
              <a:buChar char="•"/>
              <a:tabLst>
                <a:tab pos="356870" algn="l"/>
                <a:tab pos="357505" algn="l"/>
              </a:tabLst>
            </a:pPr>
            <a:r>
              <a:rPr sz="2800" spc="-5" dirty="0">
                <a:latin typeface="Arial"/>
                <a:cs typeface="Arial"/>
              </a:rPr>
              <a:t>Weber’s </a:t>
            </a:r>
            <a:r>
              <a:rPr sz="2800" dirty="0">
                <a:latin typeface="Arial"/>
                <a:cs typeface="Arial"/>
              </a:rPr>
              <a:t>position here </a:t>
            </a:r>
            <a:r>
              <a:rPr sz="2800" spc="-5" dirty="0">
                <a:latin typeface="Arial"/>
                <a:cs typeface="Arial"/>
              </a:rPr>
              <a:t>would </a:t>
            </a:r>
            <a:r>
              <a:rPr sz="2800" dirty="0">
                <a:latin typeface="Arial"/>
                <a:cs typeface="Arial"/>
              </a:rPr>
              <a:t>now be </a:t>
            </a:r>
            <a:r>
              <a:rPr sz="2800" spc="-5" dirty="0">
                <a:latin typeface="Arial"/>
                <a:cs typeface="Arial"/>
              </a:rPr>
              <a:t>regarded</a:t>
            </a:r>
            <a:r>
              <a:rPr sz="2800" spc="-30" dirty="0">
                <a:latin typeface="Arial"/>
                <a:cs typeface="Arial"/>
              </a:rPr>
              <a:t> </a:t>
            </a:r>
            <a:r>
              <a:rPr sz="2800" spc="-5" dirty="0">
                <a:latin typeface="Arial"/>
                <a:cs typeface="Arial"/>
              </a:rPr>
              <a:t>as</a:t>
            </a:r>
            <a:endParaRPr sz="2800">
              <a:latin typeface="Arial"/>
              <a:cs typeface="Arial"/>
            </a:endParaRPr>
          </a:p>
          <a:p>
            <a:pPr marL="356870" marR="40640" indent="4507865">
              <a:lnSpc>
                <a:spcPct val="100000"/>
              </a:lnSpc>
            </a:pPr>
            <a:r>
              <a:rPr sz="2800" dirty="0">
                <a:latin typeface="Arial"/>
                <a:cs typeface="Arial"/>
              </a:rPr>
              <a:t>, involving the claim  that insofar as collectivities </a:t>
            </a:r>
            <a:r>
              <a:rPr sz="2800" spc="-5" dirty="0">
                <a:latin typeface="Arial"/>
                <a:cs typeface="Arial"/>
              </a:rPr>
              <a:t>may </a:t>
            </a:r>
            <a:r>
              <a:rPr sz="2800" dirty="0">
                <a:latin typeface="Arial"/>
                <a:cs typeface="Arial"/>
              </a:rPr>
              <a:t>be said </a:t>
            </a:r>
            <a:r>
              <a:rPr sz="2800" spc="0" dirty="0">
                <a:latin typeface="Arial"/>
                <a:cs typeface="Arial"/>
              </a:rPr>
              <a:t>to </a:t>
            </a:r>
            <a:r>
              <a:rPr sz="2800" dirty="0">
                <a:latin typeface="Arial"/>
                <a:cs typeface="Arial"/>
              </a:rPr>
              <a:t>have  characteristics </a:t>
            </a:r>
            <a:r>
              <a:rPr sz="2800" spc="-5" dirty="0">
                <a:latin typeface="Arial"/>
                <a:cs typeface="Arial"/>
              </a:rPr>
              <a:t>independent </a:t>
            </a:r>
            <a:r>
              <a:rPr sz="2800" dirty="0">
                <a:latin typeface="Arial"/>
                <a:cs typeface="Arial"/>
              </a:rPr>
              <a:t>of the </a:t>
            </a:r>
            <a:r>
              <a:rPr sz="2800" spc="-5" dirty="0">
                <a:latin typeface="Arial"/>
                <a:cs typeface="Arial"/>
              </a:rPr>
              <a:t>individuals </a:t>
            </a:r>
            <a:r>
              <a:rPr sz="2800" dirty="0">
                <a:latin typeface="Arial"/>
                <a:cs typeface="Arial"/>
              </a:rPr>
              <a:t>which  make them up, those characteristics are </a:t>
            </a:r>
            <a:r>
              <a:rPr sz="2800" spc="0" dirty="0">
                <a:latin typeface="Arial"/>
                <a:cs typeface="Arial"/>
              </a:rPr>
              <a:t>to </a:t>
            </a:r>
            <a:r>
              <a:rPr sz="2800" dirty="0">
                <a:latin typeface="Arial"/>
                <a:cs typeface="Arial"/>
              </a:rPr>
              <a:t>be  explained in terms of </a:t>
            </a:r>
            <a:r>
              <a:rPr sz="2800" spc="-5" dirty="0">
                <a:latin typeface="Arial"/>
                <a:cs typeface="Arial"/>
              </a:rPr>
              <a:t>individual </a:t>
            </a:r>
            <a:r>
              <a:rPr sz="2800" dirty="0">
                <a:latin typeface="Arial"/>
                <a:cs typeface="Arial"/>
              </a:rPr>
              <a:t>actors and their  actions.</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37236"/>
            <a:ext cx="5135245" cy="512445"/>
          </a:xfrm>
          <a:prstGeom prst="rect">
            <a:avLst/>
          </a:prstGeom>
        </p:spPr>
        <p:txBody>
          <a:bodyPr vert="horz" wrap="square" lIns="0" tIns="11430" rIns="0" bIns="0" rtlCol="0">
            <a:spAutoFit/>
          </a:bodyPr>
          <a:lstStyle/>
          <a:p>
            <a:pPr marL="12700">
              <a:lnSpc>
                <a:spcPct val="100000"/>
              </a:lnSpc>
              <a:spcBef>
                <a:spcPts val="90"/>
              </a:spcBef>
            </a:pPr>
            <a:r>
              <a:rPr sz="3200" b="1" spc="-10" dirty="0">
                <a:latin typeface="Calibri"/>
                <a:cs typeface="Calibri"/>
              </a:rPr>
              <a:t>Methodological</a:t>
            </a:r>
            <a:r>
              <a:rPr sz="3200" b="1" spc="0" dirty="0">
                <a:latin typeface="Calibri"/>
                <a:cs typeface="Calibri"/>
              </a:rPr>
              <a:t> </a:t>
            </a:r>
            <a:r>
              <a:rPr sz="3200" b="1" spc="-10" dirty="0">
                <a:latin typeface="Calibri"/>
                <a:cs typeface="Calibri"/>
              </a:rPr>
              <a:t>Individualism:</a:t>
            </a:r>
            <a:endParaRPr sz="3200">
              <a:latin typeface="Calibri"/>
              <a:cs typeface="Calibri"/>
            </a:endParaRPr>
          </a:p>
        </p:txBody>
      </p:sp>
      <p:sp>
        <p:nvSpPr>
          <p:cNvPr id="3" name="object 3"/>
          <p:cNvSpPr/>
          <p:nvPr/>
        </p:nvSpPr>
        <p:spPr>
          <a:xfrm>
            <a:off x="2660903" y="813816"/>
            <a:ext cx="316991" cy="111861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19438" y="838200"/>
            <a:ext cx="1905" cy="889635"/>
          </a:xfrm>
          <a:custGeom>
            <a:avLst/>
            <a:gdLst/>
            <a:ahLst/>
            <a:cxnLst/>
            <a:rect l="l" t="t" r="r" b="b"/>
            <a:pathLst>
              <a:path w="1905" h="889635">
                <a:moveTo>
                  <a:pt x="1549" y="0"/>
                </a:moveTo>
                <a:lnTo>
                  <a:pt x="0" y="889254"/>
                </a:lnTo>
              </a:path>
            </a:pathLst>
          </a:custGeom>
          <a:ln w="25399">
            <a:solidFill>
              <a:srgbClr val="000000"/>
            </a:solidFill>
          </a:ln>
        </p:spPr>
        <p:txBody>
          <a:bodyPr wrap="square" lIns="0" tIns="0" rIns="0" bIns="0" rtlCol="0"/>
          <a:lstStyle/>
          <a:p>
            <a:endParaRPr/>
          </a:p>
        </p:txBody>
      </p:sp>
      <p:sp>
        <p:nvSpPr>
          <p:cNvPr id="5" name="object 5"/>
          <p:cNvSpPr/>
          <p:nvPr/>
        </p:nvSpPr>
        <p:spPr>
          <a:xfrm>
            <a:off x="2775121" y="1651176"/>
            <a:ext cx="88900" cy="76835"/>
          </a:xfrm>
          <a:custGeom>
            <a:avLst/>
            <a:gdLst/>
            <a:ahLst/>
            <a:cxnLst/>
            <a:rect l="l" t="t" r="r" b="b"/>
            <a:pathLst>
              <a:path w="88900" h="76835">
                <a:moveTo>
                  <a:pt x="88900" y="152"/>
                </a:moveTo>
                <a:lnTo>
                  <a:pt x="44323" y="76276"/>
                </a:lnTo>
                <a:lnTo>
                  <a:pt x="0" y="0"/>
                </a:lnTo>
              </a:path>
            </a:pathLst>
          </a:custGeom>
          <a:ln w="25399">
            <a:solidFill>
              <a:srgbClr val="000000"/>
            </a:solidFill>
          </a:ln>
        </p:spPr>
        <p:txBody>
          <a:bodyPr wrap="square" lIns="0" tIns="0" rIns="0" bIns="0" rtlCol="0"/>
          <a:lstStyle/>
          <a:p>
            <a:endParaRPr/>
          </a:p>
        </p:txBody>
      </p:sp>
      <p:sp>
        <p:nvSpPr>
          <p:cNvPr id="6" name="object 6"/>
          <p:cNvSpPr/>
          <p:nvPr/>
        </p:nvSpPr>
        <p:spPr>
          <a:xfrm>
            <a:off x="176783" y="1871471"/>
            <a:ext cx="4751831" cy="20116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3360" y="1792224"/>
            <a:ext cx="4748783" cy="2090927"/>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28600" y="1905000"/>
            <a:ext cx="4648200" cy="190500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28600" y="1905000"/>
            <a:ext cx="4648200" cy="1905000"/>
          </a:xfrm>
          <a:custGeom>
            <a:avLst/>
            <a:gdLst/>
            <a:ahLst/>
            <a:cxnLst/>
            <a:rect l="l" t="t" r="r" b="b"/>
            <a:pathLst>
              <a:path w="4648200" h="1905000">
                <a:moveTo>
                  <a:pt x="0" y="0"/>
                </a:moveTo>
                <a:lnTo>
                  <a:pt x="4648200" y="0"/>
                </a:lnTo>
                <a:lnTo>
                  <a:pt x="4648200" y="1905000"/>
                </a:lnTo>
                <a:lnTo>
                  <a:pt x="0" y="1905000"/>
                </a:lnTo>
                <a:lnTo>
                  <a:pt x="0" y="0"/>
                </a:lnTo>
                <a:close/>
              </a:path>
            </a:pathLst>
          </a:custGeom>
          <a:ln w="12700">
            <a:solidFill>
              <a:srgbClr val="000000"/>
            </a:solidFill>
          </a:ln>
        </p:spPr>
        <p:txBody>
          <a:bodyPr wrap="square" lIns="0" tIns="0" rIns="0" bIns="0" rtlCol="0"/>
          <a:lstStyle/>
          <a:p>
            <a:endParaRPr/>
          </a:p>
        </p:txBody>
      </p:sp>
      <p:sp>
        <p:nvSpPr>
          <p:cNvPr id="10" name="object 10"/>
          <p:cNvSpPr txBox="1"/>
          <p:nvPr/>
        </p:nvSpPr>
        <p:spPr>
          <a:xfrm>
            <a:off x="408737" y="1872488"/>
            <a:ext cx="4291330" cy="1947545"/>
          </a:xfrm>
          <a:prstGeom prst="rect">
            <a:avLst/>
          </a:prstGeom>
        </p:spPr>
        <p:txBody>
          <a:bodyPr vert="horz" wrap="square" lIns="0" tIns="13970" rIns="0" bIns="0" rtlCol="0">
            <a:spAutoFit/>
          </a:bodyPr>
          <a:lstStyle/>
          <a:p>
            <a:pPr marL="12065" marR="5080" algn="ctr">
              <a:lnSpc>
                <a:spcPct val="100000"/>
              </a:lnSpc>
              <a:spcBef>
                <a:spcPts val="110"/>
              </a:spcBef>
            </a:pPr>
            <a:r>
              <a:rPr sz="2100" dirty="0">
                <a:latin typeface="Arial"/>
                <a:cs typeface="Arial"/>
              </a:rPr>
              <a:t>Theoretical positions </a:t>
            </a:r>
            <a:r>
              <a:rPr sz="2100" spc="0" dirty="0">
                <a:latin typeface="Arial"/>
                <a:cs typeface="Arial"/>
              </a:rPr>
              <a:t>holding </a:t>
            </a:r>
            <a:r>
              <a:rPr sz="2100" dirty="0">
                <a:latin typeface="Arial"/>
                <a:cs typeface="Arial"/>
              </a:rPr>
              <a:t>that  adequate sociological accounts  necessarily involve </a:t>
            </a:r>
            <a:r>
              <a:rPr sz="2100" spc="-5" dirty="0">
                <a:latin typeface="Arial"/>
                <a:cs typeface="Arial"/>
              </a:rPr>
              <a:t>reference to  </a:t>
            </a:r>
            <a:r>
              <a:rPr sz="2100" dirty="0">
                <a:latin typeface="Arial"/>
                <a:cs typeface="Arial"/>
              </a:rPr>
              <a:t>persons, their interpretations </a:t>
            </a:r>
            <a:r>
              <a:rPr sz="2100" spc="0" dirty="0">
                <a:latin typeface="Arial"/>
                <a:cs typeface="Arial"/>
              </a:rPr>
              <a:t>of</a:t>
            </a:r>
            <a:r>
              <a:rPr sz="2100" spc="-210" dirty="0">
                <a:latin typeface="Arial"/>
                <a:cs typeface="Arial"/>
              </a:rPr>
              <a:t> </a:t>
            </a:r>
            <a:r>
              <a:rPr sz="2100" dirty="0">
                <a:latin typeface="Arial"/>
                <a:cs typeface="Arial"/>
              </a:rPr>
              <a:t>their  circumstances </a:t>
            </a:r>
            <a:r>
              <a:rPr sz="2100" spc="0" dirty="0">
                <a:latin typeface="Arial"/>
                <a:cs typeface="Arial"/>
              </a:rPr>
              <a:t>and </a:t>
            </a:r>
            <a:r>
              <a:rPr sz="2100" dirty="0">
                <a:latin typeface="Arial"/>
                <a:cs typeface="Arial"/>
              </a:rPr>
              <a:t>the reasons </a:t>
            </a:r>
            <a:r>
              <a:rPr sz="2100" spc="0" dirty="0">
                <a:latin typeface="Arial"/>
                <a:cs typeface="Arial"/>
              </a:rPr>
              <a:t>and  </a:t>
            </a:r>
            <a:r>
              <a:rPr sz="2100" dirty="0">
                <a:latin typeface="Arial"/>
                <a:cs typeface="Arial"/>
              </a:rPr>
              <a:t>motives </a:t>
            </a:r>
            <a:r>
              <a:rPr sz="2100" spc="-5" dirty="0">
                <a:latin typeface="Arial"/>
                <a:cs typeface="Arial"/>
              </a:rPr>
              <a:t>for </a:t>
            </a:r>
            <a:r>
              <a:rPr sz="2100" dirty="0">
                <a:latin typeface="Arial"/>
                <a:cs typeface="Arial"/>
              </a:rPr>
              <a:t>the actions they</a:t>
            </a:r>
            <a:r>
              <a:rPr sz="2100" spc="-165" dirty="0">
                <a:latin typeface="Arial"/>
                <a:cs typeface="Arial"/>
              </a:rPr>
              <a:t> </a:t>
            </a:r>
            <a:r>
              <a:rPr sz="2100" dirty="0">
                <a:latin typeface="Arial"/>
                <a:cs typeface="Arial"/>
              </a:rPr>
              <a:t>take.</a:t>
            </a:r>
            <a:endParaRPr sz="2100">
              <a:latin typeface="Arial"/>
              <a:cs typeface="Arial"/>
            </a:endParaRPr>
          </a:p>
        </p:txBody>
      </p:sp>
      <p:sp>
        <p:nvSpPr>
          <p:cNvPr id="11" name="object 11"/>
          <p:cNvSpPr/>
          <p:nvPr/>
        </p:nvSpPr>
        <p:spPr>
          <a:xfrm>
            <a:off x="4983480" y="2606039"/>
            <a:ext cx="1271015" cy="316991"/>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029200" y="2743200"/>
            <a:ext cx="1042035" cy="1905"/>
          </a:xfrm>
          <a:custGeom>
            <a:avLst/>
            <a:gdLst/>
            <a:ahLst/>
            <a:cxnLst/>
            <a:rect l="l" t="t" r="r" b="b"/>
            <a:pathLst>
              <a:path w="1042035" h="1905">
                <a:moveTo>
                  <a:pt x="0" y="0"/>
                </a:moveTo>
                <a:lnTo>
                  <a:pt x="1041654" y="1549"/>
                </a:lnTo>
              </a:path>
            </a:pathLst>
          </a:custGeom>
          <a:ln w="25399">
            <a:solidFill>
              <a:srgbClr val="8064A2"/>
            </a:solidFill>
          </a:ln>
        </p:spPr>
        <p:txBody>
          <a:bodyPr wrap="square" lIns="0" tIns="0" rIns="0" bIns="0" rtlCol="0"/>
          <a:lstStyle/>
          <a:p>
            <a:endParaRPr/>
          </a:p>
        </p:txBody>
      </p:sp>
      <p:sp>
        <p:nvSpPr>
          <p:cNvPr id="13" name="object 13"/>
          <p:cNvSpPr/>
          <p:nvPr/>
        </p:nvSpPr>
        <p:spPr>
          <a:xfrm>
            <a:off x="5994582" y="2700182"/>
            <a:ext cx="76835" cy="88900"/>
          </a:xfrm>
          <a:custGeom>
            <a:avLst/>
            <a:gdLst/>
            <a:ahLst/>
            <a:cxnLst/>
            <a:rect l="l" t="t" r="r" b="b"/>
            <a:pathLst>
              <a:path w="76835" h="88900">
                <a:moveTo>
                  <a:pt x="139" y="0"/>
                </a:moveTo>
                <a:lnTo>
                  <a:pt x="76276" y="44564"/>
                </a:lnTo>
                <a:lnTo>
                  <a:pt x="0" y="88900"/>
                </a:lnTo>
              </a:path>
            </a:pathLst>
          </a:custGeom>
          <a:ln w="25400">
            <a:solidFill>
              <a:srgbClr val="8064A2"/>
            </a:solidFill>
          </a:ln>
        </p:spPr>
        <p:txBody>
          <a:bodyPr wrap="square" lIns="0" tIns="0" rIns="0" bIns="0" rtlCol="0"/>
          <a:lstStyle/>
          <a:p>
            <a:endParaRPr/>
          </a:p>
        </p:txBody>
      </p:sp>
      <p:sp>
        <p:nvSpPr>
          <p:cNvPr id="14" name="object 14"/>
          <p:cNvSpPr/>
          <p:nvPr/>
        </p:nvSpPr>
        <p:spPr>
          <a:xfrm>
            <a:off x="6272784" y="1871471"/>
            <a:ext cx="2694431" cy="2011679"/>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6208775" y="1911096"/>
            <a:ext cx="2874263" cy="1850135"/>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6324600" y="1905000"/>
            <a:ext cx="2590800" cy="1905000"/>
          </a:xfrm>
          <a:prstGeom prst="rect">
            <a:avLst/>
          </a:prstGeom>
          <a:blipFill>
            <a:blip r:embed="rId9" cstate="print"/>
            <a:stretch>
              <a:fillRect/>
            </a:stretch>
          </a:blipFill>
        </p:spPr>
        <p:txBody>
          <a:bodyPr wrap="square" lIns="0" tIns="0" rIns="0" bIns="0" rtlCol="0"/>
          <a:lstStyle/>
          <a:p>
            <a:endParaRPr/>
          </a:p>
        </p:txBody>
      </p:sp>
      <p:sp>
        <p:nvSpPr>
          <p:cNvPr id="17" name="object 17"/>
          <p:cNvSpPr txBox="1"/>
          <p:nvPr/>
        </p:nvSpPr>
        <p:spPr>
          <a:xfrm>
            <a:off x="6324600" y="1905000"/>
            <a:ext cx="2590800" cy="1905000"/>
          </a:xfrm>
          <a:prstGeom prst="rect">
            <a:avLst/>
          </a:prstGeom>
          <a:ln w="12700">
            <a:solidFill>
              <a:srgbClr val="7D60A0"/>
            </a:solidFill>
          </a:ln>
        </p:spPr>
        <p:txBody>
          <a:bodyPr vert="horz" wrap="square" lIns="0" tIns="97155" rIns="0" bIns="0" rtlCol="0">
            <a:spAutoFit/>
          </a:bodyPr>
          <a:lstStyle/>
          <a:p>
            <a:pPr marL="97790" marR="91440" algn="ctr">
              <a:lnSpc>
                <a:spcPct val="100000"/>
              </a:lnSpc>
              <a:spcBef>
                <a:spcPts val="765"/>
              </a:spcBef>
            </a:pPr>
            <a:r>
              <a:rPr sz="2200" spc="-5" dirty="0">
                <a:latin typeface="Calibri"/>
                <a:cs typeface="Calibri"/>
              </a:rPr>
              <a:t>Such </a:t>
            </a:r>
            <a:r>
              <a:rPr sz="2200" dirty="0">
                <a:latin typeface="Calibri"/>
                <a:cs typeface="Calibri"/>
              </a:rPr>
              <a:t>action </a:t>
            </a:r>
            <a:r>
              <a:rPr sz="2200" spc="-5" dirty="0">
                <a:latin typeface="Calibri"/>
                <a:cs typeface="Calibri"/>
              </a:rPr>
              <a:t>by no  </a:t>
            </a:r>
            <a:r>
              <a:rPr sz="2200" dirty="0">
                <a:latin typeface="Calibri"/>
                <a:cs typeface="Calibri"/>
              </a:rPr>
              <a:t>means </a:t>
            </a:r>
            <a:r>
              <a:rPr sz="2200" spc="-5" dirty="0">
                <a:latin typeface="Calibri"/>
                <a:cs typeface="Calibri"/>
              </a:rPr>
              <a:t>necessarily  </a:t>
            </a:r>
            <a:r>
              <a:rPr sz="2200" spc="-10" dirty="0">
                <a:latin typeface="Calibri"/>
                <a:cs typeface="Calibri"/>
              </a:rPr>
              <a:t>follows </a:t>
            </a:r>
            <a:r>
              <a:rPr sz="2200" spc="-5" dirty="0">
                <a:latin typeface="Calibri"/>
                <a:cs typeface="Calibri"/>
              </a:rPr>
              <a:t>from </a:t>
            </a:r>
            <a:r>
              <a:rPr sz="2200" dirty="0">
                <a:latin typeface="Calibri"/>
                <a:cs typeface="Calibri"/>
              </a:rPr>
              <a:t>the  </a:t>
            </a:r>
            <a:r>
              <a:rPr sz="2200" spc="-5" dirty="0">
                <a:latin typeface="Calibri"/>
                <a:cs typeface="Calibri"/>
              </a:rPr>
              <a:t>sharing </a:t>
            </a:r>
            <a:r>
              <a:rPr sz="2200" spc="0" dirty="0">
                <a:latin typeface="Calibri"/>
                <a:cs typeface="Calibri"/>
              </a:rPr>
              <a:t>of </a:t>
            </a:r>
            <a:r>
              <a:rPr sz="2200" dirty="0">
                <a:latin typeface="Calibri"/>
                <a:cs typeface="Calibri"/>
              </a:rPr>
              <a:t>a</a:t>
            </a:r>
            <a:r>
              <a:rPr sz="2200" spc="-110" dirty="0">
                <a:latin typeface="Calibri"/>
                <a:cs typeface="Calibri"/>
              </a:rPr>
              <a:t> </a:t>
            </a:r>
            <a:r>
              <a:rPr sz="2200" dirty="0">
                <a:latin typeface="Calibri"/>
                <a:cs typeface="Calibri"/>
              </a:rPr>
              <a:t>common  </a:t>
            </a:r>
            <a:r>
              <a:rPr sz="2200" spc="-5" dirty="0">
                <a:latin typeface="Calibri"/>
                <a:cs typeface="Calibri"/>
              </a:rPr>
              <a:t>class-situation.</a:t>
            </a:r>
            <a:endParaRPr sz="2200">
              <a:latin typeface="Calibri"/>
              <a:cs typeface="Calibri"/>
            </a:endParaRPr>
          </a:p>
        </p:txBody>
      </p:sp>
      <p:sp>
        <p:nvSpPr>
          <p:cNvPr id="18" name="object 18"/>
          <p:cNvSpPr/>
          <p:nvPr/>
        </p:nvSpPr>
        <p:spPr>
          <a:xfrm>
            <a:off x="76200" y="4038600"/>
            <a:ext cx="2103437" cy="2743199"/>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637"/>
            <a:ext cx="8229600" cy="944880"/>
          </a:xfrm>
          <a:prstGeom prst="rect">
            <a:avLst/>
          </a:prstGeom>
          <a:solidFill>
            <a:srgbClr val="FDEADA"/>
          </a:solidFill>
          <a:ln w="25400">
            <a:solidFill>
              <a:srgbClr val="000000"/>
            </a:solidFill>
          </a:ln>
        </p:spPr>
        <p:txBody>
          <a:bodyPr vert="horz" wrap="square" lIns="0" tIns="202565" rIns="0" bIns="0" rtlCol="0">
            <a:spAutoFit/>
          </a:bodyPr>
          <a:lstStyle/>
          <a:p>
            <a:pPr marL="1664335">
              <a:lnSpc>
                <a:spcPct val="100000"/>
              </a:lnSpc>
              <a:spcBef>
                <a:spcPts val="1595"/>
              </a:spcBef>
            </a:pPr>
            <a:r>
              <a:rPr sz="3200" b="1" spc="-25" dirty="0">
                <a:latin typeface="Calibri"/>
                <a:cs typeface="Calibri"/>
              </a:rPr>
              <a:t>Interpretative</a:t>
            </a:r>
            <a:r>
              <a:rPr sz="3200" b="1" spc="35" dirty="0">
                <a:latin typeface="Calibri"/>
                <a:cs typeface="Calibri"/>
              </a:rPr>
              <a:t> </a:t>
            </a:r>
            <a:r>
              <a:rPr sz="3200" b="1" spc="-20" dirty="0">
                <a:latin typeface="Calibri"/>
                <a:cs typeface="Calibri"/>
              </a:rPr>
              <a:t>Understanding</a:t>
            </a:r>
            <a:endParaRPr sz="3200">
              <a:latin typeface="Calibri"/>
              <a:cs typeface="Calibri"/>
            </a:endParaRPr>
          </a:p>
        </p:txBody>
      </p:sp>
      <p:sp>
        <p:nvSpPr>
          <p:cNvPr id="3" name="object 3"/>
          <p:cNvSpPr/>
          <p:nvPr/>
        </p:nvSpPr>
        <p:spPr>
          <a:xfrm>
            <a:off x="457200" y="1447800"/>
            <a:ext cx="8229600" cy="4678680"/>
          </a:xfrm>
          <a:custGeom>
            <a:avLst/>
            <a:gdLst/>
            <a:ahLst/>
            <a:cxnLst/>
            <a:rect l="l" t="t" r="r" b="b"/>
            <a:pathLst>
              <a:path w="8229600" h="4678680">
                <a:moveTo>
                  <a:pt x="0" y="0"/>
                </a:moveTo>
                <a:lnTo>
                  <a:pt x="8229600" y="0"/>
                </a:lnTo>
                <a:lnTo>
                  <a:pt x="8229600" y="4678362"/>
                </a:lnTo>
                <a:lnTo>
                  <a:pt x="0" y="4678362"/>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457200" y="1447800"/>
            <a:ext cx="8229600" cy="4678680"/>
          </a:xfrm>
          <a:custGeom>
            <a:avLst/>
            <a:gdLst/>
            <a:ahLst/>
            <a:cxnLst/>
            <a:rect l="l" t="t" r="r" b="b"/>
            <a:pathLst>
              <a:path w="8229600" h="4678680">
                <a:moveTo>
                  <a:pt x="0" y="0"/>
                </a:moveTo>
                <a:lnTo>
                  <a:pt x="8229600" y="0"/>
                </a:lnTo>
                <a:lnTo>
                  <a:pt x="8229600" y="4678362"/>
                </a:lnTo>
                <a:lnTo>
                  <a:pt x="0" y="4678362"/>
                </a:lnTo>
                <a:lnTo>
                  <a:pt x="0" y="0"/>
                </a:lnTo>
                <a:close/>
              </a:path>
            </a:pathLst>
          </a:custGeom>
          <a:ln w="25400">
            <a:solidFill>
              <a:srgbClr val="F79646"/>
            </a:solidFill>
          </a:ln>
        </p:spPr>
        <p:txBody>
          <a:bodyPr wrap="square" lIns="0" tIns="0" rIns="0" bIns="0" rtlCol="0"/>
          <a:lstStyle/>
          <a:p>
            <a:endParaRPr/>
          </a:p>
        </p:txBody>
      </p:sp>
      <p:sp>
        <p:nvSpPr>
          <p:cNvPr id="5" name="object 5"/>
          <p:cNvSpPr txBox="1"/>
          <p:nvPr/>
        </p:nvSpPr>
        <p:spPr>
          <a:xfrm>
            <a:off x="535940" y="1468627"/>
            <a:ext cx="8066405" cy="4434840"/>
          </a:xfrm>
          <a:prstGeom prst="rect">
            <a:avLst/>
          </a:prstGeom>
        </p:spPr>
        <p:txBody>
          <a:bodyPr vert="horz" wrap="square" lIns="0" tIns="12065" rIns="0" bIns="0" rtlCol="0">
            <a:spAutoFit/>
          </a:bodyPr>
          <a:lstStyle/>
          <a:p>
            <a:pPr marL="356870" marR="116205" indent="-344170">
              <a:lnSpc>
                <a:spcPct val="100000"/>
              </a:lnSpc>
              <a:spcBef>
                <a:spcPts val="95"/>
              </a:spcBef>
              <a:buChar char="•"/>
              <a:tabLst>
                <a:tab pos="356870" algn="l"/>
                <a:tab pos="357505" algn="l"/>
              </a:tabLst>
            </a:pPr>
            <a:r>
              <a:rPr sz="2450" spc="-5" dirty="0">
                <a:latin typeface="Arial"/>
                <a:cs typeface="Arial"/>
              </a:rPr>
              <a:t>Interpretive Sociology: a variety of forms of sociology  united by an emphasis on the necessity for sociologists  </a:t>
            </a:r>
            <a:r>
              <a:rPr sz="2450" spc="-10" dirty="0">
                <a:latin typeface="Arial"/>
                <a:cs typeface="Arial"/>
              </a:rPr>
              <a:t>to </a:t>
            </a:r>
            <a:r>
              <a:rPr sz="2450" spc="-5" dirty="0">
                <a:latin typeface="Arial"/>
                <a:cs typeface="Arial"/>
              </a:rPr>
              <a:t>grasp or ‘understand’ or interpret actors’</a:t>
            </a:r>
            <a:r>
              <a:rPr sz="2450" spc="-50" dirty="0">
                <a:latin typeface="Arial"/>
                <a:cs typeface="Arial"/>
              </a:rPr>
              <a:t> </a:t>
            </a:r>
            <a:r>
              <a:rPr sz="2450" spc="-5" dirty="0">
                <a:latin typeface="Arial"/>
                <a:cs typeface="Arial"/>
              </a:rPr>
              <a:t>meanings.</a:t>
            </a:r>
            <a:endParaRPr sz="2450">
              <a:latin typeface="Arial"/>
              <a:cs typeface="Arial"/>
            </a:endParaRPr>
          </a:p>
          <a:p>
            <a:pPr>
              <a:lnSpc>
                <a:spcPct val="100000"/>
              </a:lnSpc>
              <a:spcBef>
                <a:spcPts val="30"/>
              </a:spcBef>
              <a:buFont typeface="Arial"/>
              <a:buChar char="•"/>
            </a:pPr>
            <a:endParaRPr sz="3550">
              <a:latin typeface="Times New Roman"/>
              <a:cs typeface="Times New Roman"/>
            </a:endParaRPr>
          </a:p>
          <a:p>
            <a:pPr marL="356870" marR="262255" indent="-344170">
              <a:lnSpc>
                <a:spcPct val="100000"/>
              </a:lnSpc>
              <a:buChar char="•"/>
              <a:tabLst>
                <a:tab pos="356870" algn="l"/>
                <a:tab pos="357505" algn="l"/>
              </a:tabLst>
            </a:pPr>
            <a:r>
              <a:rPr sz="2450" spc="-10" dirty="0">
                <a:latin typeface="Arial"/>
                <a:cs typeface="Arial"/>
              </a:rPr>
              <a:t>It </a:t>
            </a:r>
            <a:r>
              <a:rPr sz="2450" spc="-5" dirty="0">
                <a:latin typeface="Arial"/>
                <a:cs typeface="Arial"/>
              </a:rPr>
              <a:t>can legitimately interpret course of action in terms of  concepts such as the </a:t>
            </a:r>
            <a:r>
              <a:rPr sz="2450" spc="-10" dirty="0">
                <a:latin typeface="Arial"/>
                <a:cs typeface="Arial"/>
              </a:rPr>
              <a:t>State, </a:t>
            </a:r>
            <a:r>
              <a:rPr sz="2450" spc="-5" dirty="0">
                <a:latin typeface="Arial"/>
                <a:cs typeface="Arial"/>
              </a:rPr>
              <a:t>classes, etc. without  commitment </a:t>
            </a:r>
            <a:r>
              <a:rPr sz="2450" spc="-10" dirty="0">
                <a:latin typeface="Arial"/>
                <a:cs typeface="Arial"/>
              </a:rPr>
              <a:t>to </a:t>
            </a:r>
            <a:r>
              <a:rPr sz="2450" spc="-5" dirty="0">
                <a:latin typeface="Arial"/>
                <a:cs typeface="Arial"/>
              </a:rPr>
              <a:t>any of the</a:t>
            </a:r>
            <a:r>
              <a:rPr sz="2450" spc="-95" dirty="0">
                <a:latin typeface="Arial"/>
                <a:cs typeface="Arial"/>
              </a:rPr>
              <a:t> </a:t>
            </a:r>
            <a:r>
              <a:rPr sz="2450" spc="-5" dirty="0">
                <a:latin typeface="Arial"/>
                <a:cs typeface="Arial"/>
              </a:rPr>
              <a:t>entities.</a:t>
            </a:r>
            <a:endParaRPr sz="2450">
              <a:latin typeface="Arial"/>
              <a:cs typeface="Arial"/>
            </a:endParaRPr>
          </a:p>
          <a:p>
            <a:pPr>
              <a:lnSpc>
                <a:spcPct val="100000"/>
              </a:lnSpc>
              <a:spcBef>
                <a:spcPts val="20"/>
              </a:spcBef>
              <a:buFont typeface="Arial"/>
              <a:buChar char="•"/>
            </a:pPr>
            <a:endParaRPr sz="3650">
              <a:latin typeface="Times New Roman"/>
              <a:cs typeface="Times New Roman"/>
            </a:endParaRPr>
          </a:p>
          <a:p>
            <a:pPr marL="356870" marR="5080" indent="-344170">
              <a:lnSpc>
                <a:spcPct val="96400"/>
              </a:lnSpc>
              <a:buChar char="•"/>
              <a:tabLst>
                <a:tab pos="356870" algn="l"/>
                <a:tab pos="357505" algn="l"/>
              </a:tabLst>
            </a:pPr>
            <a:r>
              <a:rPr sz="2450" spc="-10" dirty="0">
                <a:latin typeface="Arial"/>
                <a:cs typeface="Arial"/>
              </a:rPr>
              <a:t>Interpretative </a:t>
            </a:r>
            <a:r>
              <a:rPr sz="2450" spc="-5" dirty="0">
                <a:latin typeface="Arial"/>
                <a:cs typeface="Arial"/>
              </a:rPr>
              <a:t>understanding: a method that </a:t>
            </a:r>
            <a:r>
              <a:rPr sz="2450" spc="-10" dirty="0">
                <a:latin typeface="Arial"/>
                <a:cs typeface="Arial"/>
              </a:rPr>
              <a:t>stresses </a:t>
            </a:r>
            <a:r>
              <a:rPr sz="2450" spc="-5" dirty="0">
                <a:latin typeface="Arial"/>
                <a:cs typeface="Arial"/>
              </a:rPr>
              <a:t>the  importance of understanding of </a:t>
            </a:r>
            <a:r>
              <a:rPr sz="2550" b="1" i="1" spc="-155" dirty="0">
                <a:latin typeface="Arial"/>
                <a:cs typeface="Arial"/>
              </a:rPr>
              <a:t>intentional </a:t>
            </a:r>
            <a:r>
              <a:rPr sz="2550" b="1" i="1" spc="-165" dirty="0">
                <a:latin typeface="Arial"/>
                <a:cs typeface="Arial"/>
              </a:rPr>
              <a:t>human  </a:t>
            </a:r>
            <a:r>
              <a:rPr sz="2550" b="1" i="1" spc="-135" dirty="0">
                <a:latin typeface="Arial"/>
                <a:cs typeface="Arial"/>
              </a:rPr>
              <a:t>action</a:t>
            </a:r>
            <a:r>
              <a:rPr sz="2450" spc="-135" dirty="0">
                <a:latin typeface="Arial"/>
                <a:cs typeface="Arial"/>
              </a:rPr>
              <a:t>.</a:t>
            </a:r>
            <a:endParaRPr sz="245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8979" y="389636"/>
            <a:ext cx="5666740" cy="453390"/>
          </a:xfrm>
          <a:prstGeom prst="rect">
            <a:avLst/>
          </a:prstGeom>
        </p:spPr>
        <p:txBody>
          <a:bodyPr vert="horz" wrap="square" lIns="0" tIns="13335" rIns="0" bIns="0" rtlCol="0">
            <a:spAutoFit/>
          </a:bodyPr>
          <a:lstStyle/>
          <a:p>
            <a:pPr marL="12700">
              <a:lnSpc>
                <a:spcPct val="100000"/>
              </a:lnSpc>
              <a:spcBef>
                <a:spcPts val="105"/>
              </a:spcBef>
            </a:pPr>
            <a:r>
              <a:rPr spc="-15" dirty="0"/>
              <a:t>Understanding </a:t>
            </a:r>
            <a:r>
              <a:rPr dirty="0"/>
              <a:t>or </a:t>
            </a:r>
            <a:r>
              <a:rPr b="1" spc="-10" dirty="0">
                <a:latin typeface="Calibri"/>
                <a:cs typeface="Calibri"/>
              </a:rPr>
              <a:t>‘Verstehen’</a:t>
            </a:r>
            <a:r>
              <a:rPr b="1" spc="-90" dirty="0">
                <a:latin typeface="Calibri"/>
                <a:cs typeface="Calibri"/>
              </a:rPr>
              <a:t> </a:t>
            </a:r>
            <a:r>
              <a:rPr spc="-20" dirty="0"/>
              <a:t>(Weber):</a:t>
            </a:r>
          </a:p>
        </p:txBody>
      </p:sp>
      <p:sp>
        <p:nvSpPr>
          <p:cNvPr id="3" name="object 3"/>
          <p:cNvSpPr/>
          <p:nvPr/>
        </p:nvSpPr>
        <p:spPr>
          <a:xfrm>
            <a:off x="4565903" y="890015"/>
            <a:ext cx="316991" cy="8900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24514" y="914400"/>
            <a:ext cx="3175" cy="661035"/>
          </a:xfrm>
          <a:custGeom>
            <a:avLst/>
            <a:gdLst/>
            <a:ahLst/>
            <a:cxnLst/>
            <a:rect l="l" t="t" r="r" b="b"/>
            <a:pathLst>
              <a:path w="3175" h="661035">
                <a:moveTo>
                  <a:pt x="3060" y="0"/>
                </a:moveTo>
                <a:lnTo>
                  <a:pt x="0" y="660654"/>
                </a:lnTo>
              </a:path>
            </a:pathLst>
          </a:custGeom>
          <a:ln w="25399">
            <a:solidFill>
              <a:srgbClr val="000000"/>
            </a:solidFill>
          </a:ln>
        </p:spPr>
        <p:txBody>
          <a:bodyPr wrap="square" lIns="0" tIns="0" rIns="0" bIns="0" rtlCol="0"/>
          <a:lstStyle/>
          <a:p>
            <a:endParaRPr/>
          </a:p>
        </p:txBody>
      </p:sp>
      <p:sp>
        <p:nvSpPr>
          <p:cNvPr id="5" name="object 5"/>
          <p:cNvSpPr/>
          <p:nvPr/>
        </p:nvSpPr>
        <p:spPr>
          <a:xfrm>
            <a:off x="4680413" y="1498653"/>
            <a:ext cx="88900" cy="76835"/>
          </a:xfrm>
          <a:custGeom>
            <a:avLst/>
            <a:gdLst/>
            <a:ahLst/>
            <a:cxnLst/>
            <a:rect l="l" t="t" r="r" b="b"/>
            <a:pathLst>
              <a:path w="88900" h="76834">
                <a:moveTo>
                  <a:pt x="88900" y="406"/>
                </a:moveTo>
                <a:lnTo>
                  <a:pt x="44107" y="76403"/>
                </a:lnTo>
                <a:lnTo>
                  <a:pt x="0" y="0"/>
                </a:lnTo>
              </a:path>
            </a:pathLst>
          </a:custGeom>
          <a:ln w="25400">
            <a:solidFill>
              <a:srgbClr val="000000"/>
            </a:solidFill>
          </a:ln>
        </p:spPr>
        <p:txBody>
          <a:bodyPr wrap="square" lIns="0" tIns="0" rIns="0" bIns="0" rtlCol="0"/>
          <a:lstStyle/>
          <a:p>
            <a:endParaRPr/>
          </a:p>
        </p:txBody>
      </p:sp>
      <p:sp>
        <p:nvSpPr>
          <p:cNvPr id="6" name="object 6"/>
          <p:cNvSpPr/>
          <p:nvPr/>
        </p:nvSpPr>
        <p:spPr>
          <a:xfrm>
            <a:off x="1091183" y="1642871"/>
            <a:ext cx="7266431" cy="11734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191767" y="1652015"/>
            <a:ext cx="7135367" cy="108203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143000" y="1676400"/>
            <a:ext cx="7162800" cy="106680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143000" y="1676400"/>
            <a:ext cx="7162800" cy="1066800"/>
          </a:xfrm>
          <a:prstGeom prst="rect">
            <a:avLst/>
          </a:prstGeom>
          <a:ln w="12700">
            <a:solidFill>
              <a:srgbClr val="000000"/>
            </a:solidFill>
          </a:ln>
        </p:spPr>
        <p:txBody>
          <a:bodyPr vert="horz" wrap="square" lIns="0" tIns="66040" rIns="0" bIns="0" rtlCol="0">
            <a:spAutoFit/>
          </a:bodyPr>
          <a:lstStyle/>
          <a:p>
            <a:pPr marL="247015" marR="243204" algn="ctr">
              <a:lnSpc>
                <a:spcPct val="100000"/>
              </a:lnSpc>
              <a:spcBef>
                <a:spcPts val="520"/>
              </a:spcBef>
            </a:pPr>
            <a:r>
              <a:rPr sz="2000" spc="-10" dirty="0">
                <a:latin typeface="Arial"/>
                <a:cs typeface="Arial"/>
              </a:rPr>
              <a:t>A method of elucidating the motivations for action which </a:t>
            </a:r>
            <a:r>
              <a:rPr sz="2000" spc="-15" dirty="0">
                <a:latin typeface="Arial"/>
                <a:cs typeface="Arial"/>
              </a:rPr>
              <a:t>did  </a:t>
            </a:r>
            <a:r>
              <a:rPr sz="2000" spc="-10" dirty="0">
                <a:latin typeface="Arial"/>
                <a:cs typeface="Arial"/>
              </a:rPr>
              <a:t>not prelude the sociologist making generalisations from the  data.</a:t>
            </a:r>
            <a:endParaRPr sz="2000">
              <a:latin typeface="Arial"/>
              <a:cs typeface="Arial"/>
            </a:endParaRPr>
          </a:p>
        </p:txBody>
      </p:sp>
      <p:sp>
        <p:nvSpPr>
          <p:cNvPr id="10" name="object 10"/>
          <p:cNvSpPr/>
          <p:nvPr/>
        </p:nvSpPr>
        <p:spPr>
          <a:xfrm>
            <a:off x="4565903" y="2795015"/>
            <a:ext cx="316991" cy="966215"/>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724450" y="2819400"/>
            <a:ext cx="1905" cy="737235"/>
          </a:xfrm>
          <a:custGeom>
            <a:avLst/>
            <a:gdLst/>
            <a:ahLst/>
            <a:cxnLst/>
            <a:rect l="l" t="t" r="r" b="b"/>
            <a:pathLst>
              <a:path w="1904" h="737235">
                <a:moveTo>
                  <a:pt x="1536" y="0"/>
                </a:moveTo>
                <a:lnTo>
                  <a:pt x="0" y="736854"/>
                </a:lnTo>
              </a:path>
            </a:pathLst>
          </a:custGeom>
          <a:ln w="25400">
            <a:solidFill>
              <a:srgbClr val="4F81BD"/>
            </a:solidFill>
          </a:ln>
        </p:spPr>
        <p:txBody>
          <a:bodyPr wrap="square" lIns="0" tIns="0" rIns="0" bIns="0" rtlCol="0"/>
          <a:lstStyle/>
          <a:p>
            <a:endParaRPr/>
          </a:p>
        </p:txBody>
      </p:sp>
      <p:sp>
        <p:nvSpPr>
          <p:cNvPr id="12" name="object 12"/>
          <p:cNvSpPr/>
          <p:nvPr/>
        </p:nvSpPr>
        <p:spPr>
          <a:xfrm>
            <a:off x="4680156" y="3479967"/>
            <a:ext cx="88900" cy="76835"/>
          </a:xfrm>
          <a:custGeom>
            <a:avLst/>
            <a:gdLst/>
            <a:ahLst/>
            <a:cxnLst/>
            <a:rect l="l" t="t" r="r" b="b"/>
            <a:pathLst>
              <a:path w="88900" h="76835">
                <a:moveTo>
                  <a:pt x="88900" y="177"/>
                </a:moveTo>
                <a:lnTo>
                  <a:pt x="44297" y="76288"/>
                </a:lnTo>
                <a:lnTo>
                  <a:pt x="0" y="0"/>
                </a:lnTo>
              </a:path>
            </a:pathLst>
          </a:custGeom>
          <a:ln w="25400">
            <a:solidFill>
              <a:srgbClr val="4F81BD"/>
            </a:solidFill>
          </a:ln>
        </p:spPr>
        <p:txBody>
          <a:bodyPr wrap="square" lIns="0" tIns="0" rIns="0" bIns="0" rtlCol="0"/>
          <a:lstStyle/>
          <a:p>
            <a:endParaRPr/>
          </a:p>
        </p:txBody>
      </p:sp>
      <p:sp>
        <p:nvSpPr>
          <p:cNvPr id="13" name="object 13"/>
          <p:cNvSpPr/>
          <p:nvPr/>
        </p:nvSpPr>
        <p:spPr>
          <a:xfrm>
            <a:off x="938783" y="3624071"/>
            <a:ext cx="7571231" cy="17830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008887" y="3718560"/>
            <a:ext cx="7488935" cy="1530095"/>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990600" y="3657600"/>
            <a:ext cx="7467600" cy="1676400"/>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990600" y="3657600"/>
            <a:ext cx="7467600" cy="1676400"/>
          </a:xfrm>
          <a:prstGeom prst="rect">
            <a:avLst/>
          </a:prstGeom>
          <a:ln w="12700">
            <a:solidFill>
              <a:srgbClr val="4A7EBB"/>
            </a:solidFill>
          </a:ln>
        </p:spPr>
        <p:txBody>
          <a:bodyPr vert="horz" wrap="square" lIns="0" tIns="142875" rIns="0" bIns="0" rtlCol="0">
            <a:spAutoFit/>
          </a:bodyPr>
          <a:lstStyle/>
          <a:p>
            <a:pPr marL="201295" marR="191770" indent="-3810" algn="ctr">
              <a:lnSpc>
                <a:spcPct val="100000"/>
              </a:lnSpc>
              <a:spcBef>
                <a:spcPts val="1125"/>
              </a:spcBef>
            </a:pPr>
            <a:r>
              <a:rPr sz="1800" dirty="0">
                <a:latin typeface="Arial"/>
                <a:cs typeface="Arial"/>
              </a:rPr>
              <a:t>In </a:t>
            </a:r>
            <a:r>
              <a:rPr sz="1800" spc="-5" dirty="0">
                <a:latin typeface="Arial"/>
                <a:cs typeface="Arial"/>
              </a:rPr>
              <a:t>sum, </a:t>
            </a:r>
            <a:r>
              <a:rPr sz="1800" dirty="0">
                <a:latin typeface="Arial"/>
                <a:cs typeface="Arial"/>
              </a:rPr>
              <a:t>whilst </a:t>
            </a:r>
            <a:r>
              <a:rPr sz="1800" spc="-5" dirty="0">
                <a:latin typeface="Arial"/>
                <a:cs typeface="Arial"/>
              </a:rPr>
              <a:t>there </a:t>
            </a:r>
            <a:r>
              <a:rPr sz="1800" dirty="0">
                <a:latin typeface="Arial"/>
                <a:cs typeface="Arial"/>
              </a:rPr>
              <a:t>is a </a:t>
            </a:r>
            <a:r>
              <a:rPr sz="1800" spc="-5" dirty="0">
                <a:latin typeface="Arial"/>
                <a:cs typeface="Arial"/>
              </a:rPr>
              <a:t>general commitment </a:t>
            </a:r>
            <a:r>
              <a:rPr sz="1800" dirty="0">
                <a:latin typeface="Arial"/>
                <a:cs typeface="Arial"/>
              </a:rPr>
              <a:t>to </a:t>
            </a:r>
            <a:r>
              <a:rPr sz="1800" spc="-5" dirty="0">
                <a:latin typeface="Arial"/>
                <a:cs typeface="Arial"/>
              </a:rPr>
              <a:t>empathy </a:t>
            </a:r>
            <a:r>
              <a:rPr sz="1800" dirty="0">
                <a:latin typeface="Arial"/>
                <a:cs typeface="Arial"/>
              </a:rPr>
              <a:t>and  </a:t>
            </a:r>
            <a:r>
              <a:rPr sz="1800" spc="-5" dirty="0">
                <a:latin typeface="Arial"/>
                <a:cs typeface="Arial"/>
              </a:rPr>
              <a:t>understanding from </a:t>
            </a:r>
            <a:r>
              <a:rPr sz="1800" dirty="0">
                <a:latin typeface="Arial"/>
                <a:cs typeface="Arial"/>
              </a:rPr>
              <a:t>the actors’ point of view, the research that </a:t>
            </a:r>
            <a:r>
              <a:rPr sz="1800" spc="-5" dirty="0">
                <a:latin typeface="Arial"/>
                <a:cs typeface="Arial"/>
              </a:rPr>
              <a:t>flows  from interpretation </a:t>
            </a:r>
            <a:r>
              <a:rPr sz="1800" dirty="0">
                <a:latin typeface="Arial"/>
                <a:cs typeface="Arial"/>
              </a:rPr>
              <a:t>is so varied as to be difficult to categorise as a  school, possibly because the </a:t>
            </a:r>
            <a:r>
              <a:rPr sz="1800" spc="-5" dirty="0">
                <a:latin typeface="Arial"/>
                <a:cs typeface="Arial"/>
              </a:rPr>
              <a:t>meaning </a:t>
            </a:r>
            <a:r>
              <a:rPr sz="1800" dirty="0">
                <a:latin typeface="Arial"/>
                <a:cs typeface="Arial"/>
              </a:rPr>
              <a:t>of </a:t>
            </a:r>
            <a:r>
              <a:rPr sz="1800" spc="-5" dirty="0">
                <a:latin typeface="Arial"/>
                <a:cs typeface="Arial"/>
              </a:rPr>
              <a:t>interpretation </a:t>
            </a:r>
            <a:r>
              <a:rPr sz="1800" dirty="0">
                <a:latin typeface="Arial"/>
                <a:cs typeface="Arial"/>
              </a:rPr>
              <a:t>is itself</a:t>
            </a:r>
            <a:r>
              <a:rPr sz="1800" spc="-155" dirty="0">
                <a:latin typeface="Arial"/>
                <a:cs typeface="Arial"/>
              </a:rPr>
              <a:t> </a:t>
            </a:r>
            <a:r>
              <a:rPr sz="1800" dirty="0">
                <a:latin typeface="Arial"/>
                <a:cs typeface="Arial"/>
              </a:rPr>
              <a:t>subject  to</a:t>
            </a:r>
            <a:r>
              <a:rPr sz="1800" spc="-40" dirty="0">
                <a:latin typeface="Arial"/>
                <a:cs typeface="Arial"/>
              </a:rPr>
              <a:t> </a:t>
            </a:r>
            <a:r>
              <a:rPr sz="1800" spc="-5" dirty="0">
                <a:latin typeface="Arial"/>
                <a:cs typeface="Arial"/>
              </a:rPr>
              <a:t>interpretation.</a:t>
            </a:r>
            <a:endParaRPr sz="18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471" rIns="0" bIns="0" rtlCol="0">
            <a:spAutoFit/>
          </a:bodyPr>
          <a:lstStyle/>
          <a:p>
            <a:pPr marL="2540" algn="ctr">
              <a:lnSpc>
                <a:spcPct val="100000"/>
              </a:lnSpc>
              <a:spcBef>
                <a:spcPts val="90"/>
              </a:spcBef>
            </a:pPr>
            <a:r>
              <a:rPr sz="3200" b="1" spc="-10" dirty="0">
                <a:latin typeface="Calibri"/>
                <a:cs typeface="Calibri"/>
              </a:rPr>
              <a:t>“Critical Modernism”</a:t>
            </a:r>
            <a:r>
              <a:rPr sz="3200" b="1" spc="50" dirty="0">
                <a:latin typeface="Calibri"/>
                <a:cs typeface="Calibri"/>
              </a:rPr>
              <a:t> </a:t>
            </a:r>
            <a:r>
              <a:rPr sz="3200" b="1" dirty="0">
                <a:latin typeface="Calibri"/>
                <a:cs typeface="Calibri"/>
              </a:rPr>
              <a:t>or</a:t>
            </a:r>
            <a:endParaRPr sz="3200">
              <a:latin typeface="Calibri"/>
              <a:cs typeface="Calibri"/>
            </a:endParaRPr>
          </a:p>
          <a:p>
            <a:pPr marL="0" algn="ctr">
              <a:lnSpc>
                <a:spcPct val="100000"/>
              </a:lnSpc>
            </a:pPr>
            <a:r>
              <a:rPr sz="3200" b="1" spc="-10" dirty="0">
                <a:latin typeface="Calibri"/>
                <a:cs typeface="Calibri"/>
              </a:rPr>
              <a:t>“Critical </a:t>
            </a:r>
            <a:r>
              <a:rPr sz="3200" b="1" spc="-15" dirty="0">
                <a:latin typeface="Calibri"/>
                <a:cs typeface="Calibri"/>
              </a:rPr>
              <a:t>Modernist </a:t>
            </a:r>
            <a:r>
              <a:rPr sz="3200" b="1" spc="-25" dirty="0">
                <a:latin typeface="Calibri"/>
                <a:cs typeface="Calibri"/>
              </a:rPr>
              <a:t>Paradigm </a:t>
            </a:r>
            <a:r>
              <a:rPr sz="3200" b="1" spc="-5" dirty="0">
                <a:latin typeface="Calibri"/>
                <a:cs typeface="Calibri"/>
              </a:rPr>
              <a:t>in</a:t>
            </a:r>
            <a:r>
              <a:rPr sz="3200" b="1" spc="125" dirty="0">
                <a:latin typeface="Calibri"/>
                <a:cs typeface="Calibri"/>
              </a:rPr>
              <a:t> </a:t>
            </a:r>
            <a:r>
              <a:rPr sz="3200" b="1" spc="0" dirty="0">
                <a:latin typeface="Calibri"/>
                <a:cs typeface="Calibri"/>
              </a:rPr>
              <a:t>Sociology”</a:t>
            </a:r>
            <a:endParaRPr sz="3200">
              <a:latin typeface="Calibri"/>
              <a:cs typeface="Calibri"/>
            </a:endParaRPr>
          </a:p>
        </p:txBody>
      </p:sp>
      <p:sp>
        <p:nvSpPr>
          <p:cNvPr id="3" name="object 3"/>
          <p:cNvSpPr/>
          <p:nvPr/>
        </p:nvSpPr>
        <p:spPr>
          <a:xfrm>
            <a:off x="1911095" y="1984247"/>
            <a:ext cx="2606039" cy="213055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57340" y="2008662"/>
            <a:ext cx="2513330" cy="2042160"/>
          </a:xfrm>
          <a:custGeom>
            <a:avLst/>
            <a:gdLst/>
            <a:ahLst/>
            <a:cxnLst/>
            <a:rect l="l" t="t" r="r" b="b"/>
            <a:pathLst>
              <a:path w="2513329" h="2042160">
                <a:moveTo>
                  <a:pt x="1841220" y="0"/>
                </a:moveTo>
                <a:lnTo>
                  <a:pt x="1791919" y="50"/>
                </a:lnTo>
                <a:lnTo>
                  <a:pt x="1742587" y="1440"/>
                </a:lnTo>
                <a:lnTo>
                  <a:pt x="1693252" y="4172"/>
                </a:lnTo>
                <a:lnTo>
                  <a:pt x="1643942" y="8250"/>
                </a:lnTo>
                <a:lnTo>
                  <a:pt x="1594682" y="13678"/>
                </a:lnTo>
                <a:lnTo>
                  <a:pt x="1546688" y="20267"/>
                </a:lnTo>
                <a:lnTo>
                  <a:pt x="1499158" y="28063"/>
                </a:lnTo>
                <a:lnTo>
                  <a:pt x="1452106" y="37049"/>
                </a:lnTo>
                <a:lnTo>
                  <a:pt x="1405546" y="47206"/>
                </a:lnTo>
                <a:lnTo>
                  <a:pt x="1359492" y="58518"/>
                </a:lnTo>
                <a:lnTo>
                  <a:pt x="1313956" y="70967"/>
                </a:lnTo>
                <a:lnTo>
                  <a:pt x="1268954" y="84535"/>
                </a:lnTo>
                <a:lnTo>
                  <a:pt x="1224498" y="99205"/>
                </a:lnTo>
                <a:lnTo>
                  <a:pt x="1180603" y="114959"/>
                </a:lnTo>
                <a:lnTo>
                  <a:pt x="1137281" y="131781"/>
                </a:lnTo>
                <a:lnTo>
                  <a:pt x="1094546" y="149651"/>
                </a:lnTo>
                <a:lnTo>
                  <a:pt x="1052413" y="168553"/>
                </a:lnTo>
                <a:lnTo>
                  <a:pt x="1010895" y="188470"/>
                </a:lnTo>
                <a:lnTo>
                  <a:pt x="970005" y="209383"/>
                </a:lnTo>
                <a:lnTo>
                  <a:pt x="929757" y="231275"/>
                </a:lnTo>
                <a:lnTo>
                  <a:pt x="890164" y="254129"/>
                </a:lnTo>
                <a:lnTo>
                  <a:pt x="851242" y="277927"/>
                </a:lnTo>
                <a:lnTo>
                  <a:pt x="813002" y="302652"/>
                </a:lnTo>
                <a:lnTo>
                  <a:pt x="775459" y="328286"/>
                </a:lnTo>
                <a:lnTo>
                  <a:pt x="738626" y="354812"/>
                </a:lnTo>
                <a:lnTo>
                  <a:pt x="702518" y="382211"/>
                </a:lnTo>
                <a:lnTo>
                  <a:pt x="667147" y="410467"/>
                </a:lnTo>
                <a:lnTo>
                  <a:pt x="632527" y="439562"/>
                </a:lnTo>
                <a:lnTo>
                  <a:pt x="598672" y="469479"/>
                </a:lnTo>
                <a:lnTo>
                  <a:pt x="565596" y="500199"/>
                </a:lnTo>
                <a:lnTo>
                  <a:pt x="533313" y="531707"/>
                </a:lnTo>
                <a:lnTo>
                  <a:pt x="501835" y="563983"/>
                </a:lnTo>
                <a:lnTo>
                  <a:pt x="471177" y="597010"/>
                </a:lnTo>
                <a:lnTo>
                  <a:pt x="441352" y="630771"/>
                </a:lnTo>
                <a:lnTo>
                  <a:pt x="412374" y="665249"/>
                </a:lnTo>
                <a:lnTo>
                  <a:pt x="384256" y="700425"/>
                </a:lnTo>
                <a:lnTo>
                  <a:pt x="357013" y="736283"/>
                </a:lnTo>
                <a:lnTo>
                  <a:pt x="330658" y="772805"/>
                </a:lnTo>
                <a:lnTo>
                  <a:pt x="305204" y="809973"/>
                </a:lnTo>
                <a:lnTo>
                  <a:pt x="280666" y="847770"/>
                </a:lnTo>
                <a:lnTo>
                  <a:pt x="257056" y="886178"/>
                </a:lnTo>
                <a:lnTo>
                  <a:pt x="234389" y="925179"/>
                </a:lnTo>
                <a:lnTo>
                  <a:pt x="212678" y="964757"/>
                </a:lnTo>
                <a:lnTo>
                  <a:pt x="191936" y="1004894"/>
                </a:lnTo>
                <a:lnTo>
                  <a:pt x="172179" y="1045571"/>
                </a:lnTo>
                <a:lnTo>
                  <a:pt x="153418" y="1086773"/>
                </a:lnTo>
                <a:lnTo>
                  <a:pt x="135668" y="1128480"/>
                </a:lnTo>
                <a:lnTo>
                  <a:pt x="118943" y="1170676"/>
                </a:lnTo>
                <a:lnTo>
                  <a:pt x="103255" y="1213343"/>
                </a:lnTo>
                <a:lnTo>
                  <a:pt x="88620" y="1256464"/>
                </a:lnTo>
                <a:lnTo>
                  <a:pt x="75050" y="1300021"/>
                </a:lnTo>
                <a:lnTo>
                  <a:pt x="62558" y="1343996"/>
                </a:lnTo>
                <a:lnTo>
                  <a:pt x="51160" y="1388372"/>
                </a:lnTo>
                <a:lnTo>
                  <a:pt x="40868" y="1433132"/>
                </a:lnTo>
                <a:lnTo>
                  <a:pt x="31696" y="1478258"/>
                </a:lnTo>
                <a:lnTo>
                  <a:pt x="23658" y="1523732"/>
                </a:lnTo>
                <a:lnTo>
                  <a:pt x="16767" y="1569537"/>
                </a:lnTo>
                <a:lnTo>
                  <a:pt x="11037" y="1615655"/>
                </a:lnTo>
                <a:lnTo>
                  <a:pt x="6481" y="1662069"/>
                </a:lnTo>
                <a:lnTo>
                  <a:pt x="3114" y="1708762"/>
                </a:lnTo>
                <a:lnTo>
                  <a:pt x="949" y="1755715"/>
                </a:lnTo>
                <a:lnTo>
                  <a:pt x="0" y="1802912"/>
                </a:lnTo>
                <a:lnTo>
                  <a:pt x="279" y="1850334"/>
                </a:lnTo>
                <a:lnTo>
                  <a:pt x="1802" y="1897965"/>
                </a:lnTo>
                <a:lnTo>
                  <a:pt x="4581" y="1945786"/>
                </a:lnTo>
                <a:lnTo>
                  <a:pt x="8631" y="1993781"/>
                </a:lnTo>
                <a:lnTo>
                  <a:pt x="13964" y="2041931"/>
                </a:lnTo>
                <a:lnTo>
                  <a:pt x="181236" y="2021192"/>
                </a:lnTo>
                <a:lnTo>
                  <a:pt x="175812" y="1971236"/>
                </a:lnTo>
                <a:lnTo>
                  <a:pt x="171917" y="1921226"/>
                </a:lnTo>
                <a:lnTo>
                  <a:pt x="169548" y="1871195"/>
                </a:lnTo>
                <a:lnTo>
                  <a:pt x="168698" y="1821179"/>
                </a:lnTo>
                <a:lnTo>
                  <a:pt x="169364" y="1771211"/>
                </a:lnTo>
                <a:lnTo>
                  <a:pt x="171540" y="1721326"/>
                </a:lnTo>
                <a:lnTo>
                  <a:pt x="175223" y="1671557"/>
                </a:lnTo>
                <a:lnTo>
                  <a:pt x="180408" y="1621939"/>
                </a:lnTo>
                <a:lnTo>
                  <a:pt x="187089" y="1572507"/>
                </a:lnTo>
                <a:lnTo>
                  <a:pt x="195262" y="1523293"/>
                </a:lnTo>
                <a:lnTo>
                  <a:pt x="204924" y="1474333"/>
                </a:lnTo>
                <a:lnTo>
                  <a:pt x="216068" y="1425660"/>
                </a:lnTo>
                <a:lnTo>
                  <a:pt x="228691" y="1377309"/>
                </a:lnTo>
                <a:lnTo>
                  <a:pt x="242787" y="1329314"/>
                </a:lnTo>
                <a:lnTo>
                  <a:pt x="258352" y="1281709"/>
                </a:lnTo>
                <a:lnTo>
                  <a:pt x="275382" y="1234528"/>
                </a:lnTo>
                <a:lnTo>
                  <a:pt x="293872" y="1187805"/>
                </a:lnTo>
                <a:lnTo>
                  <a:pt x="313108" y="1143123"/>
                </a:lnTo>
                <a:lnTo>
                  <a:pt x="333498" y="1099295"/>
                </a:lnTo>
                <a:lnTo>
                  <a:pt x="355017" y="1056334"/>
                </a:lnTo>
                <a:lnTo>
                  <a:pt x="377641" y="1014249"/>
                </a:lnTo>
                <a:lnTo>
                  <a:pt x="401343" y="973051"/>
                </a:lnTo>
                <a:lnTo>
                  <a:pt x="426099" y="932750"/>
                </a:lnTo>
                <a:lnTo>
                  <a:pt x="451883" y="893358"/>
                </a:lnTo>
                <a:lnTo>
                  <a:pt x="478671" y="854883"/>
                </a:lnTo>
                <a:lnTo>
                  <a:pt x="506435" y="817338"/>
                </a:lnTo>
                <a:lnTo>
                  <a:pt x="535153" y="780732"/>
                </a:lnTo>
                <a:lnTo>
                  <a:pt x="564797" y="745075"/>
                </a:lnTo>
                <a:lnTo>
                  <a:pt x="595344" y="710379"/>
                </a:lnTo>
                <a:lnTo>
                  <a:pt x="626767" y="676654"/>
                </a:lnTo>
                <a:lnTo>
                  <a:pt x="659041" y="643910"/>
                </a:lnTo>
                <a:lnTo>
                  <a:pt x="692142" y="612158"/>
                </a:lnTo>
                <a:lnTo>
                  <a:pt x="726043" y="581408"/>
                </a:lnTo>
                <a:lnTo>
                  <a:pt x="760721" y="551670"/>
                </a:lnTo>
                <a:lnTo>
                  <a:pt x="796148" y="522956"/>
                </a:lnTo>
                <a:lnTo>
                  <a:pt x="832301" y="495276"/>
                </a:lnTo>
                <a:lnTo>
                  <a:pt x="869153" y="468640"/>
                </a:lnTo>
                <a:lnTo>
                  <a:pt x="906680" y="443058"/>
                </a:lnTo>
                <a:lnTo>
                  <a:pt x="944856" y="418542"/>
                </a:lnTo>
                <a:lnTo>
                  <a:pt x="983657" y="395101"/>
                </a:lnTo>
                <a:lnTo>
                  <a:pt x="1023056" y="372746"/>
                </a:lnTo>
                <a:lnTo>
                  <a:pt x="1063028" y="351488"/>
                </a:lnTo>
                <a:lnTo>
                  <a:pt x="1103549" y="331337"/>
                </a:lnTo>
                <a:lnTo>
                  <a:pt x="1144593" y="312304"/>
                </a:lnTo>
                <a:lnTo>
                  <a:pt x="1186134" y="294398"/>
                </a:lnTo>
                <a:lnTo>
                  <a:pt x="1228148" y="277632"/>
                </a:lnTo>
                <a:lnTo>
                  <a:pt x="1270609" y="262014"/>
                </a:lnTo>
                <a:lnTo>
                  <a:pt x="1313492" y="247555"/>
                </a:lnTo>
                <a:lnTo>
                  <a:pt x="1356772" y="234267"/>
                </a:lnTo>
                <a:lnTo>
                  <a:pt x="1400423" y="222159"/>
                </a:lnTo>
                <a:lnTo>
                  <a:pt x="1444420" y="211242"/>
                </a:lnTo>
                <a:lnTo>
                  <a:pt x="1488738" y="201527"/>
                </a:lnTo>
                <a:lnTo>
                  <a:pt x="1533352" y="193023"/>
                </a:lnTo>
                <a:lnTo>
                  <a:pt x="1578236" y="185742"/>
                </a:lnTo>
                <a:lnTo>
                  <a:pt x="1623365" y="179693"/>
                </a:lnTo>
                <a:lnTo>
                  <a:pt x="1668714" y="174888"/>
                </a:lnTo>
                <a:lnTo>
                  <a:pt x="1714258" y="171337"/>
                </a:lnTo>
                <a:lnTo>
                  <a:pt x="1759970" y="169051"/>
                </a:lnTo>
                <a:lnTo>
                  <a:pt x="1805827" y="168039"/>
                </a:lnTo>
                <a:lnTo>
                  <a:pt x="2500717" y="168039"/>
                </a:lnTo>
                <a:lnTo>
                  <a:pt x="2513210" y="137820"/>
                </a:lnTo>
                <a:lnTo>
                  <a:pt x="2467157" y="119511"/>
                </a:lnTo>
                <a:lnTo>
                  <a:pt x="2420697" y="102490"/>
                </a:lnTo>
                <a:lnTo>
                  <a:pt x="2373856" y="86759"/>
                </a:lnTo>
                <a:lnTo>
                  <a:pt x="2326662" y="72324"/>
                </a:lnTo>
                <a:lnTo>
                  <a:pt x="2279142" y="59188"/>
                </a:lnTo>
                <a:lnTo>
                  <a:pt x="2231323" y="47353"/>
                </a:lnTo>
                <a:lnTo>
                  <a:pt x="2183231" y="36825"/>
                </a:lnTo>
                <a:lnTo>
                  <a:pt x="2134893" y="27606"/>
                </a:lnTo>
                <a:lnTo>
                  <a:pt x="2086337" y="19701"/>
                </a:lnTo>
                <a:lnTo>
                  <a:pt x="2037589" y="13112"/>
                </a:lnTo>
                <a:lnTo>
                  <a:pt x="1988676" y="7844"/>
                </a:lnTo>
                <a:lnTo>
                  <a:pt x="1939626" y="3900"/>
                </a:lnTo>
                <a:lnTo>
                  <a:pt x="1890465" y="1284"/>
                </a:lnTo>
                <a:lnTo>
                  <a:pt x="1841220" y="0"/>
                </a:lnTo>
                <a:close/>
              </a:path>
              <a:path w="2513329" h="2042160">
                <a:moveTo>
                  <a:pt x="2500717" y="168039"/>
                </a:moveTo>
                <a:lnTo>
                  <a:pt x="1805827" y="168039"/>
                </a:lnTo>
                <a:lnTo>
                  <a:pt x="1851803" y="168312"/>
                </a:lnTo>
                <a:lnTo>
                  <a:pt x="1897872" y="169881"/>
                </a:lnTo>
                <a:lnTo>
                  <a:pt x="1944009" y="172757"/>
                </a:lnTo>
                <a:lnTo>
                  <a:pt x="1990189" y="176949"/>
                </a:lnTo>
                <a:lnTo>
                  <a:pt x="2036387" y="182468"/>
                </a:lnTo>
                <a:lnTo>
                  <a:pt x="2082577" y="189325"/>
                </a:lnTo>
                <a:lnTo>
                  <a:pt x="2128734" y="197531"/>
                </a:lnTo>
                <a:lnTo>
                  <a:pt x="2174834" y="207095"/>
                </a:lnTo>
                <a:lnTo>
                  <a:pt x="2220850" y="218028"/>
                </a:lnTo>
                <a:lnTo>
                  <a:pt x="2266757" y="230341"/>
                </a:lnTo>
                <a:lnTo>
                  <a:pt x="2312531" y="244044"/>
                </a:lnTo>
                <a:lnTo>
                  <a:pt x="2358145" y="259147"/>
                </a:lnTo>
                <a:lnTo>
                  <a:pt x="2403575" y="275662"/>
                </a:lnTo>
                <a:lnTo>
                  <a:pt x="2448808" y="293598"/>
                </a:lnTo>
                <a:lnTo>
                  <a:pt x="2500717" y="168039"/>
                </a:lnTo>
                <a:close/>
              </a:path>
            </a:pathLst>
          </a:custGeom>
          <a:solidFill>
            <a:srgbClr val="DCB3B2"/>
          </a:solidFill>
        </p:spPr>
        <p:txBody>
          <a:bodyPr wrap="square" lIns="0" tIns="0" rIns="0" bIns="0" rtlCol="0"/>
          <a:lstStyle/>
          <a:p>
            <a:endParaRPr/>
          </a:p>
        </p:txBody>
      </p:sp>
      <p:sp>
        <p:nvSpPr>
          <p:cNvPr id="5" name="object 5"/>
          <p:cNvSpPr/>
          <p:nvPr/>
        </p:nvSpPr>
        <p:spPr>
          <a:xfrm>
            <a:off x="1923288" y="4017264"/>
            <a:ext cx="2670047" cy="19933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69344" y="4043505"/>
            <a:ext cx="2578100" cy="1901189"/>
          </a:xfrm>
          <a:custGeom>
            <a:avLst/>
            <a:gdLst/>
            <a:ahLst/>
            <a:cxnLst/>
            <a:rect l="l" t="t" r="r" b="b"/>
            <a:pathLst>
              <a:path w="2578100" h="1901189">
                <a:moveTo>
                  <a:pt x="1687" y="0"/>
                </a:moveTo>
                <a:lnTo>
                  <a:pt x="95" y="51105"/>
                </a:lnTo>
                <a:lnTo>
                  <a:pt x="0" y="104570"/>
                </a:lnTo>
                <a:lnTo>
                  <a:pt x="1215" y="153131"/>
                </a:lnTo>
                <a:lnTo>
                  <a:pt x="3916" y="203994"/>
                </a:lnTo>
                <a:lnTo>
                  <a:pt x="8037" y="254716"/>
                </a:lnTo>
                <a:lnTo>
                  <a:pt x="13572" y="305270"/>
                </a:lnTo>
                <a:lnTo>
                  <a:pt x="20514" y="355624"/>
                </a:lnTo>
                <a:lnTo>
                  <a:pt x="28860" y="405751"/>
                </a:lnTo>
                <a:lnTo>
                  <a:pt x="38601" y="455621"/>
                </a:lnTo>
                <a:lnTo>
                  <a:pt x="49733" y="505203"/>
                </a:lnTo>
                <a:lnTo>
                  <a:pt x="62251" y="554470"/>
                </a:lnTo>
                <a:lnTo>
                  <a:pt x="76147" y="603391"/>
                </a:lnTo>
                <a:lnTo>
                  <a:pt x="91417" y="651936"/>
                </a:lnTo>
                <a:lnTo>
                  <a:pt x="108054" y="700078"/>
                </a:lnTo>
                <a:lnTo>
                  <a:pt x="126053" y="747785"/>
                </a:lnTo>
                <a:lnTo>
                  <a:pt x="145409" y="795029"/>
                </a:lnTo>
                <a:lnTo>
                  <a:pt x="166114" y="841781"/>
                </a:lnTo>
                <a:lnTo>
                  <a:pt x="186926" y="885527"/>
                </a:lnTo>
                <a:lnTo>
                  <a:pt x="208748" y="928465"/>
                </a:lnTo>
                <a:lnTo>
                  <a:pt x="231559" y="970586"/>
                </a:lnTo>
                <a:lnTo>
                  <a:pt x="255338" y="1011885"/>
                </a:lnTo>
                <a:lnTo>
                  <a:pt x="280064" y="1052351"/>
                </a:lnTo>
                <a:lnTo>
                  <a:pt x="305716" y="1091979"/>
                </a:lnTo>
                <a:lnTo>
                  <a:pt x="332274" y="1130760"/>
                </a:lnTo>
                <a:lnTo>
                  <a:pt x="359716" y="1168687"/>
                </a:lnTo>
                <a:lnTo>
                  <a:pt x="388022" y="1205751"/>
                </a:lnTo>
                <a:lnTo>
                  <a:pt x="417171" y="1241946"/>
                </a:lnTo>
                <a:lnTo>
                  <a:pt x="447142" y="1277263"/>
                </a:lnTo>
                <a:lnTo>
                  <a:pt x="477915" y="1311694"/>
                </a:lnTo>
                <a:lnTo>
                  <a:pt x="509468" y="1345233"/>
                </a:lnTo>
                <a:lnTo>
                  <a:pt x="541781" y="1377871"/>
                </a:lnTo>
                <a:lnTo>
                  <a:pt x="574832" y="1409600"/>
                </a:lnTo>
                <a:lnTo>
                  <a:pt x="608602" y="1440414"/>
                </a:lnTo>
                <a:lnTo>
                  <a:pt x="643068" y="1470303"/>
                </a:lnTo>
                <a:lnTo>
                  <a:pt x="678211" y="1499261"/>
                </a:lnTo>
                <a:lnTo>
                  <a:pt x="714010" y="1527280"/>
                </a:lnTo>
                <a:lnTo>
                  <a:pt x="750443" y="1554352"/>
                </a:lnTo>
                <a:lnTo>
                  <a:pt x="787490" y="1580469"/>
                </a:lnTo>
                <a:lnTo>
                  <a:pt x="825129" y="1605623"/>
                </a:lnTo>
                <a:lnTo>
                  <a:pt x="863341" y="1629808"/>
                </a:lnTo>
                <a:lnTo>
                  <a:pt x="902105" y="1653015"/>
                </a:lnTo>
                <a:lnTo>
                  <a:pt x="941398" y="1675236"/>
                </a:lnTo>
                <a:lnTo>
                  <a:pt x="981202" y="1696464"/>
                </a:lnTo>
                <a:lnTo>
                  <a:pt x="1021494" y="1716691"/>
                </a:lnTo>
                <a:lnTo>
                  <a:pt x="1062254" y="1735909"/>
                </a:lnTo>
                <a:lnTo>
                  <a:pt x="1103461" y="1754111"/>
                </a:lnTo>
                <a:lnTo>
                  <a:pt x="1145095" y="1771289"/>
                </a:lnTo>
                <a:lnTo>
                  <a:pt x="1187134" y="1787436"/>
                </a:lnTo>
                <a:lnTo>
                  <a:pt x="1229557" y="1802542"/>
                </a:lnTo>
                <a:lnTo>
                  <a:pt x="1272345" y="1816602"/>
                </a:lnTo>
                <a:lnTo>
                  <a:pt x="1315475" y="1829607"/>
                </a:lnTo>
                <a:lnTo>
                  <a:pt x="1358928" y="1841549"/>
                </a:lnTo>
                <a:lnTo>
                  <a:pt x="1402681" y="1852420"/>
                </a:lnTo>
                <a:lnTo>
                  <a:pt x="1446716" y="1862214"/>
                </a:lnTo>
                <a:lnTo>
                  <a:pt x="1491009" y="1870922"/>
                </a:lnTo>
                <a:lnTo>
                  <a:pt x="1535542" y="1878536"/>
                </a:lnTo>
                <a:lnTo>
                  <a:pt x="1580293" y="1885050"/>
                </a:lnTo>
                <a:lnTo>
                  <a:pt x="1625240" y="1890454"/>
                </a:lnTo>
                <a:lnTo>
                  <a:pt x="1670364" y="1894742"/>
                </a:lnTo>
                <a:lnTo>
                  <a:pt x="1715644" y="1897906"/>
                </a:lnTo>
                <a:lnTo>
                  <a:pt x="1761058" y="1899937"/>
                </a:lnTo>
                <a:lnTo>
                  <a:pt x="1806586" y="1900829"/>
                </a:lnTo>
                <a:lnTo>
                  <a:pt x="1852207" y="1900574"/>
                </a:lnTo>
                <a:lnTo>
                  <a:pt x="1897900" y="1899163"/>
                </a:lnTo>
                <a:lnTo>
                  <a:pt x="1943644" y="1896590"/>
                </a:lnTo>
                <a:lnTo>
                  <a:pt x="1989418" y="1892845"/>
                </a:lnTo>
                <a:lnTo>
                  <a:pt x="2035203" y="1887923"/>
                </a:lnTo>
                <a:lnTo>
                  <a:pt x="2080976" y="1881815"/>
                </a:lnTo>
                <a:lnTo>
                  <a:pt x="2126717" y="1874513"/>
                </a:lnTo>
                <a:lnTo>
                  <a:pt x="2172405" y="1866010"/>
                </a:lnTo>
                <a:lnTo>
                  <a:pt x="2218019" y="1856298"/>
                </a:lnTo>
                <a:lnTo>
                  <a:pt x="2263539" y="1845368"/>
                </a:lnTo>
                <a:lnTo>
                  <a:pt x="2308944" y="1833215"/>
                </a:lnTo>
                <a:lnTo>
                  <a:pt x="2354212" y="1819829"/>
                </a:lnTo>
                <a:lnTo>
                  <a:pt x="2399323" y="1805203"/>
                </a:lnTo>
                <a:lnTo>
                  <a:pt x="2444256" y="1789330"/>
                </a:lnTo>
                <a:lnTo>
                  <a:pt x="2488991" y="1772201"/>
                </a:lnTo>
                <a:lnTo>
                  <a:pt x="2533506" y="1753809"/>
                </a:lnTo>
                <a:lnTo>
                  <a:pt x="2577780" y="1734146"/>
                </a:lnTo>
                <a:lnTo>
                  <a:pt x="2576657" y="1731704"/>
                </a:lnTo>
                <a:lnTo>
                  <a:pt x="1842092" y="1731704"/>
                </a:lnTo>
                <a:lnTo>
                  <a:pt x="1792883" y="1731686"/>
                </a:lnTo>
                <a:lnTo>
                  <a:pt x="1743619" y="1730197"/>
                </a:lnTo>
                <a:lnTo>
                  <a:pt x="1695058" y="1727297"/>
                </a:lnTo>
                <a:lnTo>
                  <a:pt x="1646908" y="1723020"/>
                </a:lnTo>
                <a:lnTo>
                  <a:pt x="1599190" y="1717387"/>
                </a:lnTo>
                <a:lnTo>
                  <a:pt x="1551920" y="1710418"/>
                </a:lnTo>
                <a:lnTo>
                  <a:pt x="1505117" y="1702132"/>
                </a:lnTo>
                <a:lnTo>
                  <a:pt x="1458801" y="1692551"/>
                </a:lnTo>
                <a:lnTo>
                  <a:pt x="1412988" y="1681694"/>
                </a:lnTo>
                <a:lnTo>
                  <a:pt x="1367698" y="1669582"/>
                </a:lnTo>
                <a:lnTo>
                  <a:pt x="1322950" y="1656235"/>
                </a:lnTo>
                <a:lnTo>
                  <a:pt x="1278761" y="1641672"/>
                </a:lnTo>
                <a:lnTo>
                  <a:pt x="1235150" y="1625915"/>
                </a:lnTo>
                <a:lnTo>
                  <a:pt x="1192136" y="1608983"/>
                </a:lnTo>
                <a:lnTo>
                  <a:pt x="1149736" y="1590896"/>
                </a:lnTo>
                <a:lnTo>
                  <a:pt x="1107970" y="1571675"/>
                </a:lnTo>
                <a:lnTo>
                  <a:pt x="1066856" y="1551341"/>
                </a:lnTo>
                <a:lnTo>
                  <a:pt x="1026412" y="1529912"/>
                </a:lnTo>
                <a:lnTo>
                  <a:pt x="986657" y="1507410"/>
                </a:lnTo>
                <a:lnTo>
                  <a:pt x="947609" y="1483854"/>
                </a:lnTo>
                <a:lnTo>
                  <a:pt x="909287" y="1459264"/>
                </a:lnTo>
                <a:lnTo>
                  <a:pt x="871708" y="1433662"/>
                </a:lnTo>
                <a:lnTo>
                  <a:pt x="834893" y="1407067"/>
                </a:lnTo>
                <a:lnTo>
                  <a:pt x="798858" y="1379499"/>
                </a:lnTo>
                <a:lnTo>
                  <a:pt x="763622" y="1350978"/>
                </a:lnTo>
                <a:lnTo>
                  <a:pt x="729205" y="1321526"/>
                </a:lnTo>
                <a:lnTo>
                  <a:pt x="695624" y="1291161"/>
                </a:lnTo>
                <a:lnTo>
                  <a:pt x="662897" y="1259904"/>
                </a:lnTo>
                <a:lnTo>
                  <a:pt x="631044" y="1227775"/>
                </a:lnTo>
                <a:lnTo>
                  <a:pt x="600082" y="1194795"/>
                </a:lnTo>
                <a:lnTo>
                  <a:pt x="570031" y="1160983"/>
                </a:lnTo>
                <a:lnTo>
                  <a:pt x="540908" y="1126361"/>
                </a:lnTo>
                <a:lnTo>
                  <a:pt x="512732" y="1090947"/>
                </a:lnTo>
                <a:lnTo>
                  <a:pt x="485522" y="1054762"/>
                </a:lnTo>
                <a:lnTo>
                  <a:pt x="459295" y="1017827"/>
                </a:lnTo>
                <a:lnTo>
                  <a:pt x="434071" y="980162"/>
                </a:lnTo>
                <a:lnTo>
                  <a:pt x="409867" y="941786"/>
                </a:lnTo>
                <a:lnTo>
                  <a:pt x="386703" y="902721"/>
                </a:lnTo>
                <a:lnTo>
                  <a:pt x="364596" y="862985"/>
                </a:lnTo>
                <a:lnTo>
                  <a:pt x="343566" y="822600"/>
                </a:lnTo>
                <a:lnTo>
                  <a:pt x="323630" y="781586"/>
                </a:lnTo>
                <a:lnTo>
                  <a:pt x="304807" y="739962"/>
                </a:lnTo>
                <a:lnTo>
                  <a:pt x="287116" y="697749"/>
                </a:lnTo>
                <a:lnTo>
                  <a:pt x="270574" y="654968"/>
                </a:lnTo>
                <a:lnTo>
                  <a:pt x="255201" y="611637"/>
                </a:lnTo>
                <a:lnTo>
                  <a:pt x="241015" y="567779"/>
                </a:lnTo>
                <a:lnTo>
                  <a:pt x="228034" y="523412"/>
                </a:lnTo>
                <a:lnTo>
                  <a:pt x="216276" y="478557"/>
                </a:lnTo>
                <a:lnTo>
                  <a:pt x="205761" y="433234"/>
                </a:lnTo>
                <a:lnTo>
                  <a:pt x="196506" y="387464"/>
                </a:lnTo>
                <a:lnTo>
                  <a:pt x="188531" y="341266"/>
                </a:lnTo>
                <a:lnTo>
                  <a:pt x="181852" y="294660"/>
                </a:lnTo>
                <a:lnTo>
                  <a:pt x="176490" y="247668"/>
                </a:lnTo>
                <a:lnTo>
                  <a:pt x="172462" y="200309"/>
                </a:lnTo>
                <a:lnTo>
                  <a:pt x="169787" y="152603"/>
                </a:lnTo>
                <a:lnTo>
                  <a:pt x="168484" y="104570"/>
                </a:lnTo>
                <a:lnTo>
                  <a:pt x="168570" y="56232"/>
                </a:lnTo>
                <a:lnTo>
                  <a:pt x="170064" y="7607"/>
                </a:lnTo>
                <a:lnTo>
                  <a:pt x="1687" y="0"/>
                </a:lnTo>
                <a:close/>
              </a:path>
              <a:path w="2578100" h="1901189">
                <a:moveTo>
                  <a:pt x="2507359" y="1581010"/>
                </a:moveTo>
                <a:lnTo>
                  <a:pt x="2462277" y="1600930"/>
                </a:lnTo>
                <a:lnTo>
                  <a:pt x="2416692" y="1619466"/>
                </a:lnTo>
                <a:lnTo>
                  <a:pt x="2370635" y="1636612"/>
                </a:lnTo>
                <a:lnTo>
                  <a:pt x="2324140" y="1652362"/>
                </a:lnTo>
                <a:lnTo>
                  <a:pt x="2277237" y="1666710"/>
                </a:lnTo>
                <a:lnTo>
                  <a:pt x="2229960" y="1679648"/>
                </a:lnTo>
                <a:lnTo>
                  <a:pt x="2182340" y="1691173"/>
                </a:lnTo>
                <a:lnTo>
                  <a:pt x="2134409" y="1701276"/>
                </a:lnTo>
                <a:lnTo>
                  <a:pt x="2086199" y="1709951"/>
                </a:lnTo>
                <a:lnTo>
                  <a:pt x="2037743" y="1717194"/>
                </a:lnTo>
                <a:lnTo>
                  <a:pt x="1989072" y="1722996"/>
                </a:lnTo>
                <a:lnTo>
                  <a:pt x="1940218" y="1727353"/>
                </a:lnTo>
                <a:lnTo>
                  <a:pt x="1891214" y="1730258"/>
                </a:lnTo>
                <a:lnTo>
                  <a:pt x="1842092" y="1731704"/>
                </a:lnTo>
                <a:lnTo>
                  <a:pt x="2576657" y="1731704"/>
                </a:lnTo>
                <a:lnTo>
                  <a:pt x="2507359" y="1581010"/>
                </a:lnTo>
                <a:close/>
              </a:path>
            </a:pathLst>
          </a:custGeom>
          <a:solidFill>
            <a:srgbClr val="DCB3B2"/>
          </a:solidFill>
        </p:spPr>
        <p:txBody>
          <a:bodyPr wrap="square" lIns="0" tIns="0" rIns="0" bIns="0" rtlCol="0"/>
          <a:lstStyle/>
          <a:p>
            <a:endParaRPr/>
          </a:p>
        </p:txBody>
      </p:sp>
      <p:sp>
        <p:nvSpPr>
          <p:cNvPr id="7" name="object 7"/>
          <p:cNvSpPr/>
          <p:nvPr/>
        </p:nvSpPr>
        <p:spPr>
          <a:xfrm>
            <a:off x="4468368" y="3928872"/>
            <a:ext cx="2538983" cy="202691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514988" y="3954066"/>
            <a:ext cx="2445385" cy="1936750"/>
          </a:xfrm>
          <a:custGeom>
            <a:avLst/>
            <a:gdLst/>
            <a:ahLst/>
            <a:cxnLst/>
            <a:rect l="l" t="t" r="r" b="b"/>
            <a:pathLst>
              <a:path w="2445384" h="1936750">
                <a:moveTo>
                  <a:pt x="58115" y="1666633"/>
                </a:moveTo>
                <a:lnTo>
                  <a:pt x="0" y="1824863"/>
                </a:lnTo>
                <a:lnTo>
                  <a:pt x="47815" y="1841668"/>
                </a:lnTo>
                <a:lnTo>
                  <a:pt x="96019" y="1857115"/>
                </a:lnTo>
                <a:lnTo>
                  <a:pt x="144582" y="1871201"/>
                </a:lnTo>
                <a:lnTo>
                  <a:pt x="193475" y="1883920"/>
                </a:lnTo>
                <a:lnTo>
                  <a:pt x="242670" y="1895269"/>
                </a:lnTo>
                <a:lnTo>
                  <a:pt x="292136" y="1905243"/>
                </a:lnTo>
                <a:lnTo>
                  <a:pt x="341846" y="1913839"/>
                </a:lnTo>
                <a:lnTo>
                  <a:pt x="391771" y="1921052"/>
                </a:lnTo>
                <a:lnTo>
                  <a:pt x="441881" y="1926878"/>
                </a:lnTo>
                <a:lnTo>
                  <a:pt x="492147" y="1931312"/>
                </a:lnTo>
                <a:lnTo>
                  <a:pt x="542541" y="1934351"/>
                </a:lnTo>
                <a:lnTo>
                  <a:pt x="593034" y="1935991"/>
                </a:lnTo>
                <a:lnTo>
                  <a:pt x="643597" y="1936226"/>
                </a:lnTo>
                <a:lnTo>
                  <a:pt x="694201" y="1935054"/>
                </a:lnTo>
                <a:lnTo>
                  <a:pt x="744816" y="1932470"/>
                </a:lnTo>
                <a:lnTo>
                  <a:pt x="793114" y="1928695"/>
                </a:lnTo>
                <a:lnTo>
                  <a:pt x="841018" y="1923688"/>
                </a:lnTo>
                <a:lnTo>
                  <a:pt x="888514" y="1917466"/>
                </a:lnTo>
                <a:lnTo>
                  <a:pt x="935587" y="1910045"/>
                </a:lnTo>
                <a:lnTo>
                  <a:pt x="982223" y="1901443"/>
                </a:lnTo>
                <a:lnTo>
                  <a:pt x="1028408" y="1891674"/>
                </a:lnTo>
                <a:lnTo>
                  <a:pt x="1074125" y="1880758"/>
                </a:lnTo>
                <a:lnTo>
                  <a:pt x="1119362" y="1868709"/>
                </a:lnTo>
                <a:lnTo>
                  <a:pt x="1164103" y="1855546"/>
                </a:lnTo>
                <a:lnTo>
                  <a:pt x="1208333" y="1841283"/>
                </a:lnTo>
                <a:lnTo>
                  <a:pt x="1252038" y="1825939"/>
                </a:lnTo>
                <a:lnTo>
                  <a:pt x="1295203" y="1809530"/>
                </a:lnTo>
                <a:lnTo>
                  <a:pt x="1337814" y="1792073"/>
                </a:lnTo>
                <a:lnTo>
                  <a:pt x="1379855" y="1773583"/>
                </a:lnTo>
                <a:lnTo>
                  <a:pt x="1391407" y="1768148"/>
                </a:lnTo>
                <a:lnTo>
                  <a:pt x="613556" y="1768148"/>
                </a:lnTo>
                <a:lnTo>
                  <a:pt x="567340" y="1767126"/>
                </a:lnTo>
                <a:lnTo>
                  <a:pt x="521029" y="1764790"/>
                </a:lnTo>
                <a:lnTo>
                  <a:pt x="474648" y="1761129"/>
                </a:lnTo>
                <a:lnTo>
                  <a:pt x="428220" y="1756130"/>
                </a:lnTo>
                <a:lnTo>
                  <a:pt x="381770" y="1749783"/>
                </a:lnTo>
                <a:lnTo>
                  <a:pt x="335325" y="1742076"/>
                </a:lnTo>
                <a:lnTo>
                  <a:pt x="288907" y="1732998"/>
                </a:lnTo>
                <a:lnTo>
                  <a:pt x="242543" y="1722537"/>
                </a:lnTo>
                <a:lnTo>
                  <a:pt x="196257" y="1710681"/>
                </a:lnTo>
                <a:lnTo>
                  <a:pt x="150074" y="1697420"/>
                </a:lnTo>
                <a:lnTo>
                  <a:pt x="104018" y="1682741"/>
                </a:lnTo>
                <a:lnTo>
                  <a:pt x="58115" y="1666633"/>
                </a:lnTo>
                <a:close/>
              </a:path>
              <a:path w="2445384" h="1936750">
                <a:moveTo>
                  <a:pt x="2441282" y="0"/>
                </a:moveTo>
                <a:lnTo>
                  <a:pt x="2273084" y="10934"/>
                </a:lnTo>
                <a:lnTo>
                  <a:pt x="2275547" y="60138"/>
                </a:lnTo>
                <a:lnTo>
                  <a:pt x="2276540" y="109328"/>
                </a:lnTo>
                <a:lnTo>
                  <a:pt x="2276066" y="158471"/>
                </a:lnTo>
                <a:lnTo>
                  <a:pt x="2274132" y="207535"/>
                </a:lnTo>
                <a:lnTo>
                  <a:pt x="2270740" y="256487"/>
                </a:lnTo>
                <a:lnTo>
                  <a:pt x="2265897" y="305296"/>
                </a:lnTo>
                <a:lnTo>
                  <a:pt x="2259606" y="353928"/>
                </a:lnTo>
                <a:lnTo>
                  <a:pt x="2251872" y="402351"/>
                </a:lnTo>
                <a:lnTo>
                  <a:pt x="2242700" y="450534"/>
                </a:lnTo>
                <a:lnTo>
                  <a:pt x="2232095" y="498444"/>
                </a:lnTo>
                <a:lnTo>
                  <a:pt x="2220061" y="546047"/>
                </a:lnTo>
                <a:lnTo>
                  <a:pt x="2206603" y="593313"/>
                </a:lnTo>
                <a:lnTo>
                  <a:pt x="2191726" y="640208"/>
                </a:lnTo>
                <a:lnTo>
                  <a:pt x="2175433" y="686701"/>
                </a:lnTo>
                <a:lnTo>
                  <a:pt x="2158005" y="732119"/>
                </a:lnTo>
                <a:lnTo>
                  <a:pt x="2139389" y="776729"/>
                </a:lnTo>
                <a:lnTo>
                  <a:pt x="2119610" y="820519"/>
                </a:lnTo>
                <a:lnTo>
                  <a:pt x="2098610" y="863634"/>
                </a:lnTo>
                <a:lnTo>
                  <a:pt x="2076661" y="905593"/>
                </a:lnTo>
                <a:lnTo>
                  <a:pt x="2053542" y="946854"/>
                </a:lnTo>
                <a:lnTo>
                  <a:pt x="2029358" y="987249"/>
                </a:lnTo>
                <a:lnTo>
                  <a:pt x="2004136" y="1026767"/>
                </a:lnTo>
                <a:lnTo>
                  <a:pt x="1977899" y="1065396"/>
                </a:lnTo>
                <a:lnTo>
                  <a:pt x="1950673" y="1103125"/>
                </a:lnTo>
                <a:lnTo>
                  <a:pt x="1922483" y="1139941"/>
                </a:lnTo>
                <a:lnTo>
                  <a:pt x="1893352" y="1175835"/>
                </a:lnTo>
                <a:lnTo>
                  <a:pt x="1863307" y="1210793"/>
                </a:lnTo>
                <a:lnTo>
                  <a:pt x="1832372" y="1244805"/>
                </a:lnTo>
                <a:lnTo>
                  <a:pt x="1800572" y="1277860"/>
                </a:lnTo>
                <a:lnTo>
                  <a:pt x="1767931" y="1309945"/>
                </a:lnTo>
                <a:lnTo>
                  <a:pt x="1734474" y="1341049"/>
                </a:lnTo>
                <a:lnTo>
                  <a:pt x="1700227" y="1371161"/>
                </a:lnTo>
                <a:lnTo>
                  <a:pt x="1665214" y="1400270"/>
                </a:lnTo>
                <a:lnTo>
                  <a:pt x="1629460" y="1428363"/>
                </a:lnTo>
                <a:lnTo>
                  <a:pt x="1592989" y="1455429"/>
                </a:lnTo>
                <a:lnTo>
                  <a:pt x="1555827" y="1481457"/>
                </a:lnTo>
                <a:lnTo>
                  <a:pt x="1517998" y="1506435"/>
                </a:lnTo>
                <a:lnTo>
                  <a:pt x="1479528" y="1530352"/>
                </a:lnTo>
                <a:lnTo>
                  <a:pt x="1440440" y="1553197"/>
                </a:lnTo>
                <a:lnTo>
                  <a:pt x="1400760" y="1574957"/>
                </a:lnTo>
                <a:lnTo>
                  <a:pt x="1360513" y="1595622"/>
                </a:lnTo>
                <a:lnTo>
                  <a:pt x="1319723" y="1615179"/>
                </a:lnTo>
                <a:lnTo>
                  <a:pt x="1278416" y="1633618"/>
                </a:lnTo>
                <a:lnTo>
                  <a:pt x="1236615" y="1650927"/>
                </a:lnTo>
                <a:lnTo>
                  <a:pt x="1194347" y="1667093"/>
                </a:lnTo>
                <a:lnTo>
                  <a:pt x="1151635" y="1682107"/>
                </a:lnTo>
                <a:lnTo>
                  <a:pt x="1108505" y="1695957"/>
                </a:lnTo>
                <a:lnTo>
                  <a:pt x="1064981" y="1708630"/>
                </a:lnTo>
                <a:lnTo>
                  <a:pt x="1021089" y="1720115"/>
                </a:lnTo>
                <a:lnTo>
                  <a:pt x="976852" y="1730402"/>
                </a:lnTo>
                <a:lnTo>
                  <a:pt x="932296" y="1739478"/>
                </a:lnTo>
                <a:lnTo>
                  <a:pt x="887446" y="1747332"/>
                </a:lnTo>
                <a:lnTo>
                  <a:pt x="842327" y="1753952"/>
                </a:lnTo>
                <a:lnTo>
                  <a:pt x="796963" y="1759327"/>
                </a:lnTo>
                <a:lnTo>
                  <a:pt x="751379" y="1763446"/>
                </a:lnTo>
                <a:lnTo>
                  <a:pt x="705600" y="1766297"/>
                </a:lnTo>
                <a:lnTo>
                  <a:pt x="659650" y="1767868"/>
                </a:lnTo>
                <a:lnTo>
                  <a:pt x="613556" y="1768148"/>
                </a:lnTo>
                <a:lnTo>
                  <a:pt x="1391407" y="1768148"/>
                </a:lnTo>
                <a:lnTo>
                  <a:pt x="1462172" y="1733576"/>
                </a:lnTo>
                <a:lnTo>
                  <a:pt x="1502418" y="1712092"/>
                </a:lnTo>
                <a:lnTo>
                  <a:pt x="1542037" y="1689643"/>
                </a:lnTo>
                <a:lnTo>
                  <a:pt x="1581013" y="1666245"/>
                </a:lnTo>
                <a:lnTo>
                  <a:pt x="1619331" y="1641916"/>
                </a:lnTo>
                <a:lnTo>
                  <a:pt x="1656979" y="1616672"/>
                </a:lnTo>
                <a:lnTo>
                  <a:pt x="1693939" y="1590530"/>
                </a:lnTo>
                <a:lnTo>
                  <a:pt x="1730199" y="1563506"/>
                </a:lnTo>
                <a:lnTo>
                  <a:pt x="1765743" y="1535618"/>
                </a:lnTo>
                <a:lnTo>
                  <a:pt x="1800557" y="1506882"/>
                </a:lnTo>
                <a:lnTo>
                  <a:pt x="1834625" y="1477314"/>
                </a:lnTo>
                <a:lnTo>
                  <a:pt x="1867934" y="1446931"/>
                </a:lnTo>
                <a:lnTo>
                  <a:pt x="1900469" y="1415751"/>
                </a:lnTo>
                <a:lnTo>
                  <a:pt x="1932215" y="1383789"/>
                </a:lnTo>
                <a:lnTo>
                  <a:pt x="1963157" y="1351062"/>
                </a:lnTo>
                <a:lnTo>
                  <a:pt x="1993280" y="1317588"/>
                </a:lnTo>
                <a:lnTo>
                  <a:pt x="2022571" y="1283382"/>
                </a:lnTo>
                <a:lnTo>
                  <a:pt x="2051014" y="1248462"/>
                </a:lnTo>
                <a:lnTo>
                  <a:pt x="2078595" y="1212844"/>
                </a:lnTo>
                <a:lnTo>
                  <a:pt x="2105299" y="1176545"/>
                </a:lnTo>
                <a:lnTo>
                  <a:pt x="2131112" y="1139582"/>
                </a:lnTo>
                <a:lnTo>
                  <a:pt x="2156018" y="1101970"/>
                </a:lnTo>
                <a:lnTo>
                  <a:pt x="2180003" y="1063728"/>
                </a:lnTo>
                <a:lnTo>
                  <a:pt x="2203053" y="1024871"/>
                </a:lnTo>
                <a:lnTo>
                  <a:pt x="2225153" y="985417"/>
                </a:lnTo>
                <a:lnTo>
                  <a:pt x="2246287" y="945381"/>
                </a:lnTo>
                <a:lnTo>
                  <a:pt x="2266443" y="904782"/>
                </a:lnTo>
                <a:lnTo>
                  <a:pt x="2285672" y="863478"/>
                </a:lnTo>
                <a:lnTo>
                  <a:pt x="2303756" y="821956"/>
                </a:lnTo>
                <a:lnTo>
                  <a:pt x="2320885" y="779764"/>
                </a:lnTo>
                <a:lnTo>
                  <a:pt x="2336976" y="737074"/>
                </a:lnTo>
                <a:lnTo>
                  <a:pt x="2352014" y="693903"/>
                </a:lnTo>
                <a:lnTo>
                  <a:pt x="2365984" y="650269"/>
                </a:lnTo>
                <a:lnTo>
                  <a:pt x="2378872" y="606187"/>
                </a:lnTo>
                <a:lnTo>
                  <a:pt x="2390664" y="561674"/>
                </a:lnTo>
                <a:lnTo>
                  <a:pt x="2401344" y="516747"/>
                </a:lnTo>
                <a:lnTo>
                  <a:pt x="2410898" y="471423"/>
                </a:lnTo>
                <a:lnTo>
                  <a:pt x="2419312" y="425718"/>
                </a:lnTo>
                <a:lnTo>
                  <a:pt x="2426570" y="379649"/>
                </a:lnTo>
                <a:lnTo>
                  <a:pt x="2432658" y="333233"/>
                </a:lnTo>
                <a:lnTo>
                  <a:pt x="2437561" y="286486"/>
                </a:lnTo>
                <a:lnTo>
                  <a:pt x="2441265" y="239426"/>
                </a:lnTo>
                <a:lnTo>
                  <a:pt x="2443755" y="192068"/>
                </a:lnTo>
                <a:lnTo>
                  <a:pt x="2445017" y="144430"/>
                </a:lnTo>
                <a:lnTo>
                  <a:pt x="2445035" y="96528"/>
                </a:lnTo>
                <a:lnTo>
                  <a:pt x="2443795" y="48379"/>
                </a:lnTo>
                <a:lnTo>
                  <a:pt x="2441282" y="0"/>
                </a:lnTo>
                <a:close/>
              </a:path>
            </a:pathLst>
          </a:custGeom>
          <a:solidFill>
            <a:srgbClr val="DCB3B2"/>
          </a:solidFill>
        </p:spPr>
        <p:txBody>
          <a:bodyPr wrap="square" lIns="0" tIns="0" rIns="0" bIns="0" rtlCol="0"/>
          <a:lstStyle/>
          <a:p>
            <a:endParaRPr/>
          </a:p>
        </p:txBody>
      </p:sp>
      <p:sp>
        <p:nvSpPr>
          <p:cNvPr id="9" name="object 9"/>
          <p:cNvSpPr/>
          <p:nvPr/>
        </p:nvSpPr>
        <p:spPr>
          <a:xfrm>
            <a:off x="4392168" y="1978152"/>
            <a:ext cx="2615183" cy="204825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438107" y="2003978"/>
            <a:ext cx="2523490" cy="1956435"/>
          </a:xfrm>
          <a:custGeom>
            <a:avLst/>
            <a:gdLst/>
            <a:ahLst/>
            <a:cxnLst/>
            <a:rect l="l" t="t" r="r" b="b"/>
            <a:pathLst>
              <a:path w="2523490" h="1956435">
                <a:moveTo>
                  <a:pt x="1469813" y="169072"/>
                </a:moveTo>
                <a:lnTo>
                  <a:pt x="682850" y="169072"/>
                </a:lnTo>
                <a:lnTo>
                  <a:pt x="731745" y="169140"/>
                </a:lnTo>
                <a:lnTo>
                  <a:pt x="780682" y="170660"/>
                </a:lnTo>
                <a:lnTo>
                  <a:pt x="829627" y="173638"/>
                </a:lnTo>
                <a:lnTo>
                  <a:pt x="878077" y="178013"/>
                </a:lnTo>
                <a:lnTo>
                  <a:pt x="926074" y="183752"/>
                </a:lnTo>
                <a:lnTo>
                  <a:pt x="973600" y="190834"/>
                </a:lnTo>
                <a:lnTo>
                  <a:pt x="1020635" y="199237"/>
                </a:lnTo>
                <a:lnTo>
                  <a:pt x="1067164" y="208942"/>
                </a:lnTo>
                <a:lnTo>
                  <a:pt x="1113168" y="219927"/>
                </a:lnTo>
                <a:lnTo>
                  <a:pt x="1158629" y="232172"/>
                </a:lnTo>
                <a:lnTo>
                  <a:pt x="1203529" y="245656"/>
                </a:lnTo>
                <a:lnTo>
                  <a:pt x="1247851" y="260358"/>
                </a:lnTo>
                <a:lnTo>
                  <a:pt x="1291577" y="276258"/>
                </a:lnTo>
                <a:lnTo>
                  <a:pt x="1334688" y="293334"/>
                </a:lnTo>
                <a:lnTo>
                  <a:pt x="1377168" y="311566"/>
                </a:lnTo>
                <a:lnTo>
                  <a:pt x="1418997" y="330934"/>
                </a:lnTo>
                <a:lnTo>
                  <a:pt x="1460160" y="351416"/>
                </a:lnTo>
                <a:lnTo>
                  <a:pt x="1500636" y="372992"/>
                </a:lnTo>
                <a:lnTo>
                  <a:pt x="1540410" y="395641"/>
                </a:lnTo>
                <a:lnTo>
                  <a:pt x="1579462" y="419342"/>
                </a:lnTo>
                <a:lnTo>
                  <a:pt x="1617776" y="444074"/>
                </a:lnTo>
                <a:lnTo>
                  <a:pt x="1655333" y="469817"/>
                </a:lnTo>
                <a:lnTo>
                  <a:pt x="1692115" y="496551"/>
                </a:lnTo>
                <a:lnTo>
                  <a:pt x="1728105" y="524253"/>
                </a:lnTo>
                <a:lnTo>
                  <a:pt x="1763284" y="552904"/>
                </a:lnTo>
                <a:lnTo>
                  <a:pt x="1797636" y="582483"/>
                </a:lnTo>
                <a:lnTo>
                  <a:pt x="1831142" y="612969"/>
                </a:lnTo>
                <a:lnTo>
                  <a:pt x="1863784" y="644341"/>
                </a:lnTo>
                <a:lnTo>
                  <a:pt x="1895545" y="676579"/>
                </a:lnTo>
                <a:lnTo>
                  <a:pt x="1926406" y="709661"/>
                </a:lnTo>
                <a:lnTo>
                  <a:pt x="1956350" y="743568"/>
                </a:lnTo>
                <a:lnTo>
                  <a:pt x="1985360" y="778277"/>
                </a:lnTo>
                <a:lnTo>
                  <a:pt x="2013416" y="813770"/>
                </a:lnTo>
                <a:lnTo>
                  <a:pt x="2040502" y="850024"/>
                </a:lnTo>
                <a:lnTo>
                  <a:pt x="2066599" y="887019"/>
                </a:lnTo>
                <a:lnTo>
                  <a:pt x="2091690" y="924735"/>
                </a:lnTo>
                <a:lnTo>
                  <a:pt x="2115757" y="963150"/>
                </a:lnTo>
                <a:lnTo>
                  <a:pt x="2138783" y="1002244"/>
                </a:lnTo>
                <a:lnTo>
                  <a:pt x="2160748" y="1041996"/>
                </a:lnTo>
                <a:lnTo>
                  <a:pt x="2181636" y="1082385"/>
                </a:lnTo>
                <a:lnTo>
                  <a:pt x="2201428" y="1123391"/>
                </a:lnTo>
                <a:lnTo>
                  <a:pt x="2220107" y="1164992"/>
                </a:lnTo>
                <a:lnTo>
                  <a:pt x="2237655" y="1207169"/>
                </a:lnTo>
                <a:lnTo>
                  <a:pt x="2254055" y="1249900"/>
                </a:lnTo>
                <a:lnTo>
                  <a:pt x="2269287" y="1293165"/>
                </a:lnTo>
                <a:lnTo>
                  <a:pt x="2283335" y="1336943"/>
                </a:lnTo>
                <a:lnTo>
                  <a:pt x="2296181" y="1381212"/>
                </a:lnTo>
                <a:lnTo>
                  <a:pt x="2307807" y="1425953"/>
                </a:lnTo>
                <a:lnTo>
                  <a:pt x="2318194" y="1471145"/>
                </a:lnTo>
                <a:lnTo>
                  <a:pt x="2327326" y="1516767"/>
                </a:lnTo>
                <a:lnTo>
                  <a:pt x="2335184" y="1562797"/>
                </a:lnTo>
                <a:lnTo>
                  <a:pt x="2341751" y="1609216"/>
                </a:lnTo>
                <a:lnTo>
                  <a:pt x="2347008" y="1656003"/>
                </a:lnTo>
                <a:lnTo>
                  <a:pt x="2350938" y="1703136"/>
                </a:lnTo>
                <a:lnTo>
                  <a:pt x="2353523" y="1750596"/>
                </a:lnTo>
                <a:lnTo>
                  <a:pt x="2354746" y="1798361"/>
                </a:lnTo>
                <a:lnTo>
                  <a:pt x="2354588" y="1846411"/>
                </a:lnTo>
                <a:lnTo>
                  <a:pt x="2353031" y="1894724"/>
                </a:lnTo>
                <a:lnTo>
                  <a:pt x="2350058" y="1943281"/>
                </a:lnTo>
                <a:lnTo>
                  <a:pt x="2518130" y="1956019"/>
                </a:lnTo>
                <a:lnTo>
                  <a:pt x="2521263" y="1905233"/>
                </a:lnTo>
                <a:lnTo>
                  <a:pt x="2522973" y="1854467"/>
                </a:lnTo>
                <a:lnTo>
                  <a:pt x="2523019" y="1846411"/>
                </a:lnTo>
                <a:lnTo>
                  <a:pt x="2523145" y="1798361"/>
                </a:lnTo>
                <a:lnTo>
                  <a:pt x="2522142" y="1753073"/>
                </a:lnTo>
                <a:lnTo>
                  <a:pt x="2519611" y="1702504"/>
                </a:lnTo>
                <a:lnTo>
                  <a:pt x="2515676" y="1652058"/>
                </a:lnTo>
                <a:lnTo>
                  <a:pt x="2510342" y="1601765"/>
                </a:lnTo>
                <a:lnTo>
                  <a:pt x="2503614" y="1551653"/>
                </a:lnTo>
                <a:lnTo>
                  <a:pt x="2495495" y="1501753"/>
                </a:lnTo>
                <a:lnTo>
                  <a:pt x="2485992" y="1452093"/>
                </a:lnTo>
                <a:lnTo>
                  <a:pt x="2475108" y="1402702"/>
                </a:lnTo>
                <a:lnTo>
                  <a:pt x="2462848" y="1353609"/>
                </a:lnTo>
                <a:lnTo>
                  <a:pt x="2449218" y="1304844"/>
                </a:lnTo>
                <a:lnTo>
                  <a:pt x="2434222" y="1256436"/>
                </a:lnTo>
                <a:lnTo>
                  <a:pt x="2417864" y="1208413"/>
                </a:lnTo>
                <a:lnTo>
                  <a:pt x="2400150" y="1160805"/>
                </a:lnTo>
                <a:lnTo>
                  <a:pt x="2381084" y="1113641"/>
                </a:lnTo>
                <a:lnTo>
                  <a:pt x="2361719" y="1069236"/>
                </a:lnTo>
                <a:lnTo>
                  <a:pt x="2341317" y="1025605"/>
                </a:lnTo>
                <a:lnTo>
                  <a:pt x="2319901" y="982758"/>
                </a:lnTo>
                <a:lnTo>
                  <a:pt x="2297490" y="940702"/>
                </a:lnTo>
                <a:lnTo>
                  <a:pt x="2274105" y="899446"/>
                </a:lnTo>
                <a:lnTo>
                  <a:pt x="2249767" y="858997"/>
                </a:lnTo>
                <a:lnTo>
                  <a:pt x="2224497" y="819366"/>
                </a:lnTo>
                <a:lnTo>
                  <a:pt x="2198314" y="780559"/>
                </a:lnTo>
                <a:lnTo>
                  <a:pt x="2171239" y="742586"/>
                </a:lnTo>
                <a:lnTo>
                  <a:pt x="2143293" y="705455"/>
                </a:lnTo>
                <a:lnTo>
                  <a:pt x="2114497" y="669174"/>
                </a:lnTo>
                <a:lnTo>
                  <a:pt x="2084871" y="633751"/>
                </a:lnTo>
                <a:lnTo>
                  <a:pt x="2054435" y="599195"/>
                </a:lnTo>
                <a:lnTo>
                  <a:pt x="2023211" y="565514"/>
                </a:lnTo>
                <a:lnTo>
                  <a:pt x="1991219" y="532717"/>
                </a:lnTo>
                <a:lnTo>
                  <a:pt x="1958479" y="500813"/>
                </a:lnTo>
                <a:lnTo>
                  <a:pt x="1925012" y="469808"/>
                </a:lnTo>
                <a:lnTo>
                  <a:pt x="1890838" y="439713"/>
                </a:lnTo>
                <a:lnTo>
                  <a:pt x="1855978" y="410534"/>
                </a:lnTo>
                <a:lnTo>
                  <a:pt x="1820454" y="382282"/>
                </a:lnTo>
                <a:lnTo>
                  <a:pt x="1784284" y="354963"/>
                </a:lnTo>
                <a:lnTo>
                  <a:pt x="1747490" y="328587"/>
                </a:lnTo>
                <a:lnTo>
                  <a:pt x="1710092" y="303161"/>
                </a:lnTo>
                <a:lnTo>
                  <a:pt x="1672112" y="278695"/>
                </a:lnTo>
                <a:lnTo>
                  <a:pt x="1633568" y="255196"/>
                </a:lnTo>
                <a:lnTo>
                  <a:pt x="1594483" y="232674"/>
                </a:lnTo>
                <a:lnTo>
                  <a:pt x="1554877" y="211135"/>
                </a:lnTo>
                <a:lnTo>
                  <a:pt x="1514769" y="190590"/>
                </a:lnTo>
                <a:lnTo>
                  <a:pt x="1474182" y="171045"/>
                </a:lnTo>
                <a:lnTo>
                  <a:pt x="1469813" y="169072"/>
                </a:lnTo>
                <a:close/>
              </a:path>
              <a:path w="2523490" h="1956435">
                <a:moveTo>
                  <a:pt x="684932" y="0"/>
                </a:moveTo>
                <a:lnTo>
                  <a:pt x="639128" y="1070"/>
                </a:lnTo>
                <a:lnTo>
                  <a:pt x="593255" y="3310"/>
                </a:lnTo>
                <a:lnTo>
                  <a:pt x="547334" y="6727"/>
                </a:lnTo>
                <a:lnTo>
                  <a:pt x="501385" y="11329"/>
                </a:lnTo>
                <a:lnTo>
                  <a:pt x="455429" y="17126"/>
                </a:lnTo>
                <a:lnTo>
                  <a:pt x="409486" y="24125"/>
                </a:lnTo>
                <a:lnTo>
                  <a:pt x="363578" y="32335"/>
                </a:lnTo>
                <a:lnTo>
                  <a:pt x="317723" y="41764"/>
                </a:lnTo>
                <a:lnTo>
                  <a:pt x="271944" y="52421"/>
                </a:lnTo>
                <a:lnTo>
                  <a:pt x="226261" y="64314"/>
                </a:lnTo>
                <a:lnTo>
                  <a:pt x="180694" y="77451"/>
                </a:lnTo>
                <a:lnTo>
                  <a:pt x="135264" y="91841"/>
                </a:lnTo>
                <a:lnTo>
                  <a:pt x="89991" y="107492"/>
                </a:lnTo>
                <a:lnTo>
                  <a:pt x="44896" y="124413"/>
                </a:lnTo>
                <a:lnTo>
                  <a:pt x="0" y="142612"/>
                </a:lnTo>
                <a:lnTo>
                  <a:pt x="65354" y="297983"/>
                </a:lnTo>
                <a:lnTo>
                  <a:pt x="110832" y="279643"/>
                </a:lnTo>
                <a:lnTo>
                  <a:pt x="156764" y="262688"/>
                </a:lnTo>
                <a:lnTo>
                  <a:pt x="203117" y="247123"/>
                </a:lnTo>
                <a:lnTo>
                  <a:pt x="249860" y="232954"/>
                </a:lnTo>
                <a:lnTo>
                  <a:pt x="296961" y="220185"/>
                </a:lnTo>
                <a:lnTo>
                  <a:pt x="344388" y="208822"/>
                </a:lnTo>
                <a:lnTo>
                  <a:pt x="392110" y="198870"/>
                </a:lnTo>
                <a:lnTo>
                  <a:pt x="440094" y="190333"/>
                </a:lnTo>
                <a:lnTo>
                  <a:pt x="488310" y="183218"/>
                </a:lnTo>
                <a:lnTo>
                  <a:pt x="536725" y="177529"/>
                </a:lnTo>
                <a:lnTo>
                  <a:pt x="585308" y="173272"/>
                </a:lnTo>
                <a:lnTo>
                  <a:pt x="634027" y="170451"/>
                </a:lnTo>
                <a:lnTo>
                  <a:pt x="682850" y="169072"/>
                </a:lnTo>
                <a:lnTo>
                  <a:pt x="1469813" y="169072"/>
                </a:lnTo>
                <a:lnTo>
                  <a:pt x="1433134" y="152510"/>
                </a:lnTo>
                <a:lnTo>
                  <a:pt x="1391648" y="134993"/>
                </a:lnTo>
                <a:lnTo>
                  <a:pt x="1349743" y="118502"/>
                </a:lnTo>
                <a:lnTo>
                  <a:pt x="1307440" y="103046"/>
                </a:lnTo>
                <a:lnTo>
                  <a:pt x="1264760" y="88633"/>
                </a:lnTo>
                <a:lnTo>
                  <a:pt x="1221723" y="75272"/>
                </a:lnTo>
                <a:lnTo>
                  <a:pt x="1178350" y="62970"/>
                </a:lnTo>
                <a:lnTo>
                  <a:pt x="1134660" y="51736"/>
                </a:lnTo>
                <a:lnTo>
                  <a:pt x="1090676" y="41579"/>
                </a:lnTo>
                <a:lnTo>
                  <a:pt x="1046418" y="32507"/>
                </a:lnTo>
                <a:lnTo>
                  <a:pt x="1001905" y="24529"/>
                </a:lnTo>
                <a:lnTo>
                  <a:pt x="957159" y="17652"/>
                </a:lnTo>
                <a:lnTo>
                  <a:pt x="912200" y="11886"/>
                </a:lnTo>
                <a:lnTo>
                  <a:pt x="867049" y="7238"/>
                </a:lnTo>
                <a:lnTo>
                  <a:pt x="821726" y="3717"/>
                </a:lnTo>
                <a:lnTo>
                  <a:pt x="776252" y="1331"/>
                </a:lnTo>
                <a:lnTo>
                  <a:pt x="730647" y="89"/>
                </a:lnTo>
                <a:lnTo>
                  <a:pt x="684932" y="0"/>
                </a:lnTo>
                <a:close/>
              </a:path>
            </a:pathLst>
          </a:custGeom>
          <a:solidFill>
            <a:srgbClr val="DCB3B2"/>
          </a:solidFill>
        </p:spPr>
        <p:txBody>
          <a:bodyPr wrap="square" lIns="0" tIns="0" rIns="0" bIns="0" rtlCol="0"/>
          <a:lstStyle/>
          <a:p>
            <a:endParaRPr/>
          </a:p>
        </p:txBody>
      </p:sp>
      <p:sp>
        <p:nvSpPr>
          <p:cNvPr id="11" name="object 11"/>
          <p:cNvSpPr/>
          <p:nvPr/>
        </p:nvSpPr>
        <p:spPr>
          <a:xfrm>
            <a:off x="3182111" y="2825495"/>
            <a:ext cx="2520695" cy="2313431"/>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450335" y="3133344"/>
            <a:ext cx="2045207" cy="160324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245965" y="2869363"/>
            <a:ext cx="2393315" cy="2186305"/>
          </a:xfrm>
          <a:custGeom>
            <a:avLst/>
            <a:gdLst/>
            <a:ahLst/>
            <a:cxnLst/>
            <a:rect l="l" t="t" r="r" b="b"/>
            <a:pathLst>
              <a:path w="2393315" h="2186304">
                <a:moveTo>
                  <a:pt x="1196428" y="0"/>
                </a:moveTo>
                <a:lnTo>
                  <a:pt x="1145854" y="958"/>
                </a:lnTo>
                <a:lnTo>
                  <a:pt x="1095814" y="3810"/>
                </a:lnTo>
                <a:lnTo>
                  <a:pt x="1046351" y="8516"/>
                </a:lnTo>
                <a:lnTo>
                  <a:pt x="997506" y="15038"/>
                </a:lnTo>
                <a:lnTo>
                  <a:pt x="949321" y="23340"/>
                </a:lnTo>
                <a:lnTo>
                  <a:pt x="901837" y="33382"/>
                </a:lnTo>
                <a:lnTo>
                  <a:pt x="855095" y="45127"/>
                </a:lnTo>
                <a:lnTo>
                  <a:pt x="809138" y="58537"/>
                </a:lnTo>
                <a:lnTo>
                  <a:pt x="764007" y="73573"/>
                </a:lnTo>
                <a:lnTo>
                  <a:pt x="719742" y="90199"/>
                </a:lnTo>
                <a:lnTo>
                  <a:pt x="676387" y="108376"/>
                </a:lnTo>
                <a:lnTo>
                  <a:pt x="633982" y="128066"/>
                </a:lnTo>
                <a:lnTo>
                  <a:pt x="592568" y="149231"/>
                </a:lnTo>
                <a:lnTo>
                  <a:pt x="552188" y="171834"/>
                </a:lnTo>
                <a:lnTo>
                  <a:pt x="512883" y="195835"/>
                </a:lnTo>
                <a:lnTo>
                  <a:pt x="474695" y="221198"/>
                </a:lnTo>
                <a:lnTo>
                  <a:pt x="437664" y="247885"/>
                </a:lnTo>
                <a:lnTo>
                  <a:pt x="401833" y="275857"/>
                </a:lnTo>
                <a:lnTo>
                  <a:pt x="367243" y="305077"/>
                </a:lnTo>
                <a:lnTo>
                  <a:pt x="333935" y="335506"/>
                </a:lnTo>
                <a:lnTo>
                  <a:pt x="301951" y="367107"/>
                </a:lnTo>
                <a:lnTo>
                  <a:pt x="271333" y="399842"/>
                </a:lnTo>
                <a:lnTo>
                  <a:pt x="242122" y="433673"/>
                </a:lnTo>
                <a:lnTo>
                  <a:pt x="214360" y="468561"/>
                </a:lnTo>
                <a:lnTo>
                  <a:pt x="188088" y="504470"/>
                </a:lnTo>
                <a:lnTo>
                  <a:pt x="163347" y="541360"/>
                </a:lnTo>
                <a:lnTo>
                  <a:pt x="140180" y="579195"/>
                </a:lnTo>
                <a:lnTo>
                  <a:pt x="118628" y="617935"/>
                </a:lnTo>
                <a:lnTo>
                  <a:pt x="98731" y="657544"/>
                </a:lnTo>
                <a:lnTo>
                  <a:pt x="80533" y="697983"/>
                </a:lnTo>
                <a:lnTo>
                  <a:pt x="64074" y="739215"/>
                </a:lnTo>
                <a:lnTo>
                  <a:pt x="49396" y="781201"/>
                </a:lnTo>
                <a:lnTo>
                  <a:pt x="36540" y="823903"/>
                </a:lnTo>
                <a:lnTo>
                  <a:pt x="25548" y="867284"/>
                </a:lnTo>
                <a:lnTo>
                  <a:pt x="16461" y="911305"/>
                </a:lnTo>
                <a:lnTo>
                  <a:pt x="9321" y="955929"/>
                </a:lnTo>
                <a:lnTo>
                  <a:pt x="4170" y="1001118"/>
                </a:lnTo>
                <a:lnTo>
                  <a:pt x="1049" y="1046833"/>
                </a:lnTo>
                <a:lnTo>
                  <a:pt x="0" y="1093038"/>
                </a:lnTo>
                <a:lnTo>
                  <a:pt x="1049" y="1139242"/>
                </a:lnTo>
                <a:lnTo>
                  <a:pt x="4170" y="1184958"/>
                </a:lnTo>
                <a:lnTo>
                  <a:pt x="9321" y="1230146"/>
                </a:lnTo>
                <a:lnTo>
                  <a:pt x="16461" y="1274770"/>
                </a:lnTo>
                <a:lnTo>
                  <a:pt x="25548" y="1318792"/>
                </a:lnTo>
                <a:lnTo>
                  <a:pt x="36540" y="1362172"/>
                </a:lnTo>
                <a:lnTo>
                  <a:pt x="49396" y="1404875"/>
                </a:lnTo>
                <a:lnTo>
                  <a:pt x="64074" y="1446861"/>
                </a:lnTo>
                <a:lnTo>
                  <a:pt x="80533" y="1488092"/>
                </a:lnTo>
                <a:lnTo>
                  <a:pt x="98731" y="1528531"/>
                </a:lnTo>
                <a:lnTo>
                  <a:pt x="118628" y="1568140"/>
                </a:lnTo>
                <a:lnTo>
                  <a:pt x="140180" y="1606881"/>
                </a:lnTo>
                <a:lnTo>
                  <a:pt x="163347" y="1644715"/>
                </a:lnTo>
                <a:lnTo>
                  <a:pt x="188088" y="1681606"/>
                </a:lnTo>
                <a:lnTo>
                  <a:pt x="214360" y="1717514"/>
                </a:lnTo>
                <a:lnTo>
                  <a:pt x="242122" y="1752403"/>
                </a:lnTo>
                <a:lnTo>
                  <a:pt x="271333" y="1786233"/>
                </a:lnTo>
                <a:lnTo>
                  <a:pt x="301951" y="1818968"/>
                </a:lnTo>
                <a:lnTo>
                  <a:pt x="333935" y="1850569"/>
                </a:lnTo>
                <a:lnTo>
                  <a:pt x="367243" y="1880999"/>
                </a:lnTo>
                <a:lnTo>
                  <a:pt x="401833" y="1910218"/>
                </a:lnTo>
                <a:lnTo>
                  <a:pt x="437664" y="1938190"/>
                </a:lnTo>
                <a:lnTo>
                  <a:pt x="474695" y="1964877"/>
                </a:lnTo>
                <a:lnTo>
                  <a:pt x="512883" y="1990240"/>
                </a:lnTo>
                <a:lnTo>
                  <a:pt x="552188" y="2014242"/>
                </a:lnTo>
                <a:lnTo>
                  <a:pt x="592568" y="2036844"/>
                </a:lnTo>
                <a:lnTo>
                  <a:pt x="633982" y="2058009"/>
                </a:lnTo>
                <a:lnTo>
                  <a:pt x="676387" y="2077699"/>
                </a:lnTo>
                <a:lnTo>
                  <a:pt x="719742" y="2095876"/>
                </a:lnTo>
                <a:lnTo>
                  <a:pt x="764007" y="2112502"/>
                </a:lnTo>
                <a:lnTo>
                  <a:pt x="809138" y="2127539"/>
                </a:lnTo>
                <a:lnTo>
                  <a:pt x="855095" y="2140949"/>
                </a:lnTo>
                <a:lnTo>
                  <a:pt x="901837" y="2152694"/>
                </a:lnTo>
                <a:lnTo>
                  <a:pt x="949321" y="2162736"/>
                </a:lnTo>
                <a:lnTo>
                  <a:pt x="997506" y="2171037"/>
                </a:lnTo>
                <a:lnTo>
                  <a:pt x="1046351" y="2177560"/>
                </a:lnTo>
                <a:lnTo>
                  <a:pt x="1095814" y="2182266"/>
                </a:lnTo>
                <a:lnTo>
                  <a:pt x="1145854" y="2185117"/>
                </a:lnTo>
                <a:lnTo>
                  <a:pt x="1196428" y="2186076"/>
                </a:lnTo>
                <a:lnTo>
                  <a:pt x="1247003" y="2185117"/>
                </a:lnTo>
                <a:lnTo>
                  <a:pt x="1297043" y="2182266"/>
                </a:lnTo>
                <a:lnTo>
                  <a:pt x="1346506" y="2177560"/>
                </a:lnTo>
                <a:lnTo>
                  <a:pt x="1395351" y="2171037"/>
                </a:lnTo>
                <a:lnTo>
                  <a:pt x="1443536" y="2162736"/>
                </a:lnTo>
                <a:lnTo>
                  <a:pt x="1491020" y="2152694"/>
                </a:lnTo>
                <a:lnTo>
                  <a:pt x="1537762" y="2140949"/>
                </a:lnTo>
                <a:lnTo>
                  <a:pt x="1583719" y="2127539"/>
                </a:lnTo>
                <a:lnTo>
                  <a:pt x="1628850" y="2112502"/>
                </a:lnTo>
                <a:lnTo>
                  <a:pt x="1673115" y="2095876"/>
                </a:lnTo>
                <a:lnTo>
                  <a:pt x="1716470" y="2077699"/>
                </a:lnTo>
                <a:lnTo>
                  <a:pt x="1758875" y="2058009"/>
                </a:lnTo>
                <a:lnTo>
                  <a:pt x="1800288" y="2036844"/>
                </a:lnTo>
                <a:lnTo>
                  <a:pt x="1840668" y="2014242"/>
                </a:lnTo>
                <a:lnTo>
                  <a:pt x="1879973" y="1990240"/>
                </a:lnTo>
                <a:lnTo>
                  <a:pt x="1918162" y="1964877"/>
                </a:lnTo>
                <a:lnTo>
                  <a:pt x="1955193" y="1938190"/>
                </a:lnTo>
                <a:lnTo>
                  <a:pt x="1991024" y="1910218"/>
                </a:lnTo>
                <a:lnTo>
                  <a:pt x="2025614" y="1880999"/>
                </a:lnTo>
                <a:lnTo>
                  <a:pt x="2058922" y="1850569"/>
                </a:lnTo>
                <a:lnTo>
                  <a:pt x="2090906" y="1818968"/>
                </a:lnTo>
                <a:lnTo>
                  <a:pt x="2121524" y="1786233"/>
                </a:lnTo>
                <a:lnTo>
                  <a:pt x="2150735" y="1752403"/>
                </a:lnTo>
                <a:lnTo>
                  <a:pt x="2178497" y="1717514"/>
                </a:lnTo>
                <a:lnTo>
                  <a:pt x="2204769" y="1681606"/>
                </a:lnTo>
                <a:lnTo>
                  <a:pt x="2229509" y="1644715"/>
                </a:lnTo>
                <a:lnTo>
                  <a:pt x="2252677" y="1606881"/>
                </a:lnTo>
                <a:lnTo>
                  <a:pt x="2274229" y="1568140"/>
                </a:lnTo>
                <a:lnTo>
                  <a:pt x="2294125" y="1528531"/>
                </a:lnTo>
                <a:lnTo>
                  <a:pt x="2312324" y="1488092"/>
                </a:lnTo>
                <a:lnTo>
                  <a:pt x="2328783" y="1446861"/>
                </a:lnTo>
                <a:lnTo>
                  <a:pt x="2343461" y="1404875"/>
                </a:lnTo>
                <a:lnTo>
                  <a:pt x="2356317" y="1362172"/>
                </a:lnTo>
                <a:lnTo>
                  <a:pt x="2367309" y="1318792"/>
                </a:lnTo>
                <a:lnTo>
                  <a:pt x="2376396" y="1274770"/>
                </a:lnTo>
                <a:lnTo>
                  <a:pt x="2383535" y="1230146"/>
                </a:lnTo>
                <a:lnTo>
                  <a:pt x="2388687" y="1184958"/>
                </a:lnTo>
                <a:lnTo>
                  <a:pt x="2391808" y="1139242"/>
                </a:lnTo>
                <a:lnTo>
                  <a:pt x="2392857" y="1093038"/>
                </a:lnTo>
                <a:lnTo>
                  <a:pt x="2391808" y="1046833"/>
                </a:lnTo>
                <a:lnTo>
                  <a:pt x="2388687" y="1001118"/>
                </a:lnTo>
                <a:lnTo>
                  <a:pt x="2383535" y="955929"/>
                </a:lnTo>
                <a:lnTo>
                  <a:pt x="2376396" y="911305"/>
                </a:lnTo>
                <a:lnTo>
                  <a:pt x="2367309" y="867284"/>
                </a:lnTo>
                <a:lnTo>
                  <a:pt x="2356317" y="823903"/>
                </a:lnTo>
                <a:lnTo>
                  <a:pt x="2343461" y="781201"/>
                </a:lnTo>
                <a:lnTo>
                  <a:pt x="2328783" y="739215"/>
                </a:lnTo>
                <a:lnTo>
                  <a:pt x="2312324" y="697983"/>
                </a:lnTo>
                <a:lnTo>
                  <a:pt x="2294125" y="657544"/>
                </a:lnTo>
                <a:lnTo>
                  <a:pt x="2274229" y="617935"/>
                </a:lnTo>
                <a:lnTo>
                  <a:pt x="2252677" y="579195"/>
                </a:lnTo>
                <a:lnTo>
                  <a:pt x="2229509" y="541360"/>
                </a:lnTo>
                <a:lnTo>
                  <a:pt x="2204769" y="504470"/>
                </a:lnTo>
                <a:lnTo>
                  <a:pt x="2178497" y="468561"/>
                </a:lnTo>
                <a:lnTo>
                  <a:pt x="2150735" y="433673"/>
                </a:lnTo>
                <a:lnTo>
                  <a:pt x="2121524" y="399842"/>
                </a:lnTo>
                <a:lnTo>
                  <a:pt x="2090906" y="367107"/>
                </a:lnTo>
                <a:lnTo>
                  <a:pt x="2058922" y="335506"/>
                </a:lnTo>
                <a:lnTo>
                  <a:pt x="2025614" y="305077"/>
                </a:lnTo>
                <a:lnTo>
                  <a:pt x="1991024" y="275857"/>
                </a:lnTo>
                <a:lnTo>
                  <a:pt x="1955193" y="247885"/>
                </a:lnTo>
                <a:lnTo>
                  <a:pt x="1918162" y="221198"/>
                </a:lnTo>
                <a:lnTo>
                  <a:pt x="1879973" y="195835"/>
                </a:lnTo>
                <a:lnTo>
                  <a:pt x="1840668" y="171834"/>
                </a:lnTo>
                <a:lnTo>
                  <a:pt x="1800288" y="149231"/>
                </a:lnTo>
                <a:lnTo>
                  <a:pt x="1758875" y="128066"/>
                </a:lnTo>
                <a:lnTo>
                  <a:pt x="1716470" y="108376"/>
                </a:lnTo>
                <a:lnTo>
                  <a:pt x="1673115" y="90199"/>
                </a:lnTo>
                <a:lnTo>
                  <a:pt x="1628850" y="73573"/>
                </a:lnTo>
                <a:lnTo>
                  <a:pt x="1583719" y="58537"/>
                </a:lnTo>
                <a:lnTo>
                  <a:pt x="1537762" y="45127"/>
                </a:lnTo>
                <a:lnTo>
                  <a:pt x="1491020" y="33382"/>
                </a:lnTo>
                <a:lnTo>
                  <a:pt x="1443536" y="23340"/>
                </a:lnTo>
                <a:lnTo>
                  <a:pt x="1395351" y="15038"/>
                </a:lnTo>
                <a:lnTo>
                  <a:pt x="1346506" y="8516"/>
                </a:lnTo>
                <a:lnTo>
                  <a:pt x="1297043" y="3810"/>
                </a:lnTo>
                <a:lnTo>
                  <a:pt x="1247003" y="958"/>
                </a:lnTo>
                <a:lnTo>
                  <a:pt x="1196428" y="0"/>
                </a:lnTo>
                <a:close/>
              </a:path>
            </a:pathLst>
          </a:custGeom>
          <a:solidFill>
            <a:srgbClr val="FFFFFF"/>
          </a:solidFill>
        </p:spPr>
        <p:txBody>
          <a:bodyPr wrap="square" lIns="0" tIns="0" rIns="0" bIns="0" rtlCol="0"/>
          <a:lstStyle/>
          <a:p>
            <a:endParaRPr/>
          </a:p>
        </p:txBody>
      </p:sp>
      <p:sp>
        <p:nvSpPr>
          <p:cNvPr id="14" name="object 14"/>
          <p:cNvSpPr/>
          <p:nvPr/>
        </p:nvSpPr>
        <p:spPr>
          <a:xfrm>
            <a:off x="3245965" y="2869363"/>
            <a:ext cx="2393315" cy="2186305"/>
          </a:xfrm>
          <a:custGeom>
            <a:avLst/>
            <a:gdLst/>
            <a:ahLst/>
            <a:cxnLst/>
            <a:rect l="l" t="t" r="r" b="b"/>
            <a:pathLst>
              <a:path w="2393315" h="2186304">
                <a:moveTo>
                  <a:pt x="0" y="1093038"/>
                </a:moveTo>
                <a:lnTo>
                  <a:pt x="1049" y="1046833"/>
                </a:lnTo>
                <a:lnTo>
                  <a:pt x="4170" y="1001118"/>
                </a:lnTo>
                <a:lnTo>
                  <a:pt x="9321" y="955929"/>
                </a:lnTo>
                <a:lnTo>
                  <a:pt x="16461" y="911305"/>
                </a:lnTo>
                <a:lnTo>
                  <a:pt x="25548" y="867284"/>
                </a:lnTo>
                <a:lnTo>
                  <a:pt x="36540" y="823903"/>
                </a:lnTo>
                <a:lnTo>
                  <a:pt x="49396" y="781201"/>
                </a:lnTo>
                <a:lnTo>
                  <a:pt x="64074" y="739215"/>
                </a:lnTo>
                <a:lnTo>
                  <a:pt x="80533" y="697983"/>
                </a:lnTo>
                <a:lnTo>
                  <a:pt x="98731" y="657544"/>
                </a:lnTo>
                <a:lnTo>
                  <a:pt x="118628" y="617935"/>
                </a:lnTo>
                <a:lnTo>
                  <a:pt x="140180" y="579195"/>
                </a:lnTo>
                <a:lnTo>
                  <a:pt x="163347" y="541360"/>
                </a:lnTo>
                <a:lnTo>
                  <a:pt x="188088" y="504470"/>
                </a:lnTo>
                <a:lnTo>
                  <a:pt x="214360" y="468561"/>
                </a:lnTo>
                <a:lnTo>
                  <a:pt x="242122" y="433673"/>
                </a:lnTo>
                <a:lnTo>
                  <a:pt x="271333" y="399842"/>
                </a:lnTo>
                <a:lnTo>
                  <a:pt x="301951" y="367107"/>
                </a:lnTo>
                <a:lnTo>
                  <a:pt x="333935" y="335506"/>
                </a:lnTo>
                <a:lnTo>
                  <a:pt x="367243" y="305077"/>
                </a:lnTo>
                <a:lnTo>
                  <a:pt x="401833" y="275857"/>
                </a:lnTo>
                <a:lnTo>
                  <a:pt x="437664" y="247885"/>
                </a:lnTo>
                <a:lnTo>
                  <a:pt x="474695" y="221198"/>
                </a:lnTo>
                <a:lnTo>
                  <a:pt x="512883" y="195835"/>
                </a:lnTo>
                <a:lnTo>
                  <a:pt x="552188" y="171834"/>
                </a:lnTo>
                <a:lnTo>
                  <a:pt x="592568" y="149231"/>
                </a:lnTo>
                <a:lnTo>
                  <a:pt x="633982" y="128066"/>
                </a:lnTo>
                <a:lnTo>
                  <a:pt x="676387" y="108376"/>
                </a:lnTo>
                <a:lnTo>
                  <a:pt x="719742" y="90199"/>
                </a:lnTo>
                <a:lnTo>
                  <a:pt x="764007" y="73573"/>
                </a:lnTo>
                <a:lnTo>
                  <a:pt x="809138" y="58537"/>
                </a:lnTo>
                <a:lnTo>
                  <a:pt x="855095" y="45127"/>
                </a:lnTo>
                <a:lnTo>
                  <a:pt x="901837" y="33382"/>
                </a:lnTo>
                <a:lnTo>
                  <a:pt x="949321" y="23340"/>
                </a:lnTo>
                <a:lnTo>
                  <a:pt x="997506" y="15038"/>
                </a:lnTo>
                <a:lnTo>
                  <a:pt x="1046351" y="8516"/>
                </a:lnTo>
                <a:lnTo>
                  <a:pt x="1095814" y="3810"/>
                </a:lnTo>
                <a:lnTo>
                  <a:pt x="1145854" y="958"/>
                </a:lnTo>
                <a:lnTo>
                  <a:pt x="1196428" y="0"/>
                </a:lnTo>
                <a:lnTo>
                  <a:pt x="1247003" y="958"/>
                </a:lnTo>
                <a:lnTo>
                  <a:pt x="1297043" y="3810"/>
                </a:lnTo>
                <a:lnTo>
                  <a:pt x="1346506" y="8516"/>
                </a:lnTo>
                <a:lnTo>
                  <a:pt x="1395351" y="15038"/>
                </a:lnTo>
                <a:lnTo>
                  <a:pt x="1443536" y="23340"/>
                </a:lnTo>
                <a:lnTo>
                  <a:pt x="1491020" y="33382"/>
                </a:lnTo>
                <a:lnTo>
                  <a:pt x="1537762" y="45127"/>
                </a:lnTo>
                <a:lnTo>
                  <a:pt x="1583719" y="58537"/>
                </a:lnTo>
                <a:lnTo>
                  <a:pt x="1628850" y="73573"/>
                </a:lnTo>
                <a:lnTo>
                  <a:pt x="1673115" y="90199"/>
                </a:lnTo>
                <a:lnTo>
                  <a:pt x="1716470" y="108376"/>
                </a:lnTo>
                <a:lnTo>
                  <a:pt x="1758875" y="128066"/>
                </a:lnTo>
                <a:lnTo>
                  <a:pt x="1800288" y="149231"/>
                </a:lnTo>
                <a:lnTo>
                  <a:pt x="1840668" y="171834"/>
                </a:lnTo>
                <a:lnTo>
                  <a:pt x="1879973" y="195835"/>
                </a:lnTo>
                <a:lnTo>
                  <a:pt x="1918162" y="221198"/>
                </a:lnTo>
                <a:lnTo>
                  <a:pt x="1955193" y="247885"/>
                </a:lnTo>
                <a:lnTo>
                  <a:pt x="1991024" y="275857"/>
                </a:lnTo>
                <a:lnTo>
                  <a:pt x="2025614" y="305077"/>
                </a:lnTo>
                <a:lnTo>
                  <a:pt x="2058922" y="335506"/>
                </a:lnTo>
                <a:lnTo>
                  <a:pt x="2090906" y="367107"/>
                </a:lnTo>
                <a:lnTo>
                  <a:pt x="2121524" y="399842"/>
                </a:lnTo>
                <a:lnTo>
                  <a:pt x="2150735" y="433673"/>
                </a:lnTo>
                <a:lnTo>
                  <a:pt x="2178497" y="468561"/>
                </a:lnTo>
                <a:lnTo>
                  <a:pt x="2204769" y="504470"/>
                </a:lnTo>
                <a:lnTo>
                  <a:pt x="2229509" y="541360"/>
                </a:lnTo>
                <a:lnTo>
                  <a:pt x="2252677" y="579195"/>
                </a:lnTo>
                <a:lnTo>
                  <a:pt x="2274229" y="617935"/>
                </a:lnTo>
                <a:lnTo>
                  <a:pt x="2294125" y="657544"/>
                </a:lnTo>
                <a:lnTo>
                  <a:pt x="2312324" y="697983"/>
                </a:lnTo>
                <a:lnTo>
                  <a:pt x="2328783" y="739215"/>
                </a:lnTo>
                <a:lnTo>
                  <a:pt x="2343461" y="781201"/>
                </a:lnTo>
                <a:lnTo>
                  <a:pt x="2356317" y="823903"/>
                </a:lnTo>
                <a:lnTo>
                  <a:pt x="2367309" y="867284"/>
                </a:lnTo>
                <a:lnTo>
                  <a:pt x="2376396" y="911305"/>
                </a:lnTo>
                <a:lnTo>
                  <a:pt x="2383535" y="955929"/>
                </a:lnTo>
                <a:lnTo>
                  <a:pt x="2388687" y="1001118"/>
                </a:lnTo>
                <a:lnTo>
                  <a:pt x="2391808" y="1046833"/>
                </a:lnTo>
                <a:lnTo>
                  <a:pt x="2392857" y="1093038"/>
                </a:lnTo>
                <a:lnTo>
                  <a:pt x="2391808" y="1139242"/>
                </a:lnTo>
                <a:lnTo>
                  <a:pt x="2388687" y="1184958"/>
                </a:lnTo>
                <a:lnTo>
                  <a:pt x="2383535" y="1230146"/>
                </a:lnTo>
                <a:lnTo>
                  <a:pt x="2376396" y="1274770"/>
                </a:lnTo>
                <a:lnTo>
                  <a:pt x="2367309" y="1318792"/>
                </a:lnTo>
                <a:lnTo>
                  <a:pt x="2356317" y="1362172"/>
                </a:lnTo>
                <a:lnTo>
                  <a:pt x="2343461" y="1404875"/>
                </a:lnTo>
                <a:lnTo>
                  <a:pt x="2328783" y="1446861"/>
                </a:lnTo>
                <a:lnTo>
                  <a:pt x="2312324" y="1488092"/>
                </a:lnTo>
                <a:lnTo>
                  <a:pt x="2294125" y="1528531"/>
                </a:lnTo>
                <a:lnTo>
                  <a:pt x="2274229" y="1568140"/>
                </a:lnTo>
                <a:lnTo>
                  <a:pt x="2252677" y="1606881"/>
                </a:lnTo>
                <a:lnTo>
                  <a:pt x="2229509" y="1644715"/>
                </a:lnTo>
                <a:lnTo>
                  <a:pt x="2204769" y="1681606"/>
                </a:lnTo>
                <a:lnTo>
                  <a:pt x="2178497" y="1717514"/>
                </a:lnTo>
                <a:lnTo>
                  <a:pt x="2150735" y="1752403"/>
                </a:lnTo>
                <a:lnTo>
                  <a:pt x="2121524" y="1786233"/>
                </a:lnTo>
                <a:lnTo>
                  <a:pt x="2090906" y="1818968"/>
                </a:lnTo>
                <a:lnTo>
                  <a:pt x="2058922" y="1850569"/>
                </a:lnTo>
                <a:lnTo>
                  <a:pt x="2025614" y="1880999"/>
                </a:lnTo>
                <a:lnTo>
                  <a:pt x="1991024" y="1910218"/>
                </a:lnTo>
                <a:lnTo>
                  <a:pt x="1955193" y="1938190"/>
                </a:lnTo>
                <a:lnTo>
                  <a:pt x="1918162" y="1964877"/>
                </a:lnTo>
                <a:lnTo>
                  <a:pt x="1879973" y="1990240"/>
                </a:lnTo>
                <a:lnTo>
                  <a:pt x="1840668" y="2014242"/>
                </a:lnTo>
                <a:lnTo>
                  <a:pt x="1800288" y="2036844"/>
                </a:lnTo>
                <a:lnTo>
                  <a:pt x="1758875" y="2058009"/>
                </a:lnTo>
                <a:lnTo>
                  <a:pt x="1716470" y="2077699"/>
                </a:lnTo>
                <a:lnTo>
                  <a:pt x="1673115" y="2095876"/>
                </a:lnTo>
                <a:lnTo>
                  <a:pt x="1628850" y="2112502"/>
                </a:lnTo>
                <a:lnTo>
                  <a:pt x="1583719" y="2127539"/>
                </a:lnTo>
                <a:lnTo>
                  <a:pt x="1537762" y="2140949"/>
                </a:lnTo>
                <a:lnTo>
                  <a:pt x="1491020" y="2152694"/>
                </a:lnTo>
                <a:lnTo>
                  <a:pt x="1443536" y="2162736"/>
                </a:lnTo>
                <a:lnTo>
                  <a:pt x="1395351" y="2171037"/>
                </a:lnTo>
                <a:lnTo>
                  <a:pt x="1346506" y="2177560"/>
                </a:lnTo>
                <a:lnTo>
                  <a:pt x="1297043" y="2182266"/>
                </a:lnTo>
                <a:lnTo>
                  <a:pt x="1247003" y="2185117"/>
                </a:lnTo>
                <a:lnTo>
                  <a:pt x="1196428" y="2186076"/>
                </a:lnTo>
                <a:lnTo>
                  <a:pt x="1145854" y="2185117"/>
                </a:lnTo>
                <a:lnTo>
                  <a:pt x="1095814" y="2182266"/>
                </a:lnTo>
                <a:lnTo>
                  <a:pt x="1046351" y="2177560"/>
                </a:lnTo>
                <a:lnTo>
                  <a:pt x="997506" y="2171037"/>
                </a:lnTo>
                <a:lnTo>
                  <a:pt x="949321" y="2162736"/>
                </a:lnTo>
                <a:lnTo>
                  <a:pt x="901837" y="2152694"/>
                </a:lnTo>
                <a:lnTo>
                  <a:pt x="855095" y="2140949"/>
                </a:lnTo>
                <a:lnTo>
                  <a:pt x="809138" y="2127539"/>
                </a:lnTo>
                <a:lnTo>
                  <a:pt x="764007" y="2112502"/>
                </a:lnTo>
                <a:lnTo>
                  <a:pt x="719742" y="2095876"/>
                </a:lnTo>
                <a:lnTo>
                  <a:pt x="676387" y="2077699"/>
                </a:lnTo>
                <a:lnTo>
                  <a:pt x="633982" y="2058009"/>
                </a:lnTo>
                <a:lnTo>
                  <a:pt x="592568" y="2036844"/>
                </a:lnTo>
                <a:lnTo>
                  <a:pt x="552188" y="2014242"/>
                </a:lnTo>
                <a:lnTo>
                  <a:pt x="512883" y="1990240"/>
                </a:lnTo>
                <a:lnTo>
                  <a:pt x="474695" y="1964877"/>
                </a:lnTo>
                <a:lnTo>
                  <a:pt x="437664" y="1938190"/>
                </a:lnTo>
                <a:lnTo>
                  <a:pt x="401833" y="1910218"/>
                </a:lnTo>
                <a:lnTo>
                  <a:pt x="367243" y="1880999"/>
                </a:lnTo>
                <a:lnTo>
                  <a:pt x="333935" y="1850569"/>
                </a:lnTo>
                <a:lnTo>
                  <a:pt x="301951" y="1818968"/>
                </a:lnTo>
                <a:lnTo>
                  <a:pt x="271333" y="1786233"/>
                </a:lnTo>
                <a:lnTo>
                  <a:pt x="242122" y="1752403"/>
                </a:lnTo>
                <a:lnTo>
                  <a:pt x="214360" y="1717514"/>
                </a:lnTo>
                <a:lnTo>
                  <a:pt x="188088" y="1681606"/>
                </a:lnTo>
                <a:lnTo>
                  <a:pt x="163347" y="1644715"/>
                </a:lnTo>
                <a:lnTo>
                  <a:pt x="140180" y="1606881"/>
                </a:lnTo>
                <a:lnTo>
                  <a:pt x="118628" y="1568140"/>
                </a:lnTo>
                <a:lnTo>
                  <a:pt x="98731" y="1528531"/>
                </a:lnTo>
                <a:lnTo>
                  <a:pt x="80533" y="1488092"/>
                </a:lnTo>
                <a:lnTo>
                  <a:pt x="64074" y="1446861"/>
                </a:lnTo>
                <a:lnTo>
                  <a:pt x="49396" y="1404875"/>
                </a:lnTo>
                <a:lnTo>
                  <a:pt x="36540" y="1362172"/>
                </a:lnTo>
                <a:lnTo>
                  <a:pt x="25548" y="1318792"/>
                </a:lnTo>
                <a:lnTo>
                  <a:pt x="16461" y="1274770"/>
                </a:lnTo>
                <a:lnTo>
                  <a:pt x="9321" y="1230146"/>
                </a:lnTo>
                <a:lnTo>
                  <a:pt x="4170" y="1184958"/>
                </a:lnTo>
                <a:lnTo>
                  <a:pt x="1049" y="1139242"/>
                </a:lnTo>
                <a:lnTo>
                  <a:pt x="0" y="1093038"/>
                </a:lnTo>
                <a:close/>
              </a:path>
            </a:pathLst>
          </a:custGeom>
          <a:ln w="38100">
            <a:solidFill>
              <a:srgbClr val="AE4845"/>
            </a:solidFill>
          </a:ln>
        </p:spPr>
        <p:txBody>
          <a:bodyPr wrap="square" lIns="0" tIns="0" rIns="0" bIns="0" rtlCol="0"/>
          <a:lstStyle/>
          <a:p>
            <a:endParaRPr/>
          </a:p>
        </p:txBody>
      </p:sp>
      <p:sp>
        <p:nvSpPr>
          <p:cNvPr id="15" name="object 15"/>
          <p:cNvSpPr txBox="1"/>
          <p:nvPr/>
        </p:nvSpPr>
        <p:spPr>
          <a:xfrm>
            <a:off x="3627188" y="3200050"/>
            <a:ext cx="1632585" cy="1478280"/>
          </a:xfrm>
          <a:prstGeom prst="rect">
            <a:avLst/>
          </a:prstGeom>
        </p:spPr>
        <p:txBody>
          <a:bodyPr vert="horz" wrap="square" lIns="0" tIns="55880" rIns="0" bIns="0" rtlCol="0">
            <a:spAutoFit/>
          </a:bodyPr>
          <a:lstStyle/>
          <a:p>
            <a:pPr marL="180340" marR="172720" indent="-2540" algn="ctr">
              <a:lnSpc>
                <a:spcPts val="2060"/>
              </a:lnSpc>
              <a:spcBef>
                <a:spcPts val="440"/>
              </a:spcBef>
            </a:pPr>
            <a:r>
              <a:rPr sz="2000" spc="-5" dirty="0">
                <a:latin typeface="Arial Narrow"/>
                <a:cs typeface="Arial Narrow"/>
              </a:rPr>
              <a:t>Critical  Modernism</a:t>
            </a:r>
            <a:r>
              <a:rPr sz="2000" spc="-100" dirty="0">
                <a:latin typeface="Arial Narrow"/>
                <a:cs typeface="Arial Narrow"/>
              </a:rPr>
              <a:t> </a:t>
            </a:r>
            <a:r>
              <a:rPr sz="2000" spc="-5" dirty="0">
                <a:latin typeface="Arial Narrow"/>
                <a:cs typeface="Arial Narrow"/>
              </a:rPr>
              <a:t>or</a:t>
            </a:r>
            <a:endParaRPr sz="2000">
              <a:latin typeface="Arial Narrow"/>
              <a:cs typeface="Arial Narrow"/>
            </a:endParaRPr>
          </a:p>
          <a:p>
            <a:pPr marL="12700" marR="5080" algn="ctr">
              <a:lnSpc>
                <a:spcPts val="2060"/>
              </a:lnSpc>
              <a:spcBef>
                <a:spcPts val="790"/>
              </a:spcBef>
            </a:pPr>
            <a:r>
              <a:rPr sz="2000" spc="-5" dirty="0">
                <a:latin typeface="Arial Narrow"/>
                <a:cs typeface="Arial Narrow"/>
              </a:rPr>
              <a:t>Critical</a:t>
            </a:r>
            <a:r>
              <a:rPr sz="2000" spc="-75" dirty="0">
                <a:latin typeface="Arial Narrow"/>
                <a:cs typeface="Arial Narrow"/>
              </a:rPr>
              <a:t> </a:t>
            </a:r>
            <a:r>
              <a:rPr sz="2000" spc="-5" dirty="0">
                <a:latin typeface="Arial Narrow"/>
                <a:cs typeface="Arial Narrow"/>
              </a:rPr>
              <a:t>Modernist  </a:t>
            </a:r>
            <a:r>
              <a:rPr sz="2000" spc="-10" dirty="0">
                <a:latin typeface="Arial Narrow"/>
                <a:cs typeface="Arial Narrow"/>
              </a:rPr>
              <a:t>Paradigm in  Sociology</a:t>
            </a:r>
            <a:endParaRPr sz="2000">
              <a:latin typeface="Arial Narrow"/>
              <a:cs typeface="Arial Narrow"/>
            </a:endParaRPr>
          </a:p>
        </p:txBody>
      </p:sp>
      <p:sp>
        <p:nvSpPr>
          <p:cNvPr id="16" name="object 16"/>
          <p:cNvSpPr/>
          <p:nvPr/>
        </p:nvSpPr>
        <p:spPr>
          <a:xfrm>
            <a:off x="3538727" y="1554479"/>
            <a:ext cx="1831847" cy="1301495"/>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3825239" y="1798320"/>
            <a:ext cx="1310639" cy="713231"/>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3603350" y="1600201"/>
            <a:ext cx="1702435" cy="1170940"/>
          </a:xfrm>
          <a:custGeom>
            <a:avLst/>
            <a:gdLst/>
            <a:ahLst/>
            <a:cxnLst/>
            <a:rect l="l" t="t" r="r" b="b"/>
            <a:pathLst>
              <a:path w="1702435" h="1170939">
                <a:moveTo>
                  <a:pt x="851103" y="0"/>
                </a:moveTo>
                <a:lnTo>
                  <a:pt x="795142" y="1244"/>
                </a:lnTo>
                <a:lnTo>
                  <a:pt x="740148" y="4927"/>
                </a:lnTo>
                <a:lnTo>
                  <a:pt x="686233" y="10971"/>
                </a:lnTo>
                <a:lnTo>
                  <a:pt x="633509" y="19300"/>
                </a:lnTo>
                <a:lnTo>
                  <a:pt x="582088" y="29835"/>
                </a:lnTo>
                <a:lnTo>
                  <a:pt x="532082" y="42499"/>
                </a:lnTo>
                <a:lnTo>
                  <a:pt x="483603" y="57217"/>
                </a:lnTo>
                <a:lnTo>
                  <a:pt x="436764" y="73910"/>
                </a:lnTo>
                <a:lnTo>
                  <a:pt x="391676" y="92501"/>
                </a:lnTo>
                <a:lnTo>
                  <a:pt x="348452" y="112914"/>
                </a:lnTo>
                <a:lnTo>
                  <a:pt x="307204" y="135071"/>
                </a:lnTo>
                <a:lnTo>
                  <a:pt x="268043" y="158895"/>
                </a:lnTo>
                <a:lnTo>
                  <a:pt x="231084" y="184309"/>
                </a:lnTo>
                <a:lnTo>
                  <a:pt x="196436" y="211236"/>
                </a:lnTo>
                <a:lnTo>
                  <a:pt x="164213" y="239599"/>
                </a:lnTo>
                <a:lnTo>
                  <a:pt x="134526" y="269320"/>
                </a:lnTo>
                <a:lnTo>
                  <a:pt x="107488" y="300323"/>
                </a:lnTo>
                <a:lnTo>
                  <a:pt x="83212" y="332530"/>
                </a:lnTo>
                <a:lnTo>
                  <a:pt x="61808" y="365865"/>
                </a:lnTo>
                <a:lnTo>
                  <a:pt x="43389" y="400250"/>
                </a:lnTo>
                <a:lnTo>
                  <a:pt x="28068" y="435608"/>
                </a:lnTo>
                <a:lnTo>
                  <a:pt x="15956" y="471862"/>
                </a:lnTo>
                <a:lnTo>
                  <a:pt x="7166" y="508934"/>
                </a:lnTo>
                <a:lnTo>
                  <a:pt x="1810" y="546749"/>
                </a:lnTo>
                <a:lnTo>
                  <a:pt x="0" y="585228"/>
                </a:lnTo>
                <a:lnTo>
                  <a:pt x="1810" y="623707"/>
                </a:lnTo>
                <a:lnTo>
                  <a:pt x="7166" y="661522"/>
                </a:lnTo>
                <a:lnTo>
                  <a:pt x="15956" y="698595"/>
                </a:lnTo>
                <a:lnTo>
                  <a:pt x="28068" y="734849"/>
                </a:lnTo>
                <a:lnTo>
                  <a:pt x="43389" y="770207"/>
                </a:lnTo>
                <a:lnTo>
                  <a:pt x="61808" y="804591"/>
                </a:lnTo>
                <a:lnTo>
                  <a:pt x="83212" y="837926"/>
                </a:lnTo>
                <a:lnTo>
                  <a:pt x="107488" y="870133"/>
                </a:lnTo>
                <a:lnTo>
                  <a:pt x="134526" y="901136"/>
                </a:lnTo>
                <a:lnTo>
                  <a:pt x="164213" y="930858"/>
                </a:lnTo>
                <a:lnTo>
                  <a:pt x="196436" y="959220"/>
                </a:lnTo>
                <a:lnTo>
                  <a:pt x="231084" y="986147"/>
                </a:lnTo>
                <a:lnTo>
                  <a:pt x="268043" y="1011561"/>
                </a:lnTo>
                <a:lnTo>
                  <a:pt x="307204" y="1035385"/>
                </a:lnTo>
                <a:lnTo>
                  <a:pt x="348452" y="1057542"/>
                </a:lnTo>
                <a:lnTo>
                  <a:pt x="391676" y="1077955"/>
                </a:lnTo>
                <a:lnTo>
                  <a:pt x="436764" y="1096547"/>
                </a:lnTo>
                <a:lnTo>
                  <a:pt x="483603" y="1113240"/>
                </a:lnTo>
                <a:lnTo>
                  <a:pt x="532082" y="1127957"/>
                </a:lnTo>
                <a:lnTo>
                  <a:pt x="582088" y="1140622"/>
                </a:lnTo>
                <a:lnTo>
                  <a:pt x="633509" y="1151157"/>
                </a:lnTo>
                <a:lnTo>
                  <a:pt x="686233" y="1159485"/>
                </a:lnTo>
                <a:lnTo>
                  <a:pt x="740148" y="1165529"/>
                </a:lnTo>
                <a:lnTo>
                  <a:pt x="795142" y="1169212"/>
                </a:lnTo>
                <a:lnTo>
                  <a:pt x="851103" y="1170457"/>
                </a:lnTo>
                <a:lnTo>
                  <a:pt x="907062" y="1169212"/>
                </a:lnTo>
                <a:lnTo>
                  <a:pt x="962054" y="1165529"/>
                </a:lnTo>
                <a:lnTo>
                  <a:pt x="1015968" y="1159485"/>
                </a:lnTo>
                <a:lnTo>
                  <a:pt x="1068691" y="1151157"/>
                </a:lnTo>
                <a:lnTo>
                  <a:pt x="1120111" y="1140622"/>
                </a:lnTo>
                <a:lnTo>
                  <a:pt x="1170117" y="1127957"/>
                </a:lnTo>
                <a:lnTo>
                  <a:pt x="1218595" y="1113240"/>
                </a:lnTo>
                <a:lnTo>
                  <a:pt x="1265433" y="1096547"/>
                </a:lnTo>
                <a:lnTo>
                  <a:pt x="1310520" y="1077955"/>
                </a:lnTo>
                <a:lnTo>
                  <a:pt x="1353744" y="1057542"/>
                </a:lnTo>
                <a:lnTo>
                  <a:pt x="1394991" y="1035385"/>
                </a:lnTo>
                <a:lnTo>
                  <a:pt x="1434151" y="1011561"/>
                </a:lnTo>
                <a:lnTo>
                  <a:pt x="1471111" y="986147"/>
                </a:lnTo>
                <a:lnTo>
                  <a:pt x="1505758" y="959220"/>
                </a:lnTo>
                <a:lnTo>
                  <a:pt x="1537981" y="930858"/>
                </a:lnTo>
                <a:lnTo>
                  <a:pt x="1567667" y="901136"/>
                </a:lnTo>
                <a:lnTo>
                  <a:pt x="1594705" y="870133"/>
                </a:lnTo>
                <a:lnTo>
                  <a:pt x="1618981" y="837926"/>
                </a:lnTo>
                <a:lnTo>
                  <a:pt x="1640385" y="804591"/>
                </a:lnTo>
                <a:lnTo>
                  <a:pt x="1658804" y="770207"/>
                </a:lnTo>
                <a:lnTo>
                  <a:pt x="1674125" y="734849"/>
                </a:lnTo>
                <a:lnTo>
                  <a:pt x="1686236" y="698595"/>
                </a:lnTo>
                <a:lnTo>
                  <a:pt x="1695027" y="661522"/>
                </a:lnTo>
                <a:lnTo>
                  <a:pt x="1700383" y="623707"/>
                </a:lnTo>
                <a:lnTo>
                  <a:pt x="1702193" y="585228"/>
                </a:lnTo>
                <a:lnTo>
                  <a:pt x="1700383" y="546749"/>
                </a:lnTo>
                <a:lnTo>
                  <a:pt x="1695027" y="508934"/>
                </a:lnTo>
                <a:lnTo>
                  <a:pt x="1686236" y="471862"/>
                </a:lnTo>
                <a:lnTo>
                  <a:pt x="1674125" y="435608"/>
                </a:lnTo>
                <a:lnTo>
                  <a:pt x="1658804" y="400250"/>
                </a:lnTo>
                <a:lnTo>
                  <a:pt x="1640385" y="365865"/>
                </a:lnTo>
                <a:lnTo>
                  <a:pt x="1618981" y="332530"/>
                </a:lnTo>
                <a:lnTo>
                  <a:pt x="1594705" y="300323"/>
                </a:lnTo>
                <a:lnTo>
                  <a:pt x="1567667" y="269320"/>
                </a:lnTo>
                <a:lnTo>
                  <a:pt x="1537981" y="239599"/>
                </a:lnTo>
                <a:lnTo>
                  <a:pt x="1505758" y="211236"/>
                </a:lnTo>
                <a:lnTo>
                  <a:pt x="1471111" y="184309"/>
                </a:lnTo>
                <a:lnTo>
                  <a:pt x="1434151" y="158895"/>
                </a:lnTo>
                <a:lnTo>
                  <a:pt x="1394991" y="135071"/>
                </a:lnTo>
                <a:lnTo>
                  <a:pt x="1353744" y="112914"/>
                </a:lnTo>
                <a:lnTo>
                  <a:pt x="1310520" y="92501"/>
                </a:lnTo>
                <a:lnTo>
                  <a:pt x="1265433" y="73910"/>
                </a:lnTo>
                <a:lnTo>
                  <a:pt x="1218595" y="57217"/>
                </a:lnTo>
                <a:lnTo>
                  <a:pt x="1170117" y="42499"/>
                </a:lnTo>
                <a:lnTo>
                  <a:pt x="1120111" y="29835"/>
                </a:lnTo>
                <a:lnTo>
                  <a:pt x="1068691" y="19300"/>
                </a:lnTo>
                <a:lnTo>
                  <a:pt x="1015968" y="10971"/>
                </a:lnTo>
                <a:lnTo>
                  <a:pt x="962054" y="4927"/>
                </a:lnTo>
                <a:lnTo>
                  <a:pt x="907062" y="1244"/>
                </a:lnTo>
                <a:lnTo>
                  <a:pt x="851103" y="0"/>
                </a:lnTo>
                <a:close/>
              </a:path>
            </a:pathLst>
          </a:custGeom>
          <a:solidFill>
            <a:srgbClr val="FFFFFF"/>
          </a:solidFill>
        </p:spPr>
        <p:txBody>
          <a:bodyPr wrap="square" lIns="0" tIns="0" rIns="0" bIns="0" rtlCol="0"/>
          <a:lstStyle/>
          <a:p>
            <a:endParaRPr/>
          </a:p>
        </p:txBody>
      </p:sp>
      <p:sp>
        <p:nvSpPr>
          <p:cNvPr id="19" name="object 19"/>
          <p:cNvSpPr/>
          <p:nvPr/>
        </p:nvSpPr>
        <p:spPr>
          <a:xfrm>
            <a:off x="3603350" y="1600201"/>
            <a:ext cx="1702435" cy="1170940"/>
          </a:xfrm>
          <a:custGeom>
            <a:avLst/>
            <a:gdLst/>
            <a:ahLst/>
            <a:cxnLst/>
            <a:rect l="l" t="t" r="r" b="b"/>
            <a:pathLst>
              <a:path w="1702435" h="1170939">
                <a:moveTo>
                  <a:pt x="0" y="585228"/>
                </a:moveTo>
                <a:lnTo>
                  <a:pt x="1810" y="546749"/>
                </a:lnTo>
                <a:lnTo>
                  <a:pt x="7166" y="508934"/>
                </a:lnTo>
                <a:lnTo>
                  <a:pt x="15956" y="471862"/>
                </a:lnTo>
                <a:lnTo>
                  <a:pt x="28068" y="435608"/>
                </a:lnTo>
                <a:lnTo>
                  <a:pt x="43389" y="400250"/>
                </a:lnTo>
                <a:lnTo>
                  <a:pt x="61808" y="365865"/>
                </a:lnTo>
                <a:lnTo>
                  <a:pt x="83212" y="332530"/>
                </a:lnTo>
                <a:lnTo>
                  <a:pt x="107488" y="300323"/>
                </a:lnTo>
                <a:lnTo>
                  <a:pt x="134526" y="269320"/>
                </a:lnTo>
                <a:lnTo>
                  <a:pt x="164213" y="239599"/>
                </a:lnTo>
                <a:lnTo>
                  <a:pt x="196436" y="211236"/>
                </a:lnTo>
                <a:lnTo>
                  <a:pt x="231084" y="184309"/>
                </a:lnTo>
                <a:lnTo>
                  <a:pt x="268043" y="158895"/>
                </a:lnTo>
                <a:lnTo>
                  <a:pt x="307204" y="135071"/>
                </a:lnTo>
                <a:lnTo>
                  <a:pt x="348452" y="112914"/>
                </a:lnTo>
                <a:lnTo>
                  <a:pt x="391676" y="92501"/>
                </a:lnTo>
                <a:lnTo>
                  <a:pt x="436764" y="73910"/>
                </a:lnTo>
                <a:lnTo>
                  <a:pt x="483603" y="57217"/>
                </a:lnTo>
                <a:lnTo>
                  <a:pt x="532082" y="42499"/>
                </a:lnTo>
                <a:lnTo>
                  <a:pt x="582088" y="29835"/>
                </a:lnTo>
                <a:lnTo>
                  <a:pt x="633509" y="19300"/>
                </a:lnTo>
                <a:lnTo>
                  <a:pt x="686233" y="10971"/>
                </a:lnTo>
                <a:lnTo>
                  <a:pt x="740148" y="4927"/>
                </a:lnTo>
                <a:lnTo>
                  <a:pt x="795142" y="1244"/>
                </a:lnTo>
                <a:lnTo>
                  <a:pt x="851103" y="0"/>
                </a:lnTo>
                <a:lnTo>
                  <a:pt x="907062" y="1244"/>
                </a:lnTo>
                <a:lnTo>
                  <a:pt x="962054" y="4927"/>
                </a:lnTo>
                <a:lnTo>
                  <a:pt x="1015968" y="10971"/>
                </a:lnTo>
                <a:lnTo>
                  <a:pt x="1068691" y="19300"/>
                </a:lnTo>
                <a:lnTo>
                  <a:pt x="1120111" y="29835"/>
                </a:lnTo>
                <a:lnTo>
                  <a:pt x="1170117" y="42499"/>
                </a:lnTo>
                <a:lnTo>
                  <a:pt x="1218595" y="57217"/>
                </a:lnTo>
                <a:lnTo>
                  <a:pt x="1265433" y="73910"/>
                </a:lnTo>
                <a:lnTo>
                  <a:pt x="1310520" y="92501"/>
                </a:lnTo>
                <a:lnTo>
                  <a:pt x="1353744" y="112914"/>
                </a:lnTo>
                <a:lnTo>
                  <a:pt x="1394991" y="135071"/>
                </a:lnTo>
                <a:lnTo>
                  <a:pt x="1434151" y="158895"/>
                </a:lnTo>
                <a:lnTo>
                  <a:pt x="1471111" y="184309"/>
                </a:lnTo>
                <a:lnTo>
                  <a:pt x="1505758" y="211236"/>
                </a:lnTo>
                <a:lnTo>
                  <a:pt x="1537981" y="239599"/>
                </a:lnTo>
                <a:lnTo>
                  <a:pt x="1567667" y="269320"/>
                </a:lnTo>
                <a:lnTo>
                  <a:pt x="1594705" y="300323"/>
                </a:lnTo>
                <a:lnTo>
                  <a:pt x="1618981" y="332530"/>
                </a:lnTo>
                <a:lnTo>
                  <a:pt x="1640385" y="365865"/>
                </a:lnTo>
                <a:lnTo>
                  <a:pt x="1658804" y="400250"/>
                </a:lnTo>
                <a:lnTo>
                  <a:pt x="1674125" y="435608"/>
                </a:lnTo>
                <a:lnTo>
                  <a:pt x="1686236" y="471862"/>
                </a:lnTo>
                <a:lnTo>
                  <a:pt x="1695027" y="508934"/>
                </a:lnTo>
                <a:lnTo>
                  <a:pt x="1700383" y="546749"/>
                </a:lnTo>
                <a:lnTo>
                  <a:pt x="1702193" y="585228"/>
                </a:lnTo>
                <a:lnTo>
                  <a:pt x="1700383" y="623707"/>
                </a:lnTo>
                <a:lnTo>
                  <a:pt x="1695027" y="661522"/>
                </a:lnTo>
                <a:lnTo>
                  <a:pt x="1686236" y="698595"/>
                </a:lnTo>
                <a:lnTo>
                  <a:pt x="1674125" y="734849"/>
                </a:lnTo>
                <a:lnTo>
                  <a:pt x="1658804" y="770207"/>
                </a:lnTo>
                <a:lnTo>
                  <a:pt x="1640385" y="804591"/>
                </a:lnTo>
                <a:lnTo>
                  <a:pt x="1618981" y="837926"/>
                </a:lnTo>
                <a:lnTo>
                  <a:pt x="1594705" y="870133"/>
                </a:lnTo>
                <a:lnTo>
                  <a:pt x="1567667" y="901136"/>
                </a:lnTo>
                <a:lnTo>
                  <a:pt x="1537981" y="930858"/>
                </a:lnTo>
                <a:lnTo>
                  <a:pt x="1505758" y="959220"/>
                </a:lnTo>
                <a:lnTo>
                  <a:pt x="1471111" y="986147"/>
                </a:lnTo>
                <a:lnTo>
                  <a:pt x="1434151" y="1011561"/>
                </a:lnTo>
                <a:lnTo>
                  <a:pt x="1394991" y="1035385"/>
                </a:lnTo>
                <a:lnTo>
                  <a:pt x="1353744" y="1057542"/>
                </a:lnTo>
                <a:lnTo>
                  <a:pt x="1310520" y="1077955"/>
                </a:lnTo>
                <a:lnTo>
                  <a:pt x="1265433" y="1096547"/>
                </a:lnTo>
                <a:lnTo>
                  <a:pt x="1218595" y="1113240"/>
                </a:lnTo>
                <a:lnTo>
                  <a:pt x="1170117" y="1127957"/>
                </a:lnTo>
                <a:lnTo>
                  <a:pt x="1120111" y="1140622"/>
                </a:lnTo>
                <a:lnTo>
                  <a:pt x="1068691" y="1151157"/>
                </a:lnTo>
                <a:lnTo>
                  <a:pt x="1015968" y="1159485"/>
                </a:lnTo>
                <a:lnTo>
                  <a:pt x="962054" y="1165529"/>
                </a:lnTo>
                <a:lnTo>
                  <a:pt x="907062" y="1169212"/>
                </a:lnTo>
                <a:lnTo>
                  <a:pt x="851103" y="1170457"/>
                </a:lnTo>
                <a:lnTo>
                  <a:pt x="795142" y="1169212"/>
                </a:lnTo>
                <a:lnTo>
                  <a:pt x="740148" y="1165529"/>
                </a:lnTo>
                <a:lnTo>
                  <a:pt x="686233" y="1159485"/>
                </a:lnTo>
                <a:lnTo>
                  <a:pt x="633509" y="1151157"/>
                </a:lnTo>
                <a:lnTo>
                  <a:pt x="582088" y="1140622"/>
                </a:lnTo>
                <a:lnTo>
                  <a:pt x="532082" y="1127957"/>
                </a:lnTo>
                <a:lnTo>
                  <a:pt x="483603" y="1113240"/>
                </a:lnTo>
                <a:lnTo>
                  <a:pt x="436764" y="1096547"/>
                </a:lnTo>
                <a:lnTo>
                  <a:pt x="391676" y="1077955"/>
                </a:lnTo>
                <a:lnTo>
                  <a:pt x="348452" y="1057542"/>
                </a:lnTo>
                <a:lnTo>
                  <a:pt x="307204" y="1035385"/>
                </a:lnTo>
                <a:lnTo>
                  <a:pt x="268043" y="1011561"/>
                </a:lnTo>
                <a:lnTo>
                  <a:pt x="231084" y="986147"/>
                </a:lnTo>
                <a:lnTo>
                  <a:pt x="196436" y="959220"/>
                </a:lnTo>
                <a:lnTo>
                  <a:pt x="164213" y="930858"/>
                </a:lnTo>
                <a:lnTo>
                  <a:pt x="134526" y="901136"/>
                </a:lnTo>
                <a:lnTo>
                  <a:pt x="107488" y="870133"/>
                </a:lnTo>
                <a:lnTo>
                  <a:pt x="83212" y="837926"/>
                </a:lnTo>
                <a:lnTo>
                  <a:pt x="61808" y="804591"/>
                </a:lnTo>
                <a:lnTo>
                  <a:pt x="43389" y="770207"/>
                </a:lnTo>
                <a:lnTo>
                  <a:pt x="28068" y="734849"/>
                </a:lnTo>
                <a:lnTo>
                  <a:pt x="15956" y="698595"/>
                </a:lnTo>
                <a:lnTo>
                  <a:pt x="7166" y="661522"/>
                </a:lnTo>
                <a:lnTo>
                  <a:pt x="1810" y="623707"/>
                </a:lnTo>
                <a:lnTo>
                  <a:pt x="0" y="585228"/>
                </a:lnTo>
                <a:close/>
              </a:path>
            </a:pathLst>
          </a:custGeom>
          <a:ln w="38100">
            <a:solidFill>
              <a:srgbClr val="AE4845"/>
            </a:solidFill>
          </a:ln>
        </p:spPr>
        <p:txBody>
          <a:bodyPr wrap="square" lIns="0" tIns="0" rIns="0" bIns="0" rtlCol="0"/>
          <a:lstStyle/>
          <a:p>
            <a:endParaRPr/>
          </a:p>
        </p:txBody>
      </p:sp>
      <p:sp>
        <p:nvSpPr>
          <p:cNvPr id="20" name="object 20"/>
          <p:cNvSpPr txBox="1"/>
          <p:nvPr/>
        </p:nvSpPr>
        <p:spPr>
          <a:xfrm>
            <a:off x="4002328" y="1867674"/>
            <a:ext cx="902969" cy="591185"/>
          </a:xfrm>
          <a:prstGeom prst="rect">
            <a:avLst/>
          </a:prstGeom>
        </p:spPr>
        <p:txBody>
          <a:bodyPr vert="horz" wrap="square" lIns="0" tIns="55880" rIns="0" bIns="0" rtlCol="0">
            <a:spAutoFit/>
          </a:bodyPr>
          <a:lstStyle/>
          <a:p>
            <a:pPr marL="128270" marR="5080" indent="-116205">
              <a:lnSpc>
                <a:spcPts val="2060"/>
              </a:lnSpc>
              <a:spcBef>
                <a:spcPts val="440"/>
              </a:spcBef>
            </a:pPr>
            <a:r>
              <a:rPr sz="2000" spc="-10" dirty="0">
                <a:latin typeface="Arial Narrow"/>
                <a:cs typeface="Arial Narrow"/>
              </a:rPr>
              <a:t>Holism</a:t>
            </a:r>
            <a:r>
              <a:rPr sz="2000" spc="-65" dirty="0">
                <a:latin typeface="Arial Narrow"/>
                <a:cs typeface="Arial Narrow"/>
              </a:rPr>
              <a:t> </a:t>
            </a:r>
            <a:r>
              <a:rPr sz="2000" spc="-5" dirty="0">
                <a:latin typeface="Arial Narrow"/>
                <a:cs typeface="Arial Narrow"/>
              </a:rPr>
              <a:t>or  </a:t>
            </a:r>
            <a:r>
              <a:rPr sz="2000" spc="-30" dirty="0">
                <a:latin typeface="Arial Narrow"/>
                <a:cs typeface="Arial Narrow"/>
              </a:rPr>
              <a:t>Totality</a:t>
            </a:r>
            <a:endParaRPr sz="2000">
              <a:latin typeface="Arial Narrow"/>
              <a:cs typeface="Arial Narrow"/>
            </a:endParaRPr>
          </a:p>
        </p:txBody>
      </p:sp>
      <p:sp>
        <p:nvSpPr>
          <p:cNvPr id="21" name="object 21"/>
          <p:cNvSpPr/>
          <p:nvPr/>
        </p:nvSpPr>
        <p:spPr>
          <a:xfrm>
            <a:off x="5794247" y="3325367"/>
            <a:ext cx="2240279" cy="1301495"/>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6187439" y="3572255"/>
            <a:ext cx="1456943" cy="713231"/>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858850" y="3371576"/>
            <a:ext cx="2111375" cy="1170940"/>
          </a:xfrm>
          <a:custGeom>
            <a:avLst/>
            <a:gdLst/>
            <a:ahLst/>
            <a:cxnLst/>
            <a:rect l="l" t="t" r="r" b="b"/>
            <a:pathLst>
              <a:path w="2111375" h="1170939">
                <a:moveTo>
                  <a:pt x="1055370" y="0"/>
                </a:moveTo>
                <a:lnTo>
                  <a:pt x="993358" y="993"/>
                </a:lnTo>
                <a:lnTo>
                  <a:pt x="932291" y="3937"/>
                </a:lnTo>
                <a:lnTo>
                  <a:pt x="872266" y="8776"/>
                </a:lnTo>
                <a:lnTo>
                  <a:pt x="813382" y="15456"/>
                </a:lnTo>
                <a:lnTo>
                  <a:pt x="755739" y="23921"/>
                </a:lnTo>
                <a:lnTo>
                  <a:pt x="699436" y="34117"/>
                </a:lnTo>
                <a:lnTo>
                  <a:pt x="644571" y="45989"/>
                </a:lnTo>
                <a:lnTo>
                  <a:pt x="591244" y="59482"/>
                </a:lnTo>
                <a:lnTo>
                  <a:pt x="539553" y="74542"/>
                </a:lnTo>
                <a:lnTo>
                  <a:pt x="489597" y="91112"/>
                </a:lnTo>
                <a:lnTo>
                  <a:pt x="441476" y="109139"/>
                </a:lnTo>
                <a:lnTo>
                  <a:pt x="395289" y="128567"/>
                </a:lnTo>
                <a:lnTo>
                  <a:pt x="351133" y="149342"/>
                </a:lnTo>
                <a:lnTo>
                  <a:pt x="309110" y="171408"/>
                </a:lnTo>
                <a:lnTo>
                  <a:pt x="269316" y="194711"/>
                </a:lnTo>
                <a:lnTo>
                  <a:pt x="231852" y="219197"/>
                </a:lnTo>
                <a:lnTo>
                  <a:pt x="196816" y="244809"/>
                </a:lnTo>
                <a:lnTo>
                  <a:pt x="164307" y="271493"/>
                </a:lnTo>
                <a:lnTo>
                  <a:pt x="134425" y="299195"/>
                </a:lnTo>
                <a:lnTo>
                  <a:pt x="107268" y="327859"/>
                </a:lnTo>
                <a:lnTo>
                  <a:pt x="82935" y="357430"/>
                </a:lnTo>
                <a:lnTo>
                  <a:pt x="43139" y="419075"/>
                </a:lnTo>
                <a:lnTo>
                  <a:pt x="15827" y="483692"/>
                </a:lnTo>
                <a:lnTo>
                  <a:pt x="1791" y="550841"/>
                </a:lnTo>
                <a:lnTo>
                  <a:pt x="0" y="585228"/>
                </a:lnTo>
                <a:lnTo>
                  <a:pt x="1791" y="619615"/>
                </a:lnTo>
                <a:lnTo>
                  <a:pt x="15827" y="686764"/>
                </a:lnTo>
                <a:lnTo>
                  <a:pt x="43139" y="751381"/>
                </a:lnTo>
                <a:lnTo>
                  <a:pt x="82935" y="813027"/>
                </a:lnTo>
                <a:lnTo>
                  <a:pt x="107268" y="842598"/>
                </a:lnTo>
                <a:lnTo>
                  <a:pt x="134425" y="871262"/>
                </a:lnTo>
                <a:lnTo>
                  <a:pt x="164307" y="898963"/>
                </a:lnTo>
                <a:lnTo>
                  <a:pt x="196816" y="925648"/>
                </a:lnTo>
                <a:lnTo>
                  <a:pt x="231852" y="951260"/>
                </a:lnTo>
                <a:lnTo>
                  <a:pt x="269316" y="975745"/>
                </a:lnTo>
                <a:lnTo>
                  <a:pt x="309110" y="999048"/>
                </a:lnTo>
                <a:lnTo>
                  <a:pt x="351133" y="1021115"/>
                </a:lnTo>
                <a:lnTo>
                  <a:pt x="395289" y="1041889"/>
                </a:lnTo>
                <a:lnTo>
                  <a:pt x="441476" y="1061318"/>
                </a:lnTo>
                <a:lnTo>
                  <a:pt x="489597" y="1079344"/>
                </a:lnTo>
                <a:lnTo>
                  <a:pt x="539553" y="1095915"/>
                </a:lnTo>
                <a:lnTo>
                  <a:pt x="591244" y="1110974"/>
                </a:lnTo>
                <a:lnTo>
                  <a:pt x="644571" y="1124467"/>
                </a:lnTo>
                <a:lnTo>
                  <a:pt x="699436" y="1136339"/>
                </a:lnTo>
                <a:lnTo>
                  <a:pt x="755739" y="1146535"/>
                </a:lnTo>
                <a:lnTo>
                  <a:pt x="813382" y="1155001"/>
                </a:lnTo>
                <a:lnTo>
                  <a:pt x="872266" y="1161680"/>
                </a:lnTo>
                <a:lnTo>
                  <a:pt x="932291" y="1166520"/>
                </a:lnTo>
                <a:lnTo>
                  <a:pt x="993358" y="1169463"/>
                </a:lnTo>
                <a:lnTo>
                  <a:pt x="1055370" y="1170457"/>
                </a:lnTo>
                <a:lnTo>
                  <a:pt x="1117381" y="1169463"/>
                </a:lnTo>
                <a:lnTo>
                  <a:pt x="1178448" y="1166520"/>
                </a:lnTo>
                <a:lnTo>
                  <a:pt x="1238474" y="1161680"/>
                </a:lnTo>
                <a:lnTo>
                  <a:pt x="1297357" y="1155001"/>
                </a:lnTo>
                <a:lnTo>
                  <a:pt x="1355001" y="1146535"/>
                </a:lnTo>
                <a:lnTo>
                  <a:pt x="1411304" y="1136339"/>
                </a:lnTo>
                <a:lnTo>
                  <a:pt x="1466170" y="1124467"/>
                </a:lnTo>
                <a:lnTo>
                  <a:pt x="1519498" y="1110974"/>
                </a:lnTo>
                <a:lnTo>
                  <a:pt x="1571189" y="1095915"/>
                </a:lnTo>
                <a:lnTo>
                  <a:pt x="1621145" y="1079344"/>
                </a:lnTo>
                <a:lnTo>
                  <a:pt x="1669267" y="1061318"/>
                </a:lnTo>
                <a:lnTo>
                  <a:pt x="1715455" y="1041889"/>
                </a:lnTo>
                <a:lnTo>
                  <a:pt x="1759611" y="1021115"/>
                </a:lnTo>
                <a:lnTo>
                  <a:pt x="1801636" y="999048"/>
                </a:lnTo>
                <a:lnTo>
                  <a:pt x="1841430" y="975745"/>
                </a:lnTo>
                <a:lnTo>
                  <a:pt x="1878895" y="951260"/>
                </a:lnTo>
                <a:lnTo>
                  <a:pt x="1913931" y="925648"/>
                </a:lnTo>
                <a:lnTo>
                  <a:pt x="1946441" y="898963"/>
                </a:lnTo>
                <a:lnTo>
                  <a:pt x="1976323" y="871262"/>
                </a:lnTo>
                <a:lnTo>
                  <a:pt x="2003481" y="842598"/>
                </a:lnTo>
                <a:lnTo>
                  <a:pt x="2027814" y="813027"/>
                </a:lnTo>
                <a:lnTo>
                  <a:pt x="2067612" y="751381"/>
                </a:lnTo>
                <a:lnTo>
                  <a:pt x="2094925" y="686764"/>
                </a:lnTo>
                <a:lnTo>
                  <a:pt x="2108961" y="619615"/>
                </a:lnTo>
                <a:lnTo>
                  <a:pt x="2110752" y="585228"/>
                </a:lnTo>
                <a:lnTo>
                  <a:pt x="2108961" y="550841"/>
                </a:lnTo>
                <a:lnTo>
                  <a:pt x="2094925" y="483692"/>
                </a:lnTo>
                <a:lnTo>
                  <a:pt x="2067612" y="419075"/>
                </a:lnTo>
                <a:lnTo>
                  <a:pt x="2027814" y="357430"/>
                </a:lnTo>
                <a:lnTo>
                  <a:pt x="2003481" y="327859"/>
                </a:lnTo>
                <a:lnTo>
                  <a:pt x="1976323" y="299195"/>
                </a:lnTo>
                <a:lnTo>
                  <a:pt x="1946441" y="271493"/>
                </a:lnTo>
                <a:lnTo>
                  <a:pt x="1913931" y="244809"/>
                </a:lnTo>
                <a:lnTo>
                  <a:pt x="1878895" y="219197"/>
                </a:lnTo>
                <a:lnTo>
                  <a:pt x="1841430" y="194711"/>
                </a:lnTo>
                <a:lnTo>
                  <a:pt x="1801636" y="171408"/>
                </a:lnTo>
                <a:lnTo>
                  <a:pt x="1759611" y="149342"/>
                </a:lnTo>
                <a:lnTo>
                  <a:pt x="1715455" y="128567"/>
                </a:lnTo>
                <a:lnTo>
                  <a:pt x="1669267" y="109139"/>
                </a:lnTo>
                <a:lnTo>
                  <a:pt x="1621145" y="91112"/>
                </a:lnTo>
                <a:lnTo>
                  <a:pt x="1571189" y="74542"/>
                </a:lnTo>
                <a:lnTo>
                  <a:pt x="1519498" y="59482"/>
                </a:lnTo>
                <a:lnTo>
                  <a:pt x="1466170" y="45989"/>
                </a:lnTo>
                <a:lnTo>
                  <a:pt x="1411304" y="34117"/>
                </a:lnTo>
                <a:lnTo>
                  <a:pt x="1355001" y="23921"/>
                </a:lnTo>
                <a:lnTo>
                  <a:pt x="1297357" y="15456"/>
                </a:lnTo>
                <a:lnTo>
                  <a:pt x="1238474" y="8776"/>
                </a:lnTo>
                <a:lnTo>
                  <a:pt x="1178448" y="3937"/>
                </a:lnTo>
                <a:lnTo>
                  <a:pt x="1117381" y="993"/>
                </a:lnTo>
                <a:lnTo>
                  <a:pt x="1055370" y="0"/>
                </a:lnTo>
                <a:close/>
              </a:path>
            </a:pathLst>
          </a:custGeom>
          <a:solidFill>
            <a:srgbClr val="FFFFFF"/>
          </a:solidFill>
        </p:spPr>
        <p:txBody>
          <a:bodyPr wrap="square" lIns="0" tIns="0" rIns="0" bIns="0" rtlCol="0"/>
          <a:lstStyle/>
          <a:p>
            <a:endParaRPr/>
          </a:p>
        </p:txBody>
      </p:sp>
      <p:sp>
        <p:nvSpPr>
          <p:cNvPr id="24" name="object 24"/>
          <p:cNvSpPr/>
          <p:nvPr/>
        </p:nvSpPr>
        <p:spPr>
          <a:xfrm>
            <a:off x="5858850" y="3371576"/>
            <a:ext cx="2111375" cy="1170940"/>
          </a:xfrm>
          <a:custGeom>
            <a:avLst/>
            <a:gdLst/>
            <a:ahLst/>
            <a:cxnLst/>
            <a:rect l="l" t="t" r="r" b="b"/>
            <a:pathLst>
              <a:path w="2111375" h="1170939">
                <a:moveTo>
                  <a:pt x="0" y="585228"/>
                </a:moveTo>
                <a:lnTo>
                  <a:pt x="7100" y="516978"/>
                </a:lnTo>
                <a:lnTo>
                  <a:pt x="27872" y="451040"/>
                </a:lnTo>
                <a:lnTo>
                  <a:pt x="61526" y="387854"/>
                </a:lnTo>
                <a:lnTo>
                  <a:pt x="107268" y="327859"/>
                </a:lnTo>
                <a:lnTo>
                  <a:pt x="134425" y="299195"/>
                </a:lnTo>
                <a:lnTo>
                  <a:pt x="164307" y="271493"/>
                </a:lnTo>
                <a:lnTo>
                  <a:pt x="196816" y="244809"/>
                </a:lnTo>
                <a:lnTo>
                  <a:pt x="231852" y="219197"/>
                </a:lnTo>
                <a:lnTo>
                  <a:pt x="269316" y="194711"/>
                </a:lnTo>
                <a:lnTo>
                  <a:pt x="309110" y="171408"/>
                </a:lnTo>
                <a:lnTo>
                  <a:pt x="351133" y="149342"/>
                </a:lnTo>
                <a:lnTo>
                  <a:pt x="395289" y="128567"/>
                </a:lnTo>
                <a:lnTo>
                  <a:pt x="441476" y="109139"/>
                </a:lnTo>
                <a:lnTo>
                  <a:pt x="489597" y="91112"/>
                </a:lnTo>
                <a:lnTo>
                  <a:pt x="539553" y="74542"/>
                </a:lnTo>
                <a:lnTo>
                  <a:pt x="591244" y="59482"/>
                </a:lnTo>
                <a:lnTo>
                  <a:pt x="644571" y="45989"/>
                </a:lnTo>
                <a:lnTo>
                  <a:pt x="699436" y="34117"/>
                </a:lnTo>
                <a:lnTo>
                  <a:pt x="755739" y="23921"/>
                </a:lnTo>
                <a:lnTo>
                  <a:pt x="813382" y="15456"/>
                </a:lnTo>
                <a:lnTo>
                  <a:pt x="872266" y="8776"/>
                </a:lnTo>
                <a:lnTo>
                  <a:pt x="932291" y="3937"/>
                </a:lnTo>
                <a:lnTo>
                  <a:pt x="993358" y="993"/>
                </a:lnTo>
                <a:lnTo>
                  <a:pt x="1055370" y="0"/>
                </a:lnTo>
                <a:lnTo>
                  <a:pt x="1117381" y="993"/>
                </a:lnTo>
                <a:lnTo>
                  <a:pt x="1178448" y="3937"/>
                </a:lnTo>
                <a:lnTo>
                  <a:pt x="1238474" y="8776"/>
                </a:lnTo>
                <a:lnTo>
                  <a:pt x="1297357" y="15456"/>
                </a:lnTo>
                <a:lnTo>
                  <a:pt x="1355001" y="23921"/>
                </a:lnTo>
                <a:lnTo>
                  <a:pt x="1411304" y="34117"/>
                </a:lnTo>
                <a:lnTo>
                  <a:pt x="1466170" y="45989"/>
                </a:lnTo>
                <a:lnTo>
                  <a:pt x="1519498" y="59482"/>
                </a:lnTo>
                <a:lnTo>
                  <a:pt x="1571189" y="74542"/>
                </a:lnTo>
                <a:lnTo>
                  <a:pt x="1621145" y="91112"/>
                </a:lnTo>
                <a:lnTo>
                  <a:pt x="1669267" y="109139"/>
                </a:lnTo>
                <a:lnTo>
                  <a:pt x="1715455" y="128567"/>
                </a:lnTo>
                <a:lnTo>
                  <a:pt x="1759611" y="149342"/>
                </a:lnTo>
                <a:lnTo>
                  <a:pt x="1801636" y="171408"/>
                </a:lnTo>
                <a:lnTo>
                  <a:pt x="1841430" y="194711"/>
                </a:lnTo>
                <a:lnTo>
                  <a:pt x="1878895" y="219197"/>
                </a:lnTo>
                <a:lnTo>
                  <a:pt x="1913931" y="244809"/>
                </a:lnTo>
                <a:lnTo>
                  <a:pt x="1946441" y="271493"/>
                </a:lnTo>
                <a:lnTo>
                  <a:pt x="1976323" y="299195"/>
                </a:lnTo>
                <a:lnTo>
                  <a:pt x="2003481" y="327859"/>
                </a:lnTo>
                <a:lnTo>
                  <a:pt x="2027814" y="357430"/>
                </a:lnTo>
                <a:lnTo>
                  <a:pt x="2067612" y="419075"/>
                </a:lnTo>
                <a:lnTo>
                  <a:pt x="2094925" y="483692"/>
                </a:lnTo>
                <a:lnTo>
                  <a:pt x="2108961" y="550841"/>
                </a:lnTo>
                <a:lnTo>
                  <a:pt x="2110752" y="585228"/>
                </a:lnTo>
                <a:lnTo>
                  <a:pt x="2108961" y="619615"/>
                </a:lnTo>
                <a:lnTo>
                  <a:pt x="2103652" y="653479"/>
                </a:lnTo>
                <a:lnTo>
                  <a:pt x="2082879" y="719416"/>
                </a:lnTo>
                <a:lnTo>
                  <a:pt x="2049224" y="782603"/>
                </a:lnTo>
                <a:lnTo>
                  <a:pt x="2003481" y="842598"/>
                </a:lnTo>
                <a:lnTo>
                  <a:pt x="1976323" y="871262"/>
                </a:lnTo>
                <a:lnTo>
                  <a:pt x="1946441" y="898963"/>
                </a:lnTo>
                <a:lnTo>
                  <a:pt x="1913931" y="925648"/>
                </a:lnTo>
                <a:lnTo>
                  <a:pt x="1878895" y="951260"/>
                </a:lnTo>
                <a:lnTo>
                  <a:pt x="1841430" y="975745"/>
                </a:lnTo>
                <a:lnTo>
                  <a:pt x="1801636" y="999048"/>
                </a:lnTo>
                <a:lnTo>
                  <a:pt x="1759611" y="1021115"/>
                </a:lnTo>
                <a:lnTo>
                  <a:pt x="1715455" y="1041889"/>
                </a:lnTo>
                <a:lnTo>
                  <a:pt x="1669267" y="1061318"/>
                </a:lnTo>
                <a:lnTo>
                  <a:pt x="1621145" y="1079344"/>
                </a:lnTo>
                <a:lnTo>
                  <a:pt x="1571189" y="1095915"/>
                </a:lnTo>
                <a:lnTo>
                  <a:pt x="1519498" y="1110974"/>
                </a:lnTo>
                <a:lnTo>
                  <a:pt x="1466170" y="1124467"/>
                </a:lnTo>
                <a:lnTo>
                  <a:pt x="1411304" y="1136339"/>
                </a:lnTo>
                <a:lnTo>
                  <a:pt x="1355001" y="1146535"/>
                </a:lnTo>
                <a:lnTo>
                  <a:pt x="1297357" y="1155001"/>
                </a:lnTo>
                <a:lnTo>
                  <a:pt x="1238474" y="1161680"/>
                </a:lnTo>
                <a:lnTo>
                  <a:pt x="1178448" y="1166520"/>
                </a:lnTo>
                <a:lnTo>
                  <a:pt x="1117381" y="1169463"/>
                </a:lnTo>
                <a:lnTo>
                  <a:pt x="1055370" y="1170457"/>
                </a:lnTo>
                <a:lnTo>
                  <a:pt x="993358" y="1169463"/>
                </a:lnTo>
                <a:lnTo>
                  <a:pt x="932291" y="1166520"/>
                </a:lnTo>
                <a:lnTo>
                  <a:pt x="872266" y="1161680"/>
                </a:lnTo>
                <a:lnTo>
                  <a:pt x="813382" y="1155001"/>
                </a:lnTo>
                <a:lnTo>
                  <a:pt x="755739" y="1146535"/>
                </a:lnTo>
                <a:lnTo>
                  <a:pt x="699436" y="1136339"/>
                </a:lnTo>
                <a:lnTo>
                  <a:pt x="644571" y="1124467"/>
                </a:lnTo>
                <a:lnTo>
                  <a:pt x="591244" y="1110974"/>
                </a:lnTo>
                <a:lnTo>
                  <a:pt x="539553" y="1095915"/>
                </a:lnTo>
                <a:lnTo>
                  <a:pt x="489597" y="1079344"/>
                </a:lnTo>
                <a:lnTo>
                  <a:pt x="441476" y="1061318"/>
                </a:lnTo>
                <a:lnTo>
                  <a:pt x="395289" y="1041889"/>
                </a:lnTo>
                <a:lnTo>
                  <a:pt x="351133" y="1021115"/>
                </a:lnTo>
                <a:lnTo>
                  <a:pt x="309110" y="999048"/>
                </a:lnTo>
                <a:lnTo>
                  <a:pt x="269316" y="975745"/>
                </a:lnTo>
                <a:lnTo>
                  <a:pt x="231852" y="951260"/>
                </a:lnTo>
                <a:lnTo>
                  <a:pt x="196816" y="925648"/>
                </a:lnTo>
                <a:lnTo>
                  <a:pt x="164307" y="898963"/>
                </a:lnTo>
                <a:lnTo>
                  <a:pt x="134425" y="871262"/>
                </a:lnTo>
                <a:lnTo>
                  <a:pt x="107268" y="842598"/>
                </a:lnTo>
                <a:lnTo>
                  <a:pt x="82935" y="813027"/>
                </a:lnTo>
                <a:lnTo>
                  <a:pt x="43139" y="751381"/>
                </a:lnTo>
                <a:lnTo>
                  <a:pt x="15827" y="686764"/>
                </a:lnTo>
                <a:lnTo>
                  <a:pt x="1791" y="619615"/>
                </a:lnTo>
                <a:lnTo>
                  <a:pt x="0" y="585228"/>
                </a:lnTo>
                <a:close/>
              </a:path>
            </a:pathLst>
          </a:custGeom>
          <a:ln w="38100">
            <a:solidFill>
              <a:srgbClr val="AE4845"/>
            </a:solidFill>
          </a:ln>
        </p:spPr>
        <p:txBody>
          <a:bodyPr wrap="square" lIns="0" tIns="0" rIns="0" bIns="0" rtlCol="0"/>
          <a:lstStyle/>
          <a:p>
            <a:endParaRPr/>
          </a:p>
        </p:txBody>
      </p:sp>
      <p:sp>
        <p:nvSpPr>
          <p:cNvPr id="25" name="object 25"/>
          <p:cNvSpPr txBox="1"/>
          <p:nvPr/>
        </p:nvSpPr>
        <p:spPr>
          <a:xfrm>
            <a:off x="6363691" y="3639051"/>
            <a:ext cx="1102360" cy="591185"/>
          </a:xfrm>
          <a:prstGeom prst="rect">
            <a:avLst/>
          </a:prstGeom>
        </p:spPr>
        <p:txBody>
          <a:bodyPr vert="horz" wrap="square" lIns="0" tIns="56515" rIns="0" bIns="0" rtlCol="0">
            <a:spAutoFit/>
          </a:bodyPr>
          <a:lstStyle/>
          <a:p>
            <a:pPr marL="12700" marR="5080" indent="255904">
              <a:lnSpc>
                <a:spcPts val="2060"/>
              </a:lnSpc>
              <a:spcBef>
                <a:spcPts val="445"/>
              </a:spcBef>
            </a:pPr>
            <a:r>
              <a:rPr sz="2000" spc="-10" dirty="0">
                <a:latin typeface="Arial Narrow"/>
                <a:cs typeface="Arial Narrow"/>
              </a:rPr>
              <a:t>Social  </a:t>
            </a:r>
            <a:r>
              <a:rPr sz="2000" spc="-5" dirty="0">
                <a:latin typeface="Arial Narrow"/>
                <a:cs typeface="Arial Narrow"/>
              </a:rPr>
              <a:t>Movements</a:t>
            </a:r>
            <a:endParaRPr sz="2000">
              <a:latin typeface="Arial Narrow"/>
              <a:cs typeface="Arial Narrow"/>
            </a:endParaRPr>
          </a:p>
        </p:txBody>
      </p:sp>
      <p:sp>
        <p:nvSpPr>
          <p:cNvPr id="26" name="object 26"/>
          <p:cNvSpPr/>
          <p:nvPr/>
        </p:nvSpPr>
        <p:spPr>
          <a:xfrm>
            <a:off x="3538727" y="5108447"/>
            <a:ext cx="1981199" cy="1301495"/>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3855720" y="5486399"/>
            <a:ext cx="1350263" cy="451104"/>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3603337" y="5154141"/>
            <a:ext cx="1852930" cy="1170940"/>
          </a:xfrm>
          <a:custGeom>
            <a:avLst/>
            <a:gdLst/>
            <a:ahLst/>
            <a:cxnLst/>
            <a:rect l="l" t="t" r="r" b="b"/>
            <a:pathLst>
              <a:path w="1852929" h="1170939">
                <a:moveTo>
                  <a:pt x="926185" y="0"/>
                </a:moveTo>
                <a:lnTo>
                  <a:pt x="867612" y="1151"/>
                </a:lnTo>
                <a:lnTo>
                  <a:pt x="810006" y="4559"/>
                </a:lnTo>
                <a:lnTo>
                  <a:pt x="753478" y="10156"/>
                </a:lnTo>
                <a:lnTo>
                  <a:pt x="698134" y="17873"/>
                </a:lnTo>
                <a:lnTo>
                  <a:pt x="644084" y="27641"/>
                </a:lnTo>
                <a:lnTo>
                  <a:pt x="591436" y="39392"/>
                </a:lnTo>
                <a:lnTo>
                  <a:pt x="540299" y="53057"/>
                </a:lnTo>
                <a:lnTo>
                  <a:pt x="490781" y="68568"/>
                </a:lnTo>
                <a:lnTo>
                  <a:pt x="442990" y="85856"/>
                </a:lnTo>
                <a:lnTo>
                  <a:pt x="397035" y="104852"/>
                </a:lnTo>
                <a:lnTo>
                  <a:pt x="353025" y="125489"/>
                </a:lnTo>
                <a:lnTo>
                  <a:pt x="311068" y="147697"/>
                </a:lnTo>
                <a:lnTo>
                  <a:pt x="271273" y="171408"/>
                </a:lnTo>
                <a:lnTo>
                  <a:pt x="233748" y="196554"/>
                </a:lnTo>
                <a:lnTo>
                  <a:pt x="198601" y="223065"/>
                </a:lnTo>
                <a:lnTo>
                  <a:pt x="165941" y="250874"/>
                </a:lnTo>
                <a:lnTo>
                  <a:pt x="135877" y="279911"/>
                </a:lnTo>
                <a:lnTo>
                  <a:pt x="108517" y="310108"/>
                </a:lnTo>
                <a:lnTo>
                  <a:pt x="83969" y="341397"/>
                </a:lnTo>
                <a:lnTo>
                  <a:pt x="62342" y="373710"/>
                </a:lnTo>
                <a:lnTo>
                  <a:pt x="43745" y="406976"/>
                </a:lnTo>
                <a:lnTo>
                  <a:pt x="16073" y="476099"/>
                </a:lnTo>
                <a:lnTo>
                  <a:pt x="1822" y="548217"/>
                </a:lnTo>
                <a:lnTo>
                  <a:pt x="0" y="585228"/>
                </a:lnTo>
                <a:lnTo>
                  <a:pt x="1822" y="622239"/>
                </a:lnTo>
                <a:lnTo>
                  <a:pt x="16073" y="694357"/>
                </a:lnTo>
                <a:lnTo>
                  <a:pt x="43745" y="763480"/>
                </a:lnTo>
                <a:lnTo>
                  <a:pt x="62342" y="796747"/>
                </a:lnTo>
                <a:lnTo>
                  <a:pt x="83969" y="829059"/>
                </a:lnTo>
                <a:lnTo>
                  <a:pt x="108517" y="860348"/>
                </a:lnTo>
                <a:lnTo>
                  <a:pt x="135877" y="890546"/>
                </a:lnTo>
                <a:lnTo>
                  <a:pt x="165941" y="919583"/>
                </a:lnTo>
                <a:lnTo>
                  <a:pt x="198601" y="947391"/>
                </a:lnTo>
                <a:lnTo>
                  <a:pt x="233748" y="973903"/>
                </a:lnTo>
                <a:lnTo>
                  <a:pt x="271273" y="999048"/>
                </a:lnTo>
                <a:lnTo>
                  <a:pt x="311068" y="1022759"/>
                </a:lnTo>
                <a:lnTo>
                  <a:pt x="353025" y="1044967"/>
                </a:lnTo>
                <a:lnTo>
                  <a:pt x="397035" y="1065604"/>
                </a:lnTo>
                <a:lnTo>
                  <a:pt x="442990" y="1084601"/>
                </a:lnTo>
                <a:lnTo>
                  <a:pt x="490781" y="1101889"/>
                </a:lnTo>
                <a:lnTo>
                  <a:pt x="540299" y="1117399"/>
                </a:lnTo>
                <a:lnTo>
                  <a:pt x="591436" y="1131065"/>
                </a:lnTo>
                <a:lnTo>
                  <a:pt x="644084" y="1142816"/>
                </a:lnTo>
                <a:lnTo>
                  <a:pt x="698134" y="1152584"/>
                </a:lnTo>
                <a:lnTo>
                  <a:pt x="753478" y="1160300"/>
                </a:lnTo>
                <a:lnTo>
                  <a:pt x="810006" y="1165897"/>
                </a:lnTo>
                <a:lnTo>
                  <a:pt x="867612" y="1169306"/>
                </a:lnTo>
                <a:lnTo>
                  <a:pt x="926185" y="1170457"/>
                </a:lnTo>
                <a:lnTo>
                  <a:pt x="984759" y="1169306"/>
                </a:lnTo>
                <a:lnTo>
                  <a:pt x="1042364" y="1165897"/>
                </a:lnTo>
                <a:lnTo>
                  <a:pt x="1098892" y="1160300"/>
                </a:lnTo>
                <a:lnTo>
                  <a:pt x="1154236" y="1152584"/>
                </a:lnTo>
                <a:lnTo>
                  <a:pt x="1208286" y="1142816"/>
                </a:lnTo>
                <a:lnTo>
                  <a:pt x="1260934" y="1131065"/>
                </a:lnTo>
                <a:lnTo>
                  <a:pt x="1312071" y="1117399"/>
                </a:lnTo>
                <a:lnTo>
                  <a:pt x="1361589" y="1101889"/>
                </a:lnTo>
                <a:lnTo>
                  <a:pt x="1409380" y="1084601"/>
                </a:lnTo>
                <a:lnTo>
                  <a:pt x="1455335" y="1065604"/>
                </a:lnTo>
                <a:lnTo>
                  <a:pt x="1499345" y="1044967"/>
                </a:lnTo>
                <a:lnTo>
                  <a:pt x="1541302" y="1022759"/>
                </a:lnTo>
                <a:lnTo>
                  <a:pt x="1581097" y="999048"/>
                </a:lnTo>
                <a:lnTo>
                  <a:pt x="1618622" y="973903"/>
                </a:lnTo>
                <a:lnTo>
                  <a:pt x="1653769" y="947391"/>
                </a:lnTo>
                <a:lnTo>
                  <a:pt x="1686429" y="919583"/>
                </a:lnTo>
                <a:lnTo>
                  <a:pt x="1716493" y="890546"/>
                </a:lnTo>
                <a:lnTo>
                  <a:pt x="1743853" y="860348"/>
                </a:lnTo>
                <a:lnTo>
                  <a:pt x="1768401" y="829059"/>
                </a:lnTo>
                <a:lnTo>
                  <a:pt x="1790028" y="796747"/>
                </a:lnTo>
                <a:lnTo>
                  <a:pt x="1808625" y="763480"/>
                </a:lnTo>
                <a:lnTo>
                  <a:pt x="1836297" y="694357"/>
                </a:lnTo>
                <a:lnTo>
                  <a:pt x="1850549" y="622239"/>
                </a:lnTo>
                <a:lnTo>
                  <a:pt x="1852371" y="585228"/>
                </a:lnTo>
                <a:lnTo>
                  <a:pt x="1850549" y="548217"/>
                </a:lnTo>
                <a:lnTo>
                  <a:pt x="1836297" y="476099"/>
                </a:lnTo>
                <a:lnTo>
                  <a:pt x="1808625" y="406976"/>
                </a:lnTo>
                <a:lnTo>
                  <a:pt x="1790028" y="373710"/>
                </a:lnTo>
                <a:lnTo>
                  <a:pt x="1768401" y="341397"/>
                </a:lnTo>
                <a:lnTo>
                  <a:pt x="1743853" y="310108"/>
                </a:lnTo>
                <a:lnTo>
                  <a:pt x="1716493" y="279911"/>
                </a:lnTo>
                <a:lnTo>
                  <a:pt x="1686429" y="250874"/>
                </a:lnTo>
                <a:lnTo>
                  <a:pt x="1653769" y="223065"/>
                </a:lnTo>
                <a:lnTo>
                  <a:pt x="1618622" y="196554"/>
                </a:lnTo>
                <a:lnTo>
                  <a:pt x="1581097" y="171408"/>
                </a:lnTo>
                <a:lnTo>
                  <a:pt x="1541302" y="147697"/>
                </a:lnTo>
                <a:lnTo>
                  <a:pt x="1499345" y="125489"/>
                </a:lnTo>
                <a:lnTo>
                  <a:pt x="1455335" y="104852"/>
                </a:lnTo>
                <a:lnTo>
                  <a:pt x="1409380" y="85856"/>
                </a:lnTo>
                <a:lnTo>
                  <a:pt x="1361589" y="68568"/>
                </a:lnTo>
                <a:lnTo>
                  <a:pt x="1312071" y="53057"/>
                </a:lnTo>
                <a:lnTo>
                  <a:pt x="1260934" y="39392"/>
                </a:lnTo>
                <a:lnTo>
                  <a:pt x="1208286" y="27641"/>
                </a:lnTo>
                <a:lnTo>
                  <a:pt x="1154236" y="17873"/>
                </a:lnTo>
                <a:lnTo>
                  <a:pt x="1098892" y="10156"/>
                </a:lnTo>
                <a:lnTo>
                  <a:pt x="1042364" y="4559"/>
                </a:lnTo>
                <a:lnTo>
                  <a:pt x="984759" y="1151"/>
                </a:lnTo>
                <a:lnTo>
                  <a:pt x="926185" y="0"/>
                </a:lnTo>
                <a:close/>
              </a:path>
            </a:pathLst>
          </a:custGeom>
          <a:solidFill>
            <a:srgbClr val="FFFFFF"/>
          </a:solidFill>
        </p:spPr>
        <p:txBody>
          <a:bodyPr wrap="square" lIns="0" tIns="0" rIns="0" bIns="0" rtlCol="0"/>
          <a:lstStyle/>
          <a:p>
            <a:endParaRPr/>
          </a:p>
        </p:txBody>
      </p:sp>
      <p:sp>
        <p:nvSpPr>
          <p:cNvPr id="29" name="object 29"/>
          <p:cNvSpPr/>
          <p:nvPr/>
        </p:nvSpPr>
        <p:spPr>
          <a:xfrm>
            <a:off x="3603337" y="5154141"/>
            <a:ext cx="1852930" cy="1170940"/>
          </a:xfrm>
          <a:custGeom>
            <a:avLst/>
            <a:gdLst/>
            <a:ahLst/>
            <a:cxnLst/>
            <a:rect l="l" t="t" r="r" b="b"/>
            <a:pathLst>
              <a:path w="1852929" h="1170939">
                <a:moveTo>
                  <a:pt x="0" y="585228"/>
                </a:moveTo>
                <a:lnTo>
                  <a:pt x="7216" y="511818"/>
                </a:lnTo>
                <a:lnTo>
                  <a:pt x="28286" y="441129"/>
                </a:lnTo>
                <a:lnTo>
                  <a:pt x="62342" y="373710"/>
                </a:lnTo>
                <a:lnTo>
                  <a:pt x="83969" y="341397"/>
                </a:lnTo>
                <a:lnTo>
                  <a:pt x="108517" y="310108"/>
                </a:lnTo>
                <a:lnTo>
                  <a:pt x="135877" y="279911"/>
                </a:lnTo>
                <a:lnTo>
                  <a:pt x="165941" y="250874"/>
                </a:lnTo>
                <a:lnTo>
                  <a:pt x="198601" y="223065"/>
                </a:lnTo>
                <a:lnTo>
                  <a:pt x="233748" y="196554"/>
                </a:lnTo>
                <a:lnTo>
                  <a:pt x="271273" y="171408"/>
                </a:lnTo>
                <a:lnTo>
                  <a:pt x="311068" y="147697"/>
                </a:lnTo>
                <a:lnTo>
                  <a:pt x="353025" y="125489"/>
                </a:lnTo>
                <a:lnTo>
                  <a:pt x="397035" y="104852"/>
                </a:lnTo>
                <a:lnTo>
                  <a:pt x="442990" y="85856"/>
                </a:lnTo>
                <a:lnTo>
                  <a:pt x="490781" y="68568"/>
                </a:lnTo>
                <a:lnTo>
                  <a:pt x="540299" y="53057"/>
                </a:lnTo>
                <a:lnTo>
                  <a:pt x="591436" y="39392"/>
                </a:lnTo>
                <a:lnTo>
                  <a:pt x="644084" y="27641"/>
                </a:lnTo>
                <a:lnTo>
                  <a:pt x="698134" y="17873"/>
                </a:lnTo>
                <a:lnTo>
                  <a:pt x="753478" y="10156"/>
                </a:lnTo>
                <a:lnTo>
                  <a:pt x="810006" y="4559"/>
                </a:lnTo>
                <a:lnTo>
                  <a:pt x="867612" y="1151"/>
                </a:lnTo>
                <a:lnTo>
                  <a:pt x="926185" y="0"/>
                </a:lnTo>
                <a:lnTo>
                  <a:pt x="984759" y="1151"/>
                </a:lnTo>
                <a:lnTo>
                  <a:pt x="1042364" y="4559"/>
                </a:lnTo>
                <a:lnTo>
                  <a:pt x="1098892" y="10156"/>
                </a:lnTo>
                <a:lnTo>
                  <a:pt x="1154236" y="17873"/>
                </a:lnTo>
                <a:lnTo>
                  <a:pt x="1208286" y="27641"/>
                </a:lnTo>
                <a:lnTo>
                  <a:pt x="1260934" y="39392"/>
                </a:lnTo>
                <a:lnTo>
                  <a:pt x="1312071" y="53057"/>
                </a:lnTo>
                <a:lnTo>
                  <a:pt x="1361589" y="68568"/>
                </a:lnTo>
                <a:lnTo>
                  <a:pt x="1409380" y="85856"/>
                </a:lnTo>
                <a:lnTo>
                  <a:pt x="1455335" y="104852"/>
                </a:lnTo>
                <a:lnTo>
                  <a:pt x="1499345" y="125489"/>
                </a:lnTo>
                <a:lnTo>
                  <a:pt x="1541302" y="147697"/>
                </a:lnTo>
                <a:lnTo>
                  <a:pt x="1581097" y="171408"/>
                </a:lnTo>
                <a:lnTo>
                  <a:pt x="1618622" y="196554"/>
                </a:lnTo>
                <a:lnTo>
                  <a:pt x="1653769" y="223065"/>
                </a:lnTo>
                <a:lnTo>
                  <a:pt x="1686429" y="250874"/>
                </a:lnTo>
                <a:lnTo>
                  <a:pt x="1716493" y="279911"/>
                </a:lnTo>
                <a:lnTo>
                  <a:pt x="1743853" y="310108"/>
                </a:lnTo>
                <a:lnTo>
                  <a:pt x="1768401" y="341397"/>
                </a:lnTo>
                <a:lnTo>
                  <a:pt x="1790028" y="373710"/>
                </a:lnTo>
                <a:lnTo>
                  <a:pt x="1808625" y="406976"/>
                </a:lnTo>
                <a:lnTo>
                  <a:pt x="1836297" y="476099"/>
                </a:lnTo>
                <a:lnTo>
                  <a:pt x="1850549" y="548217"/>
                </a:lnTo>
                <a:lnTo>
                  <a:pt x="1852371" y="585228"/>
                </a:lnTo>
                <a:lnTo>
                  <a:pt x="1850549" y="622239"/>
                </a:lnTo>
                <a:lnTo>
                  <a:pt x="1845154" y="658638"/>
                </a:lnTo>
                <a:lnTo>
                  <a:pt x="1824084" y="729327"/>
                </a:lnTo>
                <a:lnTo>
                  <a:pt x="1790028" y="796747"/>
                </a:lnTo>
                <a:lnTo>
                  <a:pt x="1768401" y="829059"/>
                </a:lnTo>
                <a:lnTo>
                  <a:pt x="1743853" y="860348"/>
                </a:lnTo>
                <a:lnTo>
                  <a:pt x="1716493" y="890546"/>
                </a:lnTo>
                <a:lnTo>
                  <a:pt x="1686429" y="919583"/>
                </a:lnTo>
                <a:lnTo>
                  <a:pt x="1653769" y="947391"/>
                </a:lnTo>
                <a:lnTo>
                  <a:pt x="1618622" y="973903"/>
                </a:lnTo>
                <a:lnTo>
                  <a:pt x="1581097" y="999048"/>
                </a:lnTo>
                <a:lnTo>
                  <a:pt x="1541302" y="1022759"/>
                </a:lnTo>
                <a:lnTo>
                  <a:pt x="1499345" y="1044967"/>
                </a:lnTo>
                <a:lnTo>
                  <a:pt x="1455335" y="1065604"/>
                </a:lnTo>
                <a:lnTo>
                  <a:pt x="1409380" y="1084601"/>
                </a:lnTo>
                <a:lnTo>
                  <a:pt x="1361589" y="1101889"/>
                </a:lnTo>
                <a:lnTo>
                  <a:pt x="1312071" y="1117399"/>
                </a:lnTo>
                <a:lnTo>
                  <a:pt x="1260934" y="1131065"/>
                </a:lnTo>
                <a:lnTo>
                  <a:pt x="1208286" y="1142816"/>
                </a:lnTo>
                <a:lnTo>
                  <a:pt x="1154236" y="1152584"/>
                </a:lnTo>
                <a:lnTo>
                  <a:pt x="1098892" y="1160300"/>
                </a:lnTo>
                <a:lnTo>
                  <a:pt x="1042364" y="1165897"/>
                </a:lnTo>
                <a:lnTo>
                  <a:pt x="984759" y="1169306"/>
                </a:lnTo>
                <a:lnTo>
                  <a:pt x="926185" y="1170457"/>
                </a:lnTo>
                <a:lnTo>
                  <a:pt x="867612" y="1169306"/>
                </a:lnTo>
                <a:lnTo>
                  <a:pt x="810006" y="1165897"/>
                </a:lnTo>
                <a:lnTo>
                  <a:pt x="753478" y="1160300"/>
                </a:lnTo>
                <a:lnTo>
                  <a:pt x="698134" y="1152584"/>
                </a:lnTo>
                <a:lnTo>
                  <a:pt x="644084" y="1142816"/>
                </a:lnTo>
                <a:lnTo>
                  <a:pt x="591436" y="1131065"/>
                </a:lnTo>
                <a:lnTo>
                  <a:pt x="540299" y="1117399"/>
                </a:lnTo>
                <a:lnTo>
                  <a:pt x="490781" y="1101889"/>
                </a:lnTo>
                <a:lnTo>
                  <a:pt x="442990" y="1084601"/>
                </a:lnTo>
                <a:lnTo>
                  <a:pt x="397035" y="1065604"/>
                </a:lnTo>
                <a:lnTo>
                  <a:pt x="353025" y="1044967"/>
                </a:lnTo>
                <a:lnTo>
                  <a:pt x="311068" y="1022759"/>
                </a:lnTo>
                <a:lnTo>
                  <a:pt x="271273" y="999048"/>
                </a:lnTo>
                <a:lnTo>
                  <a:pt x="233748" y="973903"/>
                </a:lnTo>
                <a:lnTo>
                  <a:pt x="198601" y="947391"/>
                </a:lnTo>
                <a:lnTo>
                  <a:pt x="165941" y="919583"/>
                </a:lnTo>
                <a:lnTo>
                  <a:pt x="135877" y="890546"/>
                </a:lnTo>
                <a:lnTo>
                  <a:pt x="108517" y="860348"/>
                </a:lnTo>
                <a:lnTo>
                  <a:pt x="83969" y="829059"/>
                </a:lnTo>
                <a:lnTo>
                  <a:pt x="62342" y="796747"/>
                </a:lnTo>
                <a:lnTo>
                  <a:pt x="43745" y="763480"/>
                </a:lnTo>
                <a:lnTo>
                  <a:pt x="16073" y="694357"/>
                </a:lnTo>
                <a:lnTo>
                  <a:pt x="1822" y="622239"/>
                </a:lnTo>
                <a:lnTo>
                  <a:pt x="0" y="585228"/>
                </a:lnTo>
                <a:close/>
              </a:path>
            </a:pathLst>
          </a:custGeom>
          <a:ln w="38100">
            <a:solidFill>
              <a:srgbClr val="AE4845"/>
            </a:solidFill>
          </a:ln>
        </p:spPr>
        <p:txBody>
          <a:bodyPr wrap="square" lIns="0" tIns="0" rIns="0" bIns="0" rtlCol="0"/>
          <a:lstStyle/>
          <a:p>
            <a:endParaRPr/>
          </a:p>
        </p:txBody>
      </p:sp>
      <p:sp>
        <p:nvSpPr>
          <p:cNvPr id="30" name="object 30"/>
          <p:cNvSpPr txBox="1"/>
          <p:nvPr/>
        </p:nvSpPr>
        <p:spPr>
          <a:xfrm>
            <a:off x="4030506" y="5552807"/>
            <a:ext cx="995680"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Arial Narrow"/>
                <a:cs typeface="Arial Narrow"/>
              </a:rPr>
              <a:t>R</a:t>
            </a:r>
            <a:r>
              <a:rPr sz="2000" spc="-5" dirty="0">
                <a:latin typeface="Arial Narrow"/>
                <a:cs typeface="Arial Narrow"/>
              </a:rPr>
              <a:t>at</a:t>
            </a:r>
            <a:r>
              <a:rPr sz="2000" spc="-10" dirty="0">
                <a:latin typeface="Arial Narrow"/>
                <a:cs typeface="Arial Narrow"/>
              </a:rPr>
              <a:t>i</a:t>
            </a:r>
            <a:r>
              <a:rPr sz="2000" spc="-5" dirty="0">
                <a:latin typeface="Arial Narrow"/>
                <a:cs typeface="Arial Narrow"/>
              </a:rPr>
              <a:t>ona</a:t>
            </a:r>
            <a:r>
              <a:rPr sz="2000" spc="-10" dirty="0">
                <a:latin typeface="Arial Narrow"/>
                <a:cs typeface="Arial Narrow"/>
              </a:rPr>
              <a:t>li</a:t>
            </a:r>
            <a:r>
              <a:rPr sz="2000" spc="-5" dirty="0">
                <a:latin typeface="Arial Narrow"/>
                <a:cs typeface="Arial Narrow"/>
              </a:rPr>
              <a:t>ty</a:t>
            </a:r>
            <a:endParaRPr sz="2000">
              <a:latin typeface="Arial Narrow"/>
              <a:cs typeface="Arial Narrow"/>
            </a:endParaRPr>
          </a:p>
        </p:txBody>
      </p:sp>
      <p:sp>
        <p:nvSpPr>
          <p:cNvPr id="31" name="object 31"/>
          <p:cNvSpPr/>
          <p:nvPr/>
        </p:nvSpPr>
        <p:spPr>
          <a:xfrm>
            <a:off x="1066800" y="3416808"/>
            <a:ext cx="1892807" cy="1298447"/>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1350264" y="3791711"/>
            <a:ext cx="1325879" cy="451104"/>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1131384" y="3460181"/>
            <a:ext cx="1764030" cy="1170940"/>
          </a:xfrm>
          <a:custGeom>
            <a:avLst/>
            <a:gdLst/>
            <a:ahLst/>
            <a:cxnLst/>
            <a:rect l="l" t="t" r="r" b="b"/>
            <a:pathLst>
              <a:path w="1764030" h="1170939">
                <a:moveTo>
                  <a:pt x="881735" y="0"/>
                </a:moveTo>
                <a:lnTo>
                  <a:pt x="823761" y="1244"/>
                </a:lnTo>
                <a:lnTo>
                  <a:pt x="766788" y="4927"/>
                </a:lnTo>
                <a:lnTo>
                  <a:pt x="710932" y="10971"/>
                </a:lnTo>
                <a:lnTo>
                  <a:pt x="656310" y="19300"/>
                </a:lnTo>
                <a:lnTo>
                  <a:pt x="603039" y="29835"/>
                </a:lnTo>
                <a:lnTo>
                  <a:pt x="551233" y="42499"/>
                </a:lnTo>
                <a:lnTo>
                  <a:pt x="501009" y="57217"/>
                </a:lnTo>
                <a:lnTo>
                  <a:pt x="452484" y="73910"/>
                </a:lnTo>
                <a:lnTo>
                  <a:pt x="405773" y="92501"/>
                </a:lnTo>
                <a:lnTo>
                  <a:pt x="360994" y="112914"/>
                </a:lnTo>
                <a:lnTo>
                  <a:pt x="318261" y="135071"/>
                </a:lnTo>
                <a:lnTo>
                  <a:pt x="277691" y="158895"/>
                </a:lnTo>
                <a:lnTo>
                  <a:pt x="239401" y="184309"/>
                </a:lnTo>
                <a:lnTo>
                  <a:pt x="203506" y="211236"/>
                </a:lnTo>
                <a:lnTo>
                  <a:pt x="170123" y="239599"/>
                </a:lnTo>
                <a:lnTo>
                  <a:pt x="139368" y="269320"/>
                </a:lnTo>
                <a:lnTo>
                  <a:pt x="111357" y="300323"/>
                </a:lnTo>
                <a:lnTo>
                  <a:pt x="86207" y="332530"/>
                </a:lnTo>
                <a:lnTo>
                  <a:pt x="64033" y="365865"/>
                </a:lnTo>
                <a:lnTo>
                  <a:pt x="44951" y="400250"/>
                </a:lnTo>
                <a:lnTo>
                  <a:pt x="29078" y="435608"/>
                </a:lnTo>
                <a:lnTo>
                  <a:pt x="16531" y="471862"/>
                </a:lnTo>
                <a:lnTo>
                  <a:pt x="7424" y="508934"/>
                </a:lnTo>
                <a:lnTo>
                  <a:pt x="1875" y="546749"/>
                </a:lnTo>
                <a:lnTo>
                  <a:pt x="0" y="585228"/>
                </a:lnTo>
                <a:lnTo>
                  <a:pt x="1875" y="623707"/>
                </a:lnTo>
                <a:lnTo>
                  <a:pt x="7424" y="661522"/>
                </a:lnTo>
                <a:lnTo>
                  <a:pt x="16531" y="698595"/>
                </a:lnTo>
                <a:lnTo>
                  <a:pt x="29078" y="734849"/>
                </a:lnTo>
                <a:lnTo>
                  <a:pt x="44951" y="770207"/>
                </a:lnTo>
                <a:lnTo>
                  <a:pt x="64033" y="804591"/>
                </a:lnTo>
                <a:lnTo>
                  <a:pt x="86207" y="837926"/>
                </a:lnTo>
                <a:lnTo>
                  <a:pt x="111357" y="870133"/>
                </a:lnTo>
                <a:lnTo>
                  <a:pt x="139368" y="901136"/>
                </a:lnTo>
                <a:lnTo>
                  <a:pt x="170123" y="930858"/>
                </a:lnTo>
                <a:lnTo>
                  <a:pt x="203506" y="959220"/>
                </a:lnTo>
                <a:lnTo>
                  <a:pt x="239401" y="986147"/>
                </a:lnTo>
                <a:lnTo>
                  <a:pt x="277691" y="1011561"/>
                </a:lnTo>
                <a:lnTo>
                  <a:pt x="318261" y="1035385"/>
                </a:lnTo>
                <a:lnTo>
                  <a:pt x="360994" y="1057542"/>
                </a:lnTo>
                <a:lnTo>
                  <a:pt x="405773" y="1077955"/>
                </a:lnTo>
                <a:lnTo>
                  <a:pt x="452484" y="1096547"/>
                </a:lnTo>
                <a:lnTo>
                  <a:pt x="501009" y="1113240"/>
                </a:lnTo>
                <a:lnTo>
                  <a:pt x="551233" y="1127957"/>
                </a:lnTo>
                <a:lnTo>
                  <a:pt x="603039" y="1140622"/>
                </a:lnTo>
                <a:lnTo>
                  <a:pt x="656310" y="1151157"/>
                </a:lnTo>
                <a:lnTo>
                  <a:pt x="710932" y="1159485"/>
                </a:lnTo>
                <a:lnTo>
                  <a:pt x="766788" y="1165529"/>
                </a:lnTo>
                <a:lnTo>
                  <a:pt x="823761" y="1169212"/>
                </a:lnTo>
                <a:lnTo>
                  <a:pt x="881735" y="1170457"/>
                </a:lnTo>
                <a:lnTo>
                  <a:pt x="939709" y="1169212"/>
                </a:lnTo>
                <a:lnTo>
                  <a:pt x="996682" y="1165529"/>
                </a:lnTo>
                <a:lnTo>
                  <a:pt x="1052538" y="1159485"/>
                </a:lnTo>
                <a:lnTo>
                  <a:pt x="1107160" y="1151157"/>
                </a:lnTo>
                <a:lnTo>
                  <a:pt x="1160432" y="1140622"/>
                </a:lnTo>
                <a:lnTo>
                  <a:pt x="1212237" y="1127957"/>
                </a:lnTo>
                <a:lnTo>
                  <a:pt x="1262461" y="1113240"/>
                </a:lnTo>
                <a:lnTo>
                  <a:pt x="1310986" y="1096547"/>
                </a:lnTo>
                <a:lnTo>
                  <a:pt x="1357697" y="1077955"/>
                </a:lnTo>
                <a:lnTo>
                  <a:pt x="1402477" y="1057542"/>
                </a:lnTo>
                <a:lnTo>
                  <a:pt x="1445209" y="1035385"/>
                </a:lnTo>
                <a:lnTo>
                  <a:pt x="1485779" y="1011561"/>
                </a:lnTo>
                <a:lnTo>
                  <a:pt x="1524069" y="986147"/>
                </a:lnTo>
                <a:lnTo>
                  <a:pt x="1559964" y="959220"/>
                </a:lnTo>
                <a:lnTo>
                  <a:pt x="1593347" y="930858"/>
                </a:lnTo>
                <a:lnTo>
                  <a:pt x="1624102" y="901136"/>
                </a:lnTo>
                <a:lnTo>
                  <a:pt x="1652113" y="870133"/>
                </a:lnTo>
                <a:lnTo>
                  <a:pt x="1677263" y="837926"/>
                </a:lnTo>
                <a:lnTo>
                  <a:pt x="1699438" y="804591"/>
                </a:lnTo>
                <a:lnTo>
                  <a:pt x="1718519" y="770207"/>
                </a:lnTo>
                <a:lnTo>
                  <a:pt x="1734392" y="734849"/>
                </a:lnTo>
                <a:lnTo>
                  <a:pt x="1746940" y="698595"/>
                </a:lnTo>
                <a:lnTo>
                  <a:pt x="1756046" y="661522"/>
                </a:lnTo>
                <a:lnTo>
                  <a:pt x="1761595" y="623707"/>
                </a:lnTo>
                <a:lnTo>
                  <a:pt x="1763471" y="585228"/>
                </a:lnTo>
                <a:lnTo>
                  <a:pt x="1761595" y="546749"/>
                </a:lnTo>
                <a:lnTo>
                  <a:pt x="1756046" y="508934"/>
                </a:lnTo>
                <a:lnTo>
                  <a:pt x="1746940" y="471862"/>
                </a:lnTo>
                <a:lnTo>
                  <a:pt x="1734392" y="435608"/>
                </a:lnTo>
                <a:lnTo>
                  <a:pt x="1718519" y="400250"/>
                </a:lnTo>
                <a:lnTo>
                  <a:pt x="1699438" y="365865"/>
                </a:lnTo>
                <a:lnTo>
                  <a:pt x="1677263" y="332530"/>
                </a:lnTo>
                <a:lnTo>
                  <a:pt x="1652113" y="300323"/>
                </a:lnTo>
                <a:lnTo>
                  <a:pt x="1624102" y="269320"/>
                </a:lnTo>
                <a:lnTo>
                  <a:pt x="1593347" y="239599"/>
                </a:lnTo>
                <a:lnTo>
                  <a:pt x="1559964" y="211236"/>
                </a:lnTo>
                <a:lnTo>
                  <a:pt x="1524069" y="184309"/>
                </a:lnTo>
                <a:lnTo>
                  <a:pt x="1485779" y="158895"/>
                </a:lnTo>
                <a:lnTo>
                  <a:pt x="1445209" y="135071"/>
                </a:lnTo>
                <a:lnTo>
                  <a:pt x="1402477" y="112914"/>
                </a:lnTo>
                <a:lnTo>
                  <a:pt x="1357697" y="92501"/>
                </a:lnTo>
                <a:lnTo>
                  <a:pt x="1310986" y="73910"/>
                </a:lnTo>
                <a:lnTo>
                  <a:pt x="1262461" y="57217"/>
                </a:lnTo>
                <a:lnTo>
                  <a:pt x="1212237" y="42499"/>
                </a:lnTo>
                <a:lnTo>
                  <a:pt x="1160432" y="29835"/>
                </a:lnTo>
                <a:lnTo>
                  <a:pt x="1107160" y="19300"/>
                </a:lnTo>
                <a:lnTo>
                  <a:pt x="1052538" y="10971"/>
                </a:lnTo>
                <a:lnTo>
                  <a:pt x="996682" y="4927"/>
                </a:lnTo>
                <a:lnTo>
                  <a:pt x="939709" y="1244"/>
                </a:lnTo>
                <a:lnTo>
                  <a:pt x="881735" y="0"/>
                </a:lnTo>
                <a:close/>
              </a:path>
            </a:pathLst>
          </a:custGeom>
          <a:solidFill>
            <a:srgbClr val="FFFFFF"/>
          </a:solidFill>
        </p:spPr>
        <p:txBody>
          <a:bodyPr wrap="square" lIns="0" tIns="0" rIns="0" bIns="0" rtlCol="0"/>
          <a:lstStyle/>
          <a:p>
            <a:endParaRPr/>
          </a:p>
        </p:txBody>
      </p:sp>
      <p:sp>
        <p:nvSpPr>
          <p:cNvPr id="34" name="object 34"/>
          <p:cNvSpPr/>
          <p:nvPr/>
        </p:nvSpPr>
        <p:spPr>
          <a:xfrm>
            <a:off x="1131384" y="3460181"/>
            <a:ext cx="1764030" cy="1170940"/>
          </a:xfrm>
          <a:custGeom>
            <a:avLst/>
            <a:gdLst/>
            <a:ahLst/>
            <a:cxnLst/>
            <a:rect l="l" t="t" r="r" b="b"/>
            <a:pathLst>
              <a:path w="1764030" h="1170939">
                <a:moveTo>
                  <a:pt x="0" y="585228"/>
                </a:moveTo>
                <a:lnTo>
                  <a:pt x="1875" y="546749"/>
                </a:lnTo>
                <a:lnTo>
                  <a:pt x="7424" y="508934"/>
                </a:lnTo>
                <a:lnTo>
                  <a:pt x="16531" y="471862"/>
                </a:lnTo>
                <a:lnTo>
                  <a:pt x="29078" y="435608"/>
                </a:lnTo>
                <a:lnTo>
                  <a:pt x="44951" y="400250"/>
                </a:lnTo>
                <a:lnTo>
                  <a:pt x="64033" y="365865"/>
                </a:lnTo>
                <a:lnTo>
                  <a:pt x="86207" y="332530"/>
                </a:lnTo>
                <a:lnTo>
                  <a:pt x="111357" y="300323"/>
                </a:lnTo>
                <a:lnTo>
                  <a:pt x="139368" y="269320"/>
                </a:lnTo>
                <a:lnTo>
                  <a:pt x="170123" y="239599"/>
                </a:lnTo>
                <a:lnTo>
                  <a:pt x="203506" y="211236"/>
                </a:lnTo>
                <a:lnTo>
                  <a:pt x="239401" y="184309"/>
                </a:lnTo>
                <a:lnTo>
                  <a:pt x="277691" y="158895"/>
                </a:lnTo>
                <a:lnTo>
                  <a:pt x="318261" y="135071"/>
                </a:lnTo>
                <a:lnTo>
                  <a:pt x="360994" y="112914"/>
                </a:lnTo>
                <a:lnTo>
                  <a:pt x="405773" y="92501"/>
                </a:lnTo>
                <a:lnTo>
                  <a:pt x="452484" y="73910"/>
                </a:lnTo>
                <a:lnTo>
                  <a:pt x="501009" y="57217"/>
                </a:lnTo>
                <a:lnTo>
                  <a:pt x="551233" y="42499"/>
                </a:lnTo>
                <a:lnTo>
                  <a:pt x="603039" y="29835"/>
                </a:lnTo>
                <a:lnTo>
                  <a:pt x="656310" y="19300"/>
                </a:lnTo>
                <a:lnTo>
                  <a:pt x="710932" y="10971"/>
                </a:lnTo>
                <a:lnTo>
                  <a:pt x="766788" y="4927"/>
                </a:lnTo>
                <a:lnTo>
                  <a:pt x="823761" y="1244"/>
                </a:lnTo>
                <a:lnTo>
                  <a:pt x="881735" y="0"/>
                </a:lnTo>
                <a:lnTo>
                  <a:pt x="939709" y="1244"/>
                </a:lnTo>
                <a:lnTo>
                  <a:pt x="996682" y="4927"/>
                </a:lnTo>
                <a:lnTo>
                  <a:pt x="1052538" y="10971"/>
                </a:lnTo>
                <a:lnTo>
                  <a:pt x="1107160" y="19300"/>
                </a:lnTo>
                <a:lnTo>
                  <a:pt x="1160432" y="29835"/>
                </a:lnTo>
                <a:lnTo>
                  <a:pt x="1212237" y="42499"/>
                </a:lnTo>
                <a:lnTo>
                  <a:pt x="1262461" y="57217"/>
                </a:lnTo>
                <a:lnTo>
                  <a:pt x="1310986" y="73910"/>
                </a:lnTo>
                <a:lnTo>
                  <a:pt x="1357697" y="92501"/>
                </a:lnTo>
                <a:lnTo>
                  <a:pt x="1402477" y="112914"/>
                </a:lnTo>
                <a:lnTo>
                  <a:pt x="1445209" y="135071"/>
                </a:lnTo>
                <a:lnTo>
                  <a:pt x="1485779" y="158895"/>
                </a:lnTo>
                <a:lnTo>
                  <a:pt x="1524069" y="184309"/>
                </a:lnTo>
                <a:lnTo>
                  <a:pt x="1559964" y="211236"/>
                </a:lnTo>
                <a:lnTo>
                  <a:pt x="1593347" y="239599"/>
                </a:lnTo>
                <a:lnTo>
                  <a:pt x="1624102" y="269320"/>
                </a:lnTo>
                <a:lnTo>
                  <a:pt x="1652113" y="300323"/>
                </a:lnTo>
                <a:lnTo>
                  <a:pt x="1677263" y="332530"/>
                </a:lnTo>
                <a:lnTo>
                  <a:pt x="1699438" y="365865"/>
                </a:lnTo>
                <a:lnTo>
                  <a:pt x="1718519" y="400250"/>
                </a:lnTo>
                <a:lnTo>
                  <a:pt x="1734392" y="435608"/>
                </a:lnTo>
                <a:lnTo>
                  <a:pt x="1746940" y="471862"/>
                </a:lnTo>
                <a:lnTo>
                  <a:pt x="1756046" y="508934"/>
                </a:lnTo>
                <a:lnTo>
                  <a:pt x="1761595" y="546749"/>
                </a:lnTo>
                <a:lnTo>
                  <a:pt x="1763471" y="585228"/>
                </a:lnTo>
                <a:lnTo>
                  <a:pt x="1761595" y="623707"/>
                </a:lnTo>
                <a:lnTo>
                  <a:pt x="1756046" y="661522"/>
                </a:lnTo>
                <a:lnTo>
                  <a:pt x="1746940" y="698595"/>
                </a:lnTo>
                <a:lnTo>
                  <a:pt x="1734392" y="734849"/>
                </a:lnTo>
                <a:lnTo>
                  <a:pt x="1718519" y="770207"/>
                </a:lnTo>
                <a:lnTo>
                  <a:pt x="1699438" y="804591"/>
                </a:lnTo>
                <a:lnTo>
                  <a:pt x="1677263" y="837926"/>
                </a:lnTo>
                <a:lnTo>
                  <a:pt x="1652113" y="870133"/>
                </a:lnTo>
                <a:lnTo>
                  <a:pt x="1624102" y="901136"/>
                </a:lnTo>
                <a:lnTo>
                  <a:pt x="1593347" y="930858"/>
                </a:lnTo>
                <a:lnTo>
                  <a:pt x="1559964" y="959220"/>
                </a:lnTo>
                <a:lnTo>
                  <a:pt x="1524069" y="986147"/>
                </a:lnTo>
                <a:lnTo>
                  <a:pt x="1485779" y="1011561"/>
                </a:lnTo>
                <a:lnTo>
                  <a:pt x="1445209" y="1035385"/>
                </a:lnTo>
                <a:lnTo>
                  <a:pt x="1402477" y="1057542"/>
                </a:lnTo>
                <a:lnTo>
                  <a:pt x="1357697" y="1077955"/>
                </a:lnTo>
                <a:lnTo>
                  <a:pt x="1310986" y="1096547"/>
                </a:lnTo>
                <a:lnTo>
                  <a:pt x="1262461" y="1113240"/>
                </a:lnTo>
                <a:lnTo>
                  <a:pt x="1212237" y="1127957"/>
                </a:lnTo>
                <a:lnTo>
                  <a:pt x="1160432" y="1140622"/>
                </a:lnTo>
                <a:lnTo>
                  <a:pt x="1107160" y="1151157"/>
                </a:lnTo>
                <a:lnTo>
                  <a:pt x="1052538" y="1159485"/>
                </a:lnTo>
                <a:lnTo>
                  <a:pt x="996682" y="1165529"/>
                </a:lnTo>
                <a:lnTo>
                  <a:pt x="939709" y="1169212"/>
                </a:lnTo>
                <a:lnTo>
                  <a:pt x="881735" y="1170457"/>
                </a:lnTo>
                <a:lnTo>
                  <a:pt x="823761" y="1169212"/>
                </a:lnTo>
                <a:lnTo>
                  <a:pt x="766788" y="1165529"/>
                </a:lnTo>
                <a:lnTo>
                  <a:pt x="710932" y="1159485"/>
                </a:lnTo>
                <a:lnTo>
                  <a:pt x="656310" y="1151157"/>
                </a:lnTo>
                <a:lnTo>
                  <a:pt x="603039" y="1140622"/>
                </a:lnTo>
                <a:lnTo>
                  <a:pt x="551233" y="1127957"/>
                </a:lnTo>
                <a:lnTo>
                  <a:pt x="501009" y="1113240"/>
                </a:lnTo>
                <a:lnTo>
                  <a:pt x="452484" y="1096547"/>
                </a:lnTo>
                <a:lnTo>
                  <a:pt x="405773" y="1077955"/>
                </a:lnTo>
                <a:lnTo>
                  <a:pt x="360994" y="1057542"/>
                </a:lnTo>
                <a:lnTo>
                  <a:pt x="318261" y="1035385"/>
                </a:lnTo>
                <a:lnTo>
                  <a:pt x="277691" y="1011561"/>
                </a:lnTo>
                <a:lnTo>
                  <a:pt x="239401" y="986147"/>
                </a:lnTo>
                <a:lnTo>
                  <a:pt x="203506" y="959220"/>
                </a:lnTo>
                <a:lnTo>
                  <a:pt x="170123" y="930858"/>
                </a:lnTo>
                <a:lnTo>
                  <a:pt x="139368" y="901136"/>
                </a:lnTo>
                <a:lnTo>
                  <a:pt x="111357" y="870133"/>
                </a:lnTo>
                <a:lnTo>
                  <a:pt x="86207" y="837926"/>
                </a:lnTo>
                <a:lnTo>
                  <a:pt x="64033" y="804591"/>
                </a:lnTo>
                <a:lnTo>
                  <a:pt x="44951" y="770207"/>
                </a:lnTo>
                <a:lnTo>
                  <a:pt x="29078" y="734849"/>
                </a:lnTo>
                <a:lnTo>
                  <a:pt x="16531" y="698595"/>
                </a:lnTo>
                <a:lnTo>
                  <a:pt x="7424" y="661522"/>
                </a:lnTo>
                <a:lnTo>
                  <a:pt x="1875" y="623707"/>
                </a:lnTo>
                <a:lnTo>
                  <a:pt x="0" y="585228"/>
                </a:lnTo>
                <a:close/>
              </a:path>
            </a:pathLst>
          </a:custGeom>
          <a:ln w="38100">
            <a:solidFill>
              <a:srgbClr val="AE4845"/>
            </a:solidFill>
          </a:ln>
        </p:spPr>
        <p:txBody>
          <a:bodyPr wrap="square" lIns="0" tIns="0" rIns="0" bIns="0" rtlCol="0"/>
          <a:lstStyle/>
          <a:p>
            <a:endParaRPr/>
          </a:p>
        </p:txBody>
      </p:sp>
      <p:sp>
        <p:nvSpPr>
          <p:cNvPr id="35" name="object 35"/>
          <p:cNvSpPr txBox="1"/>
          <p:nvPr/>
        </p:nvSpPr>
        <p:spPr>
          <a:xfrm>
            <a:off x="1527249" y="3858845"/>
            <a:ext cx="970915"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Arial Narrow"/>
                <a:cs typeface="Arial Narrow"/>
              </a:rPr>
              <a:t>R</a:t>
            </a:r>
            <a:r>
              <a:rPr sz="2000" spc="-5" dirty="0">
                <a:latin typeface="Arial Narrow"/>
                <a:cs typeface="Arial Narrow"/>
              </a:rPr>
              <a:t>ef</a:t>
            </a:r>
            <a:r>
              <a:rPr sz="2000" spc="-10" dirty="0">
                <a:latin typeface="Arial Narrow"/>
                <a:cs typeface="Arial Narrow"/>
              </a:rPr>
              <a:t>l</a:t>
            </a:r>
            <a:r>
              <a:rPr sz="2000" spc="-5" dirty="0">
                <a:latin typeface="Arial Narrow"/>
                <a:cs typeface="Arial Narrow"/>
              </a:rPr>
              <a:t>ex</a:t>
            </a:r>
            <a:r>
              <a:rPr sz="2000" spc="-10" dirty="0">
                <a:latin typeface="Arial Narrow"/>
                <a:cs typeface="Arial Narrow"/>
              </a:rPr>
              <a:t>i</a:t>
            </a:r>
            <a:r>
              <a:rPr sz="2000" spc="-5" dirty="0">
                <a:latin typeface="Arial Narrow"/>
                <a:cs typeface="Arial Narrow"/>
              </a:rPr>
              <a:t>v</a:t>
            </a:r>
            <a:r>
              <a:rPr sz="2000" spc="-10" dirty="0">
                <a:latin typeface="Arial Narrow"/>
                <a:cs typeface="Arial Narrow"/>
              </a:rPr>
              <a:t>i</a:t>
            </a:r>
            <a:r>
              <a:rPr sz="2000" spc="-5" dirty="0">
                <a:latin typeface="Arial Narrow"/>
                <a:cs typeface="Arial Narrow"/>
              </a:rPr>
              <a:t>ty</a:t>
            </a:r>
            <a:endParaRPr sz="2000">
              <a:latin typeface="Arial Narrow"/>
              <a:cs typeface="Arial Narrow"/>
            </a:endParaRPr>
          </a:p>
        </p:txBody>
      </p:sp>
      <p:sp>
        <p:nvSpPr>
          <p:cNvPr id="36" name="object 36"/>
          <p:cNvSpPr txBox="1"/>
          <p:nvPr/>
        </p:nvSpPr>
        <p:spPr>
          <a:xfrm>
            <a:off x="7241540" y="6452108"/>
            <a:ext cx="1367790" cy="208279"/>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Image courtesy: amazon.co.uk</a:t>
            </a:r>
            <a:r>
              <a:rPr sz="800" spc="-40" dirty="0">
                <a:latin typeface="Calibri"/>
                <a:cs typeface="Calibri"/>
              </a:rPr>
              <a:t> </a:t>
            </a:r>
            <a:r>
              <a:rPr sz="1800" baseline="9259" dirty="0">
                <a:solidFill>
                  <a:srgbClr val="8A8A8A"/>
                </a:solidFill>
                <a:latin typeface="Calibri"/>
                <a:cs typeface="Calibri"/>
              </a:rPr>
              <a:t>6</a:t>
            </a:r>
            <a:endParaRPr sz="1800" baseline="9259">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62911" y="6083808"/>
            <a:ext cx="5218175" cy="7741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81200" y="1066803"/>
            <a:ext cx="5181600" cy="5029200"/>
          </a:xfrm>
          <a:custGeom>
            <a:avLst/>
            <a:gdLst/>
            <a:ahLst/>
            <a:cxnLst/>
            <a:rect l="l" t="t" r="r" b="b"/>
            <a:pathLst>
              <a:path w="5181600" h="5029200">
                <a:moveTo>
                  <a:pt x="4749393" y="0"/>
                </a:moveTo>
                <a:lnTo>
                  <a:pt x="432206" y="0"/>
                </a:lnTo>
                <a:lnTo>
                  <a:pt x="385113" y="2536"/>
                </a:lnTo>
                <a:lnTo>
                  <a:pt x="339489" y="9968"/>
                </a:lnTo>
                <a:lnTo>
                  <a:pt x="295597" y="22033"/>
                </a:lnTo>
                <a:lnTo>
                  <a:pt x="253701" y="38467"/>
                </a:lnTo>
                <a:lnTo>
                  <a:pt x="214065" y="59007"/>
                </a:lnTo>
                <a:lnTo>
                  <a:pt x="176952" y="83388"/>
                </a:lnTo>
                <a:lnTo>
                  <a:pt x="142627" y="111348"/>
                </a:lnTo>
                <a:lnTo>
                  <a:pt x="111352" y="142622"/>
                </a:lnTo>
                <a:lnTo>
                  <a:pt x="83392" y="176947"/>
                </a:lnTo>
                <a:lnTo>
                  <a:pt x="59009" y="214059"/>
                </a:lnTo>
                <a:lnTo>
                  <a:pt x="38469" y="253696"/>
                </a:lnTo>
                <a:lnTo>
                  <a:pt x="22034" y="295592"/>
                </a:lnTo>
                <a:lnTo>
                  <a:pt x="9968" y="339485"/>
                </a:lnTo>
                <a:lnTo>
                  <a:pt x="2536" y="385111"/>
                </a:lnTo>
                <a:lnTo>
                  <a:pt x="0" y="432206"/>
                </a:lnTo>
                <a:lnTo>
                  <a:pt x="0" y="4596980"/>
                </a:lnTo>
                <a:lnTo>
                  <a:pt x="2536" y="4644076"/>
                </a:lnTo>
                <a:lnTo>
                  <a:pt x="9968" y="4689702"/>
                </a:lnTo>
                <a:lnTo>
                  <a:pt x="22034" y="4733596"/>
                </a:lnTo>
                <a:lnTo>
                  <a:pt x="38469" y="4775493"/>
                </a:lnTo>
                <a:lnTo>
                  <a:pt x="59009" y="4815130"/>
                </a:lnTo>
                <a:lnTo>
                  <a:pt x="83392" y="4852244"/>
                </a:lnTo>
                <a:lnTo>
                  <a:pt x="111352" y="4886570"/>
                </a:lnTo>
                <a:lnTo>
                  <a:pt x="142627" y="4917846"/>
                </a:lnTo>
                <a:lnTo>
                  <a:pt x="176952" y="4945807"/>
                </a:lnTo>
                <a:lnTo>
                  <a:pt x="214065" y="4970189"/>
                </a:lnTo>
                <a:lnTo>
                  <a:pt x="253701" y="4990730"/>
                </a:lnTo>
                <a:lnTo>
                  <a:pt x="295597" y="5007165"/>
                </a:lnTo>
                <a:lnTo>
                  <a:pt x="339489" y="5019231"/>
                </a:lnTo>
                <a:lnTo>
                  <a:pt x="385113" y="5026663"/>
                </a:lnTo>
                <a:lnTo>
                  <a:pt x="432206" y="5029200"/>
                </a:lnTo>
                <a:lnTo>
                  <a:pt x="4749393" y="5029200"/>
                </a:lnTo>
                <a:lnTo>
                  <a:pt x="4796486" y="5026663"/>
                </a:lnTo>
                <a:lnTo>
                  <a:pt x="4842110" y="5019231"/>
                </a:lnTo>
                <a:lnTo>
                  <a:pt x="4886002" y="5007165"/>
                </a:lnTo>
                <a:lnTo>
                  <a:pt x="4927898" y="4990730"/>
                </a:lnTo>
                <a:lnTo>
                  <a:pt x="4967534" y="4970189"/>
                </a:lnTo>
                <a:lnTo>
                  <a:pt x="5004647" y="4945807"/>
                </a:lnTo>
                <a:lnTo>
                  <a:pt x="5038972" y="4917846"/>
                </a:lnTo>
                <a:lnTo>
                  <a:pt x="5070247" y="4886570"/>
                </a:lnTo>
                <a:lnTo>
                  <a:pt x="5098207" y="4852244"/>
                </a:lnTo>
                <a:lnTo>
                  <a:pt x="5122590" y="4815130"/>
                </a:lnTo>
                <a:lnTo>
                  <a:pt x="5143130" y="4775493"/>
                </a:lnTo>
                <a:lnTo>
                  <a:pt x="5159565" y="4733596"/>
                </a:lnTo>
                <a:lnTo>
                  <a:pt x="5171631" y="4689702"/>
                </a:lnTo>
                <a:lnTo>
                  <a:pt x="5179063" y="4644076"/>
                </a:lnTo>
                <a:lnTo>
                  <a:pt x="5181600" y="4596980"/>
                </a:lnTo>
                <a:lnTo>
                  <a:pt x="5181600" y="432206"/>
                </a:lnTo>
                <a:lnTo>
                  <a:pt x="5179063" y="385111"/>
                </a:lnTo>
                <a:lnTo>
                  <a:pt x="5171631" y="339485"/>
                </a:lnTo>
                <a:lnTo>
                  <a:pt x="5159565" y="295592"/>
                </a:lnTo>
                <a:lnTo>
                  <a:pt x="5143130" y="253696"/>
                </a:lnTo>
                <a:lnTo>
                  <a:pt x="5122590" y="214059"/>
                </a:lnTo>
                <a:lnTo>
                  <a:pt x="5098207" y="176947"/>
                </a:lnTo>
                <a:lnTo>
                  <a:pt x="5070247" y="142622"/>
                </a:lnTo>
                <a:lnTo>
                  <a:pt x="5038972" y="111348"/>
                </a:lnTo>
                <a:lnTo>
                  <a:pt x="5004647" y="83388"/>
                </a:lnTo>
                <a:lnTo>
                  <a:pt x="4967534" y="59007"/>
                </a:lnTo>
                <a:lnTo>
                  <a:pt x="4927898" y="38467"/>
                </a:lnTo>
                <a:lnTo>
                  <a:pt x="4886002" y="22033"/>
                </a:lnTo>
                <a:lnTo>
                  <a:pt x="4842110" y="9968"/>
                </a:lnTo>
                <a:lnTo>
                  <a:pt x="4796486" y="2536"/>
                </a:lnTo>
                <a:lnTo>
                  <a:pt x="4749393" y="0"/>
                </a:lnTo>
                <a:close/>
              </a:path>
            </a:pathLst>
          </a:custGeom>
          <a:solidFill>
            <a:srgbClr val="EDEDED"/>
          </a:solidFill>
        </p:spPr>
        <p:txBody>
          <a:bodyPr wrap="square" lIns="0" tIns="0" rIns="0" bIns="0" rtlCol="0"/>
          <a:lstStyle/>
          <a:p>
            <a:endParaRPr/>
          </a:p>
        </p:txBody>
      </p:sp>
      <p:sp>
        <p:nvSpPr>
          <p:cNvPr id="4" name="object 4"/>
          <p:cNvSpPr/>
          <p:nvPr/>
        </p:nvSpPr>
        <p:spPr>
          <a:xfrm>
            <a:off x="1981200" y="1066803"/>
            <a:ext cx="5181600" cy="50292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581659"/>
            <a:ext cx="7872730" cy="4368800"/>
          </a:xfrm>
          <a:prstGeom prst="rect">
            <a:avLst/>
          </a:prstGeom>
        </p:spPr>
        <p:txBody>
          <a:bodyPr vert="horz" wrap="square" lIns="0" tIns="64135" rIns="0" bIns="0" rtlCol="0">
            <a:spAutoFit/>
          </a:bodyPr>
          <a:lstStyle/>
          <a:p>
            <a:pPr marL="356870" marR="231775" indent="-344170">
              <a:lnSpc>
                <a:spcPts val="3240"/>
              </a:lnSpc>
              <a:spcBef>
                <a:spcPts val="505"/>
              </a:spcBef>
              <a:buFont typeface="Arial"/>
              <a:buChar char="•"/>
              <a:tabLst>
                <a:tab pos="356870" algn="l"/>
                <a:tab pos="357505" algn="l"/>
              </a:tabLst>
            </a:pPr>
            <a:r>
              <a:rPr sz="3000" b="1" spc="-90" dirty="0">
                <a:latin typeface="Arial"/>
                <a:cs typeface="Arial"/>
              </a:rPr>
              <a:t>Verstehen </a:t>
            </a:r>
            <a:r>
              <a:rPr sz="3000" dirty="0">
                <a:latin typeface="Arial"/>
                <a:cs typeface="Arial"/>
              </a:rPr>
              <a:t>is not a method at all but </a:t>
            </a:r>
            <a:r>
              <a:rPr sz="3000" spc="0" dirty="0">
                <a:latin typeface="Arial"/>
                <a:cs typeface="Arial"/>
              </a:rPr>
              <a:t>an  </a:t>
            </a:r>
            <a:r>
              <a:rPr sz="3000" spc="-5" dirty="0">
                <a:latin typeface="Arial"/>
                <a:cs typeface="Arial"/>
              </a:rPr>
              <a:t>‘objective’, </a:t>
            </a:r>
            <a:r>
              <a:rPr sz="3000" dirty="0">
                <a:latin typeface="Arial"/>
                <a:cs typeface="Arial"/>
              </a:rPr>
              <a:t>an </a:t>
            </a:r>
            <a:r>
              <a:rPr sz="3000" spc="-5" dirty="0">
                <a:latin typeface="Arial"/>
                <a:cs typeface="Arial"/>
              </a:rPr>
              <a:t>‘achievement’ </a:t>
            </a:r>
            <a:r>
              <a:rPr sz="3000" spc="-170" dirty="0">
                <a:latin typeface="Arial"/>
                <a:cs typeface="Arial"/>
              </a:rPr>
              <a:t>– </a:t>
            </a:r>
            <a:r>
              <a:rPr sz="3000" dirty="0">
                <a:latin typeface="Arial"/>
                <a:cs typeface="Arial"/>
              </a:rPr>
              <a:t>it is a  distinctive type of knowledge which may</a:t>
            </a:r>
            <a:r>
              <a:rPr sz="3000" spc="-254" dirty="0">
                <a:latin typeface="Arial"/>
                <a:cs typeface="Arial"/>
              </a:rPr>
              <a:t> </a:t>
            </a:r>
            <a:r>
              <a:rPr sz="3000" spc="0" dirty="0">
                <a:latin typeface="Arial"/>
                <a:cs typeface="Arial"/>
              </a:rPr>
              <a:t>be  </a:t>
            </a:r>
            <a:r>
              <a:rPr sz="3000" dirty="0">
                <a:latin typeface="Arial"/>
                <a:cs typeface="Arial"/>
              </a:rPr>
              <a:t>achieved by a variety of methods, or </a:t>
            </a:r>
            <a:r>
              <a:rPr sz="3000" spc="0" dirty="0">
                <a:latin typeface="Arial"/>
                <a:cs typeface="Arial"/>
              </a:rPr>
              <a:t>no  </a:t>
            </a:r>
            <a:r>
              <a:rPr sz="3000" dirty="0">
                <a:latin typeface="Arial"/>
                <a:cs typeface="Arial"/>
              </a:rPr>
              <a:t>‘method’ at</a:t>
            </a:r>
            <a:r>
              <a:rPr sz="3000" spc="-130" dirty="0">
                <a:latin typeface="Arial"/>
                <a:cs typeface="Arial"/>
              </a:rPr>
              <a:t> </a:t>
            </a:r>
            <a:r>
              <a:rPr sz="3000" dirty="0">
                <a:latin typeface="Arial"/>
                <a:cs typeface="Arial"/>
              </a:rPr>
              <a:t>all.</a:t>
            </a:r>
            <a:endParaRPr sz="3000">
              <a:latin typeface="Arial"/>
              <a:cs typeface="Arial"/>
            </a:endParaRPr>
          </a:p>
          <a:p>
            <a:pPr>
              <a:lnSpc>
                <a:spcPct val="100000"/>
              </a:lnSpc>
              <a:spcBef>
                <a:spcPts val="15"/>
              </a:spcBef>
              <a:buFont typeface="Arial"/>
              <a:buChar char="•"/>
            </a:pPr>
            <a:endParaRPr sz="4050">
              <a:latin typeface="Times New Roman"/>
              <a:cs typeface="Times New Roman"/>
            </a:endParaRPr>
          </a:p>
          <a:p>
            <a:pPr marL="356870" marR="5080" indent="-344170">
              <a:lnSpc>
                <a:spcPts val="3240"/>
              </a:lnSpc>
              <a:spcBef>
                <a:spcPts val="5"/>
              </a:spcBef>
              <a:buChar char="•"/>
              <a:tabLst>
                <a:tab pos="356870" algn="l"/>
                <a:tab pos="357505" algn="l"/>
              </a:tabLst>
            </a:pPr>
            <a:r>
              <a:rPr sz="3000" spc="-5" dirty="0">
                <a:latin typeface="Arial"/>
                <a:cs typeface="Arial"/>
              </a:rPr>
              <a:t>For </a:t>
            </a:r>
            <a:r>
              <a:rPr sz="3000" dirty="0">
                <a:latin typeface="Arial"/>
                <a:cs typeface="Arial"/>
              </a:rPr>
              <a:t>Weber, the concept of </a:t>
            </a:r>
            <a:r>
              <a:rPr sz="3000" b="1" spc="-100" dirty="0">
                <a:latin typeface="Arial"/>
                <a:cs typeface="Arial"/>
              </a:rPr>
              <a:t>‘Verstehen’ </a:t>
            </a:r>
            <a:r>
              <a:rPr sz="3000" dirty="0">
                <a:latin typeface="Arial"/>
                <a:cs typeface="Arial"/>
              </a:rPr>
              <a:t>refers  primarily to the </a:t>
            </a:r>
            <a:r>
              <a:rPr sz="3000" spc="-5" dirty="0">
                <a:latin typeface="Arial"/>
                <a:cs typeface="Arial"/>
              </a:rPr>
              <a:t>spontaneous </a:t>
            </a:r>
            <a:r>
              <a:rPr sz="3000" dirty="0">
                <a:latin typeface="Arial"/>
                <a:cs typeface="Arial"/>
              </a:rPr>
              <a:t>and immediate  </a:t>
            </a:r>
            <a:r>
              <a:rPr sz="3000" spc="-5" dirty="0">
                <a:latin typeface="Arial"/>
                <a:cs typeface="Arial"/>
              </a:rPr>
              <a:t>‘recognition’ </a:t>
            </a:r>
            <a:r>
              <a:rPr sz="3000" dirty="0">
                <a:latin typeface="Arial"/>
                <a:cs typeface="Arial"/>
              </a:rPr>
              <a:t>of acts and their meanings in  everyday</a:t>
            </a:r>
            <a:r>
              <a:rPr sz="3000" spc="-110" dirty="0">
                <a:latin typeface="Arial"/>
                <a:cs typeface="Arial"/>
              </a:rPr>
              <a:t> </a:t>
            </a:r>
            <a:r>
              <a:rPr sz="3000" dirty="0">
                <a:latin typeface="Arial"/>
                <a:cs typeface="Arial"/>
              </a:rPr>
              <a:t>life.</a:t>
            </a:r>
            <a:endParaRPr sz="3000">
              <a:latin typeface="Arial"/>
              <a:cs typeface="Arial"/>
            </a:endParaRPr>
          </a:p>
        </p:txBody>
      </p:sp>
      <p:sp>
        <p:nvSpPr>
          <p:cNvPr id="3" name="object 3"/>
          <p:cNvSpPr txBox="1"/>
          <p:nvPr/>
        </p:nvSpPr>
        <p:spPr>
          <a:xfrm>
            <a:off x="7012940" y="6425628"/>
            <a:ext cx="1607820" cy="300990"/>
          </a:xfrm>
          <a:prstGeom prst="rect">
            <a:avLst/>
          </a:prstGeom>
        </p:spPr>
        <p:txBody>
          <a:bodyPr vert="horz" wrap="square" lIns="0" tIns="12700" rIns="0" bIns="0" rtlCol="0">
            <a:spAutoFit/>
          </a:bodyPr>
          <a:lstStyle/>
          <a:p>
            <a:pPr marR="17145" algn="r">
              <a:lnSpc>
                <a:spcPts val="1325"/>
              </a:lnSpc>
              <a:spcBef>
                <a:spcPts val="100"/>
              </a:spcBef>
            </a:pPr>
            <a:r>
              <a:rPr sz="1200" spc="-10" dirty="0">
                <a:solidFill>
                  <a:srgbClr val="8A8A8A"/>
                </a:solidFill>
                <a:latin typeface="Calibri"/>
                <a:cs typeface="Calibri"/>
              </a:rPr>
              <a:t>61</a:t>
            </a:r>
            <a:endParaRPr sz="1200">
              <a:latin typeface="Calibri"/>
              <a:cs typeface="Calibri"/>
            </a:endParaRPr>
          </a:p>
          <a:p>
            <a:pPr marR="5080" algn="r">
              <a:lnSpc>
                <a:spcPts val="844"/>
              </a:lnSpc>
            </a:pPr>
            <a:r>
              <a:rPr sz="800" spc="-10" dirty="0">
                <a:latin typeface="Calibri"/>
                <a:cs typeface="Calibri"/>
              </a:rPr>
              <a:t>Image Courtesy:</a:t>
            </a:r>
            <a:r>
              <a:rPr sz="800" spc="60" dirty="0">
                <a:latin typeface="Calibri"/>
                <a:cs typeface="Calibri"/>
              </a:rPr>
              <a:t> </a:t>
            </a:r>
            <a:r>
              <a:rPr sz="800" spc="-10" dirty="0">
                <a:latin typeface="Calibri"/>
                <a:cs typeface="Calibri"/>
              </a:rPr>
              <a:t>psychology.wikia.com</a:t>
            </a:r>
            <a:endParaRPr sz="8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52600" y="838212"/>
            <a:ext cx="5791199" cy="533398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62</a:t>
            </a:r>
            <a:endParaRPr sz="12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534400" cy="6172200"/>
          </a:xfrm>
          <a:custGeom>
            <a:avLst/>
            <a:gdLst/>
            <a:ahLst/>
            <a:cxnLst/>
            <a:rect l="l" t="t" r="r" b="b"/>
            <a:pathLst>
              <a:path w="8534400" h="6172200">
                <a:moveTo>
                  <a:pt x="0" y="0"/>
                </a:moveTo>
                <a:lnTo>
                  <a:pt x="8534400" y="0"/>
                </a:lnTo>
                <a:lnTo>
                  <a:pt x="85344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534400" cy="6172200"/>
          </a:xfrm>
          <a:custGeom>
            <a:avLst/>
            <a:gdLst/>
            <a:ahLst/>
            <a:cxnLst/>
            <a:rect l="l" t="t" r="r" b="b"/>
            <a:pathLst>
              <a:path w="8534400" h="6172200">
                <a:moveTo>
                  <a:pt x="0" y="0"/>
                </a:moveTo>
                <a:lnTo>
                  <a:pt x="8534400" y="0"/>
                </a:lnTo>
                <a:lnTo>
                  <a:pt x="8534400" y="6172200"/>
                </a:lnTo>
                <a:lnTo>
                  <a:pt x="0" y="6172200"/>
                </a:lnTo>
                <a:lnTo>
                  <a:pt x="0" y="0"/>
                </a:lnTo>
                <a:close/>
              </a:path>
            </a:pathLst>
          </a:custGeom>
          <a:ln w="25400">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383540" y="313436"/>
            <a:ext cx="7391400" cy="512445"/>
          </a:xfrm>
          <a:prstGeom prst="rect">
            <a:avLst/>
          </a:prstGeom>
        </p:spPr>
        <p:txBody>
          <a:bodyPr vert="horz" wrap="square" lIns="0" tIns="11430" rIns="0" bIns="0" rtlCol="0">
            <a:spAutoFit/>
          </a:bodyPr>
          <a:lstStyle/>
          <a:p>
            <a:pPr marL="12700">
              <a:lnSpc>
                <a:spcPct val="100000"/>
              </a:lnSpc>
              <a:spcBef>
                <a:spcPts val="90"/>
              </a:spcBef>
            </a:pPr>
            <a:r>
              <a:rPr sz="3200" b="1" spc="-25" dirty="0">
                <a:latin typeface="Calibri"/>
                <a:cs typeface="Calibri"/>
              </a:rPr>
              <a:t>Interpretative </a:t>
            </a:r>
            <a:r>
              <a:rPr sz="3200" b="1" spc="-20" dirty="0">
                <a:latin typeface="Calibri"/>
                <a:cs typeface="Calibri"/>
              </a:rPr>
              <a:t>Understanding </a:t>
            </a:r>
            <a:r>
              <a:rPr sz="3200" spc="-5" dirty="0"/>
              <a:t>has </a:t>
            </a:r>
            <a:r>
              <a:rPr sz="3200" b="1" spc="-20" dirty="0">
                <a:latin typeface="Calibri"/>
                <a:cs typeface="Calibri"/>
              </a:rPr>
              <a:t>two</a:t>
            </a:r>
            <a:r>
              <a:rPr sz="3200" b="1" spc="190" dirty="0">
                <a:latin typeface="Calibri"/>
                <a:cs typeface="Calibri"/>
              </a:rPr>
              <a:t> </a:t>
            </a:r>
            <a:r>
              <a:rPr sz="3200" spc="-5" dirty="0"/>
              <a:t>parts:</a:t>
            </a:r>
            <a:endParaRPr sz="3200">
              <a:latin typeface="Calibri"/>
              <a:cs typeface="Calibri"/>
            </a:endParaRPr>
          </a:p>
        </p:txBody>
      </p:sp>
      <p:sp>
        <p:nvSpPr>
          <p:cNvPr id="5" name="object 5"/>
          <p:cNvSpPr/>
          <p:nvPr/>
        </p:nvSpPr>
        <p:spPr>
          <a:xfrm>
            <a:off x="2432303" y="954024"/>
            <a:ext cx="1661159" cy="151180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609545" y="990600"/>
            <a:ext cx="1429385" cy="1278890"/>
          </a:xfrm>
          <a:custGeom>
            <a:avLst/>
            <a:gdLst/>
            <a:ahLst/>
            <a:cxnLst/>
            <a:rect l="l" t="t" r="r" b="b"/>
            <a:pathLst>
              <a:path w="1429385" h="1278889">
                <a:moveTo>
                  <a:pt x="1429054" y="0"/>
                </a:moveTo>
                <a:lnTo>
                  <a:pt x="0" y="1278636"/>
                </a:lnTo>
              </a:path>
            </a:pathLst>
          </a:custGeom>
          <a:ln w="25400">
            <a:solidFill>
              <a:srgbClr val="4F81BD"/>
            </a:solidFill>
          </a:ln>
        </p:spPr>
        <p:txBody>
          <a:bodyPr wrap="square" lIns="0" tIns="0" rIns="0" bIns="0" rtlCol="0"/>
          <a:lstStyle/>
          <a:p>
            <a:endParaRPr/>
          </a:p>
        </p:txBody>
      </p:sp>
      <p:sp>
        <p:nvSpPr>
          <p:cNvPr id="7" name="object 7"/>
          <p:cNvSpPr/>
          <p:nvPr/>
        </p:nvSpPr>
        <p:spPr>
          <a:xfrm>
            <a:off x="2609541" y="2185300"/>
            <a:ext cx="86995" cy="84455"/>
          </a:xfrm>
          <a:custGeom>
            <a:avLst/>
            <a:gdLst/>
            <a:ahLst/>
            <a:cxnLst/>
            <a:rect l="l" t="t" r="r" b="b"/>
            <a:pathLst>
              <a:path w="86994" h="84455">
                <a:moveTo>
                  <a:pt x="86423" y="66243"/>
                </a:moveTo>
                <a:lnTo>
                  <a:pt x="0" y="83934"/>
                </a:lnTo>
                <a:lnTo>
                  <a:pt x="27139" y="0"/>
                </a:lnTo>
              </a:path>
            </a:pathLst>
          </a:custGeom>
          <a:ln w="25400">
            <a:solidFill>
              <a:srgbClr val="4F81BD"/>
            </a:solidFill>
          </a:ln>
        </p:spPr>
        <p:txBody>
          <a:bodyPr wrap="square" lIns="0" tIns="0" rIns="0" bIns="0" rtlCol="0"/>
          <a:lstStyle/>
          <a:p>
            <a:endParaRPr/>
          </a:p>
        </p:txBody>
      </p:sp>
      <p:sp>
        <p:nvSpPr>
          <p:cNvPr id="8" name="object 8"/>
          <p:cNvSpPr/>
          <p:nvPr/>
        </p:nvSpPr>
        <p:spPr>
          <a:xfrm>
            <a:off x="3983735" y="954024"/>
            <a:ext cx="1965959" cy="158800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038600" y="990600"/>
            <a:ext cx="1732914" cy="1356360"/>
          </a:xfrm>
          <a:custGeom>
            <a:avLst/>
            <a:gdLst/>
            <a:ahLst/>
            <a:cxnLst/>
            <a:rect l="l" t="t" r="r" b="b"/>
            <a:pathLst>
              <a:path w="1732914" h="1356360">
                <a:moveTo>
                  <a:pt x="0" y="0"/>
                </a:moveTo>
                <a:lnTo>
                  <a:pt x="1732800" y="1356106"/>
                </a:lnTo>
              </a:path>
            </a:pathLst>
          </a:custGeom>
          <a:ln w="25399">
            <a:solidFill>
              <a:srgbClr val="4F81BD"/>
            </a:solidFill>
          </a:ln>
        </p:spPr>
        <p:txBody>
          <a:bodyPr wrap="square" lIns="0" tIns="0" rIns="0" bIns="0" rtlCol="0"/>
          <a:lstStyle/>
          <a:p>
            <a:endParaRPr/>
          </a:p>
        </p:txBody>
      </p:sp>
      <p:sp>
        <p:nvSpPr>
          <p:cNvPr id="10" name="object 10"/>
          <p:cNvSpPr/>
          <p:nvPr/>
        </p:nvSpPr>
        <p:spPr>
          <a:xfrm>
            <a:off x="5684001" y="2264732"/>
            <a:ext cx="87630" cy="82550"/>
          </a:xfrm>
          <a:custGeom>
            <a:avLst/>
            <a:gdLst/>
            <a:ahLst/>
            <a:cxnLst/>
            <a:rect l="l" t="t" r="r" b="b"/>
            <a:pathLst>
              <a:path w="87629" h="82550">
                <a:moveTo>
                  <a:pt x="54787" y="0"/>
                </a:moveTo>
                <a:lnTo>
                  <a:pt x="87401" y="81965"/>
                </a:lnTo>
                <a:lnTo>
                  <a:pt x="0" y="70002"/>
                </a:lnTo>
              </a:path>
            </a:pathLst>
          </a:custGeom>
          <a:ln w="25400">
            <a:solidFill>
              <a:srgbClr val="4F81BD"/>
            </a:solidFill>
          </a:ln>
        </p:spPr>
        <p:txBody>
          <a:bodyPr wrap="square" lIns="0" tIns="0" rIns="0" bIns="0" rtlCol="0"/>
          <a:lstStyle/>
          <a:p>
            <a:endParaRPr/>
          </a:p>
        </p:txBody>
      </p:sp>
      <p:sp>
        <p:nvSpPr>
          <p:cNvPr id="11" name="object 11"/>
          <p:cNvSpPr/>
          <p:nvPr/>
        </p:nvSpPr>
        <p:spPr>
          <a:xfrm>
            <a:off x="405383" y="2481071"/>
            <a:ext cx="3075431" cy="1173479"/>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399288" y="2545079"/>
            <a:ext cx="3145535" cy="981455"/>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57200" y="2514600"/>
            <a:ext cx="2971800" cy="106680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457200" y="2514600"/>
            <a:ext cx="2971800" cy="1066800"/>
          </a:xfrm>
          <a:prstGeom prst="rect">
            <a:avLst/>
          </a:prstGeom>
          <a:ln w="12700">
            <a:solidFill>
              <a:srgbClr val="4A7EBB"/>
            </a:solidFill>
          </a:ln>
        </p:spPr>
        <p:txBody>
          <a:bodyPr vert="horz" wrap="square" lIns="0" tIns="112395" rIns="0" bIns="0" rtlCol="0">
            <a:spAutoFit/>
          </a:bodyPr>
          <a:lstStyle/>
          <a:p>
            <a:pPr marL="125095" marR="116839" algn="ctr">
              <a:lnSpc>
                <a:spcPct val="100000"/>
              </a:lnSpc>
              <a:spcBef>
                <a:spcPts val="885"/>
              </a:spcBef>
            </a:pPr>
            <a:r>
              <a:rPr sz="1800" spc="-5" dirty="0">
                <a:latin typeface="Arial"/>
                <a:cs typeface="Arial"/>
              </a:rPr>
              <a:t>Interpretation </a:t>
            </a:r>
            <a:r>
              <a:rPr sz="1800" dirty="0">
                <a:latin typeface="Arial"/>
                <a:cs typeface="Arial"/>
              </a:rPr>
              <a:t>of the</a:t>
            </a:r>
            <a:r>
              <a:rPr sz="1800" spc="-85" dirty="0">
                <a:latin typeface="Arial"/>
                <a:cs typeface="Arial"/>
              </a:rPr>
              <a:t> </a:t>
            </a:r>
            <a:r>
              <a:rPr sz="1800" dirty="0">
                <a:latin typeface="Arial"/>
                <a:cs typeface="Arial"/>
              </a:rPr>
              <a:t>textual  and linguistic </a:t>
            </a:r>
            <a:r>
              <a:rPr sz="1800" spc="-5" dirty="0">
                <a:latin typeface="Arial"/>
                <a:cs typeface="Arial"/>
              </a:rPr>
              <a:t>meaning </a:t>
            </a:r>
            <a:r>
              <a:rPr sz="1800" dirty="0">
                <a:latin typeface="Arial"/>
                <a:cs typeface="Arial"/>
              </a:rPr>
              <a:t>of</a:t>
            </a:r>
            <a:r>
              <a:rPr sz="1800" spc="-150" dirty="0">
                <a:latin typeface="Arial"/>
                <a:cs typeface="Arial"/>
              </a:rPr>
              <a:t> </a:t>
            </a:r>
            <a:r>
              <a:rPr sz="1800" dirty="0">
                <a:latin typeface="Arial"/>
                <a:cs typeface="Arial"/>
              </a:rPr>
              <a:t>a  cultural</a:t>
            </a:r>
            <a:r>
              <a:rPr sz="1800" spc="-65" dirty="0">
                <a:latin typeface="Arial"/>
                <a:cs typeface="Arial"/>
              </a:rPr>
              <a:t> </a:t>
            </a:r>
            <a:r>
              <a:rPr sz="1800" dirty="0">
                <a:latin typeface="Arial"/>
                <a:cs typeface="Arial"/>
              </a:rPr>
              <a:t>product</a:t>
            </a:r>
            <a:endParaRPr sz="1800">
              <a:latin typeface="Arial"/>
              <a:cs typeface="Arial"/>
            </a:endParaRPr>
          </a:p>
        </p:txBody>
      </p:sp>
      <p:sp>
        <p:nvSpPr>
          <p:cNvPr id="15" name="object 15"/>
          <p:cNvSpPr/>
          <p:nvPr/>
        </p:nvSpPr>
        <p:spPr>
          <a:xfrm>
            <a:off x="4596383" y="2557271"/>
            <a:ext cx="4142231" cy="132587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4590288" y="2560319"/>
            <a:ext cx="4172711" cy="1255775"/>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648200" y="2590800"/>
            <a:ext cx="4038600" cy="1219200"/>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4648200" y="2590800"/>
            <a:ext cx="4038600" cy="1219200"/>
          </a:xfrm>
          <a:prstGeom prst="rect">
            <a:avLst/>
          </a:prstGeom>
          <a:ln w="12700">
            <a:solidFill>
              <a:srgbClr val="4A7EBB"/>
            </a:solidFill>
          </a:ln>
        </p:spPr>
        <p:txBody>
          <a:bodyPr vert="horz" wrap="square" lIns="0" tIns="60960" rIns="0" bIns="0" rtlCol="0">
            <a:spAutoFit/>
          </a:bodyPr>
          <a:lstStyle/>
          <a:p>
            <a:pPr marL="125095" marR="116205" indent="-4445" algn="ctr">
              <a:lnSpc>
                <a:spcPts val="2160"/>
              </a:lnSpc>
              <a:spcBef>
                <a:spcPts val="480"/>
              </a:spcBef>
            </a:pPr>
            <a:r>
              <a:rPr sz="1800" spc="-5" dirty="0">
                <a:latin typeface="Arial"/>
                <a:cs typeface="Arial"/>
              </a:rPr>
              <a:t>Value-interpretation </a:t>
            </a:r>
            <a:r>
              <a:rPr sz="1800" dirty="0">
                <a:latin typeface="Arial"/>
                <a:cs typeface="Arial"/>
              </a:rPr>
              <a:t>does not involve  evaluation of action / product, but  involves </a:t>
            </a:r>
            <a:r>
              <a:rPr sz="1900" i="1" u="sng" spc="-45" dirty="0">
                <a:latin typeface="Arial"/>
                <a:cs typeface="Arial"/>
              </a:rPr>
              <a:t>selective</a:t>
            </a:r>
            <a:r>
              <a:rPr sz="1900" i="1" spc="-45" dirty="0">
                <a:latin typeface="Arial"/>
                <a:cs typeface="Arial"/>
              </a:rPr>
              <a:t> </a:t>
            </a:r>
            <a:r>
              <a:rPr sz="1800" spc="-5" dirty="0">
                <a:latin typeface="Arial"/>
                <a:cs typeface="Arial"/>
              </a:rPr>
              <a:t>conceptualisation  </a:t>
            </a:r>
            <a:r>
              <a:rPr sz="1800" dirty="0">
                <a:latin typeface="Arial"/>
                <a:cs typeface="Arial"/>
              </a:rPr>
              <a:t>of the object in </a:t>
            </a:r>
            <a:r>
              <a:rPr sz="1800" spc="-5" dirty="0">
                <a:latin typeface="Arial"/>
                <a:cs typeface="Arial"/>
              </a:rPr>
              <a:t>relation </a:t>
            </a:r>
            <a:r>
              <a:rPr sz="1800" dirty="0">
                <a:latin typeface="Arial"/>
                <a:cs typeface="Arial"/>
              </a:rPr>
              <a:t>to </a:t>
            </a:r>
            <a:r>
              <a:rPr sz="1800" spc="-5" dirty="0">
                <a:latin typeface="Arial"/>
                <a:cs typeface="Arial"/>
              </a:rPr>
              <a:t>some</a:t>
            </a:r>
            <a:r>
              <a:rPr sz="1800" spc="-110" dirty="0">
                <a:latin typeface="Arial"/>
                <a:cs typeface="Arial"/>
              </a:rPr>
              <a:t> </a:t>
            </a:r>
            <a:r>
              <a:rPr sz="1800" dirty="0">
                <a:latin typeface="Arial"/>
                <a:cs typeface="Arial"/>
              </a:rPr>
              <a:t>value</a:t>
            </a:r>
            <a:endParaRPr sz="1800">
              <a:latin typeface="Arial"/>
              <a:cs typeface="Arial"/>
            </a:endParaRPr>
          </a:p>
        </p:txBody>
      </p:sp>
      <p:sp>
        <p:nvSpPr>
          <p:cNvPr id="19" name="object 19"/>
          <p:cNvSpPr/>
          <p:nvPr/>
        </p:nvSpPr>
        <p:spPr>
          <a:xfrm>
            <a:off x="1670304" y="3846575"/>
            <a:ext cx="4626863" cy="1133855"/>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1853425" y="3886200"/>
            <a:ext cx="4395470" cy="909319"/>
          </a:xfrm>
          <a:custGeom>
            <a:avLst/>
            <a:gdLst/>
            <a:ahLst/>
            <a:cxnLst/>
            <a:rect l="l" t="t" r="r" b="b"/>
            <a:pathLst>
              <a:path w="4395470" h="909320">
                <a:moveTo>
                  <a:pt x="4394974" y="0"/>
                </a:moveTo>
                <a:lnTo>
                  <a:pt x="0" y="909307"/>
                </a:lnTo>
              </a:path>
            </a:pathLst>
          </a:custGeom>
          <a:ln w="25400">
            <a:solidFill>
              <a:srgbClr val="4BACC6"/>
            </a:solidFill>
          </a:ln>
        </p:spPr>
        <p:txBody>
          <a:bodyPr wrap="square" lIns="0" tIns="0" rIns="0" bIns="0" rtlCol="0"/>
          <a:lstStyle/>
          <a:p>
            <a:endParaRPr/>
          </a:p>
        </p:txBody>
      </p:sp>
      <p:sp>
        <p:nvSpPr>
          <p:cNvPr id="21" name="object 21"/>
          <p:cNvSpPr/>
          <p:nvPr/>
        </p:nvSpPr>
        <p:spPr>
          <a:xfrm>
            <a:off x="1853421" y="4736531"/>
            <a:ext cx="83820" cy="87630"/>
          </a:xfrm>
          <a:custGeom>
            <a:avLst/>
            <a:gdLst/>
            <a:ahLst/>
            <a:cxnLst/>
            <a:rect l="l" t="t" r="r" b="b"/>
            <a:pathLst>
              <a:path w="83819" h="87629">
                <a:moveTo>
                  <a:pt x="83629" y="87058"/>
                </a:moveTo>
                <a:lnTo>
                  <a:pt x="0" y="58978"/>
                </a:lnTo>
                <a:lnTo>
                  <a:pt x="65608" y="0"/>
                </a:lnTo>
              </a:path>
            </a:pathLst>
          </a:custGeom>
          <a:ln w="25400">
            <a:solidFill>
              <a:srgbClr val="4BACC6"/>
            </a:solidFill>
          </a:ln>
        </p:spPr>
        <p:txBody>
          <a:bodyPr wrap="square" lIns="0" tIns="0" rIns="0" bIns="0" rtlCol="0"/>
          <a:lstStyle/>
          <a:p>
            <a:endParaRPr/>
          </a:p>
        </p:txBody>
      </p:sp>
      <p:sp>
        <p:nvSpPr>
          <p:cNvPr id="22" name="object 22"/>
          <p:cNvSpPr/>
          <p:nvPr/>
        </p:nvSpPr>
        <p:spPr>
          <a:xfrm>
            <a:off x="4794503" y="3849624"/>
            <a:ext cx="1505711" cy="1130807"/>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4973548" y="3886200"/>
            <a:ext cx="1275080" cy="900430"/>
          </a:xfrm>
          <a:custGeom>
            <a:avLst/>
            <a:gdLst/>
            <a:ahLst/>
            <a:cxnLst/>
            <a:rect l="l" t="t" r="r" b="b"/>
            <a:pathLst>
              <a:path w="1275079" h="900429">
                <a:moveTo>
                  <a:pt x="1274851" y="0"/>
                </a:moveTo>
                <a:lnTo>
                  <a:pt x="0" y="899896"/>
                </a:lnTo>
              </a:path>
            </a:pathLst>
          </a:custGeom>
          <a:ln w="25400">
            <a:solidFill>
              <a:srgbClr val="000000"/>
            </a:solidFill>
          </a:ln>
        </p:spPr>
        <p:txBody>
          <a:bodyPr wrap="square" lIns="0" tIns="0" rIns="0" bIns="0" rtlCol="0"/>
          <a:lstStyle/>
          <a:p>
            <a:endParaRPr/>
          </a:p>
        </p:txBody>
      </p:sp>
      <p:sp>
        <p:nvSpPr>
          <p:cNvPr id="24" name="object 24"/>
          <p:cNvSpPr/>
          <p:nvPr/>
        </p:nvSpPr>
        <p:spPr>
          <a:xfrm>
            <a:off x="4973544" y="4705832"/>
            <a:ext cx="88265" cy="80645"/>
          </a:xfrm>
          <a:custGeom>
            <a:avLst/>
            <a:gdLst/>
            <a:ahLst/>
            <a:cxnLst/>
            <a:rect l="l" t="t" r="r" b="b"/>
            <a:pathLst>
              <a:path w="88264" h="80645">
                <a:moveTo>
                  <a:pt x="87884" y="72631"/>
                </a:moveTo>
                <a:lnTo>
                  <a:pt x="0" y="80263"/>
                </a:lnTo>
                <a:lnTo>
                  <a:pt x="36614" y="0"/>
                </a:lnTo>
              </a:path>
            </a:pathLst>
          </a:custGeom>
          <a:ln w="25400">
            <a:solidFill>
              <a:srgbClr val="000000"/>
            </a:solidFill>
          </a:ln>
        </p:spPr>
        <p:txBody>
          <a:bodyPr wrap="square" lIns="0" tIns="0" rIns="0" bIns="0" rtlCol="0"/>
          <a:lstStyle/>
          <a:p>
            <a:endParaRPr/>
          </a:p>
        </p:txBody>
      </p:sp>
      <p:sp>
        <p:nvSpPr>
          <p:cNvPr id="25" name="object 25"/>
          <p:cNvSpPr/>
          <p:nvPr/>
        </p:nvSpPr>
        <p:spPr>
          <a:xfrm>
            <a:off x="6196583" y="3849624"/>
            <a:ext cx="1810511" cy="978407"/>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248400" y="3886200"/>
            <a:ext cx="1577975" cy="751205"/>
          </a:xfrm>
          <a:custGeom>
            <a:avLst/>
            <a:gdLst/>
            <a:ahLst/>
            <a:cxnLst/>
            <a:rect l="l" t="t" r="r" b="b"/>
            <a:pathLst>
              <a:path w="1577975" h="751204">
                <a:moveTo>
                  <a:pt x="0" y="0"/>
                </a:moveTo>
                <a:lnTo>
                  <a:pt x="1577492" y="751192"/>
                </a:lnTo>
              </a:path>
            </a:pathLst>
          </a:custGeom>
          <a:ln w="25400">
            <a:solidFill>
              <a:srgbClr val="F79646"/>
            </a:solidFill>
          </a:ln>
        </p:spPr>
        <p:txBody>
          <a:bodyPr wrap="square" lIns="0" tIns="0" rIns="0" bIns="0" rtlCol="0"/>
          <a:lstStyle/>
          <a:p>
            <a:endParaRPr/>
          </a:p>
        </p:txBody>
      </p:sp>
      <p:sp>
        <p:nvSpPr>
          <p:cNvPr id="27" name="object 27"/>
          <p:cNvSpPr/>
          <p:nvPr/>
        </p:nvSpPr>
        <p:spPr>
          <a:xfrm>
            <a:off x="7737985" y="4564493"/>
            <a:ext cx="88265" cy="80645"/>
          </a:xfrm>
          <a:custGeom>
            <a:avLst/>
            <a:gdLst/>
            <a:ahLst/>
            <a:cxnLst/>
            <a:rect l="l" t="t" r="r" b="b"/>
            <a:pathLst>
              <a:path w="88265" h="80645">
                <a:moveTo>
                  <a:pt x="38226" y="0"/>
                </a:moveTo>
                <a:lnTo>
                  <a:pt x="87909" y="72897"/>
                </a:lnTo>
                <a:lnTo>
                  <a:pt x="0" y="80263"/>
                </a:lnTo>
              </a:path>
            </a:pathLst>
          </a:custGeom>
          <a:ln w="25400">
            <a:solidFill>
              <a:srgbClr val="F79646"/>
            </a:solidFill>
          </a:ln>
        </p:spPr>
        <p:txBody>
          <a:bodyPr wrap="square" lIns="0" tIns="0" rIns="0" bIns="0" rtlCol="0"/>
          <a:lstStyle/>
          <a:p>
            <a:endParaRPr/>
          </a:p>
        </p:txBody>
      </p:sp>
      <p:sp>
        <p:nvSpPr>
          <p:cNvPr id="28" name="object 28"/>
          <p:cNvSpPr/>
          <p:nvPr/>
        </p:nvSpPr>
        <p:spPr>
          <a:xfrm>
            <a:off x="557783" y="4919472"/>
            <a:ext cx="1551431" cy="640079"/>
          </a:xfrm>
          <a:prstGeom prst="rect">
            <a:avLst/>
          </a:prstGeom>
          <a:blipFill>
            <a:blip r:embed="rId13" cstate="print"/>
            <a:stretch>
              <a:fillRect/>
            </a:stretch>
          </a:blipFill>
        </p:spPr>
        <p:txBody>
          <a:bodyPr wrap="square" lIns="0" tIns="0" rIns="0" bIns="0" rtlCol="0"/>
          <a:lstStyle/>
          <a:p>
            <a:endParaRPr/>
          </a:p>
        </p:txBody>
      </p:sp>
      <p:sp>
        <p:nvSpPr>
          <p:cNvPr id="29" name="object 29"/>
          <p:cNvSpPr/>
          <p:nvPr/>
        </p:nvSpPr>
        <p:spPr>
          <a:xfrm>
            <a:off x="533400" y="4989576"/>
            <a:ext cx="1600199" cy="432816"/>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609600" y="4953000"/>
            <a:ext cx="1447800" cy="533400"/>
          </a:xfrm>
          <a:prstGeom prst="rect">
            <a:avLst/>
          </a:prstGeom>
          <a:blipFill>
            <a:blip r:embed="rId15" cstate="print"/>
            <a:stretch>
              <a:fillRect/>
            </a:stretch>
          </a:blipFill>
        </p:spPr>
        <p:txBody>
          <a:bodyPr wrap="square" lIns="0" tIns="0" rIns="0" bIns="0" rtlCol="0"/>
          <a:lstStyle/>
          <a:p>
            <a:endParaRPr/>
          </a:p>
        </p:txBody>
      </p:sp>
      <p:sp>
        <p:nvSpPr>
          <p:cNvPr id="31" name="object 31"/>
          <p:cNvSpPr txBox="1"/>
          <p:nvPr/>
        </p:nvSpPr>
        <p:spPr>
          <a:xfrm>
            <a:off x="609600" y="4953000"/>
            <a:ext cx="1447800" cy="533400"/>
          </a:xfrm>
          <a:prstGeom prst="rect">
            <a:avLst/>
          </a:prstGeom>
          <a:ln w="12700">
            <a:solidFill>
              <a:srgbClr val="46AAC5"/>
            </a:solidFill>
          </a:ln>
        </p:spPr>
        <p:txBody>
          <a:bodyPr vert="horz" wrap="square" lIns="0" tIns="120014" rIns="0" bIns="0" rtlCol="0">
            <a:spAutoFit/>
          </a:bodyPr>
          <a:lstStyle/>
          <a:p>
            <a:pPr marL="107314">
              <a:lnSpc>
                <a:spcPct val="100000"/>
              </a:lnSpc>
              <a:spcBef>
                <a:spcPts val="944"/>
              </a:spcBef>
            </a:pPr>
            <a:r>
              <a:rPr sz="1800" dirty="0">
                <a:latin typeface="Arial"/>
                <a:cs typeface="Arial"/>
              </a:rPr>
              <a:t>Social</a:t>
            </a:r>
            <a:r>
              <a:rPr sz="1800" spc="-80" dirty="0">
                <a:latin typeface="Arial"/>
                <a:cs typeface="Arial"/>
              </a:rPr>
              <a:t> </a:t>
            </a:r>
            <a:r>
              <a:rPr sz="1800" dirty="0">
                <a:latin typeface="Arial"/>
                <a:cs typeface="Arial"/>
              </a:rPr>
              <a:t>value</a:t>
            </a:r>
            <a:endParaRPr sz="1800">
              <a:latin typeface="Arial"/>
              <a:cs typeface="Arial"/>
            </a:endParaRPr>
          </a:p>
        </p:txBody>
      </p:sp>
      <p:sp>
        <p:nvSpPr>
          <p:cNvPr id="32" name="object 32"/>
          <p:cNvSpPr/>
          <p:nvPr/>
        </p:nvSpPr>
        <p:spPr>
          <a:xfrm>
            <a:off x="3758183" y="4995671"/>
            <a:ext cx="2008631" cy="563879"/>
          </a:xfrm>
          <a:prstGeom prst="rect">
            <a:avLst/>
          </a:prstGeom>
          <a:blipFill>
            <a:blip r:embed="rId16" cstate="print"/>
            <a:stretch>
              <a:fillRect/>
            </a:stretch>
          </a:blipFill>
        </p:spPr>
        <p:txBody>
          <a:bodyPr wrap="square" lIns="0" tIns="0" rIns="0" bIns="0" rtlCol="0"/>
          <a:lstStyle/>
          <a:p>
            <a:endParaRPr/>
          </a:p>
        </p:txBody>
      </p:sp>
      <p:sp>
        <p:nvSpPr>
          <p:cNvPr id="33" name="object 33"/>
          <p:cNvSpPr/>
          <p:nvPr/>
        </p:nvSpPr>
        <p:spPr>
          <a:xfrm>
            <a:off x="3803903" y="5029200"/>
            <a:ext cx="1917191" cy="432816"/>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3810000" y="5029200"/>
            <a:ext cx="1905000" cy="457200"/>
          </a:xfrm>
          <a:prstGeom prst="rect">
            <a:avLst/>
          </a:prstGeom>
          <a:blipFill>
            <a:blip r:embed="rId18" cstate="print"/>
            <a:stretch>
              <a:fillRect/>
            </a:stretch>
          </a:blipFill>
        </p:spPr>
        <p:txBody>
          <a:bodyPr wrap="square" lIns="0" tIns="0" rIns="0" bIns="0" rtlCol="0"/>
          <a:lstStyle/>
          <a:p>
            <a:endParaRPr/>
          </a:p>
        </p:txBody>
      </p:sp>
      <p:sp>
        <p:nvSpPr>
          <p:cNvPr id="35" name="object 35"/>
          <p:cNvSpPr txBox="1"/>
          <p:nvPr/>
        </p:nvSpPr>
        <p:spPr>
          <a:xfrm>
            <a:off x="3810000" y="5029200"/>
            <a:ext cx="1905000" cy="457200"/>
          </a:xfrm>
          <a:prstGeom prst="rect">
            <a:avLst/>
          </a:prstGeom>
          <a:ln w="12700">
            <a:solidFill>
              <a:srgbClr val="000000"/>
            </a:solidFill>
          </a:ln>
        </p:spPr>
        <p:txBody>
          <a:bodyPr vert="horz" wrap="square" lIns="0" tIns="81915" rIns="0" bIns="0" rtlCol="0">
            <a:spAutoFit/>
          </a:bodyPr>
          <a:lstStyle/>
          <a:p>
            <a:pPr marL="177165">
              <a:lnSpc>
                <a:spcPct val="100000"/>
              </a:lnSpc>
              <a:spcBef>
                <a:spcPts val="645"/>
              </a:spcBef>
            </a:pPr>
            <a:r>
              <a:rPr sz="1800" dirty="0">
                <a:latin typeface="Arial"/>
                <a:cs typeface="Arial"/>
              </a:rPr>
              <a:t>Aesthetic</a:t>
            </a:r>
            <a:r>
              <a:rPr sz="1800" spc="-90" dirty="0">
                <a:latin typeface="Arial"/>
                <a:cs typeface="Arial"/>
              </a:rPr>
              <a:t> </a:t>
            </a:r>
            <a:r>
              <a:rPr sz="1800" dirty="0">
                <a:latin typeface="Arial"/>
                <a:cs typeface="Arial"/>
              </a:rPr>
              <a:t>value</a:t>
            </a:r>
            <a:endParaRPr sz="1800">
              <a:latin typeface="Arial"/>
              <a:cs typeface="Arial"/>
            </a:endParaRPr>
          </a:p>
        </p:txBody>
      </p:sp>
      <p:sp>
        <p:nvSpPr>
          <p:cNvPr id="36" name="object 36"/>
          <p:cNvSpPr/>
          <p:nvPr/>
        </p:nvSpPr>
        <p:spPr>
          <a:xfrm>
            <a:off x="6653783" y="4843271"/>
            <a:ext cx="2008631" cy="716279"/>
          </a:xfrm>
          <a:prstGeom prst="rect">
            <a:avLst/>
          </a:prstGeom>
          <a:blipFill>
            <a:blip r:embed="rId19" cstate="print"/>
            <a:stretch>
              <a:fillRect/>
            </a:stretch>
          </a:blipFill>
        </p:spPr>
        <p:txBody>
          <a:bodyPr wrap="square" lIns="0" tIns="0" rIns="0" bIns="0" rtlCol="0"/>
          <a:lstStyle/>
          <a:p>
            <a:endParaRPr/>
          </a:p>
        </p:txBody>
      </p:sp>
      <p:sp>
        <p:nvSpPr>
          <p:cNvPr id="37" name="object 37"/>
          <p:cNvSpPr/>
          <p:nvPr/>
        </p:nvSpPr>
        <p:spPr>
          <a:xfrm>
            <a:off x="6693407" y="4953000"/>
            <a:ext cx="1929383" cy="432816"/>
          </a:xfrm>
          <a:prstGeom prst="rect">
            <a:avLst/>
          </a:prstGeom>
          <a:blipFill>
            <a:blip r:embed="rId20" cstate="print"/>
            <a:stretch>
              <a:fillRect/>
            </a:stretch>
          </a:blipFill>
        </p:spPr>
        <p:txBody>
          <a:bodyPr wrap="square" lIns="0" tIns="0" rIns="0" bIns="0" rtlCol="0"/>
          <a:lstStyle/>
          <a:p>
            <a:endParaRPr/>
          </a:p>
        </p:txBody>
      </p:sp>
      <p:sp>
        <p:nvSpPr>
          <p:cNvPr id="38" name="object 38"/>
          <p:cNvSpPr/>
          <p:nvPr/>
        </p:nvSpPr>
        <p:spPr>
          <a:xfrm>
            <a:off x="6705600" y="4876800"/>
            <a:ext cx="1905000" cy="609600"/>
          </a:xfrm>
          <a:prstGeom prst="rect">
            <a:avLst/>
          </a:prstGeom>
          <a:blipFill>
            <a:blip r:embed="rId21" cstate="print"/>
            <a:stretch>
              <a:fillRect/>
            </a:stretch>
          </a:blipFill>
        </p:spPr>
        <p:txBody>
          <a:bodyPr wrap="square" lIns="0" tIns="0" rIns="0" bIns="0" rtlCol="0"/>
          <a:lstStyle/>
          <a:p>
            <a:endParaRPr/>
          </a:p>
        </p:txBody>
      </p:sp>
      <p:sp>
        <p:nvSpPr>
          <p:cNvPr id="39" name="object 39"/>
          <p:cNvSpPr txBox="1"/>
          <p:nvPr/>
        </p:nvSpPr>
        <p:spPr>
          <a:xfrm>
            <a:off x="6705600" y="4876800"/>
            <a:ext cx="1905000" cy="609600"/>
          </a:xfrm>
          <a:prstGeom prst="rect">
            <a:avLst/>
          </a:prstGeom>
          <a:ln w="12700">
            <a:solidFill>
              <a:srgbClr val="F69240"/>
            </a:solidFill>
          </a:ln>
        </p:spPr>
        <p:txBody>
          <a:bodyPr vert="horz" wrap="square" lIns="0" tIns="158115" rIns="0" bIns="0" rtlCol="0">
            <a:spAutoFit/>
          </a:bodyPr>
          <a:lstStyle/>
          <a:p>
            <a:pPr marL="170815">
              <a:lnSpc>
                <a:spcPct val="100000"/>
              </a:lnSpc>
              <a:spcBef>
                <a:spcPts val="1245"/>
              </a:spcBef>
            </a:pPr>
            <a:r>
              <a:rPr sz="1800" dirty="0">
                <a:latin typeface="Arial"/>
                <a:cs typeface="Arial"/>
              </a:rPr>
              <a:t>Cognitive</a:t>
            </a:r>
            <a:r>
              <a:rPr sz="1800" spc="-95" dirty="0">
                <a:latin typeface="Arial"/>
                <a:cs typeface="Arial"/>
              </a:rPr>
              <a:t> </a:t>
            </a:r>
            <a:r>
              <a:rPr sz="1800" dirty="0">
                <a:latin typeface="Arial"/>
                <a:cs typeface="Arial"/>
              </a:rPr>
              <a:t>value</a:t>
            </a:r>
            <a:endParaRPr sz="1800">
              <a:latin typeface="Arial"/>
              <a:cs typeface="Arial"/>
            </a:endParaRPr>
          </a:p>
        </p:txBody>
      </p:sp>
      <p:sp>
        <p:nvSpPr>
          <p:cNvPr id="40" name="object 40"/>
          <p:cNvSpPr/>
          <p:nvPr/>
        </p:nvSpPr>
        <p:spPr>
          <a:xfrm>
            <a:off x="7007352" y="1688592"/>
            <a:ext cx="316991" cy="816863"/>
          </a:xfrm>
          <a:prstGeom prst="rect">
            <a:avLst/>
          </a:prstGeom>
          <a:blipFill>
            <a:blip r:embed="rId22" cstate="print"/>
            <a:stretch>
              <a:fillRect/>
            </a:stretch>
          </a:blipFill>
        </p:spPr>
        <p:txBody>
          <a:bodyPr wrap="square" lIns="0" tIns="0" rIns="0" bIns="0" rtlCol="0"/>
          <a:lstStyle/>
          <a:p>
            <a:endParaRPr/>
          </a:p>
        </p:txBody>
      </p:sp>
      <p:sp>
        <p:nvSpPr>
          <p:cNvPr id="41" name="object 41"/>
          <p:cNvSpPr/>
          <p:nvPr/>
        </p:nvSpPr>
        <p:spPr>
          <a:xfrm>
            <a:off x="7162801" y="1853945"/>
            <a:ext cx="3175" cy="584835"/>
          </a:xfrm>
          <a:custGeom>
            <a:avLst/>
            <a:gdLst/>
            <a:ahLst/>
            <a:cxnLst/>
            <a:rect l="l" t="t" r="r" b="b"/>
            <a:pathLst>
              <a:path w="3175" h="584835">
                <a:moveTo>
                  <a:pt x="0" y="584453"/>
                </a:moveTo>
                <a:lnTo>
                  <a:pt x="3048" y="0"/>
                </a:lnTo>
              </a:path>
            </a:pathLst>
          </a:custGeom>
          <a:ln w="25399">
            <a:solidFill>
              <a:srgbClr val="9BBB59"/>
            </a:solidFill>
          </a:ln>
        </p:spPr>
        <p:txBody>
          <a:bodyPr wrap="square" lIns="0" tIns="0" rIns="0" bIns="0" rtlCol="0"/>
          <a:lstStyle/>
          <a:p>
            <a:endParaRPr/>
          </a:p>
        </p:txBody>
      </p:sp>
      <p:sp>
        <p:nvSpPr>
          <p:cNvPr id="42" name="object 42"/>
          <p:cNvSpPr/>
          <p:nvPr/>
        </p:nvSpPr>
        <p:spPr>
          <a:xfrm>
            <a:off x="7120993" y="1853939"/>
            <a:ext cx="88900" cy="76835"/>
          </a:xfrm>
          <a:custGeom>
            <a:avLst/>
            <a:gdLst/>
            <a:ahLst/>
            <a:cxnLst/>
            <a:rect l="l" t="t" r="r" b="b"/>
            <a:pathLst>
              <a:path w="88900" h="76835">
                <a:moveTo>
                  <a:pt x="0" y="75971"/>
                </a:moveTo>
                <a:lnTo>
                  <a:pt x="44843" y="0"/>
                </a:lnTo>
                <a:lnTo>
                  <a:pt x="88900" y="76441"/>
                </a:lnTo>
              </a:path>
            </a:pathLst>
          </a:custGeom>
          <a:ln w="25399">
            <a:solidFill>
              <a:srgbClr val="9BBB59"/>
            </a:solidFill>
          </a:ln>
        </p:spPr>
        <p:txBody>
          <a:bodyPr wrap="square" lIns="0" tIns="0" rIns="0" bIns="0" rtlCol="0"/>
          <a:lstStyle/>
          <a:p>
            <a:endParaRPr/>
          </a:p>
        </p:txBody>
      </p:sp>
      <p:sp>
        <p:nvSpPr>
          <p:cNvPr id="43" name="object 43"/>
          <p:cNvSpPr/>
          <p:nvPr/>
        </p:nvSpPr>
        <p:spPr>
          <a:xfrm>
            <a:off x="5205983" y="1109471"/>
            <a:ext cx="3608831" cy="716279"/>
          </a:xfrm>
          <a:prstGeom prst="rect">
            <a:avLst/>
          </a:prstGeom>
          <a:blipFill>
            <a:blip r:embed="rId23" cstate="print"/>
            <a:stretch>
              <a:fillRect/>
            </a:stretch>
          </a:blipFill>
        </p:spPr>
        <p:txBody>
          <a:bodyPr wrap="square" lIns="0" tIns="0" rIns="0" bIns="0" rtlCol="0"/>
          <a:lstStyle/>
          <a:p>
            <a:endParaRPr/>
          </a:p>
        </p:txBody>
      </p:sp>
      <p:sp>
        <p:nvSpPr>
          <p:cNvPr id="44" name="object 44"/>
          <p:cNvSpPr/>
          <p:nvPr/>
        </p:nvSpPr>
        <p:spPr>
          <a:xfrm>
            <a:off x="5184647" y="1082040"/>
            <a:ext cx="3715511" cy="707135"/>
          </a:xfrm>
          <a:prstGeom prst="rect">
            <a:avLst/>
          </a:prstGeom>
          <a:blipFill>
            <a:blip r:embed="rId24" cstate="print"/>
            <a:stretch>
              <a:fillRect/>
            </a:stretch>
          </a:blipFill>
        </p:spPr>
        <p:txBody>
          <a:bodyPr wrap="square" lIns="0" tIns="0" rIns="0" bIns="0" rtlCol="0"/>
          <a:lstStyle/>
          <a:p>
            <a:endParaRPr/>
          </a:p>
        </p:txBody>
      </p:sp>
      <p:sp>
        <p:nvSpPr>
          <p:cNvPr id="45" name="object 45"/>
          <p:cNvSpPr/>
          <p:nvPr/>
        </p:nvSpPr>
        <p:spPr>
          <a:xfrm>
            <a:off x="5257800" y="1143000"/>
            <a:ext cx="3505200" cy="609600"/>
          </a:xfrm>
          <a:prstGeom prst="rect">
            <a:avLst/>
          </a:prstGeom>
          <a:blipFill>
            <a:blip r:embed="rId25" cstate="print"/>
            <a:stretch>
              <a:fillRect/>
            </a:stretch>
          </a:blipFill>
        </p:spPr>
        <p:txBody>
          <a:bodyPr wrap="square" lIns="0" tIns="0" rIns="0" bIns="0" rtlCol="0"/>
          <a:lstStyle/>
          <a:p>
            <a:endParaRPr/>
          </a:p>
        </p:txBody>
      </p:sp>
      <p:sp>
        <p:nvSpPr>
          <p:cNvPr id="46" name="object 46"/>
          <p:cNvSpPr txBox="1"/>
          <p:nvPr/>
        </p:nvSpPr>
        <p:spPr>
          <a:xfrm>
            <a:off x="5257800" y="1143000"/>
            <a:ext cx="3505200" cy="609600"/>
          </a:xfrm>
          <a:prstGeom prst="rect">
            <a:avLst/>
          </a:prstGeom>
          <a:ln w="12700">
            <a:solidFill>
              <a:srgbClr val="98B954"/>
            </a:solidFill>
          </a:ln>
        </p:spPr>
        <p:txBody>
          <a:bodyPr vert="horz" wrap="square" lIns="0" tIns="20955" rIns="0" bIns="0" rtlCol="0">
            <a:spAutoFit/>
          </a:bodyPr>
          <a:lstStyle/>
          <a:p>
            <a:pPr marL="295910" marR="101600" indent="-186055">
              <a:lnSpc>
                <a:spcPct val="100000"/>
              </a:lnSpc>
              <a:spcBef>
                <a:spcPts val="165"/>
              </a:spcBef>
            </a:pPr>
            <a:r>
              <a:rPr sz="1800" spc="-5" dirty="0">
                <a:latin typeface="Arial"/>
                <a:cs typeface="Arial"/>
              </a:rPr>
              <a:t>Cultural </a:t>
            </a:r>
            <a:r>
              <a:rPr sz="1800" dirty="0">
                <a:latin typeface="Arial"/>
                <a:cs typeface="Arial"/>
              </a:rPr>
              <a:t>relevance + </a:t>
            </a:r>
            <a:r>
              <a:rPr sz="1800" spc="-5" dirty="0">
                <a:latin typeface="Arial"/>
                <a:cs typeface="Arial"/>
              </a:rPr>
              <a:t>Meanings</a:t>
            </a:r>
            <a:r>
              <a:rPr sz="1800" spc="-135" dirty="0">
                <a:latin typeface="Arial"/>
                <a:cs typeface="Arial"/>
              </a:rPr>
              <a:t> </a:t>
            </a:r>
            <a:r>
              <a:rPr sz="1800" dirty="0">
                <a:latin typeface="Arial"/>
                <a:cs typeface="Arial"/>
              </a:rPr>
              <a:t>=  </a:t>
            </a:r>
            <a:r>
              <a:rPr sz="1800" spc="-5" dirty="0">
                <a:latin typeface="Arial"/>
                <a:cs typeface="Arial"/>
              </a:rPr>
              <a:t>Value-interpretation</a:t>
            </a:r>
            <a:r>
              <a:rPr sz="1800" spc="-105" dirty="0">
                <a:latin typeface="Arial"/>
                <a:cs typeface="Arial"/>
              </a:rPr>
              <a:t> </a:t>
            </a:r>
            <a:r>
              <a:rPr sz="1800" dirty="0">
                <a:latin typeface="Arial"/>
                <a:cs typeface="Arial"/>
              </a:rPr>
              <a:t>(Values)</a:t>
            </a:r>
            <a:endParaRPr sz="1800">
              <a:latin typeface="Arial"/>
              <a:cs typeface="Arial"/>
            </a:endParaRPr>
          </a:p>
        </p:txBody>
      </p:sp>
      <p:sp>
        <p:nvSpPr>
          <p:cNvPr id="47" name="object 47"/>
          <p:cNvSpPr txBox="1"/>
          <p:nvPr/>
        </p:nvSpPr>
        <p:spPr>
          <a:xfrm>
            <a:off x="6631940" y="6580123"/>
            <a:ext cx="1155700" cy="146685"/>
          </a:xfrm>
          <a:prstGeom prst="rect">
            <a:avLst/>
          </a:prstGeom>
        </p:spPr>
        <p:txBody>
          <a:bodyPr vert="horz" wrap="square" lIns="0" tIns="11430" rIns="0" bIns="0" rtlCol="0">
            <a:spAutoFit/>
          </a:bodyPr>
          <a:lstStyle/>
          <a:p>
            <a:pPr marL="12700">
              <a:lnSpc>
                <a:spcPct val="100000"/>
              </a:lnSpc>
              <a:spcBef>
                <a:spcPts val="90"/>
              </a:spcBef>
            </a:pPr>
            <a:r>
              <a:rPr sz="800" spc="-10" dirty="0">
                <a:latin typeface="Calibri"/>
                <a:cs typeface="Calibri"/>
              </a:rPr>
              <a:t>Image Courtesy:</a:t>
            </a:r>
            <a:r>
              <a:rPr sz="800" spc="15" dirty="0">
                <a:latin typeface="Calibri"/>
                <a:cs typeface="Calibri"/>
              </a:rPr>
              <a:t> </a:t>
            </a:r>
            <a:r>
              <a:rPr sz="800" spc="-15" dirty="0">
                <a:latin typeface="Calibri"/>
                <a:cs typeface="Calibri"/>
              </a:rPr>
              <a:t>dmacc.edu</a:t>
            </a:r>
            <a:endParaRPr sz="800">
              <a:latin typeface="Calibri"/>
              <a:cs typeface="Calibri"/>
            </a:endParaRPr>
          </a:p>
        </p:txBody>
      </p:sp>
      <p:sp>
        <p:nvSpPr>
          <p:cNvPr id="48" name="object 48"/>
          <p:cNvSpPr txBox="1"/>
          <p:nvPr/>
        </p:nvSpPr>
        <p:spPr>
          <a:xfrm>
            <a:off x="8430259" y="6425628"/>
            <a:ext cx="17780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8A8A8A"/>
                </a:solidFill>
                <a:latin typeface="Calibri"/>
                <a:cs typeface="Calibri"/>
              </a:rPr>
              <a:t>63</a:t>
            </a:r>
            <a:endParaRPr sz="12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457200"/>
            <a:ext cx="8229600" cy="6172200"/>
          </a:xfrm>
          <a:custGeom>
            <a:avLst/>
            <a:gdLst/>
            <a:ahLst/>
            <a:cxnLst/>
            <a:rect l="l" t="t" r="r" b="b"/>
            <a:pathLst>
              <a:path w="8229600" h="6172200">
                <a:moveTo>
                  <a:pt x="0" y="0"/>
                </a:moveTo>
                <a:lnTo>
                  <a:pt x="8229600" y="0"/>
                </a:lnTo>
                <a:lnTo>
                  <a:pt x="82296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457200"/>
            <a:ext cx="8229600" cy="6172200"/>
          </a:xfrm>
          <a:custGeom>
            <a:avLst/>
            <a:gdLst/>
            <a:ahLst/>
            <a:cxnLst/>
            <a:rect l="l" t="t" r="r" b="b"/>
            <a:pathLst>
              <a:path w="8229600" h="6172200">
                <a:moveTo>
                  <a:pt x="0" y="0"/>
                </a:moveTo>
                <a:lnTo>
                  <a:pt x="8229600" y="0"/>
                </a:lnTo>
                <a:lnTo>
                  <a:pt x="8229600" y="6172200"/>
                </a:lnTo>
                <a:lnTo>
                  <a:pt x="0" y="6172200"/>
                </a:lnTo>
                <a:lnTo>
                  <a:pt x="0" y="0"/>
                </a:lnTo>
                <a:close/>
              </a:path>
            </a:pathLst>
          </a:custGeom>
          <a:ln w="25400">
            <a:solidFill>
              <a:srgbClr val="4F81BD"/>
            </a:solidFill>
          </a:ln>
        </p:spPr>
        <p:txBody>
          <a:bodyPr wrap="square" lIns="0" tIns="0" rIns="0" bIns="0" rtlCol="0"/>
          <a:lstStyle/>
          <a:p>
            <a:endParaRPr/>
          </a:p>
        </p:txBody>
      </p:sp>
      <p:sp>
        <p:nvSpPr>
          <p:cNvPr id="4" name="object 4"/>
          <p:cNvSpPr/>
          <p:nvPr/>
        </p:nvSpPr>
        <p:spPr>
          <a:xfrm>
            <a:off x="2919983" y="1490471"/>
            <a:ext cx="2999231" cy="11734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94888" y="1615440"/>
            <a:ext cx="2246375" cy="84429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971800" y="1524000"/>
            <a:ext cx="2895600" cy="10668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971800" y="1524000"/>
            <a:ext cx="2895600" cy="1066800"/>
          </a:xfrm>
          <a:custGeom>
            <a:avLst/>
            <a:gdLst/>
            <a:ahLst/>
            <a:cxnLst/>
            <a:rect l="l" t="t" r="r" b="b"/>
            <a:pathLst>
              <a:path w="2895600" h="1066800">
                <a:moveTo>
                  <a:pt x="0" y="533400"/>
                </a:moveTo>
                <a:lnTo>
                  <a:pt x="6257" y="483479"/>
                </a:lnTo>
                <a:lnTo>
                  <a:pt x="24657" y="434856"/>
                </a:lnTo>
                <a:lnTo>
                  <a:pt x="54645" y="387736"/>
                </a:lnTo>
                <a:lnTo>
                  <a:pt x="95663" y="342324"/>
                </a:lnTo>
                <a:lnTo>
                  <a:pt x="147157" y="298823"/>
                </a:lnTo>
                <a:lnTo>
                  <a:pt x="208568" y="257441"/>
                </a:lnTo>
                <a:lnTo>
                  <a:pt x="242820" y="237607"/>
                </a:lnTo>
                <a:lnTo>
                  <a:pt x="279343" y="218380"/>
                </a:lnTo>
                <a:lnTo>
                  <a:pt x="318067" y="199785"/>
                </a:lnTo>
                <a:lnTo>
                  <a:pt x="358923" y="181847"/>
                </a:lnTo>
                <a:lnTo>
                  <a:pt x="401841" y="164592"/>
                </a:lnTo>
                <a:lnTo>
                  <a:pt x="446753" y="148046"/>
                </a:lnTo>
                <a:lnTo>
                  <a:pt x="493588" y="132234"/>
                </a:lnTo>
                <a:lnTo>
                  <a:pt x="542277" y="117181"/>
                </a:lnTo>
                <a:lnTo>
                  <a:pt x="592750" y="102915"/>
                </a:lnTo>
                <a:lnTo>
                  <a:pt x="644938" y="89459"/>
                </a:lnTo>
                <a:lnTo>
                  <a:pt x="698772" y="76840"/>
                </a:lnTo>
                <a:lnTo>
                  <a:pt x="754181" y="65083"/>
                </a:lnTo>
                <a:lnTo>
                  <a:pt x="811096" y="54215"/>
                </a:lnTo>
                <a:lnTo>
                  <a:pt x="869448" y="44260"/>
                </a:lnTo>
                <a:lnTo>
                  <a:pt x="929168" y="35244"/>
                </a:lnTo>
                <a:lnTo>
                  <a:pt x="990185" y="27193"/>
                </a:lnTo>
                <a:lnTo>
                  <a:pt x="1052430" y="20132"/>
                </a:lnTo>
                <a:lnTo>
                  <a:pt x="1115834" y="14087"/>
                </a:lnTo>
                <a:lnTo>
                  <a:pt x="1180327" y="9084"/>
                </a:lnTo>
                <a:lnTo>
                  <a:pt x="1245840" y="5148"/>
                </a:lnTo>
                <a:lnTo>
                  <a:pt x="1312302" y="2305"/>
                </a:lnTo>
                <a:lnTo>
                  <a:pt x="1379645" y="580"/>
                </a:lnTo>
                <a:lnTo>
                  <a:pt x="1447800" y="0"/>
                </a:lnTo>
                <a:lnTo>
                  <a:pt x="1515954" y="580"/>
                </a:lnTo>
                <a:lnTo>
                  <a:pt x="1583297" y="2305"/>
                </a:lnTo>
                <a:lnTo>
                  <a:pt x="1649759" y="5148"/>
                </a:lnTo>
                <a:lnTo>
                  <a:pt x="1715272" y="9084"/>
                </a:lnTo>
                <a:lnTo>
                  <a:pt x="1779765" y="14087"/>
                </a:lnTo>
                <a:lnTo>
                  <a:pt x="1843169" y="20132"/>
                </a:lnTo>
                <a:lnTo>
                  <a:pt x="1905414" y="27193"/>
                </a:lnTo>
                <a:lnTo>
                  <a:pt x="1966431" y="35244"/>
                </a:lnTo>
                <a:lnTo>
                  <a:pt x="2026151" y="44260"/>
                </a:lnTo>
                <a:lnTo>
                  <a:pt x="2084503" y="54215"/>
                </a:lnTo>
                <a:lnTo>
                  <a:pt x="2141418" y="65083"/>
                </a:lnTo>
                <a:lnTo>
                  <a:pt x="2196827" y="76840"/>
                </a:lnTo>
                <a:lnTo>
                  <a:pt x="2250661" y="89459"/>
                </a:lnTo>
                <a:lnTo>
                  <a:pt x="2302849" y="102915"/>
                </a:lnTo>
                <a:lnTo>
                  <a:pt x="2353322" y="117181"/>
                </a:lnTo>
                <a:lnTo>
                  <a:pt x="2402011" y="132234"/>
                </a:lnTo>
                <a:lnTo>
                  <a:pt x="2448846" y="148046"/>
                </a:lnTo>
                <a:lnTo>
                  <a:pt x="2493758" y="164592"/>
                </a:lnTo>
                <a:lnTo>
                  <a:pt x="2536676" y="181847"/>
                </a:lnTo>
                <a:lnTo>
                  <a:pt x="2577532" y="199785"/>
                </a:lnTo>
                <a:lnTo>
                  <a:pt x="2616256" y="218380"/>
                </a:lnTo>
                <a:lnTo>
                  <a:pt x="2652779" y="237607"/>
                </a:lnTo>
                <a:lnTo>
                  <a:pt x="2687031" y="257441"/>
                </a:lnTo>
                <a:lnTo>
                  <a:pt x="2748442" y="298823"/>
                </a:lnTo>
                <a:lnTo>
                  <a:pt x="2799936" y="342324"/>
                </a:lnTo>
                <a:lnTo>
                  <a:pt x="2840954" y="387736"/>
                </a:lnTo>
                <a:lnTo>
                  <a:pt x="2870942" y="434856"/>
                </a:lnTo>
                <a:lnTo>
                  <a:pt x="2889342" y="483479"/>
                </a:lnTo>
                <a:lnTo>
                  <a:pt x="2895600" y="533400"/>
                </a:lnTo>
                <a:lnTo>
                  <a:pt x="2894024" y="558509"/>
                </a:lnTo>
                <a:lnTo>
                  <a:pt x="2889342" y="583320"/>
                </a:lnTo>
                <a:lnTo>
                  <a:pt x="2870942" y="631943"/>
                </a:lnTo>
                <a:lnTo>
                  <a:pt x="2840954" y="679063"/>
                </a:lnTo>
                <a:lnTo>
                  <a:pt x="2799936" y="724475"/>
                </a:lnTo>
                <a:lnTo>
                  <a:pt x="2748442" y="767976"/>
                </a:lnTo>
                <a:lnTo>
                  <a:pt x="2687031" y="809358"/>
                </a:lnTo>
                <a:lnTo>
                  <a:pt x="2652779" y="829192"/>
                </a:lnTo>
                <a:lnTo>
                  <a:pt x="2616256" y="848419"/>
                </a:lnTo>
                <a:lnTo>
                  <a:pt x="2577532" y="867014"/>
                </a:lnTo>
                <a:lnTo>
                  <a:pt x="2536676" y="884952"/>
                </a:lnTo>
                <a:lnTo>
                  <a:pt x="2493758" y="902207"/>
                </a:lnTo>
                <a:lnTo>
                  <a:pt x="2448846" y="918753"/>
                </a:lnTo>
                <a:lnTo>
                  <a:pt x="2402011" y="934565"/>
                </a:lnTo>
                <a:lnTo>
                  <a:pt x="2353322" y="949618"/>
                </a:lnTo>
                <a:lnTo>
                  <a:pt x="2302849" y="963884"/>
                </a:lnTo>
                <a:lnTo>
                  <a:pt x="2250661" y="977340"/>
                </a:lnTo>
                <a:lnTo>
                  <a:pt x="2196827" y="989959"/>
                </a:lnTo>
                <a:lnTo>
                  <a:pt x="2141418" y="1001716"/>
                </a:lnTo>
                <a:lnTo>
                  <a:pt x="2084503" y="1012584"/>
                </a:lnTo>
                <a:lnTo>
                  <a:pt x="2026151" y="1022539"/>
                </a:lnTo>
                <a:lnTo>
                  <a:pt x="1966431" y="1031555"/>
                </a:lnTo>
                <a:lnTo>
                  <a:pt x="1905414" y="1039606"/>
                </a:lnTo>
                <a:lnTo>
                  <a:pt x="1843169" y="1046667"/>
                </a:lnTo>
                <a:lnTo>
                  <a:pt x="1779765" y="1052712"/>
                </a:lnTo>
                <a:lnTo>
                  <a:pt x="1715272" y="1057715"/>
                </a:lnTo>
                <a:lnTo>
                  <a:pt x="1649759" y="1061651"/>
                </a:lnTo>
                <a:lnTo>
                  <a:pt x="1583297" y="1064494"/>
                </a:lnTo>
                <a:lnTo>
                  <a:pt x="1515954" y="1066219"/>
                </a:lnTo>
                <a:lnTo>
                  <a:pt x="1447800" y="1066800"/>
                </a:lnTo>
                <a:lnTo>
                  <a:pt x="1379645" y="1066219"/>
                </a:lnTo>
                <a:lnTo>
                  <a:pt x="1312302" y="1064494"/>
                </a:lnTo>
                <a:lnTo>
                  <a:pt x="1245840" y="1061651"/>
                </a:lnTo>
                <a:lnTo>
                  <a:pt x="1180327" y="1057715"/>
                </a:lnTo>
                <a:lnTo>
                  <a:pt x="1115834" y="1052712"/>
                </a:lnTo>
                <a:lnTo>
                  <a:pt x="1052430" y="1046667"/>
                </a:lnTo>
                <a:lnTo>
                  <a:pt x="990185" y="1039606"/>
                </a:lnTo>
                <a:lnTo>
                  <a:pt x="929168" y="1031555"/>
                </a:lnTo>
                <a:lnTo>
                  <a:pt x="869448" y="1022539"/>
                </a:lnTo>
                <a:lnTo>
                  <a:pt x="811096" y="1012584"/>
                </a:lnTo>
                <a:lnTo>
                  <a:pt x="754181" y="1001716"/>
                </a:lnTo>
                <a:lnTo>
                  <a:pt x="698772" y="989959"/>
                </a:lnTo>
                <a:lnTo>
                  <a:pt x="644938" y="977340"/>
                </a:lnTo>
                <a:lnTo>
                  <a:pt x="592750" y="963884"/>
                </a:lnTo>
                <a:lnTo>
                  <a:pt x="542277" y="949618"/>
                </a:lnTo>
                <a:lnTo>
                  <a:pt x="493588" y="934565"/>
                </a:lnTo>
                <a:lnTo>
                  <a:pt x="446753" y="918753"/>
                </a:lnTo>
                <a:lnTo>
                  <a:pt x="401841" y="902207"/>
                </a:lnTo>
                <a:lnTo>
                  <a:pt x="358923" y="884952"/>
                </a:lnTo>
                <a:lnTo>
                  <a:pt x="318067" y="867014"/>
                </a:lnTo>
                <a:lnTo>
                  <a:pt x="279343" y="848419"/>
                </a:lnTo>
                <a:lnTo>
                  <a:pt x="242820" y="829192"/>
                </a:lnTo>
                <a:lnTo>
                  <a:pt x="208568" y="809358"/>
                </a:lnTo>
                <a:lnTo>
                  <a:pt x="147157" y="767976"/>
                </a:lnTo>
                <a:lnTo>
                  <a:pt x="95663" y="724475"/>
                </a:lnTo>
                <a:lnTo>
                  <a:pt x="54645" y="679063"/>
                </a:lnTo>
                <a:lnTo>
                  <a:pt x="24657" y="631943"/>
                </a:lnTo>
                <a:lnTo>
                  <a:pt x="6257" y="583320"/>
                </a:lnTo>
                <a:lnTo>
                  <a:pt x="0" y="53340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535940" y="397561"/>
            <a:ext cx="7992745" cy="1997075"/>
          </a:xfrm>
          <a:prstGeom prst="rect">
            <a:avLst/>
          </a:prstGeom>
        </p:spPr>
        <p:txBody>
          <a:bodyPr vert="horz" wrap="square" lIns="0" tIns="92075" rIns="0" bIns="0" rtlCol="0">
            <a:spAutoFit/>
          </a:bodyPr>
          <a:lstStyle/>
          <a:p>
            <a:pPr marL="356870" indent="-344170">
              <a:lnSpc>
                <a:spcPct val="100000"/>
              </a:lnSpc>
              <a:spcBef>
                <a:spcPts val="725"/>
              </a:spcBef>
              <a:buFont typeface="Arial"/>
              <a:buChar char="•"/>
              <a:tabLst>
                <a:tab pos="356870" algn="l"/>
                <a:tab pos="357505" algn="l"/>
              </a:tabLst>
            </a:pPr>
            <a:r>
              <a:rPr sz="2600" spc="-10" dirty="0">
                <a:latin typeface="Arial"/>
                <a:cs typeface="Arial"/>
              </a:rPr>
              <a:t>Selection is based on cultural</a:t>
            </a:r>
            <a:r>
              <a:rPr sz="2600" spc="175" dirty="0">
                <a:latin typeface="Arial"/>
                <a:cs typeface="Arial"/>
              </a:rPr>
              <a:t> </a:t>
            </a:r>
            <a:r>
              <a:rPr sz="2600" spc="-10" dirty="0">
                <a:latin typeface="Arial"/>
                <a:cs typeface="Arial"/>
              </a:rPr>
              <a:t>relevance.</a:t>
            </a:r>
            <a:endParaRPr sz="2600">
              <a:latin typeface="Arial"/>
              <a:cs typeface="Arial"/>
            </a:endParaRPr>
          </a:p>
          <a:p>
            <a:pPr marL="356870" indent="-344170">
              <a:lnSpc>
                <a:spcPct val="100000"/>
              </a:lnSpc>
              <a:spcBef>
                <a:spcPts val="620"/>
              </a:spcBef>
              <a:buChar char="•"/>
              <a:tabLst>
                <a:tab pos="356870" algn="l"/>
                <a:tab pos="357505" algn="l"/>
              </a:tabLst>
            </a:pPr>
            <a:r>
              <a:rPr sz="2600" spc="-10" dirty="0">
                <a:latin typeface="Arial"/>
                <a:cs typeface="Arial"/>
              </a:rPr>
              <a:t>Value, </a:t>
            </a:r>
            <a:r>
              <a:rPr sz="2600" spc="-5" dirty="0">
                <a:latin typeface="Arial"/>
                <a:cs typeface="Arial"/>
              </a:rPr>
              <a:t>for a </a:t>
            </a:r>
            <a:r>
              <a:rPr sz="2600" spc="-10" dirty="0">
                <a:latin typeface="Arial"/>
                <a:cs typeface="Arial"/>
              </a:rPr>
              <a:t>sociologist, is always an object of</a:t>
            </a:r>
            <a:r>
              <a:rPr sz="2600" spc="300" dirty="0">
                <a:latin typeface="Arial"/>
                <a:cs typeface="Arial"/>
              </a:rPr>
              <a:t> </a:t>
            </a:r>
            <a:r>
              <a:rPr sz="2600" spc="-5" dirty="0">
                <a:latin typeface="Arial"/>
                <a:cs typeface="Arial"/>
              </a:rPr>
              <a:t>study.</a:t>
            </a:r>
            <a:endParaRPr sz="2600">
              <a:latin typeface="Arial"/>
              <a:cs typeface="Arial"/>
            </a:endParaRPr>
          </a:p>
          <a:p>
            <a:pPr marL="2973070" marR="3192145" indent="-3810" algn="ctr">
              <a:lnSpc>
                <a:spcPct val="100000"/>
              </a:lnSpc>
              <a:spcBef>
                <a:spcPts val="2745"/>
              </a:spcBef>
            </a:pPr>
            <a:r>
              <a:rPr sz="2200" dirty="0">
                <a:latin typeface="Arial"/>
                <a:cs typeface="Arial"/>
              </a:rPr>
              <a:t>Interpretative  </a:t>
            </a:r>
            <a:r>
              <a:rPr sz="2200" spc="-10" dirty="0">
                <a:latin typeface="Arial"/>
                <a:cs typeface="Arial"/>
              </a:rPr>
              <a:t>U</a:t>
            </a:r>
            <a:r>
              <a:rPr sz="2200" spc="-5" dirty="0">
                <a:latin typeface="Arial"/>
                <a:cs typeface="Arial"/>
              </a:rPr>
              <a:t>nde</a:t>
            </a:r>
            <a:r>
              <a:rPr sz="2200" spc="0" dirty="0">
                <a:latin typeface="Arial"/>
                <a:cs typeface="Arial"/>
              </a:rPr>
              <a:t>r</a:t>
            </a:r>
            <a:r>
              <a:rPr sz="2200" spc="-5" dirty="0">
                <a:latin typeface="Arial"/>
                <a:cs typeface="Arial"/>
              </a:rPr>
              <a:t>s</a:t>
            </a:r>
            <a:r>
              <a:rPr sz="2200" spc="10" dirty="0">
                <a:latin typeface="Arial"/>
                <a:cs typeface="Arial"/>
              </a:rPr>
              <a:t>t</a:t>
            </a:r>
            <a:r>
              <a:rPr sz="2200" spc="-5" dirty="0">
                <a:latin typeface="Arial"/>
                <a:cs typeface="Arial"/>
              </a:rPr>
              <a:t>and</a:t>
            </a:r>
            <a:r>
              <a:rPr sz="2200" spc="-15" dirty="0">
                <a:latin typeface="Arial"/>
                <a:cs typeface="Arial"/>
              </a:rPr>
              <a:t>i</a:t>
            </a:r>
            <a:r>
              <a:rPr sz="2200" spc="-5" dirty="0">
                <a:latin typeface="Arial"/>
                <a:cs typeface="Arial"/>
              </a:rPr>
              <a:t>ng</a:t>
            </a:r>
            <a:endParaRPr sz="2200">
              <a:latin typeface="Arial"/>
              <a:cs typeface="Arial"/>
            </a:endParaRPr>
          </a:p>
        </p:txBody>
      </p:sp>
      <p:sp>
        <p:nvSpPr>
          <p:cNvPr id="9" name="object 9"/>
          <p:cNvSpPr/>
          <p:nvPr/>
        </p:nvSpPr>
        <p:spPr>
          <a:xfrm>
            <a:off x="2584703" y="2630424"/>
            <a:ext cx="1962911" cy="128320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764675" y="2667000"/>
            <a:ext cx="1731645" cy="1054100"/>
          </a:xfrm>
          <a:custGeom>
            <a:avLst/>
            <a:gdLst/>
            <a:ahLst/>
            <a:cxnLst/>
            <a:rect l="l" t="t" r="r" b="b"/>
            <a:pathLst>
              <a:path w="1731645" h="1054100">
                <a:moveTo>
                  <a:pt x="1731124" y="0"/>
                </a:moveTo>
                <a:lnTo>
                  <a:pt x="0" y="1053731"/>
                </a:lnTo>
              </a:path>
            </a:pathLst>
          </a:custGeom>
          <a:ln w="25400">
            <a:solidFill>
              <a:srgbClr val="8064A2"/>
            </a:solidFill>
          </a:ln>
        </p:spPr>
        <p:txBody>
          <a:bodyPr wrap="square" lIns="0" tIns="0" rIns="0" bIns="0" rtlCol="0"/>
          <a:lstStyle/>
          <a:p>
            <a:endParaRPr/>
          </a:p>
        </p:txBody>
      </p:sp>
      <p:sp>
        <p:nvSpPr>
          <p:cNvPr id="11" name="object 11"/>
          <p:cNvSpPr/>
          <p:nvPr/>
        </p:nvSpPr>
        <p:spPr>
          <a:xfrm>
            <a:off x="2764679" y="3643136"/>
            <a:ext cx="88265" cy="78105"/>
          </a:xfrm>
          <a:custGeom>
            <a:avLst/>
            <a:gdLst/>
            <a:ahLst/>
            <a:cxnLst/>
            <a:rect l="l" t="t" r="r" b="b"/>
            <a:pathLst>
              <a:path w="88264" h="78104">
                <a:moveTo>
                  <a:pt x="88201" y="75933"/>
                </a:moveTo>
                <a:lnTo>
                  <a:pt x="0" y="77584"/>
                </a:lnTo>
                <a:lnTo>
                  <a:pt x="41973" y="0"/>
                </a:lnTo>
              </a:path>
            </a:pathLst>
          </a:custGeom>
          <a:ln w="25400">
            <a:solidFill>
              <a:srgbClr val="8064A2"/>
            </a:solidFill>
          </a:ln>
        </p:spPr>
        <p:txBody>
          <a:bodyPr wrap="square" lIns="0" tIns="0" rIns="0" bIns="0" rtlCol="0"/>
          <a:lstStyle/>
          <a:p>
            <a:endParaRPr/>
          </a:p>
        </p:txBody>
      </p:sp>
      <p:sp>
        <p:nvSpPr>
          <p:cNvPr id="12" name="object 12"/>
          <p:cNvSpPr/>
          <p:nvPr/>
        </p:nvSpPr>
        <p:spPr>
          <a:xfrm>
            <a:off x="1167383" y="3852672"/>
            <a:ext cx="3075431" cy="102107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130807" y="3901440"/>
            <a:ext cx="3221735" cy="844295"/>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219200" y="3886200"/>
            <a:ext cx="2971800" cy="914400"/>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1219200" y="3886200"/>
            <a:ext cx="2971800" cy="914400"/>
          </a:xfrm>
          <a:prstGeom prst="rect">
            <a:avLst/>
          </a:prstGeom>
          <a:ln w="12700">
            <a:solidFill>
              <a:srgbClr val="7D60A0"/>
            </a:solidFill>
          </a:ln>
        </p:spPr>
        <p:txBody>
          <a:bodyPr vert="horz" wrap="square" lIns="0" tIns="110489" rIns="0" bIns="0" rtlCol="0">
            <a:spAutoFit/>
          </a:bodyPr>
          <a:lstStyle/>
          <a:p>
            <a:pPr marL="576580" marR="118110" indent="-451484">
              <a:lnSpc>
                <a:spcPct val="100000"/>
              </a:lnSpc>
              <a:spcBef>
                <a:spcPts val="869"/>
              </a:spcBef>
            </a:pPr>
            <a:r>
              <a:rPr sz="2200" spc="-5" dirty="0">
                <a:latin typeface="Arial"/>
                <a:cs typeface="Arial"/>
              </a:rPr>
              <a:t>Direct (Observational)  Understanding</a:t>
            </a:r>
            <a:endParaRPr sz="2200">
              <a:latin typeface="Arial"/>
              <a:cs typeface="Arial"/>
            </a:endParaRPr>
          </a:p>
        </p:txBody>
      </p:sp>
      <p:sp>
        <p:nvSpPr>
          <p:cNvPr id="16" name="object 16"/>
          <p:cNvSpPr/>
          <p:nvPr/>
        </p:nvSpPr>
        <p:spPr>
          <a:xfrm>
            <a:off x="4443983" y="2630423"/>
            <a:ext cx="2115311" cy="1207007"/>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4495800" y="2667000"/>
            <a:ext cx="1882775" cy="979169"/>
          </a:xfrm>
          <a:custGeom>
            <a:avLst/>
            <a:gdLst/>
            <a:ahLst/>
            <a:cxnLst/>
            <a:rect l="l" t="t" r="r" b="b"/>
            <a:pathLst>
              <a:path w="1882775" h="979170">
                <a:moveTo>
                  <a:pt x="0" y="0"/>
                </a:moveTo>
                <a:lnTo>
                  <a:pt x="1882686" y="979004"/>
                </a:lnTo>
              </a:path>
            </a:pathLst>
          </a:custGeom>
          <a:ln w="25400">
            <a:solidFill>
              <a:srgbClr val="4BACC6"/>
            </a:solidFill>
          </a:ln>
        </p:spPr>
        <p:txBody>
          <a:bodyPr wrap="square" lIns="0" tIns="0" rIns="0" bIns="0" rtlCol="0"/>
          <a:lstStyle/>
          <a:p>
            <a:endParaRPr/>
          </a:p>
        </p:txBody>
      </p:sp>
      <p:sp>
        <p:nvSpPr>
          <p:cNvPr id="18" name="object 18"/>
          <p:cNvSpPr/>
          <p:nvPr/>
        </p:nvSpPr>
        <p:spPr>
          <a:xfrm>
            <a:off x="6290373" y="3571403"/>
            <a:ext cx="88265" cy="79375"/>
          </a:xfrm>
          <a:custGeom>
            <a:avLst/>
            <a:gdLst/>
            <a:ahLst/>
            <a:cxnLst/>
            <a:rect l="l" t="t" r="r" b="b"/>
            <a:pathLst>
              <a:path w="88264" h="79375">
                <a:moveTo>
                  <a:pt x="41021" y="0"/>
                </a:moveTo>
                <a:lnTo>
                  <a:pt x="88112" y="74599"/>
                </a:lnTo>
                <a:lnTo>
                  <a:pt x="0" y="78867"/>
                </a:lnTo>
              </a:path>
            </a:pathLst>
          </a:custGeom>
          <a:ln w="25400">
            <a:solidFill>
              <a:srgbClr val="4BACC6"/>
            </a:solidFill>
          </a:ln>
        </p:spPr>
        <p:txBody>
          <a:bodyPr wrap="square" lIns="0" tIns="0" rIns="0" bIns="0" rtlCol="0"/>
          <a:lstStyle/>
          <a:p>
            <a:endParaRPr/>
          </a:p>
        </p:txBody>
      </p:sp>
      <p:sp>
        <p:nvSpPr>
          <p:cNvPr id="19" name="object 19"/>
          <p:cNvSpPr/>
          <p:nvPr/>
        </p:nvSpPr>
        <p:spPr>
          <a:xfrm>
            <a:off x="5053583" y="3776472"/>
            <a:ext cx="2923031" cy="1021079"/>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5126735" y="3861816"/>
            <a:ext cx="2846831" cy="777239"/>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5105400" y="3810000"/>
            <a:ext cx="2819400" cy="914400"/>
          </a:xfrm>
          <a:prstGeom prst="rect">
            <a:avLst/>
          </a:prstGeom>
          <a:blipFill>
            <a:blip r:embed="rId12" cstate="print"/>
            <a:stretch>
              <a:fillRect/>
            </a:stretch>
          </a:blipFill>
        </p:spPr>
        <p:txBody>
          <a:bodyPr wrap="square" lIns="0" tIns="0" rIns="0" bIns="0" rtlCol="0"/>
          <a:lstStyle/>
          <a:p>
            <a:endParaRPr/>
          </a:p>
        </p:txBody>
      </p:sp>
      <p:sp>
        <p:nvSpPr>
          <p:cNvPr id="22" name="object 22"/>
          <p:cNvSpPr txBox="1"/>
          <p:nvPr/>
        </p:nvSpPr>
        <p:spPr>
          <a:xfrm>
            <a:off x="5105400" y="3810000"/>
            <a:ext cx="2819400" cy="914400"/>
          </a:xfrm>
          <a:prstGeom prst="rect">
            <a:avLst/>
          </a:prstGeom>
          <a:ln w="12700">
            <a:solidFill>
              <a:srgbClr val="46AAC5"/>
            </a:solidFill>
          </a:ln>
        </p:spPr>
        <p:txBody>
          <a:bodyPr vert="horz" wrap="square" lIns="0" tIns="142240" rIns="0" bIns="0" rtlCol="0">
            <a:spAutoFit/>
          </a:bodyPr>
          <a:lstStyle/>
          <a:p>
            <a:pPr marL="588645" marR="215900" indent="-368935">
              <a:lnSpc>
                <a:spcPct val="100000"/>
              </a:lnSpc>
              <a:spcBef>
                <a:spcPts val="1120"/>
              </a:spcBef>
            </a:pPr>
            <a:r>
              <a:rPr sz="2000" spc="-10" dirty="0">
                <a:latin typeface="Arial"/>
                <a:cs typeface="Arial"/>
              </a:rPr>
              <a:t>Indirect (explanatory)  Understanding</a:t>
            </a:r>
            <a:endParaRPr sz="2000">
              <a:latin typeface="Arial"/>
              <a:cs typeface="Arial"/>
            </a:endParaRPr>
          </a:p>
        </p:txBody>
      </p:sp>
      <p:sp>
        <p:nvSpPr>
          <p:cNvPr id="23" name="object 23"/>
          <p:cNvSpPr/>
          <p:nvPr/>
        </p:nvSpPr>
        <p:spPr>
          <a:xfrm>
            <a:off x="4114800" y="4876799"/>
            <a:ext cx="1266761" cy="1752600"/>
          </a:xfrm>
          <a:prstGeom prst="rect">
            <a:avLst/>
          </a:prstGeom>
          <a:blipFill>
            <a:blip r:embed="rId13" cstate="print"/>
            <a:stretch>
              <a:fillRect/>
            </a:stretch>
          </a:blipFill>
        </p:spPr>
        <p:txBody>
          <a:bodyPr wrap="square" lIns="0" tIns="0" rIns="0" bIns="0" rtlCol="0"/>
          <a:lstStyle/>
          <a:p>
            <a:endParaRPr/>
          </a:p>
        </p:txBody>
      </p:sp>
      <p:sp>
        <p:nvSpPr>
          <p:cNvPr id="24" name="object 24"/>
          <p:cNvSpPr txBox="1"/>
          <p:nvPr/>
        </p:nvSpPr>
        <p:spPr>
          <a:xfrm>
            <a:off x="6631940" y="6425628"/>
            <a:ext cx="1976120" cy="267335"/>
          </a:xfrm>
          <a:prstGeom prst="rect">
            <a:avLst/>
          </a:prstGeom>
        </p:spPr>
        <p:txBody>
          <a:bodyPr vert="horz" wrap="square" lIns="0" tIns="12700" rIns="0" bIns="0" rtlCol="0">
            <a:spAutoFit/>
          </a:bodyPr>
          <a:lstStyle/>
          <a:p>
            <a:pPr marR="5080" algn="r">
              <a:lnSpc>
                <a:spcPts val="1190"/>
              </a:lnSpc>
              <a:spcBef>
                <a:spcPts val="100"/>
              </a:spcBef>
            </a:pPr>
            <a:r>
              <a:rPr sz="1200" spc="-10" dirty="0">
                <a:solidFill>
                  <a:srgbClr val="8A8A8A"/>
                </a:solidFill>
                <a:latin typeface="Calibri"/>
                <a:cs typeface="Calibri"/>
              </a:rPr>
              <a:t>64</a:t>
            </a:r>
            <a:endParaRPr sz="1200">
              <a:latin typeface="Calibri"/>
              <a:cs typeface="Calibri"/>
            </a:endParaRPr>
          </a:p>
          <a:p>
            <a:pPr marL="12700">
              <a:lnSpc>
                <a:spcPts val="710"/>
              </a:lnSpc>
            </a:pPr>
            <a:r>
              <a:rPr sz="800" spc="-10" dirty="0">
                <a:latin typeface="Calibri"/>
                <a:cs typeface="Calibri"/>
              </a:rPr>
              <a:t>Image courtesy:</a:t>
            </a:r>
            <a:r>
              <a:rPr sz="800" spc="35" dirty="0">
                <a:latin typeface="Calibri"/>
                <a:cs typeface="Calibri"/>
              </a:rPr>
              <a:t> </a:t>
            </a:r>
            <a:r>
              <a:rPr sz="800" spc="-10" dirty="0">
                <a:latin typeface="Calibri"/>
                <a:cs typeface="Calibri"/>
              </a:rPr>
              <a:t>nortonbooks.typepad.com</a:t>
            </a:r>
            <a:endParaRPr sz="8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4127" y="265176"/>
            <a:ext cx="7117079" cy="6644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08944" y="494590"/>
            <a:ext cx="6532702" cy="39292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7340" y="870608"/>
            <a:ext cx="7879715" cy="903605"/>
          </a:xfrm>
          <a:prstGeom prst="rect">
            <a:avLst/>
          </a:prstGeom>
        </p:spPr>
        <p:txBody>
          <a:bodyPr vert="horz" wrap="square" lIns="0" tIns="85725" rIns="0" bIns="0" rtlCol="0">
            <a:spAutoFit/>
          </a:bodyPr>
          <a:lstStyle/>
          <a:p>
            <a:pPr marL="356870" indent="-344170">
              <a:lnSpc>
                <a:spcPct val="100000"/>
              </a:lnSpc>
              <a:spcBef>
                <a:spcPts val="675"/>
              </a:spcBef>
              <a:buFont typeface="Arial"/>
              <a:buChar char="•"/>
              <a:tabLst>
                <a:tab pos="356870" algn="l"/>
                <a:tab pos="357505" algn="l"/>
              </a:tabLst>
            </a:pPr>
            <a:r>
              <a:rPr sz="2400" dirty="0">
                <a:latin typeface="Arial"/>
                <a:cs typeface="Arial"/>
              </a:rPr>
              <a:t>It </a:t>
            </a:r>
            <a:r>
              <a:rPr sz="2400" spc="-5" dirty="0">
                <a:latin typeface="Arial"/>
                <a:cs typeface="Arial"/>
              </a:rPr>
              <a:t>is based </a:t>
            </a:r>
            <a:r>
              <a:rPr sz="2400" dirty="0">
                <a:latin typeface="Arial"/>
                <a:cs typeface="Arial"/>
              </a:rPr>
              <a:t>on the </a:t>
            </a:r>
            <a:r>
              <a:rPr sz="2400" spc="-5" dirty="0">
                <a:latin typeface="Arial"/>
                <a:cs typeface="Arial"/>
              </a:rPr>
              <a:t>interpretative understanding </a:t>
            </a:r>
            <a:r>
              <a:rPr sz="2400" dirty="0">
                <a:latin typeface="Arial"/>
                <a:cs typeface="Arial"/>
              </a:rPr>
              <a:t>of</a:t>
            </a:r>
            <a:r>
              <a:rPr sz="2400" spc="-30" dirty="0">
                <a:latin typeface="Arial"/>
                <a:cs typeface="Arial"/>
              </a:rPr>
              <a:t> </a:t>
            </a:r>
            <a:r>
              <a:rPr sz="2400" spc="-5" dirty="0">
                <a:latin typeface="Arial"/>
                <a:cs typeface="Arial"/>
              </a:rPr>
              <a:t>action.</a:t>
            </a:r>
            <a:endParaRPr sz="2400">
              <a:latin typeface="Arial"/>
              <a:cs typeface="Arial"/>
            </a:endParaRPr>
          </a:p>
          <a:p>
            <a:pPr marL="356870" indent="-344170">
              <a:lnSpc>
                <a:spcPct val="100000"/>
              </a:lnSpc>
              <a:spcBef>
                <a:spcPts val="575"/>
              </a:spcBef>
              <a:buChar char="•"/>
              <a:tabLst>
                <a:tab pos="356870" algn="l"/>
                <a:tab pos="357505" algn="l"/>
              </a:tabLst>
            </a:pPr>
            <a:r>
              <a:rPr sz="2400" dirty="0">
                <a:latin typeface="Arial"/>
                <a:cs typeface="Arial"/>
              </a:rPr>
              <a:t>It </a:t>
            </a:r>
            <a:r>
              <a:rPr sz="2400" spc="-5" dirty="0">
                <a:latin typeface="Arial"/>
                <a:cs typeface="Arial"/>
              </a:rPr>
              <a:t>involves </a:t>
            </a:r>
            <a:r>
              <a:rPr sz="2400" dirty="0">
                <a:latin typeface="Arial"/>
                <a:cs typeface="Arial"/>
              </a:rPr>
              <a:t>a </a:t>
            </a:r>
            <a:r>
              <a:rPr sz="2400" spc="-5" dirty="0">
                <a:latin typeface="Arial"/>
                <a:cs typeface="Arial"/>
              </a:rPr>
              <a:t>method </a:t>
            </a:r>
            <a:r>
              <a:rPr sz="2400" dirty="0">
                <a:latin typeface="Arial"/>
                <a:cs typeface="Arial"/>
              </a:rPr>
              <a:t>or a</a:t>
            </a:r>
            <a:r>
              <a:rPr sz="2400" spc="-85" dirty="0">
                <a:latin typeface="Arial"/>
                <a:cs typeface="Arial"/>
              </a:rPr>
              <a:t> </a:t>
            </a:r>
            <a:r>
              <a:rPr sz="2400" spc="-5" dirty="0">
                <a:latin typeface="Arial"/>
                <a:cs typeface="Arial"/>
              </a:rPr>
              <a:t>strategy:</a:t>
            </a:r>
            <a:endParaRPr sz="2400">
              <a:latin typeface="Arial"/>
              <a:cs typeface="Arial"/>
            </a:endParaRPr>
          </a:p>
        </p:txBody>
      </p:sp>
      <p:sp>
        <p:nvSpPr>
          <p:cNvPr id="5" name="object 5"/>
          <p:cNvSpPr/>
          <p:nvPr/>
        </p:nvSpPr>
        <p:spPr>
          <a:xfrm>
            <a:off x="2508503" y="1880616"/>
            <a:ext cx="316991" cy="81381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67063" y="1905000"/>
            <a:ext cx="1905" cy="584835"/>
          </a:xfrm>
          <a:custGeom>
            <a:avLst/>
            <a:gdLst/>
            <a:ahLst/>
            <a:cxnLst/>
            <a:rect l="l" t="t" r="r" b="b"/>
            <a:pathLst>
              <a:path w="1905" h="584835">
                <a:moveTo>
                  <a:pt x="1524" y="0"/>
                </a:moveTo>
                <a:lnTo>
                  <a:pt x="0" y="584454"/>
                </a:lnTo>
              </a:path>
            </a:pathLst>
          </a:custGeom>
          <a:ln w="25400">
            <a:solidFill>
              <a:srgbClr val="F79646"/>
            </a:solidFill>
          </a:ln>
        </p:spPr>
        <p:txBody>
          <a:bodyPr wrap="square" lIns="0" tIns="0" rIns="0" bIns="0" rtlCol="0"/>
          <a:lstStyle/>
          <a:p>
            <a:endParaRPr/>
          </a:p>
        </p:txBody>
      </p:sp>
      <p:sp>
        <p:nvSpPr>
          <p:cNvPr id="7" name="object 7"/>
          <p:cNvSpPr/>
          <p:nvPr/>
        </p:nvSpPr>
        <p:spPr>
          <a:xfrm>
            <a:off x="2622809" y="2413139"/>
            <a:ext cx="88900" cy="76835"/>
          </a:xfrm>
          <a:custGeom>
            <a:avLst/>
            <a:gdLst/>
            <a:ahLst/>
            <a:cxnLst/>
            <a:rect l="l" t="t" r="r" b="b"/>
            <a:pathLst>
              <a:path w="88900" h="76835">
                <a:moveTo>
                  <a:pt x="88900" y="228"/>
                </a:moveTo>
                <a:lnTo>
                  <a:pt x="44259" y="76314"/>
                </a:lnTo>
                <a:lnTo>
                  <a:pt x="0" y="0"/>
                </a:lnTo>
              </a:path>
            </a:pathLst>
          </a:custGeom>
          <a:ln w="25399">
            <a:solidFill>
              <a:srgbClr val="F79646"/>
            </a:solidFill>
          </a:ln>
        </p:spPr>
        <p:txBody>
          <a:bodyPr wrap="square" lIns="0" tIns="0" rIns="0" bIns="0" rtlCol="0"/>
          <a:lstStyle/>
          <a:p>
            <a:endParaRPr/>
          </a:p>
        </p:txBody>
      </p:sp>
      <p:sp>
        <p:nvSpPr>
          <p:cNvPr id="8" name="object 8"/>
          <p:cNvSpPr/>
          <p:nvPr/>
        </p:nvSpPr>
        <p:spPr>
          <a:xfrm>
            <a:off x="176783" y="2709671"/>
            <a:ext cx="4675631" cy="12496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82879" y="2673095"/>
            <a:ext cx="4718303" cy="125577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8600" y="2743200"/>
            <a:ext cx="4572000" cy="11430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228600" y="2743200"/>
            <a:ext cx="4572000" cy="1143000"/>
          </a:xfrm>
          <a:prstGeom prst="rect">
            <a:avLst/>
          </a:prstGeom>
          <a:ln w="12700">
            <a:solidFill>
              <a:srgbClr val="F69240"/>
            </a:solidFill>
          </a:ln>
        </p:spPr>
        <p:txBody>
          <a:bodyPr vert="horz" wrap="square" lIns="0" tIns="13335" rIns="0" bIns="0" rtlCol="0">
            <a:spAutoFit/>
          </a:bodyPr>
          <a:lstStyle/>
          <a:p>
            <a:pPr marL="137795" marR="128905" indent="-2540" algn="ctr">
              <a:lnSpc>
                <a:spcPct val="100000"/>
              </a:lnSpc>
              <a:spcBef>
                <a:spcPts val="105"/>
              </a:spcBef>
            </a:pPr>
            <a:r>
              <a:rPr sz="1800" spc="-5" dirty="0">
                <a:latin typeface="Arial"/>
                <a:cs typeface="Arial"/>
              </a:rPr>
              <a:t>“Imaginative </a:t>
            </a:r>
            <a:r>
              <a:rPr sz="1800" dirty="0">
                <a:latin typeface="Arial"/>
                <a:cs typeface="Arial"/>
              </a:rPr>
              <a:t>identification </a:t>
            </a:r>
            <a:r>
              <a:rPr sz="1800" spc="-5" dirty="0">
                <a:latin typeface="Arial"/>
                <a:cs typeface="Arial"/>
              </a:rPr>
              <a:t>primarily </a:t>
            </a:r>
            <a:r>
              <a:rPr sz="1800" dirty="0">
                <a:latin typeface="Arial"/>
                <a:cs typeface="Arial"/>
              </a:rPr>
              <a:t>to be  spontaneous and </a:t>
            </a:r>
            <a:r>
              <a:rPr sz="1800" spc="-5" dirty="0">
                <a:latin typeface="Arial"/>
                <a:cs typeface="Arial"/>
              </a:rPr>
              <a:t>immediate </a:t>
            </a:r>
            <a:r>
              <a:rPr sz="1800" dirty="0">
                <a:latin typeface="Arial"/>
                <a:cs typeface="Arial"/>
              </a:rPr>
              <a:t>‘recognition’  of the acts and their </a:t>
            </a:r>
            <a:r>
              <a:rPr sz="1800" spc="-5" dirty="0">
                <a:latin typeface="Arial"/>
                <a:cs typeface="Arial"/>
              </a:rPr>
              <a:t>meanings </a:t>
            </a:r>
            <a:r>
              <a:rPr sz="1800" dirty="0">
                <a:latin typeface="Arial"/>
                <a:cs typeface="Arial"/>
              </a:rPr>
              <a:t>in</a:t>
            </a:r>
            <a:r>
              <a:rPr sz="1800" spc="-130" dirty="0">
                <a:latin typeface="Arial"/>
                <a:cs typeface="Arial"/>
              </a:rPr>
              <a:t> </a:t>
            </a:r>
            <a:r>
              <a:rPr sz="1800" dirty="0">
                <a:latin typeface="Arial"/>
                <a:cs typeface="Arial"/>
              </a:rPr>
              <a:t>everyday  life”</a:t>
            </a:r>
            <a:endParaRPr sz="1800">
              <a:latin typeface="Arial"/>
              <a:cs typeface="Arial"/>
            </a:endParaRPr>
          </a:p>
        </p:txBody>
      </p:sp>
      <p:sp>
        <p:nvSpPr>
          <p:cNvPr id="12" name="object 12"/>
          <p:cNvSpPr/>
          <p:nvPr/>
        </p:nvSpPr>
        <p:spPr>
          <a:xfrm>
            <a:off x="4831080" y="3139439"/>
            <a:ext cx="890016" cy="316991"/>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876800" y="3276600"/>
            <a:ext cx="661035" cy="1905"/>
          </a:xfrm>
          <a:custGeom>
            <a:avLst/>
            <a:gdLst/>
            <a:ahLst/>
            <a:cxnLst/>
            <a:rect l="l" t="t" r="r" b="b"/>
            <a:pathLst>
              <a:path w="661035" h="1904">
                <a:moveTo>
                  <a:pt x="0" y="0"/>
                </a:moveTo>
                <a:lnTo>
                  <a:pt x="660654" y="1524"/>
                </a:lnTo>
              </a:path>
            </a:pathLst>
          </a:custGeom>
          <a:ln w="25400">
            <a:solidFill>
              <a:srgbClr val="000000"/>
            </a:solidFill>
          </a:ln>
        </p:spPr>
        <p:txBody>
          <a:bodyPr wrap="square" lIns="0" tIns="0" rIns="0" bIns="0" rtlCol="0"/>
          <a:lstStyle/>
          <a:p>
            <a:endParaRPr/>
          </a:p>
        </p:txBody>
      </p:sp>
      <p:sp>
        <p:nvSpPr>
          <p:cNvPr id="14" name="object 14"/>
          <p:cNvSpPr/>
          <p:nvPr/>
        </p:nvSpPr>
        <p:spPr>
          <a:xfrm>
            <a:off x="5461143" y="3233498"/>
            <a:ext cx="76835" cy="88900"/>
          </a:xfrm>
          <a:custGeom>
            <a:avLst/>
            <a:gdLst/>
            <a:ahLst/>
            <a:cxnLst/>
            <a:rect l="l" t="t" r="r" b="b"/>
            <a:pathLst>
              <a:path w="76835" h="88900">
                <a:moveTo>
                  <a:pt x="215" y="0"/>
                </a:moveTo>
                <a:lnTo>
                  <a:pt x="76314" y="44627"/>
                </a:lnTo>
                <a:lnTo>
                  <a:pt x="0" y="88900"/>
                </a:lnTo>
              </a:path>
            </a:pathLst>
          </a:custGeom>
          <a:ln w="25400">
            <a:solidFill>
              <a:srgbClr val="000000"/>
            </a:solidFill>
          </a:ln>
        </p:spPr>
        <p:txBody>
          <a:bodyPr wrap="square" lIns="0" tIns="0" rIns="0" bIns="0" rtlCol="0"/>
          <a:lstStyle/>
          <a:p>
            <a:endParaRPr/>
          </a:p>
        </p:txBody>
      </p:sp>
      <p:sp>
        <p:nvSpPr>
          <p:cNvPr id="15" name="object 15"/>
          <p:cNvSpPr/>
          <p:nvPr/>
        </p:nvSpPr>
        <p:spPr>
          <a:xfrm>
            <a:off x="5586983" y="2709671"/>
            <a:ext cx="3304031" cy="124967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5559551" y="2673095"/>
            <a:ext cx="3410711" cy="1255775"/>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5638800" y="2743200"/>
            <a:ext cx="3200400" cy="1143000"/>
          </a:xfrm>
          <a:prstGeom prst="rect">
            <a:avLst/>
          </a:prstGeom>
          <a:blipFill>
            <a:blip r:embed="rId11" cstate="print"/>
            <a:stretch>
              <a:fillRect/>
            </a:stretch>
          </a:blipFill>
        </p:spPr>
        <p:txBody>
          <a:bodyPr wrap="square" lIns="0" tIns="0" rIns="0" bIns="0" rtlCol="0"/>
          <a:lstStyle/>
          <a:p>
            <a:endParaRPr/>
          </a:p>
        </p:txBody>
      </p:sp>
      <p:sp>
        <p:nvSpPr>
          <p:cNvPr id="18" name="object 18"/>
          <p:cNvSpPr txBox="1"/>
          <p:nvPr/>
        </p:nvSpPr>
        <p:spPr>
          <a:xfrm>
            <a:off x="5638800" y="2743200"/>
            <a:ext cx="3200400" cy="1143000"/>
          </a:xfrm>
          <a:prstGeom prst="rect">
            <a:avLst/>
          </a:prstGeom>
          <a:ln w="12700">
            <a:solidFill>
              <a:srgbClr val="000000"/>
            </a:solidFill>
          </a:ln>
        </p:spPr>
        <p:txBody>
          <a:bodyPr vert="horz" wrap="square" lIns="0" tIns="14604" rIns="0" bIns="0" rtlCol="0">
            <a:spAutoFit/>
          </a:bodyPr>
          <a:lstStyle/>
          <a:p>
            <a:pPr marL="104139" marR="91440" algn="ctr">
              <a:lnSpc>
                <a:spcPct val="99600"/>
              </a:lnSpc>
              <a:spcBef>
                <a:spcPts val="114"/>
              </a:spcBef>
            </a:pPr>
            <a:r>
              <a:rPr sz="1800" dirty="0">
                <a:latin typeface="Arial"/>
                <a:cs typeface="Arial"/>
              </a:rPr>
              <a:t>This </a:t>
            </a:r>
            <a:r>
              <a:rPr sz="1800" spc="-5" dirty="0">
                <a:latin typeface="Arial"/>
                <a:cs typeface="Arial"/>
              </a:rPr>
              <a:t>imaginative</a:t>
            </a:r>
            <a:r>
              <a:rPr sz="1800" spc="-50" dirty="0">
                <a:latin typeface="Arial"/>
                <a:cs typeface="Arial"/>
              </a:rPr>
              <a:t> </a:t>
            </a:r>
            <a:r>
              <a:rPr sz="1800" dirty="0">
                <a:latin typeface="Arial"/>
                <a:cs typeface="Arial"/>
              </a:rPr>
              <a:t>identification  is processed </a:t>
            </a:r>
            <a:r>
              <a:rPr sz="1800" spc="-5" dirty="0">
                <a:latin typeface="Arial"/>
                <a:cs typeface="Arial"/>
              </a:rPr>
              <a:t>through rule-  </a:t>
            </a:r>
            <a:r>
              <a:rPr sz="1800" dirty="0">
                <a:latin typeface="Arial"/>
                <a:cs typeface="Arial"/>
              </a:rPr>
              <a:t>governed strategy </a:t>
            </a:r>
            <a:r>
              <a:rPr sz="1800" spc="-5" dirty="0">
                <a:latin typeface="Arial"/>
                <a:cs typeface="Arial"/>
              </a:rPr>
              <a:t>within </a:t>
            </a:r>
            <a:r>
              <a:rPr sz="1800" dirty="0">
                <a:latin typeface="Arial"/>
                <a:cs typeface="Arial"/>
              </a:rPr>
              <a:t>a  shared</a:t>
            </a:r>
            <a:r>
              <a:rPr sz="1800" spc="-70" dirty="0">
                <a:latin typeface="Arial"/>
                <a:cs typeface="Arial"/>
              </a:rPr>
              <a:t> </a:t>
            </a:r>
            <a:r>
              <a:rPr sz="1800" dirty="0">
                <a:latin typeface="Arial"/>
                <a:cs typeface="Arial"/>
              </a:rPr>
              <a:t>culture</a:t>
            </a:r>
            <a:r>
              <a:rPr sz="1800" dirty="0">
                <a:latin typeface="Calibri"/>
                <a:cs typeface="Calibri"/>
              </a:rPr>
              <a:t>.</a:t>
            </a:r>
            <a:endParaRPr sz="1800">
              <a:latin typeface="Calibri"/>
              <a:cs typeface="Calibri"/>
            </a:endParaRPr>
          </a:p>
        </p:txBody>
      </p:sp>
      <p:sp>
        <p:nvSpPr>
          <p:cNvPr id="19" name="object 19"/>
          <p:cNvSpPr/>
          <p:nvPr/>
        </p:nvSpPr>
        <p:spPr>
          <a:xfrm>
            <a:off x="862583" y="4538471"/>
            <a:ext cx="3456431" cy="1021079"/>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920495" y="4526279"/>
            <a:ext cx="3398519" cy="981455"/>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914400" y="4572000"/>
            <a:ext cx="3352800" cy="914400"/>
          </a:xfrm>
          <a:prstGeom prst="rect">
            <a:avLst/>
          </a:prstGeom>
          <a:blipFill>
            <a:blip r:embed="rId14" cstate="print"/>
            <a:stretch>
              <a:fillRect/>
            </a:stretch>
          </a:blipFill>
        </p:spPr>
        <p:txBody>
          <a:bodyPr wrap="square" lIns="0" tIns="0" rIns="0" bIns="0" rtlCol="0"/>
          <a:lstStyle/>
          <a:p>
            <a:endParaRPr/>
          </a:p>
        </p:txBody>
      </p:sp>
      <p:sp>
        <p:nvSpPr>
          <p:cNvPr id="22" name="object 22"/>
          <p:cNvSpPr txBox="1"/>
          <p:nvPr/>
        </p:nvSpPr>
        <p:spPr>
          <a:xfrm>
            <a:off x="914400" y="4572000"/>
            <a:ext cx="3352800" cy="914400"/>
          </a:xfrm>
          <a:prstGeom prst="rect">
            <a:avLst/>
          </a:prstGeom>
          <a:ln w="12700">
            <a:solidFill>
              <a:srgbClr val="4A7EBB"/>
            </a:solidFill>
          </a:ln>
        </p:spPr>
        <p:txBody>
          <a:bodyPr vert="horz" wrap="square" lIns="0" tIns="36195" rIns="0" bIns="0" rtlCol="0">
            <a:spAutoFit/>
          </a:bodyPr>
          <a:lstStyle/>
          <a:p>
            <a:pPr marL="189230" marR="181610" indent="635" algn="ctr">
              <a:lnSpc>
                <a:spcPct val="100000"/>
              </a:lnSpc>
              <a:spcBef>
                <a:spcPts val="285"/>
              </a:spcBef>
            </a:pPr>
            <a:r>
              <a:rPr sz="1800" dirty="0">
                <a:latin typeface="Arial"/>
                <a:cs typeface="Arial"/>
              </a:rPr>
              <a:t>It is possible only </a:t>
            </a:r>
            <a:r>
              <a:rPr sz="1800" spc="-5" dirty="0">
                <a:latin typeface="Arial"/>
                <a:cs typeface="Arial"/>
              </a:rPr>
              <a:t>when </a:t>
            </a:r>
            <a:r>
              <a:rPr sz="1800" dirty="0">
                <a:latin typeface="Arial"/>
                <a:cs typeface="Arial"/>
              </a:rPr>
              <a:t>both  observer and observed</a:t>
            </a:r>
            <a:r>
              <a:rPr sz="1800" spc="-160" dirty="0">
                <a:latin typeface="Arial"/>
                <a:cs typeface="Arial"/>
              </a:rPr>
              <a:t> </a:t>
            </a:r>
            <a:r>
              <a:rPr sz="1800" dirty="0">
                <a:latin typeface="Arial"/>
                <a:cs typeface="Arial"/>
              </a:rPr>
              <a:t>share  culture.</a:t>
            </a:r>
            <a:endParaRPr sz="1800">
              <a:latin typeface="Arial"/>
              <a:cs typeface="Arial"/>
            </a:endParaRPr>
          </a:p>
        </p:txBody>
      </p:sp>
      <p:sp>
        <p:nvSpPr>
          <p:cNvPr id="23" name="object 23"/>
          <p:cNvSpPr/>
          <p:nvPr/>
        </p:nvSpPr>
        <p:spPr>
          <a:xfrm>
            <a:off x="4261103" y="4002023"/>
            <a:ext cx="3255263" cy="1130807"/>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4443691" y="4038600"/>
            <a:ext cx="3024505" cy="907415"/>
          </a:xfrm>
          <a:custGeom>
            <a:avLst/>
            <a:gdLst/>
            <a:ahLst/>
            <a:cxnLst/>
            <a:rect l="l" t="t" r="r" b="b"/>
            <a:pathLst>
              <a:path w="3024504" h="907414">
                <a:moveTo>
                  <a:pt x="3023908" y="0"/>
                </a:moveTo>
                <a:lnTo>
                  <a:pt x="0" y="907173"/>
                </a:lnTo>
              </a:path>
            </a:pathLst>
          </a:custGeom>
          <a:ln w="25400">
            <a:solidFill>
              <a:srgbClr val="4F81BD"/>
            </a:solidFill>
          </a:ln>
        </p:spPr>
        <p:txBody>
          <a:bodyPr wrap="square" lIns="0" tIns="0" rIns="0" bIns="0" rtlCol="0"/>
          <a:lstStyle/>
          <a:p>
            <a:endParaRPr/>
          </a:p>
        </p:txBody>
      </p:sp>
      <p:sp>
        <p:nvSpPr>
          <p:cNvPr id="25" name="object 25"/>
          <p:cNvSpPr/>
          <p:nvPr/>
        </p:nvSpPr>
        <p:spPr>
          <a:xfrm>
            <a:off x="4443681" y="4881294"/>
            <a:ext cx="86360" cy="85725"/>
          </a:xfrm>
          <a:custGeom>
            <a:avLst/>
            <a:gdLst/>
            <a:ahLst/>
            <a:cxnLst/>
            <a:rect l="l" t="t" r="r" b="b"/>
            <a:pathLst>
              <a:path w="86360" h="85725">
                <a:moveTo>
                  <a:pt x="85763" y="85153"/>
                </a:moveTo>
                <a:lnTo>
                  <a:pt x="0" y="64477"/>
                </a:lnTo>
                <a:lnTo>
                  <a:pt x="60210" y="0"/>
                </a:lnTo>
              </a:path>
            </a:pathLst>
          </a:custGeom>
          <a:ln w="25400">
            <a:solidFill>
              <a:srgbClr val="4F81BD"/>
            </a:solidFill>
          </a:ln>
        </p:spPr>
        <p:txBody>
          <a:bodyPr wrap="square" lIns="0" tIns="0" rIns="0" bIns="0" rtlCol="0"/>
          <a:lstStyle/>
          <a:p>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86583" y="423671"/>
            <a:ext cx="4751831" cy="10972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05199" y="469391"/>
            <a:ext cx="2566415" cy="9144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38400" y="457200"/>
            <a:ext cx="4648198" cy="9906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438400" y="457200"/>
            <a:ext cx="4648200" cy="991235"/>
          </a:xfrm>
          <a:custGeom>
            <a:avLst/>
            <a:gdLst/>
            <a:ahLst/>
            <a:cxnLst/>
            <a:rect l="l" t="t" r="r" b="b"/>
            <a:pathLst>
              <a:path w="4648200" h="991235">
                <a:moveTo>
                  <a:pt x="0" y="495300"/>
                </a:moveTo>
                <a:lnTo>
                  <a:pt x="10236" y="448505"/>
                </a:lnTo>
                <a:lnTo>
                  <a:pt x="40334" y="402940"/>
                </a:lnTo>
                <a:lnTo>
                  <a:pt x="70980" y="373344"/>
                </a:lnTo>
                <a:lnTo>
                  <a:pt x="109772" y="344440"/>
                </a:lnTo>
                <a:lnTo>
                  <a:pt x="156438" y="316285"/>
                </a:lnTo>
                <a:lnTo>
                  <a:pt x="210706" y="288938"/>
                </a:lnTo>
                <a:lnTo>
                  <a:pt x="272305" y="262457"/>
                </a:lnTo>
                <a:lnTo>
                  <a:pt x="340960" y="236900"/>
                </a:lnTo>
                <a:lnTo>
                  <a:pt x="377849" y="224486"/>
                </a:lnTo>
                <a:lnTo>
                  <a:pt x="416401" y="212325"/>
                </a:lnTo>
                <a:lnTo>
                  <a:pt x="456581" y="200423"/>
                </a:lnTo>
                <a:lnTo>
                  <a:pt x="498355" y="188789"/>
                </a:lnTo>
                <a:lnTo>
                  <a:pt x="541689" y="177429"/>
                </a:lnTo>
                <a:lnTo>
                  <a:pt x="586550" y="166352"/>
                </a:lnTo>
                <a:lnTo>
                  <a:pt x="632902" y="155563"/>
                </a:lnTo>
                <a:lnTo>
                  <a:pt x="680713" y="145070"/>
                </a:lnTo>
                <a:lnTo>
                  <a:pt x="729948" y="134881"/>
                </a:lnTo>
                <a:lnTo>
                  <a:pt x="780573" y="125002"/>
                </a:lnTo>
                <a:lnTo>
                  <a:pt x="832554" y="115442"/>
                </a:lnTo>
                <a:lnTo>
                  <a:pt x="885856" y="106207"/>
                </a:lnTo>
                <a:lnTo>
                  <a:pt x="940447" y="97304"/>
                </a:lnTo>
                <a:lnTo>
                  <a:pt x="996292" y="88741"/>
                </a:lnTo>
                <a:lnTo>
                  <a:pt x="1053356" y="80525"/>
                </a:lnTo>
                <a:lnTo>
                  <a:pt x="1111607" y="72663"/>
                </a:lnTo>
                <a:lnTo>
                  <a:pt x="1171009" y="65163"/>
                </a:lnTo>
                <a:lnTo>
                  <a:pt x="1231529" y="58032"/>
                </a:lnTo>
                <a:lnTo>
                  <a:pt x="1293133" y="51277"/>
                </a:lnTo>
                <a:lnTo>
                  <a:pt x="1355786" y="44904"/>
                </a:lnTo>
                <a:lnTo>
                  <a:pt x="1419455" y="38923"/>
                </a:lnTo>
                <a:lnTo>
                  <a:pt x="1484106" y="33339"/>
                </a:lnTo>
                <a:lnTo>
                  <a:pt x="1549705" y="28160"/>
                </a:lnTo>
                <a:lnTo>
                  <a:pt x="1616217" y="23394"/>
                </a:lnTo>
                <a:lnTo>
                  <a:pt x="1683609" y="19047"/>
                </a:lnTo>
                <a:lnTo>
                  <a:pt x="1751846" y="15127"/>
                </a:lnTo>
                <a:lnTo>
                  <a:pt x="1820895" y="11640"/>
                </a:lnTo>
                <a:lnTo>
                  <a:pt x="1890721" y="8595"/>
                </a:lnTo>
                <a:lnTo>
                  <a:pt x="1961291" y="5999"/>
                </a:lnTo>
                <a:lnTo>
                  <a:pt x="2032570" y="3859"/>
                </a:lnTo>
                <a:lnTo>
                  <a:pt x="2104524" y="2181"/>
                </a:lnTo>
                <a:lnTo>
                  <a:pt x="2177120" y="974"/>
                </a:lnTo>
                <a:lnTo>
                  <a:pt x="2250323" y="244"/>
                </a:lnTo>
                <a:lnTo>
                  <a:pt x="2324100" y="0"/>
                </a:lnTo>
                <a:lnTo>
                  <a:pt x="2397876" y="244"/>
                </a:lnTo>
                <a:lnTo>
                  <a:pt x="2471079" y="974"/>
                </a:lnTo>
                <a:lnTo>
                  <a:pt x="2543675" y="2181"/>
                </a:lnTo>
                <a:lnTo>
                  <a:pt x="2615629" y="3859"/>
                </a:lnTo>
                <a:lnTo>
                  <a:pt x="2686908" y="5999"/>
                </a:lnTo>
                <a:lnTo>
                  <a:pt x="2757478" y="8595"/>
                </a:lnTo>
                <a:lnTo>
                  <a:pt x="2827304" y="11640"/>
                </a:lnTo>
                <a:lnTo>
                  <a:pt x="2896353" y="15127"/>
                </a:lnTo>
                <a:lnTo>
                  <a:pt x="2964590" y="19047"/>
                </a:lnTo>
                <a:lnTo>
                  <a:pt x="3031982" y="23394"/>
                </a:lnTo>
                <a:lnTo>
                  <a:pt x="3098494" y="28160"/>
                </a:lnTo>
                <a:lnTo>
                  <a:pt x="3164093" y="33339"/>
                </a:lnTo>
                <a:lnTo>
                  <a:pt x="3228744" y="38923"/>
                </a:lnTo>
                <a:lnTo>
                  <a:pt x="3292413" y="44904"/>
                </a:lnTo>
                <a:lnTo>
                  <a:pt x="3355066" y="51277"/>
                </a:lnTo>
                <a:lnTo>
                  <a:pt x="3416670" y="58032"/>
                </a:lnTo>
                <a:lnTo>
                  <a:pt x="3477190" y="65163"/>
                </a:lnTo>
                <a:lnTo>
                  <a:pt x="3536592" y="72663"/>
                </a:lnTo>
                <a:lnTo>
                  <a:pt x="3594843" y="80525"/>
                </a:lnTo>
                <a:lnTo>
                  <a:pt x="3651907" y="88741"/>
                </a:lnTo>
                <a:lnTo>
                  <a:pt x="3707752" y="97304"/>
                </a:lnTo>
                <a:lnTo>
                  <a:pt x="3762343" y="106207"/>
                </a:lnTo>
                <a:lnTo>
                  <a:pt x="3815645" y="115442"/>
                </a:lnTo>
                <a:lnTo>
                  <a:pt x="3867626" y="125002"/>
                </a:lnTo>
                <a:lnTo>
                  <a:pt x="3918251" y="134881"/>
                </a:lnTo>
                <a:lnTo>
                  <a:pt x="3967486" y="145070"/>
                </a:lnTo>
                <a:lnTo>
                  <a:pt x="4015297" y="155563"/>
                </a:lnTo>
                <a:lnTo>
                  <a:pt x="4061649" y="166352"/>
                </a:lnTo>
                <a:lnTo>
                  <a:pt x="4106510" y="177429"/>
                </a:lnTo>
                <a:lnTo>
                  <a:pt x="4149844" y="188789"/>
                </a:lnTo>
                <a:lnTo>
                  <a:pt x="4191618" y="200423"/>
                </a:lnTo>
                <a:lnTo>
                  <a:pt x="4231798" y="212325"/>
                </a:lnTo>
                <a:lnTo>
                  <a:pt x="4270350" y="224486"/>
                </a:lnTo>
                <a:lnTo>
                  <a:pt x="4307239" y="236900"/>
                </a:lnTo>
                <a:lnTo>
                  <a:pt x="4375894" y="262457"/>
                </a:lnTo>
                <a:lnTo>
                  <a:pt x="4437493" y="288938"/>
                </a:lnTo>
                <a:lnTo>
                  <a:pt x="4491761" y="316285"/>
                </a:lnTo>
                <a:lnTo>
                  <a:pt x="4538427" y="344440"/>
                </a:lnTo>
                <a:lnTo>
                  <a:pt x="4577219" y="373344"/>
                </a:lnTo>
                <a:lnTo>
                  <a:pt x="4607865" y="402940"/>
                </a:lnTo>
                <a:lnTo>
                  <a:pt x="4637963" y="448505"/>
                </a:lnTo>
                <a:lnTo>
                  <a:pt x="4648200" y="495300"/>
                </a:lnTo>
                <a:lnTo>
                  <a:pt x="4647051" y="511023"/>
                </a:lnTo>
                <a:lnTo>
                  <a:pt x="4643627" y="526624"/>
                </a:lnTo>
                <a:lnTo>
                  <a:pt x="4620047" y="572623"/>
                </a:lnTo>
                <a:lnTo>
                  <a:pt x="4593577" y="602544"/>
                </a:lnTo>
                <a:lnTo>
                  <a:pt x="4558825" y="631803"/>
                </a:lnTo>
                <a:lnTo>
                  <a:pt x="4516061" y="660340"/>
                </a:lnTo>
                <a:lnTo>
                  <a:pt x="4465560" y="688099"/>
                </a:lnTo>
                <a:lnTo>
                  <a:pt x="4407593" y="715021"/>
                </a:lnTo>
                <a:lnTo>
                  <a:pt x="4342432" y="741048"/>
                </a:lnTo>
                <a:lnTo>
                  <a:pt x="4270350" y="766123"/>
                </a:lnTo>
                <a:lnTo>
                  <a:pt x="4231798" y="778284"/>
                </a:lnTo>
                <a:lnTo>
                  <a:pt x="4191618" y="790186"/>
                </a:lnTo>
                <a:lnTo>
                  <a:pt x="4149844" y="801820"/>
                </a:lnTo>
                <a:lnTo>
                  <a:pt x="4106510" y="813180"/>
                </a:lnTo>
                <a:lnTo>
                  <a:pt x="4061649" y="824258"/>
                </a:lnTo>
                <a:lnTo>
                  <a:pt x="4015297" y="835047"/>
                </a:lnTo>
                <a:lnTo>
                  <a:pt x="3967486" y="845540"/>
                </a:lnTo>
                <a:lnTo>
                  <a:pt x="3918251" y="855729"/>
                </a:lnTo>
                <a:lnTo>
                  <a:pt x="3867626" y="865608"/>
                </a:lnTo>
                <a:lnTo>
                  <a:pt x="3815645" y="875169"/>
                </a:lnTo>
                <a:lnTo>
                  <a:pt x="3762343" y="884404"/>
                </a:lnTo>
                <a:lnTo>
                  <a:pt x="3707752" y="893307"/>
                </a:lnTo>
                <a:lnTo>
                  <a:pt x="3651907" y="901870"/>
                </a:lnTo>
                <a:lnTo>
                  <a:pt x="3594843" y="910086"/>
                </a:lnTo>
                <a:lnTo>
                  <a:pt x="3536592" y="917948"/>
                </a:lnTo>
                <a:lnTo>
                  <a:pt x="3477190" y="925448"/>
                </a:lnTo>
                <a:lnTo>
                  <a:pt x="3416670" y="932579"/>
                </a:lnTo>
                <a:lnTo>
                  <a:pt x="3355066" y="939335"/>
                </a:lnTo>
                <a:lnTo>
                  <a:pt x="3292413" y="945707"/>
                </a:lnTo>
                <a:lnTo>
                  <a:pt x="3228744" y="951689"/>
                </a:lnTo>
                <a:lnTo>
                  <a:pt x="3164093" y="957273"/>
                </a:lnTo>
                <a:lnTo>
                  <a:pt x="3098494" y="962451"/>
                </a:lnTo>
                <a:lnTo>
                  <a:pt x="3031982" y="967218"/>
                </a:lnTo>
                <a:lnTo>
                  <a:pt x="2964590" y="971565"/>
                </a:lnTo>
                <a:lnTo>
                  <a:pt x="2896353" y="975485"/>
                </a:lnTo>
                <a:lnTo>
                  <a:pt x="2827304" y="978971"/>
                </a:lnTo>
                <a:lnTo>
                  <a:pt x="2757478" y="982016"/>
                </a:lnTo>
                <a:lnTo>
                  <a:pt x="2686908" y="984613"/>
                </a:lnTo>
                <a:lnTo>
                  <a:pt x="2615629" y="986753"/>
                </a:lnTo>
                <a:lnTo>
                  <a:pt x="2543675" y="988431"/>
                </a:lnTo>
                <a:lnTo>
                  <a:pt x="2471079" y="989638"/>
                </a:lnTo>
                <a:lnTo>
                  <a:pt x="2397876" y="990367"/>
                </a:lnTo>
                <a:lnTo>
                  <a:pt x="2324100" y="990612"/>
                </a:lnTo>
                <a:lnTo>
                  <a:pt x="2250323" y="990367"/>
                </a:lnTo>
                <a:lnTo>
                  <a:pt x="2177120" y="989638"/>
                </a:lnTo>
                <a:lnTo>
                  <a:pt x="2104524" y="988431"/>
                </a:lnTo>
                <a:lnTo>
                  <a:pt x="2032570" y="986753"/>
                </a:lnTo>
                <a:lnTo>
                  <a:pt x="1961291" y="984613"/>
                </a:lnTo>
                <a:lnTo>
                  <a:pt x="1890721" y="982016"/>
                </a:lnTo>
                <a:lnTo>
                  <a:pt x="1820895" y="978971"/>
                </a:lnTo>
                <a:lnTo>
                  <a:pt x="1751846" y="975485"/>
                </a:lnTo>
                <a:lnTo>
                  <a:pt x="1683609" y="971565"/>
                </a:lnTo>
                <a:lnTo>
                  <a:pt x="1616217" y="967218"/>
                </a:lnTo>
                <a:lnTo>
                  <a:pt x="1549705" y="962452"/>
                </a:lnTo>
                <a:lnTo>
                  <a:pt x="1484106" y="957273"/>
                </a:lnTo>
                <a:lnTo>
                  <a:pt x="1419455" y="951689"/>
                </a:lnTo>
                <a:lnTo>
                  <a:pt x="1355786" y="945707"/>
                </a:lnTo>
                <a:lnTo>
                  <a:pt x="1293133" y="939335"/>
                </a:lnTo>
                <a:lnTo>
                  <a:pt x="1231529" y="932580"/>
                </a:lnTo>
                <a:lnTo>
                  <a:pt x="1171009" y="925448"/>
                </a:lnTo>
                <a:lnTo>
                  <a:pt x="1111607" y="917948"/>
                </a:lnTo>
                <a:lnTo>
                  <a:pt x="1053356" y="910087"/>
                </a:lnTo>
                <a:lnTo>
                  <a:pt x="996292" y="901871"/>
                </a:lnTo>
                <a:lnTo>
                  <a:pt x="940447" y="893308"/>
                </a:lnTo>
                <a:lnTo>
                  <a:pt x="885856" y="884405"/>
                </a:lnTo>
                <a:lnTo>
                  <a:pt x="832554" y="875170"/>
                </a:lnTo>
                <a:lnTo>
                  <a:pt x="780573" y="865609"/>
                </a:lnTo>
                <a:lnTo>
                  <a:pt x="729948" y="855731"/>
                </a:lnTo>
                <a:lnTo>
                  <a:pt x="680713" y="845542"/>
                </a:lnTo>
                <a:lnTo>
                  <a:pt x="632902" y="835049"/>
                </a:lnTo>
                <a:lnTo>
                  <a:pt x="586550" y="824260"/>
                </a:lnTo>
                <a:lnTo>
                  <a:pt x="541689" y="813182"/>
                </a:lnTo>
                <a:lnTo>
                  <a:pt x="498355" y="801823"/>
                </a:lnTo>
                <a:lnTo>
                  <a:pt x="456581" y="790188"/>
                </a:lnTo>
                <a:lnTo>
                  <a:pt x="416401" y="778287"/>
                </a:lnTo>
                <a:lnTo>
                  <a:pt x="377849" y="766126"/>
                </a:lnTo>
                <a:lnTo>
                  <a:pt x="340960" y="753712"/>
                </a:lnTo>
                <a:lnTo>
                  <a:pt x="272305" y="728155"/>
                </a:lnTo>
                <a:lnTo>
                  <a:pt x="210706" y="701674"/>
                </a:lnTo>
                <a:lnTo>
                  <a:pt x="156438" y="674327"/>
                </a:lnTo>
                <a:lnTo>
                  <a:pt x="109772" y="646172"/>
                </a:lnTo>
                <a:lnTo>
                  <a:pt x="70980" y="617268"/>
                </a:lnTo>
                <a:lnTo>
                  <a:pt x="40334" y="587671"/>
                </a:lnTo>
                <a:lnTo>
                  <a:pt x="10236" y="542107"/>
                </a:lnTo>
                <a:lnTo>
                  <a:pt x="0" y="495312"/>
                </a:lnTo>
                <a:close/>
              </a:path>
            </a:pathLst>
          </a:custGeom>
          <a:ln w="12700">
            <a:solidFill>
              <a:srgbClr val="98B954"/>
            </a:solidFill>
          </a:ln>
        </p:spPr>
        <p:txBody>
          <a:bodyPr wrap="square" lIns="0" tIns="0" rIns="0" bIns="0" rtlCol="0"/>
          <a:lstStyle/>
          <a:p>
            <a:endParaRPr/>
          </a:p>
        </p:txBody>
      </p:sp>
      <p:sp>
        <p:nvSpPr>
          <p:cNvPr id="6" name="object 6"/>
          <p:cNvSpPr txBox="1">
            <a:spLocks noGrp="1"/>
          </p:cNvSpPr>
          <p:nvPr>
            <p:ph type="title"/>
          </p:nvPr>
        </p:nvSpPr>
        <p:spPr>
          <a:xfrm>
            <a:off x="3722147" y="561848"/>
            <a:ext cx="2075814" cy="756920"/>
          </a:xfrm>
          <a:prstGeom prst="rect">
            <a:avLst/>
          </a:prstGeom>
        </p:spPr>
        <p:txBody>
          <a:bodyPr vert="horz" wrap="square" lIns="0" tIns="12700" rIns="0" bIns="0" rtlCol="0">
            <a:spAutoFit/>
          </a:bodyPr>
          <a:lstStyle/>
          <a:p>
            <a:pPr marL="12700" marR="5080" indent="24130">
              <a:lnSpc>
                <a:spcPct val="100000"/>
              </a:lnSpc>
              <a:spcBef>
                <a:spcPts val="100"/>
              </a:spcBef>
            </a:pPr>
            <a:r>
              <a:rPr sz="2400" spc="-5" dirty="0">
                <a:latin typeface="Arial"/>
                <a:cs typeface="Arial"/>
              </a:rPr>
              <a:t>Rule-governed  Shared</a:t>
            </a:r>
            <a:r>
              <a:rPr sz="2400" spc="-75" dirty="0">
                <a:latin typeface="Arial"/>
                <a:cs typeface="Arial"/>
              </a:rPr>
              <a:t> </a:t>
            </a:r>
            <a:r>
              <a:rPr sz="2400" spc="-5" dirty="0">
                <a:latin typeface="Arial"/>
                <a:cs typeface="Arial"/>
              </a:rPr>
              <a:t>Culture</a:t>
            </a:r>
            <a:endParaRPr sz="2400">
              <a:latin typeface="Arial"/>
              <a:cs typeface="Arial"/>
            </a:endParaRPr>
          </a:p>
        </p:txBody>
      </p:sp>
      <p:sp>
        <p:nvSpPr>
          <p:cNvPr id="7" name="object 7"/>
          <p:cNvSpPr/>
          <p:nvPr/>
        </p:nvSpPr>
        <p:spPr>
          <a:xfrm>
            <a:off x="2356103" y="1487424"/>
            <a:ext cx="2420111" cy="135940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536939" y="1524000"/>
            <a:ext cx="2187575" cy="1131570"/>
          </a:xfrm>
          <a:custGeom>
            <a:avLst/>
            <a:gdLst/>
            <a:ahLst/>
            <a:cxnLst/>
            <a:rect l="l" t="t" r="r" b="b"/>
            <a:pathLst>
              <a:path w="2187575" h="1131570">
                <a:moveTo>
                  <a:pt x="2187460" y="0"/>
                </a:moveTo>
                <a:lnTo>
                  <a:pt x="0" y="1131443"/>
                </a:lnTo>
              </a:path>
            </a:pathLst>
          </a:custGeom>
          <a:ln w="25400">
            <a:solidFill>
              <a:srgbClr val="8064A2"/>
            </a:solidFill>
          </a:ln>
        </p:spPr>
        <p:txBody>
          <a:bodyPr wrap="square" lIns="0" tIns="0" rIns="0" bIns="0" rtlCol="0"/>
          <a:lstStyle/>
          <a:p>
            <a:endParaRPr/>
          </a:p>
        </p:txBody>
      </p:sp>
      <p:sp>
        <p:nvSpPr>
          <p:cNvPr id="9" name="object 9"/>
          <p:cNvSpPr/>
          <p:nvPr/>
        </p:nvSpPr>
        <p:spPr>
          <a:xfrm>
            <a:off x="2536937" y="2580960"/>
            <a:ext cx="88265" cy="79375"/>
          </a:xfrm>
          <a:custGeom>
            <a:avLst/>
            <a:gdLst/>
            <a:ahLst/>
            <a:cxnLst/>
            <a:rect l="l" t="t" r="r" b="b"/>
            <a:pathLst>
              <a:path w="88264" h="79375">
                <a:moveTo>
                  <a:pt x="88099" y="78955"/>
                </a:moveTo>
                <a:lnTo>
                  <a:pt x="0" y="74485"/>
                </a:lnTo>
                <a:lnTo>
                  <a:pt x="47256" y="0"/>
                </a:lnTo>
              </a:path>
            </a:pathLst>
          </a:custGeom>
          <a:ln w="25400">
            <a:solidFill>
              <a:srgbClr val="8064A2"/>
            </a:solidFill>
          </a:ln>
        </p:spPr>
        <p:txBody>
          <a:bodyPr wrap="square" lIns="0" tIns="0" rIns="0" bIns="0" rtlCol="0"/>
          <a:lstStyle/>
          <a:p>
            <a:endParaRPr/>
          </a:p>
        </p:txBody>
      </p:sp>
      <p:sp>
        <p:nvSpPr>
          <p:cNvPr id="10" name="object 10"/>
          <p:cNvSpPr/>
          <p:nvPr/>
        </p:nvSpPr>
        <p:spPr>
          <a:xfrm>
            <a:off x="4565903" y="1499615"/>
            <a:ext cx="316991" cy="1652015"/>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724450" y="1524000"/>
            <a:ext cx="3175" cy="1423035"/>
          </a:xfrm>
          <a:custGeom>
            <a:avLst/>
            <a:gdLst/>
            <a:ahLst/>
            <a:cxnLst/>
            <a:rect l="l" t="t" r="r" b="b"/>
            <a:pathLst>
              <a:path w="3175" h="1423035">
                <a:moveTo>
                  <a:pt x="3124" y="0"/>
                </a:moveTo>
                <a:lnTo>
                  <a:pt x="0" y="1422654"/>
                </a:lnTo>
              </a:path>
            </a:pathLst>
          </a:custGeom>
          <a:ln w="25400">
            <a:solidFill>
              <a:srgbClr val="4BACC6"/>
            </a:solidFill>
          </a:ln>
        </p:spPr>
        <p:txBody>
          <a:bodyPr wrap="square" lIns="0" tIns="0" rIns="0" bIns="0" rtlCol="0"/>
          <a:lstStyle/>
          <a:p>
            <a:endParaRPr/>
          </a:p>
        </p:txBody>
      </p:sp>
      <p:sp>
        <p:nvSpPr>
          <p:cNvPr id="12" name="object 12"/>
          <p:cNvSpPr/>
          <p:nvPr/>
        </p:nvSpPr>
        <p:spPr>
          <a:xfrm>
            <a:off x="4680168" y="2870358"/>
            <a:ext cx="88900" cy="76835"/>
          </a:xfrm>
          <a:custGeom>
            <a:avLst/>
            <a:gdLst/>
            <a:ahLst/>
            <a:cxnLst/>
            <a:rect l="l" t="t" r="r" b="b"/>
            <a:pathLst>
              <a:path w="88900" h="76835">
                <a:moveTo>
                  <a:pt x="88900" y="190"/>
                </a:moveTo>
                <a:lnTo>
                  <a:pt x="44284" y="76288"/>
                </a:lnTo>
                <a:lnTo>
                  <a:pt x="0" y="0"/>
                </a:lnTo>
              </a:path>
            </a:pathLst>
          </a:custGeom>
          <a:ln w="25400">
            <a:solidFill>
              <a:srgbClr val="4BACC6"/>
            </a:solidFill>
          </a:ln>
        </p:spPr>
        <p:txBody>
          <a:bodyPr wrap="square" lIns="0" tIns="0" rIns="0" bIns="0" rtlCol="0"/>
          <a:lstStyle/>
          <a:p>
            <a:endParaRPr/>
          </a:p>
        </p:txBody>
      </p:sp>
      <p:sp>
        <p:nvSpPr>
          <p:cNvPr id="13" name="object 13"/>
          <p:cNvSpPr/>
          <p:nvPr/>
        </p:nvSpPr>
        <p:spPr>
          <a:xfrm>
            <a:off x="4672583" y="1487424"/>
            <a:ext cx="2191511" cy="1283207"/>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724400" y="1524000"/>
            <a:ext cx="1959610" cy="1055370"/>
          </a:xfrm>
          <a:custGeom>
            <a:avLst/>
            <a:gdLst/>
            <a:ahLst/>
            <a:cxnLst/>
            <a:rect l="l" t="t" r="r" b="b"/>
            <a:pathLst>
              <a:path w="1959609" h="1055370">
                <a:moveTo>
                  <a:pt x="0" y="0"/>
                </a:moveTo>
                <a:lnTo>
                  <a:pt x="1959063" y="1054874"/>
                </a:lnTo>
              </a:path>
            </a:pathLst>
          </a:custGeom>
          <a:ln w="25400">
            <a:solidFill>
              <a:srgbClr val="F79646"/>
            </a:solidFill>
          </a:ln>
        </p:spPr>
        <p:txBody>
          <a:bodyPr wrap="square" lIns="0" tIns="0" rIns="0" bIns="0" rtlCol="0"/>
          <a:lstStyle/>
          <a:p>
            <a:endParaRPr/>
          </a:p>
        </p:txBody>
      </p:sp>
      <p:sp>
        <p:nvSpPr>
          <p:cNvPr id="15" name="object 15"/>
          <p:cNvSpPr/>
          <p:nvPr/>
        </p:nvSpPr>
        <p:spPr>
          <a:xfrm>
            <a:off x="6595294" y="2503611"/>
            <a:ext cx="88265" cy="78740"/>
          </a:xfrm>
          <a:custGeom>
            <a:avLst/>
            <a:gdLst/>
            <a:ahLst/>
            <a:cxnLst/>
            <a:rect l="l" t="t" r="r" b="b"/>
            <a:pathLst>
              <a:path w="88265" h="78739">
                <a:moveTo>
                  <a:pt x="42151" y="0"/>
                </a:moveTo>
                <a:lnTo>
                  <a:pt x="88163" y="75260"/>
                </a:lnTo>
                <a:lnTo>
                  <a:pt x="0" y="78270"/>
                </a:lnTo>
              </a:path>
            </a:pathLst>
          </a:custGeom>
          <a:ln w="25400">
            <a:solidFill>
              <a:srgbClr val="F79646"/>
            </a:solidFill>
          </a:ln>
        </p:spPr>
        <p:txBody>
          <a:bodyPr wrap="square" lIns="0" tIns="0" rIns="0" bIns="0" rtlCol="0"/>
          <a:lstStyle/>
          <a:p>
            <a:endParaRPr/>
          </a:p>
        </p:txBody>
      </p:sp>
      <p:sp>
        <p:nvSpPr>
          <p:cNvPr id="16" name="object 16"/>
          <p:cNvSpPr/>
          <p:nvPr/>
        </p:nvSpPr>
        <p:spPr>
          <a:xfrm>
            <a:off x="1319783" y="3090671"/>
            <a:ext cx="1703831" cy="71627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298448" y="3154679"/>
            <a:ext cx="1746503" cy="50901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371600" y="3124200"/>
            <a:ext cx="1600200" cy="609600"/>
          </a:xfrm>
          <a:prstGeom prst="rect">
            <a:avLst/>
          </a:prstGeom>
          <a:blipFill>
            <a:blip r:embed="rId10" cstate="print"/>
            <a:stretch>
              <a:fillRect/>
            </a:stretch>
          </a:blipFill>
        </p:spPr>
        <p:txBody>
          <a:bodyPr wrap="square" lIns="0" tIns="0" rIns="0" bIns="0" rtlCol="0"/>
          <a:lstStyle/>
          <a:p>
            <a:endParaRPr/>
          </a:p>
        </p:txBody>
      </p:sp>
      <p:sp>
        <p:nvSpPr>
          <p:cNvPr id="19" name="object 19"/>
          <p:cNvSpPr txBox="1"/>
          <p:nvPr/>
        </p:nvSpPr>
        <p:spPr>
          <a:xfrm>
            <a:off x="1371600" y="3124200"/>
            <a:ext cx="1600200" cy="609600"/>
          </a:xfrm>
          <a:prstGeom prst="rect">
            <a:avLst/>
          </a:prstGeom>
          <a:ln w="12700">
            <a:solidFill>
              <a:srgbClr val="7D60A0"/>
            </a:solidFill>
          </a:ln>
        </p:spPr>
        <p:txBody>
          <a:bodyPr vert="horz" wrap="square" lIns="0" tIns="125730" rIns="0" bIns="0" rtlCol="0">
            <a:spAutoFit/>
          </a:bodyPr>
          <a:lstStyle/>
          <a:p>
            <a:pPr marL="140335">
              <a:lnSpc>
                <a:spcPct val="100000"/>
              </a:lnSpc>
              <a:spcBef>
                <a:spcPts val="990"/>
              </a:spcBef>
            </a:pPr>
            <a:r>
              <a:rPr sz="2200" spc="-5" dirty="0">
                <a:latin typeface="Arial"/>
                <a:cs typeface="Arial"/>
              </a:rPr>
              <a:t>Relevance</a:t>
            </a:r>
            <a:endParaRPr sz="2200">
              <a:latin typeface="Arial"/>
              <a:cs typeface="Arial"/>
            </a:endParaRPr>
          </a:p>
        </p:txBody>
      </p:sp>
      <p:sp>
        <p:nvSpPr>
          <p:cNvPr id="20" name="object 20"/>
          <p:cNvSpPr/>
          <p:nvPr/>
        </p:nvSpPr>
        <p:spPr>
          <a:xfrm>
            <a:off x="3758183" y="3090671"/>
            <a:ext cx="1932431" cy="716279"/>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3724655" y="3154679"/>
            <a:ext cx="1996439" cy="50901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3810000" y="3124200"/>
            <a:ext cx="1828800" cy="609600"/>
          </a:xfrm>
          <a:prstGeom prst="rect">
            <a:avLst/>
          </a:prstGeom>
          <a:blipFill>
            <a:blip r:embed="rId13" cstate="print"/>
            <a:stretch>
              <a:fillRect/>
            </a:stretch>
          </a:blipFill>
        </p:spPr>
        <p:txBody>
          <a:bodyPr wrap="square" lIns="0" tIns="0" rIns="0" bIns="0" rtlCol="0"/>
          <a:lstStyle/>
          <a:p>
            <a:endParaRPr/>
          </a:p>
        </p:txBody>
      </p:sp>
      <p:sp>
        <p:nvSpPr>
          <p:cNvPr id="23" name="object 23"/>
          <p:cNvSpPr txBox="1"/>
          <p:nvPr/>
        </p:nvSpPr>
        <p:spPr>
          <a:xfrm>
            <a:off x="3810000" y="3124200"/>
            <a:ext cx="1828800" cy="609600"/>
          </a:xfrm>
          <a:prstGeom prst="rect">
            <a:avLst/>
          </a:prstGeom>
          <a:ln w="12700">
            <a:solidFill>
              <a:srgbClr val="46AAC5"/>
            </a:solidFill>
          </a:ln>
        </p:spPr>
        <p:txBody>
          <a:bodyPr vert="horz" wrap="square" lIns="0" tIns="125730" rIns="0" bIns="0" rtlCol="0">
            <a:spAutoFit/>
          </a:bodyPr>
          <a:lstStyle/>
          <a:p>
            <a:pPr marL="128270">
              <a:lnSpc>
                <a:spcPct val="100000"/>
              </a:lnSpc>
              <a:spcBef>
                <a:spcPts val="990"/>
              </a:spcBef>
            </a:pPr>
            <a:r>
              <a:rPr sz="2200" spc="-5" dirty="0">
                <a:latin typeface="Arial"/>
                <a:cs typeface="Arial"/>
              </a:rPr>
              <a:t>Acceptability</a:t>
            </a:r>
            <a:endParaRPr sz="2200">
              <a:latin typeface="Arial"/>
              <a:cs typeface="Arial"/>
            </a:endParaRPr>
          </a:p>
        </p:txBody>
      </p:sp>
      <p:sp>
        <p:nvSpPr>
          <p:cNvPr id="24" name="object 24"/>
          <p:cNvSpPr/>
          <p:nvPr/>
        </p:nvSpPr>
        <p:spPr>
          <a:xfrm>
            <a:off x="6425184" y="3090671"/>
            <a:ext cx="1475231" cy="716279"/>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6367272" y="3154679"/>
            <a:ext cx="1591055" cy="509016"/>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6477000" y="3124200"/>
            <a:ext cx="1371600" cy="609600"/>
          </a:xfrm>
          <a:prstGeom prst="rect">
            <a:avLst/>
          </a:prstGeom>
          <a:blipFill>
            <a:blip r:embed="rId16" cstate="print"/>
            <a:stretch>
              <a:fillRect/>
            </a:stretch>
          </a:blipFill>
        </p:spPr>
        <p:txBody>
          <a:bodyPr wrap="square" lIns="0" tIns="0" rIns="0" bIns="0" rtlCol="0"/>
          <a:lstStyle/>
          <a:p>
            <a:endParaRPr/>
          </a:p>
        </p:txBody>
      </p:sp>
      <p:sp>
        <p:nvSpPr>
          <p:cNvPr id="27" name="object 27"/>
          <p:cNvSpPr txBox="1"/>
          <p:nvPr/>
        </p:nvSpPr>
        <p:spPr>
          <a:xfrm>
            <a:off x="6477000" y="3124200"/>
            <a:ext cx="1371600" cy="609600"/>
          </a:xfrm>
          <a:prstGeom prst="rect">
            <a:avLst/>
          </a:prstGeom>
          <a:ln w="12700">
            <a:solidFill>
              <a:srgbClr val="F69240"/>
            </a:solidFill>
          </a:ln>
        </p:spPr>
        <p:txBody>
          <a:bodyPr vert="horz" wrap="square" lIns="0" tIns="125730" rIns="0" bIns="0" rtlCol="0">
            <a:spAutoFit/>
          </a:bodyPr>
          <a:lstStyle/>
          <a:p>
            <a:pPr marL="104139">
              <a:lnSpc>
                <a:spcPct val="100000"/>
              </a:lnSpc>
              <a:spcBef>
                <a:spcPts val="990"/>
              </a:spcBef>
            </a:pPr>
            <a:r>
              <a:rPr sz="2200" spc="-5" dirty="0">
                <a:latin typeface="Arial"/>
                <a:cs typeface="Arial"/>
              </a:rPr>
              <a:t>Elegance</a:t>
            </a:r>
            <a:endParaRPr sz="2200">
              <a:latin typeface="Arial"/>
              <a:cs typeface="Arial"/>
            </a:endParaRPr>
          </a:p>
        </p:txBody>
      </p:sp>
      <p:sp>
        <p:nvSpPr>
          <p:cNvPr id="28" name="object 28"/>
          <p:cNvSpPr/>
          <p:nvPr/>
        </p:nvSpPr>
        <p:spPr>
          <a:xfrm>
            <a:off x="2743212" y="4419625"/>
            <a:ext cx="4343387" cy="2098649"/>
          </a:xfrm>
          <a:prstGeom prst="rect">
            <a:avLst/>
          </a:prstGeom>
          <a:blipFill>
            <a:blip r:embed="rId17" cstate="print"/>
            <a:stretch>
              <a:fillRect/>
            </a:stretch>
          </a:blipFill>
        </p:spPr>
        <p:txBody>
          <a:bodyPr wrap="square" lIns="0" tIns="0" rIns="0" bIns="0" rtlCol="0"/>
          <a:lstStyle/>
          <a:p>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474980"/>
            <a:ext cx="7764780" cy="3355340"/>
          </a:xfrm>
          <a:prstGeom prst="rect">
            <a:avLst/>
          </a:prstGeom>
        </p:spPr>
        <p:txBody>
          <a:bodyPr vert="horz" wrap="square" lIns="0" tIns="13335" rIns="0" bIns="0" rtlCol="0">
            <a:spAutoFit/>
          </a:bodyPr>
          <a:lstStyle/>
          <a:p>
            <a:pPr marL="356870" marR="101600">
              <a:lnSpc>
                <a:spcPct val="100000"/>
              </a:lnSpc>
              <a:spcBef>
                <a:spcPts val="105"/>
              </a:spcBef>
            </a:pPr>
            <a:r>
              <a:rPr sz="2800" b="1" spc="-65" dirty="0">
                <a:latin typeface="Arial"/>
                <a:cs typeface="Arial"/>
              </a:rPr>
              <a:t>If </a:t>
            </a:r>
            <a:r>
              <a:rPr sz="2800" b="1" spc="-110" dirty="0">
                <a:latin typeface="Arial"/>
                <a:cs typeface="Arial"/>
              </a:rPr>
              <a:t>observer </a:t>
            </a:r>
            <a:r>
              <a:rPr sz="2800" b="1" spc="-90" dirty="0">
                <a:latin typeface="Arial"/>
                <a:cs typeface="Arial"/>
              </a:rPr>
              <a:t>and </a:t>
            </a:r>
            <a:r>
              <a:rPr sz="2800" b="1" spc="-110" dirty="0">
                <a:latin typeface="Arial"/>
                <a:cs typeface="Arial"/>
              </a:rPr>
              <a:t>observed </a:t>
            </a:r>
            <a:r>
              <a:rPr sz="2800" b="1" spc="-145" dirty="0">
                <a:latin typeface="Arial"/>
                <a:cs typeface="Arial"/>
              </a:rPr>
              <a:t>do </a:t>
            </a:r>
            <a:r>
              <a:rPr sz="2800" b="1" spc="-140" dirty="0">
                <a:latin typeface="Arial"/>
                <a:cs typeface="Arial"/>
              </a:rPr>
              <a:t>not </a:t>
            </a:r>
            <a:r>
              <a:rPr sz="2800" b="1" spc="-80" dirty="0">
                <a:latin typeface="Arial"/>
                <a:cs typeface="Arial"/>
              </a:rPr>
              <a:t>share </a:t>
            </a:r>
            <a:r>
              <a:rPr sz="2800" b="1" spc="-110" dirty="0">
                <a:latin typeface="Arial"/>
                <a:cs typeface="Arial"/>
              </a:rPr>
              <a:t>culture,  then:</a:t>
            </a:r>
            <a:endParaRPr sz="2800">
              <a:latin typeface="Arial"/>
              <a:cs typeface="Arial"/>
            </a:endParaRPr>
          </a:p>
          <a:p>
            <a:pPr>
              <a:lnSpc>
                <a:spcPct val="100000"/>
              </a:lnSpc>
              <a:spcBef>
                <a:spcPts val="40"/>
              </a:spcBef>
            </a:pPr>
            <a:endParaRPr sz="4050">
              <a:latin typeface="Times New Roman"/>
              <a:cs typeface="Times New Roman"/>
            </a:endParaRPr>
          </a:p>
          <a:p>
            <a:pPr marL="356870" indent="-344170">
              <a:lnSpc>
                <a:spcPct val="100000"/>
              </a:lnSpc>
              <a:buChar char="•"/>
              <a:tabLst>
                <a:tab pos="356870" algn="l"/>
                <a:tab pos="357505" algn="l"/>
              </a:tabLst>
            </a:pPr>
            <a:r>
              <a:rPr sz="2800" dirty="0">
                <a:latin typeface="Arial"/>
                <a:cs typeface="Arial"/>
              </a:rPr>
              <a:t>Observer </a:t>
            </a:r>
            <a:r>
              <a:rPr sz="2800" spc="-5" dirty="0">
                <a:latin typeface="Arial"/>
                <a:cs typeface="Arial"/>
              </a:rPr>
              <a:t>may </a:t>
            </a:r>
            <a:r>
              <a:rPr sz="2800" dirty="0">
                <a:latin typeface="Arial"/>
                <a:cs typeface="Arial"/>
              </a:rPr>
              <a:t>give a different </a:t>
            </a:r>
            <a:r>
              <a:rPr sz="2800" spc="-5" dirty="0">
                <a:latin typeface="Arial"/>
                <a:cs typeface="Arial"/>
              </a:rPr>
              <a:t>meaning,</a:t>
            </a:r>
            <a:r>
              <a:rPr sz="2800" spc="-90" dirty="0">
                <a:latin typeface="Arial"/>
                <a:cs typeface="Arial"/>
              </a:rPr>
              <a:t> </a:t>
            </a:r>
            <a:r>
              <a:rPr sz="2800" dirty="0">
                <a:latin typeface="Arial"/>
                <a:cs typeface="Arial"/>
              </a:rPr>
              <a:t>or</a:t>
            </a:r>
            <a:endParaRPr sz="2800">
              <a:latin typeface="Arial"/>
              <a:cs typeface="Arial"/>
            </a:endParaRPr>
          </a:p>
          <a:p>
            <a:pPr>
              <a:lnSpc>
                <a:spcPct val="100000"/>
              </a:lnSpc>
              <a:spcBef>
                <a:spcPts val="40"/>
              </a:spcBef>
              <a:buFont typeface="Arial"/>
              <a:buChar char="•"/>
            </a:pPr>
            <a:endParaRPr sz="4050">
              <a:latin typeface="Times New Roman"/>
              <a:cs typeface="Times New Roman"/>
            </a:endParaRPr>
          </a:p>
          <a:p>
            <a:pPr marL="356870" marR="5080" indent="-344170">
              <a:lnSpc>
                <a:spcPct val="100000"/>
              </a:lnSpc>
              <a:buChar char="•"/>
              <a:tabLst>
                <a:tab pos="356870" algn="l"/>
                <a:tab pos="357505" algn="l"/>
              </a:tabLst>
            </a:pPr>
            <a:r>
              <a:rPr sz="2800" dirty="0">
                <a:latin typeface="Arial"/>
                <a:cs typeface="Arial"/>
              </a:rPr>
              <a:t>Observed should get socialised into the </a:t>
            </a:r>
            <a:r>
              <a:rPr sz="2800" b="1" u="heavy" spc="-125" dirty="0">
                <a:latin typeface="Arial"/>
                <a:cs typeface="Arial"/>
              </a:rPr>
              <a:t>culture </a:t>
            </a:r>
            <a:r>
              <a:rPr sz="2800" b="1" spc="-125" dirty="0">
                <a:latin typeface="Arial"/>
                <a:cs typeface="Arial"/>
              </a:rPr>
              <a:t> </a:t>
            </a:r>
            <a:r>
              <a:rPr sz="2800" dirty="0">
                <a:latin typeface="Arial"/>
                <a:cs typeface="Arial"/>
              </a:rPr>
              <a:t>that the observer wants </a:t>
            </a:r>
            <a:r>
              <a:rPr sz="2800" spc="0" dirty="0">
                <a:latin typeface="Arial"/>
                <a:cs typeface="Arial"/>
              </a:rPr>
              <a:t>to</a:t>
            </a:r>
            <a:r>
              <a:rPr sz="2800" spc="-120" dirty="0">
                <a:latin typeface="Arial"/>
                <a:cs typeface="Arial"/>
              </a:rPr>
              <a:t> </a:t>
            </a:r>
            <a:r>
              <a:rPr sz="2800" dirty="0">
                <a:latin typeface="Arial"/>
                <a:cs typeface="Arial"/>
              </a:rPr>
              <a:t>study.</a:t>
            </a:r>
            <a:endParaRPr sz="2800">
              <a:latin typeface="Arial"/>
              <a:cs typeface="Arial"/>
            </a:endParaRPr>
          </a:p>
        </p:txBody>
      </p:sp>
      <p:sp>
        <p:nvSpPr>
          <p:cNvPr id="3" name="object 3"/>
          <p:cNvSpPr/>
          <p:nvPr/>
        </p:nvSpPr>
        <p:spPr>
          <a:xfrm>
            <a:off x="2819400" y="4876812"/>
            <a:ext cx="4038587" cy="17716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67</a:t>
            </a:fld>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535940" y="1133347"/>
            <a:ext cx="7933690" cy="3788410"/>
          </a:xfrm>
          <a:prstGeom prst="rect">
            <a:avLst/>
          </a:prstGeom>
        </p:spPr>
        <p:txBody>
          <a:bodyPr vert="horz" wrap="square" lIns="0" tIns="13335" rIns="0" bIns="0" rtlCol="0">
            <a:spAutoFit/>
          </a:bodyPr>
          <a:lstStyle/>
          <a:p>
            <a:pPr marL="356870">
              <a:lnSpc>
                <a:spcPct val="100000"/>
              </a:lnSpc>
              <a:spcBef>
                <a:spcPts val="105"/>
              </a:spcBef>
            </a:pPr>
            <a:r>
              <a:rPr sz="2800" b="1" spc="-105" dirty="0">
                <a:latin typeface="Arial"/>
                <a:cs typeface="Arial"/>
              </a:rPr>
              <a:t>Culture</a:t>
            </a:r>
            <a:r>
              <a:rPr sz="2800" b="1" spc="-114" dirty="0">
                <a:latin typeface="Arial"/>
                <a:cs typeface="Arial"/>
              </a:rPr>
              <a:t> </a:t>
            </a:r>
            <a:r>
              <a:rPr sz="2800" spc="-5" dirty="0">
                <a:latin typeface="Arial"/>
                <a:cs typeface="Arial"/>
              </a:rPr>
              <a:t>(Weber):</a:t>
            </a:r>
            <a:endParaRPr sz="2800">
              <a:latin typeface="Arial"/>
              <a:cs typeface="Arial"/>
            </a:endParaRPr>
          </a:p>
          <a:p>
            <a:pPr>
              <a:lnSpc>
                <a:spcPct val="100000"/>
              </a:lnSpc>
              <a:spcBef>
                <a:spcPts val="30"/>
              </a:spcBef>
            </a:pPr>
            <a:endParaRPr sz="4100">
              <a:latin typeface="Times New Roman"/>
              <a:cs typeface="Times New Roman"/>
            </a:endParaRPr>
          </a:p>
          <a:p>
            <a:pPr marL="356870" marR="5080" indent="-344170">
              <a:lnSpc>
                <a:spcPct val="100000"/>
              </a:lnSpc>
              <a:spcBef>
                <a:spcPts val="5"/>
              </a:spcBef>
              <a:buChar char="•"/>
              <a:tabLst>
                <a:tab pos="356870" algn="l"/>
                <a:tab pos="357505" algn="l"/>
              </a:tabLst>
            </a:pPr>
            <a:r>
              <a:rPr sz="2800" spc="-5" dirty="0">
                <a:latin typeface="Arial"/>
                <a:cs typeface="Arial"/>
              </a:rPr>
              <a:t>The </a:t>
            </a:r>
            <a:r>
              <a:rPr sz="2800" dirty="0">
                <a:latin typeface="Arial"/>
                <a:cs typeface="Arial"/>
              </a:rPr>
              <a:t>totality of </a:t>
            </a:r>
            <a:r>
              <a:rPr sz="2800" spc="-5" dirty="0">
                <a:latin typeface="Arial"/>
                <a:cs typeface="Arial"/>
              </a:rPr>
              <a:t>real </a:t>
            </a:r>
            <a:r>
              <a:rPr sz="2800" dirty="0">
                <a:latin typeface="Arial"/>
                <a:cs typeface="Arial"/>
              </a:rPr>
              <a:t>objects </a:t>
            </a:r>
            <a:r>
              <a:rPr sz="2800" spc="0" dirty="0">
                <a:latin typeface="Arial"/>
                <a:cs typeface="Arial"/>
              </a:rPr>
              <a:t>to </a:t>
            </a:r>
            <a:r>
              <a:rPr sz="2800" dirty="0">
                <a:latin typeface="Arial"/>
                <a:cs typeface="Arial"/>
              </a:rPr>
              <a:t>which </a:t>
            </a:r>
            <a:r>
              <a:rPr sz="2800" spc="-5" dirty="0">
                <a:latin typeface="Arial"/>
                <a:cs typeface="Arial"/>
              </a:rPr>
              <a:t>we </a:t>
            </a:r>
            <a:r>
              <a:rPr sz="2800" dirty="0">
                <a:latin typeface="Arial"/>
                <a:cs typeface="Arial"/>
              </a:rPr>
              <a:t>attach  </a:t>
            </a:r>
            <a:r>
              <a:rPr sz="2800" spc="-5" dirty="0">
                <a:latin typeface="Arial"/>
                <a:cs typeface="Arial"/>
              </a:rPr>
              <a:t>generally </a:t>
            </a:r>
            <a:r>
              <a:rPr sz="2800" dirty="0">
                <a:latin typeface="Arial"/>
                <a:cs typeface="Arial"/>
              </a:rPr>
              <a:t>acknowledged values or complexes of  </a:t>
            </a:r>
            <a:r>
              <a:rPr sz="2800" spc="-5" dirty="0">
                <a:latin typeface="Arial"/>
                <a:cs typeface="Arial"/>
              </a:rPr>
              <a:t>meaning </a:t>
            </a:r>
            <a:r>
              <a:rPr sz="2800" dirty="0">
                <a:latin typeface="Arial"/>
                <a:cs typeface="Arial"/>
              </a:rPr>
              <a:t>constituted by</a:t>
            </a:r>
            <a:r>
              <a:rPr sz="2800" spc="-95" dirty="0">
                <a:latin typeface="Arial"/>
                <a:cs typeface="Arial"/>
              </a:rPr>
              <a:t> </a:t>
            </a:r>
            <a:r>
              <a:rPr sz="2800" dirty="0">
                <a:latin typeface="Arial"/>
                <a:cs typeface="Arial"/>
              </a:rPr>
              <a:t>values.</a:t>
            </a:r>
            <a:endParaRPr sz="2800">
              <a:latin typeface="Arial"/>
              <a:cs typeface="Arial"/>
            </a:endParaRPr>
          </a:p>
          <a:p>
            <a:pPr>
              <a:lnSpc>
                <a:spcPct val="100000"/>
              </a:lnSpc>
              <a:spcBef>
                <a:spcPts val="45"/>
              </a:spcBef>
              <a:buFont typeface="Arial"/>
              <a:buChar char="•"/>
            </a:pPr>
            <a:endParaRPr sz="4050">
              <a:latin typeface="Times New Roman"/>
              <a:cs typeface="Times New Roman"/>
            </a:endParaRPr>
          </a:p>
          <a:p>
            <a:pPr marL="356870" marR="207010" indent="-344170">
              <a:lnSpc>
                <a:spcPct val="100000"/>
              </a:lnSpc>
              <a:buChar char="•"/>
              <a:tabLst>
                <a:tab pos="356870" algn="l"/>
                <a:tab pos="357505" algn="l"/>
              </a:tabLst>
            </a:pPr>
            <a:r>
              <a:rPr sz="2800" spc="-5" dirty="0">
                <a:latin typeface="Arial"/>
                <a:cs typeface="Arial"/>
              </a:rPr>
              <a:t>Culture </a:t>
            </a:r>
            <a:r>
              <a:rPr sz="2800" dirty="0">
                <a:latin typeface="Arial"/>
                <a:cs typeface="Arial"/>
              </a:rPr>
              <a:t>consists of </a:t>
            </a:r>
            <a:r>
              <a:rPr sz="2800" spc="-5" dirty="0">
                <a:latin typeface="Arial"/>
                <a:cs typeface="Arial"/>
              </a:rPr>
              <a:t>all </a:t>
            </a:r>
            <a:r>
              <a:rPr sz="2800" dirty="0">
                <a:latin typeface="Arial"/>
                <a:cs typeface="Arial"/>
              </a:rPr>
              <a:t>those </a:t>
            </a:r>
            <a:r>
              <a:rPr sz="2800" spc="-5" dirty="0">
                <a:latin typeface="Arial"/>
                <a:cs typeface="Arial"/>
              </a:rPr>
              <a:t>items </a:t>
            </a:r>
            <a:r>
              <a:rPr sz="2800" dirty="0">
                <a:latin typeface="Arial"/>
                <a:cs typeface="Arial"/>
              </a:rPr>
              <a:t>produced by  </a:t>
            </a:r>
            <a:r>
              <a:rPr sz="2800" spc="-5" dirty="0">
                <a:latin typeface="Arial"/>
                <a:cs typeface="Arial"/>
              </a:rPr>
              <a:t>human beings </a:t>
            </a:r>
            <a:r>
              <a:rPr sz="2800" dirty="0">
                <a:latin typeface="Arial"/>
                <a:cs typeface="Arial"/>
              </a:rPr>
              <a:t>for the </a:t>
            </a:r>
            <a:r>
              <a:rPr sz="2800" spc="0" dirty="0">
                <a:latin typeface="Arial"/>
                <a:cs typeface="Arial"/>
              </a:rPr>
              <a:t>sake </a:t>
            </a:r>
            <a:r>
              <a:rPr sz="2800" dirty="0">
                <a:latin typeface="Arial"/>
                <a:cs typeface="Arial"/>
              </a:rPr>
              <a:t>of</a:t>
            </a:r>
            <a:r>
              <a:rPr sz="2800" spc="-70" dirty="0">
                <a:latin typeface="Arial"/>
                <a:cs typeface="Arial"/>
              </a:rPr>
              <a:t> </a:t>
            </a:r>
            <a:r>
              <a:rPr sz="2800" dirty="0">
                <a:latin typeface="Arial"/>
                <a:cs typeface="Arial"/>
              </a:rPr>
              <a:t>value-ends.</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68</a:t>
            </a:fld>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810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810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459740" y="910844"/>
            <a:ext cx="8093709" cy="3355340"/>
          </a:xfrm>
          <a:prstGeom prst="rect">
            <a:avLst/>
          </a:prstGeom>
        </p:spPr>
        <p:txBody>
          <a:bodyPr vert="horz" wrap="square" lIns="0" tIns="13335" rIns="0" bIns="0" rtlCol="0">
            <a:spAutoFit/>
          </a:bodyPr>
          <a:lstStyle/>
          <a:p>
            <a:pPr marL="673735">
              <a:lnSpc>
                <a:spcPct val="100000"/>
              </a:lnSpc>
              <a:spcBef>
                <a:spcPts val="105"/>
              </a:spcBef>
            </a:pPr>
            <a:r>
              <a:rPr sz="2800" b="1" spc="-80" dirty="0">
                <a:latin typeface="Arial"/>
                <a:cs typeface="Arial"/>
              </a:rPr>
              <a:t>Verstehen </a:t>
            </a:r>
            <a:r>
              <a:rPr sz="2800" dirty="0">
                <a:latin typeface="Arial"/>
                <a:cs typeface="Arial"/>
              </a:rPr>
              <a:t>comprises </a:t>
            </a:r>
            <a:r>
              <a:rPr sz="2800" b="1" spc="-140" dirty="0">
                <a:latin typeface="Arial"/>
                <a:cs typeface="Arial"/>
              </a:rPr>
              <a:t>two</a:t>
            </a:r>
            <a:r>
              <a:rPr sz="2800" b="1" spc="-90" dirty="0">
                <a:latin typeface="Arial"/>
                <a:cs typeface="Arial"/>
              </a:rPr>
              <a:t> </a:t>
            </a:r>
            <a:r>
              <a:rPr sz="2800" dirty="0">
                <a:latin typeface="Arial"/>
                <a:cs typeface="Arial"/>
              </a:rPr>
              <a:t>things:</a:t>
            </a:r>
            <a:endParaRPr sz="2800">
              <a:latin typeface="Arial"/>
              <a:cs typeface="Arial"/>
            </a:endParaRPr>
          </a:p>
          <a:p>
            <a:pPr>
              <a:lnSpc>
                <a:spcPct val="100000"/>
              </a:lnSpc>
              <a:spcBef>
                <a:spcPts val="40"/>
              </a:spcBef>
            </a:pPr>
            <a:endParaRPr sz="4050">
              <a:latin typeface="Times New Roman"/>
              <a:cs typeface="Times New Roman"/>
            </a:endParaRPr>
          </a:p>
          <a:p>
            <a:pPr marL="673735" marR="181610" indent="-661035">
              <a:lnSpc>
                <a:spcPct val="100000"/>
              </a:lnSpc>
              <a:buAutoNum type="romanLcParenBoth"/>
              <a:tabLst>
                <a:tab pos="673735" algn="l"/>
                <a:tab pos="674370" algn="l"/>
              </a:tabLst>
            </a:pPr>
            <a:r>
              <a:rPr sz="2800" dirty="0">
                <a:latin typeface="Arial"/>
                <a:cs typeface="Arial"/>
              </a:rPr>
              <a:t>Imaginative identification is useful but </a:t>
            </a:r>
            <a:r>
              <a:rPr sz="2800" spc="-5" dirty="0">
                <a:latin typeface="Arial"/>
                <a:cs typeface="Arial"/>
              </a:rPr>
              <a:t>it </a:t>
            </a:r>
            <a:r>
              <a:rPr sz="2800" dirty="0">
                <a:latin typeface="Arial"/>
                <a:cs typeface="Arial"/>
              </a:rPr>
              <a:t>is not  an essential condition for a </a:t>
            </a:r>
            <a:r>
              <a:rPr sz="2800" spc="-5" dirty="0">
                <a:latin typeface="Arial"/>
                <a:cs typeface="Arial"/>
              </a:rPr>
              <a:t>meaningful</a:t>
            </a:r>
            <a:r>
              <a:rPr sz="2800" spc="-60" dirty="0">
                <a:latin typeface="Arial"/>
                <a:cs typeface="Arial"/>
              </a:rPr>
              <a:t> </a:t>
            </a:r>
            <a:r>
              <a:rPr sz="2800" dirty="0">
                <a:latin typeface="Arial"/>
                <a:cs typeface="Arial"/>
              </a:rPr>
              <a:t>action.</a:t>
            </a:r>
            <a:endParaRPr sz="2800">
              <a:latin typeface="Arial"/>
              <a:cs typeface="Arial"/>
            </a:endParaRPr>
          </a:p>
          <a:p>
            <a:pPr>
              <a:lnSpc>
                <a:spcPct val="100000"/>
              </a:lnSpc>
              <a:spcBef>
                <a:spcPts val="40"/>
              </a:spcBef>
              <a:buFont typeface="Arial"/>
              <a:buAutoNum type="romanLcParenBoth"/>
            </a:pPr>
            <a:endParaRPr sz="4050">
              <a:latin typeface="Times New Roman"/>
              <a:cs typeface="Times New Roman"/>
            </a:endParaRPr>
          </a:p>
          <a:p>
            <a:pPr marL="673735" marR="5080" indent="-661035">
              <a:lnSpc>
                <a:spcPct val="100000"/>
              </a:lnSpc>
              <a:buAutoNum type="romanLcParenBoth"/>
              <a:tabLst>
                <a:tab pos="673735" algn="l"/>
                <a:tab pos="674370" algn="l"/>
              </a:tabLst>
            </a:pPr>
            <a:r>
              <a:rPr sz="2800" dirty="0">
                <a:latin typeface="Arial"/>
                <a:cs typeface="Arial"/>
              </a:rPr>
              <a:t>Recognition of the rational connection between  </a:t>
            </a:r>
            <a:r>
              <a:rPr sz="2800" spc="-5" dirty="0">
                <a:latin typeface="Arial"/>
                <a:cs typeface="Arial"/>
              </a:rPr>
              <a:t>means </a:t>
            </a:r>
            <a:r>
              <a:rPr sz="2800" dirty="0">
                <a:latin typeface="Arial"/>
                <a:cs typeface="Arial"/>
              </a:rPr>
              <a:t>and</a:t>
            </a:r>
            <a:r>
              <a:rPr sz="2800" spc="-15" dirty="0">
                <a:latin typeface="Arial"/>
                <a:cs typeface="Arial"/>
              </a:rPr>
              <a:t> </a:t>
            </a:r>
            <a:r>
              <a:rPr sz="2800" dirty="0">
                <a:latin typeface="Arial"/>
                <a:cs typeface="Arial"/>
              </a:rPr>
              <a:t>ends.</a:t>
            </a:r>
            <a:endParaRPr sz="2800">
              <a:latin typeface="Arial"/>
              <a:cs typeface="Arial"/>
            </a:endParaRPr>
          </a:p>
        </p:txBody>
      </p:sp>
      <p:sp>
        <p:nvSpPr>
          <p:cNvPr id="5" name="object 5"/>
          <p:cNvSpPr/>
          <p:nvPr/>
        </p:nvSpPr>
        <p:spPr>
          <a:xfrm>
            <a:off x="7086600" y="4876799"/>
            <a:ext cx="1676400" cy="167640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814" y="493426"/>
            <a:ext cx="8549640" cy="406400"/>
          </a:xfrm>
          <a:prstGeom prst="rect">
            <a:avLst/>
          </a:prstGeom>
        </p:spPr>
        <p:txBody>
          <a:bodyPr vert="horz" wrap="square" lIns="0" tIns="12065" rIns="0" bIns="0" rtlCol="0">
            <a:spAutoFit/>
          </a:bodyPr>
          <a:lstStyle/>
          <a:p>
            <a:pPr marL="12700">
              <a:lnSpc>
                <a:spcPct val="100000"/>
              </a:lnSpc>
              <a:spcBef>
                <a:spcPts val="95"/>
              </a:spcBef>
            </a:pPr>
            <a:r>
              <a:rPr sz="2500" b="1" spc="-85" dirty="0">
                <a:latin typeface="Arial"/>
                <a:cs typeface="Arial"/>
              </a:rPr>
              <a:t>Key </a:t>
            </a:r>
            <a:r>
              <a:rPr sz="2500" b="1" spc="-95" dirty="0">
                <a:latin typeface="Arial"/>
                <a:cs typeface="Arial"/>
              </a:rPr>
              <a:t>Thinkers </a:t>
            </a:r>
            <a:r>
              <a:rPr sz="2500" b="1" spc="-135" dirty="0">
                <a:latin typeface="Arial"/>
                <a:cs typeface="Arial"/>
              </a:rPr>
              <a:t>in </a:t>
            </a:r>
            <a:r>
              <a:rPr sz="2500" b="1" spc="-80" dirty="0">
                <a:latin typeface="Arial"/>
                <a:cs typeface="Arial"/>
              </a:rPr>
              <a:t>the </a:t>
            </a:r>
            <a:r>
              <a:rPr sz="2500" b="1" spc="-95" dirty="0">
                <a:latin typeface="Arial"/>
                <a:cs typeface="Arial"/>
              </a:rPr>
              <a:t>Critical </a:t>
            </a:r>
            <a:r>
              <a:rPr sz="2500" b="1" spc="-100" dirty="0">
                <a:latin typeface="Arial"/>
                <a:cs typeface="Arial"/>
              </a:rPr>
              <a:t>Modernist </a:t>
            </a:r>
            <a:r>
              <a:rPr sz="2500" b="1" spc="-80" dirty="0">
                <a:latin typeface="Arial"/>
                <a:cs typeface="Arial"/>
              </a:rPr>
              <a:t>Paradigm </a:t>
            </a:r>
            <a:r>
              <a:rPr sz="2500" b="1" spc="-135" dirty="0">
                <a:latin typeface="Arial"/>
                <a:cs typeface="Arial"/>
              </a:rPr>
              <a:t>in</a:t>
            </a:r>
            <a:r>
              <a:rPr sz="2500" b="1" spc="204" dirty="0">
                <a:latin typeface="Arial"/>
                <a:cs typeface="Arial"/>
              </a:rPr>
              <a:t> </a:t>
            </a:r>
            <a:r>
              <a:rPr sz="2500" b="1" spc="-120" dirty="0">
                <a:latin typeface="Arial"/>
                <a:cs typeface="Arial"/>
              </a:rPr>
              <a:t>Sociology</a:t>
            </a:r>
            <a:endParaRPr sz="2500">
              <a:latin typeface="Arial"/>
              <a:cs typeface="Arial"/>
            </a:endParaRPr>
          </a:p>
        </p:txBody>
      </p:sp>
      <p:sp>
        <p:nvSpPr>
          <p:cNvPr id="3" name="object 3"/>
          <p:cNvSpPr/>
          <p:nvPr/>
        </p:nvSpPr>
        <p:spPr>
          <a:xfrm>
            <a:off x="865632" y="1411223"/>
            <a:ext cx="6141720" cy="50596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417559" y="6463728"/>
            <a:ext cx="2044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7</a:t>
            </a:fld>
            <a:endParaRPr sz="12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6980" y="398779"/>
            <a:ext cx="6670040" cy="512445"/>
          </a:xfrm>
          <a:prstGeom prst="rect">
            <a:avLst/>
          </a:prstGeom>
        </p:spPr>
        <p:txBody>
          <a:bodyPr vert="horz" wrap="square" lIns="0" tIns="11430" rIns="0" bIns="0" rtlCol="0">
            <a:spAutoFit/>
          </a:bodyPr>
          <a:lstStyle/>
          <a:p>
            <a:pPr marL="12700">
              <a:lnSpc>
                <a:spcPct val="100000"/>
              </a:lnSpc>
              <a:spcBef>
                <a:spcPts val="90"/>
              </a:spcBef>
            </a:pPr>
            <a:r>
              <a:rPr sz="3200" b="1" spc="-125" dirty="0">
                <a:latin typeface="Arial"/>
                <a:cs typeface="Arial"/>
              </a:rPr>
              <a:t>Indirect </a:t>
            </a:r>
            <a:r>
              <a:rPr sz="3200" b="1" spc="-105" dirty="0">
                <a:latin typeface="Arial"/>
                <a:cs typeface="Arial"/>
              </a:rPr>
              <a:t>(Explanatory)</a:t>
            </a:r>
            <a:r>
              <a:rPr sz="3200" b="1" spc="-90" dirty="0">
                <a:latin typeface="Arial"/>
                <a:cs typeface="Arial"/>
              </a:rPr>
              <a:t> </a:t>
            </a:r>
            <a:r>
              <a:rPr sz="3200" b="1" spc="-125" dirty="0">
                <a:latin typeface="Arial"/>
                <a:cs typeface="Arial"/>
              </a:rPr>
              <a:t>Understanding</a:t>
            </a:r>
            <a:endParaRPr sz="3200">
              <a:latin typeface="Arial"/>
              <a:cs typeface="Arial"/>
            </a:endParaRPr>
          </a:p>
        </p:txBody>
      </p:sp>
      <p:sp>
        <p:nvSpPr>
          <p:cNvPr id="3" name="object 3"/>
          <p:cNvSpPr/>
          <p:nvPr/>
        </p:nvSpPr>
        <p:spPr>
          <a:xfrm>
            <a:off x="2356103" y="1030224"/>
            <a:ext cx="2267711" cy="120700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37256" y="1066800"/>
            <a:ext cx="2035175" cy="979805"/>
          </a:xfrm>
          <a:custGeom>
            <a:avLst/>
            <a:gdLst/>
            <a:ahLst/>
            <a:cxnLst/>
            <a:rect l="l" t="t" r="r" b="b"/>
            <a:pathLst>
              <a:path w="2035175" h="979805">
                <a:moveTo>
                  <a:pt x="2034743" y="0"/>
                </a:moveTo>
                <a:lnTo>
                  <a:pt x="0" y="979690"/>
                </a:lnTo>
              </a:path>
            </a:pathLst>
          </a:custGeom>
          <a:ln w="25400">
            <a:solidFill>
              <a:srgbClr val="9BBB59"/>
            </a:solidFill>
          </a:ln>
        </p:spPr>
        <p:txBody>
          <a:bodyPr wrap="square" lIns="0" tIns="0" rIns="0" bIns="0" rtlCol="0"/>
          <a:lstStyle/>
          <a:p>
            <a:endParaRPr/>
          </a:p>
        </p:txBody>
      </p:sp>
      <p:sp>
        <p:nvSpPr>
          <p:cNvPr id="5" name="object 5"/>
          <p:cNvSpPr/>
          <p:nvPr/>
        </p:nvSpPr>
        <p:spPr>
          <a:xfrm>
            <a:off x="2537260" y="1973380"/>
            <a:ext cx="88265" cy="80645"/>
          </a:xfrm>
          <a:custGeom>
            <a:avLst/>
            <a:gdLst/>
            <a:ahLst/>
            <a:cxnLst/>
            <a:rect l="l" t="t" r="r" b="b"/>
            <a:pathLst>
              <a:path w="88264" h="80644">
                <a:moveTo>
                  <a:pt x="87934" y="80098"/>
                </a:moveTo>
                <a:lnTo>
                  <a:pt x="0" y="73113"/>
                </a:lnTo>
                <a:lnTo>
                  <a:pt x="49364" y="0"/>
                </a:lnTo>
              </a:path>
            </a:pathLst>
          </a:custGeom>
          <a:ln w="25400">
            <a:solidFill>
              <a:srgbClr val="9BBB59"/>
            </a:solidFill>
          </a:ln>
        </p:spPr>
        <p:txBody>
          <a:bodyPr wrap="square" lIns="0" tIns="0" rIns="0" bIns="0" rtlCol="0"/>
          <a:lstStyle/>
          <a:p>
            <a:endParaRPr/>
          </a:p>
        </p:txBody>
      </p:sp>
      <p:sp>
        <p:nvSpPr>
          <p:cNvPr id="6" name="object 6"/>
          <p:cNvSpPr/>
          <p:nvPr/>
        </p:nvSpPr>
        <p:spPr>
          <a:xfrm>
            <a:off x="4520183" y="1030224"/>
            <a:ext cx="2039111" cy="12070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572000" y="1066800"/>
            <a:ext cx="1807210" cy="979169"/>
          </a:xfrm>
          <a:custGeom>
            <a:avLst/>
            <a:gdLst/>
            <a:ahLst/>
            <a:cxnLst/>
            <a:rect l="l" t="t" r="r" b="b"/>
            <a:pathLst>
              <a:path w="1807210" h="979169">
                <a:moveTo>
                  <a:pt x="0" y="0"/>
                </a:moveTo>
                <a:lnTo>
                  <a:pt x="1806689" y="978623"/>
                </a:lnTo>
              </a:path>
            </a:pathLst>
          </a:custGeom>
          <a:ln w="25400">
            <a:solidFill>
              <a:srgbClr val="F79646"/>
            </a:solidFill>
          </a:ln>
        </p:spPr>
        <p:txBody>
          <a:bodyPr wrap="square" lIns="0" tIns="0" rIns="0" bIns="0" rtlCol="0"/>
          <a:lstStyle/>
          <a:p>
            <a:endParaRPr/>
          </a:p>
        </p:txBody>
      </p:sp>
      <p:sp>
        <p:nvSpPr>
          <p:cNvPr id="8" name="object 8"/>
          <p:cNvSpPr/>
          <p:nvPr/>
        </p:nvSpPr>
        <p:spPr>
          <a:xfrm>
            <a:off x="6290520" y="1970043"/>
            <a:ext cx="88265" cy="78740"/>
          </a:xfrm>
          <a:custGeom>
            <a:avLst/>
            <a:gdLst/>
            <a:ahLst/>
            <a:cxnLst/>
            <a:rect l="l" t="t" r="r" b="b"/>
            <a:pathLst>
              <a:path w="88264" h="78739">
                <a:moveTo>
                  <a:pt x="42341" y="0"/>
                </a:moveTo>
                <a:lnTo>
                  <a:pt x="88163" y="75374"/>
                </a:lnTo>
                <a:lnTo>
                  <a:pt x="0" y="78168"/>
                </a:lnTo>
              </a:path>
            </a:pathLst>
          </a:custGeom>
          <a:ln w="25400">
            <a:solidFill>
              <a:srgbClr val="F79646"/>
            </a:solidFill>
          </a:ln>
        </p:spPr>
        <p:txBody>
          <a:bodyPr wrap="square" lIns="0" tIns="0" rIns="0" bIns="0" rtlCol="0"/>
          <a:lstStyle/>
          <a:p>
            <a:endParaRPr/>
          </a:p>
        </p:txBody>
      </p:sp>
      <p:sp>
        <p:nvSpPr>
          <p:cNvPr id="9" name="object 9"/>
          <p:cNvSpPr/>
          <p:nvPr/>
        </p:nvSpPr>
        <p:spPr>
          <a:xfrm>
            <a:off x="481583" y="2252471"/>
            <a:ext cx="3380231" cy="11734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5320" y="2261615"/>
            <a:ext cx="3099815" cy="108203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33400" y="2286000"/>
            <a:ext cx="3276600" cy="10668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533400" y="2286000"/>
            <a:ext cx="3276600" cy="1066800"/>
          </a:xfrm>
          <a:prstGeom prst="rect">
            <a:avLst/>
          </a:prstGeom>
          <a:ln w="12700">
            <a:solidFill>
              <a:srgbClr val="98B954"/>
            </a:solidFill>
          </a:ln>
        </p:spPr>
        <p:txBody>
          <a:bodyPr vert="horz" wrap="square" lIns="0" tIns="76200" rIns="0" bIns="0" rtlCol="0">
            <a:spAutoFit/>
          </a:bodyPr>
          <a:lstStyle/>
          <a:p>
            <a:pPr marL="320675" marR="315595" indent="3175" algn="ctr">
              <a:lnSpc>
                <a:spcPts val="2400"/>
              </a:lnSpc>
              <a:spcBef>
                <a:spcPts val="600"/>
              </a:spcBef>
            </a:pPr>
            <a:r>
              <a:rPr sz="2000" spc="-10" dirty="0">
                <a:latin typeface="Arial"/>
                <a:cs typeface="Arial"/>
              </a:rPr>
              <a:t>Explanation must be  </a:t>
            </a:r>
            <a:r>
              <a:rPr sz="2100" i="1" u="sng" spc="-65" dirty="0">
                <a:latin typeface="Arial"/>
                <a:cs typeface="Arial"/>
              </a:rPr>
              <a:t>adequate</a:t>
            </a:r>
            <a:r>
              <a:rPr sz="2100" i="1" spc="-65" dirty="0">
                <a:latin typeface="Arial"/>
                <a:cs typeface="Arial"/>
              </a:rPr>
              <a:t> </a:t>
            </a:r>
            <a:r>
              <a:rPr sz="2000" spc="-10" dirty="0">
                <a:latin typeface="Arial"/>
                <a:cs typeface="Arial"/>
              </a:rPr>
              <a:t>at the level of  meaning.</a:t>
            </a:r>
            <a:endParaRPr sz="2000">
              <a:latin typeface="Arial"/>
              <a:cs typeface="Arial"/>
            </a:endParaRPr>
          </a:p>
        </p:txBody>
      </p:sp>
      <p:sp>
        <p:nvSpPr>
          <p:cNvPr id="13" name="object 13"/>
          <p:cNvSpPr/>
          <p:nvPr/>
        </p:nvSpPr>
        <p:spPr>
          <a:xfrm>
            <a:off x="4977383" y="2252471"/>
            <a:ext cx="3837431" cy="11734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4986527" y="2261615"/>
            <a:ext cx="3816095" cy="108203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5029200" y="2286000"/>
            <a:ext cx="3733800" cy="1066800"/>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5029200" y="2286000"/>
            <a:ext cx="3733800" cy="1066800"/>
          </a:xfrm>
          <a:prstGeom prst="rect">
            <a:avLst/>
          </a:prstGeom>
          <a:ln w="12700">
            <a:solidFill>
              <a:srgbClr val="F69240"/>
            </a:solidFill>
          </a:ln>
        </p:spPr>
        <p:txBody>
          <a:bodyPr vert="horz" wrap="square" lIns="0" tIns="76200" rIns="0" bIns="0" rtlCol="0">
            <a:spAutoFit/>
          </a:bodyPr>
          <a:lstStyle/>
          <a:p>
            <a:pPr marL="155575" marR="149860" algn="ctr">
              <a:lnSpc>
                <a:spcPts val="2400"/>
              </a:lnSpc>
              <a:spcBef>
                <a:spcPts val="600"/>
              </a:spcBef>
            </a:pPr>
            <a:r>
              <a:rPr sz="2000" spc="-10" dirty="0">
                <a:latin typeface="Arial"/>
                <a:cs typeface="Arial"/>
              </a:rPr>
              <a:t>Explanation must be </a:t>
            </a:r>
            <a:r>
              <a:rPr sz="2100" i="1" u="sng" spc="-65" dirty="0">
                <a:latin typeface="Arial"/>
                <a:cs typeface="Arial"/>
              </a:rPr>
              <a:t>adequate </a:t>
            </a:r>
            <a:r>
              <a:rPr sz="2100" i="1" spc="-65" dirty="0">
                <a:latin typeface="Arial"/>
                <a:cs typeface="Arial"/>
              </a:rPr>
              <a:t> </a:t>
            </a:r>
            <a:r>
              <a:rPr sz="2000" spc="-10" dirty="0">
                <a:latin typeface="Arial"/>
                <a:cs typeface="Arial"/>
              </a:rPr>
              <a:t>at the level of statistical  generalisations.</a:t>
            </a:r>
            <a:endParaRPr sz="2000">
              <a:latin typeface="Arial"/>
              <a:cs typeface="Arial"/>
            </a:endParaRPr>
          </a:p>
        </p:txBody>
      </p:sp>
      <p:sp>
        <p:nvSpPr>
          <p:cNvPr id="17" name="object 17"/>
          <p:cNvSpPr/>
          <p:nvPr/>
        </p:nvSpPr>
        <p:spPr>
          <a:xfrm>
            <a:off x="4047744" y="3471671"/>
            <a:ext cx="896111" cy="640079"/>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4450080" y="3678935"/>
            <a:ext cx="91439" cy="91439"/>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4114800" y="3505200"/>
            <a:ext cx="762000" cy="533400"/>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4114800" y="3505200"/>
            <a:ext cx="762000" cy="533400"/>
          </a:xfrm>
          <a:custGeom>
            <a:avLst/>
            <a:gdLst/>
            <a:ahLst/>
            <a:cxnLst/>
            <a:rect l="l" t="t" r="r" b="b"/>
            <a:pathLst>
              <a:path w="762000" h="533400">
                <a:moveTo>
                  <a:pt x="0" y="266700"/>
                </a:moveTo>
                <a:lnTo>
                  <a:pt x="190500" y="266700"/>
                </a:lnTo>
                <a:lnTo>
                  <a:pt x="190500" y="0"/>
                </a:lnTo>
                <a:lnTo>
                  <a:pt x="571500" y="0"/>
                </a:lnTo>
                <a:lnTo>
                  <a:pt x="571500" y="266700"/>
                </a:lnTo>
                <a:lnTo>
                  <a:pt x="762000" y="266700"/>
                </a:lnTo>
                <a:lnTo>
                  <a:pt x="381000" y="533400"/>
                </a:lnTo>
                <a:lnTo>
                  <a:pt x="0" y="266700"/>
                </a:lnTo>
                <a:close/>
              </a:path>
            </a:pathLst>
          </a:custGeom>
          <a:ln w="12700">
            <a:solidFill>
              <a:srgbClr val="000000"/>
            </a:solidFill>
          </a:ln>
        </p:spPr>
        <p:txBody>
          <a:bodyPr wrap="square" lIns="0" tIns="0" rIns="0" bIns="0" rtlCol="0"/>
          <a:lstStyle/>
          <a:p>
            <a:endParaRPr/>
          </a:p>
        </p:txBody>
      </p:sp>
      <p:sp>
        <p:nvSpPr>
          <p:cNvPr id="21" name="object 21"/>
          <p:cNvSpPr/>
          <p:nvPr/>
        </p:nvSpPr>
        <p:spPr>
          <a:xfrm>
            <a:off x="2310383" y="4386071"/>
            <a:ext cx="4447031" cy="1021079"/>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2350007" y="4319015"/>
            <a:ext cx="4364735" cy="1082039"/>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362200" y="4419600"/>
            <a:ext cx="4343400" cy="914400"/>
          </a:xfrm>
          <a:prstGeom prst="rect">
            <a:avLst/>
          </a:prstGeom>
          <a:blipFill>
            <a:blip r:embed="rId15" cstate="print"/>
            <a:stretch>
              <a:fillRect/>
            </a:stretch>
          </a:blipFill>
        </p:spPr>
        <p:txBody>
          <a:bodyPr wrap="square" lIns="0" tIns="0" rIns="0" bIns="0" rtlCol="0"/>
          <a:lstStyle/>
          <a:p>
            <a:endParaRPr/>
          </a:p>
        </p:txBody>
      </p:sp>
      <p:sp>
        <p:nvSpPr>
          <p:cNvPr id="24" name="object 24"/>
          <p:cNvSpPr txBox="1"/>
          <p:nvPr/>
        </p:nvSpPr>
        <p:spPr>
          <a:xfrm>
            <a:off x="2362200" y="4419600"/>
            <a:ext cx="4343400" cy="914400"/>
          </a:xfrm>
          <a:prstGeom prst="rect">
            <a:avLst/>
          </a:prstGeom>
          <a:ln w="12700">
            <a:solidFill>
              <a:srgbClr val="BE4B48"/>
            </a:solidFill>
          </a:ln>
        </p:spPr>
        <p:txBody>
          <a:bodyPr vert="horz" wrap="square" lIns="0" tIns="0" rIns="0" bIns="0" rtlCol="0">
            <a:spAutoFit/>
          </a:bodyPr>
          <a:lstStyle/>
          <a:p>
            <a:pPr marL="186055" marR="182880" indent="1905" algn="ctr">
              <a:lnSpc>
                <a:spcPts val="2400"/>
              </a:lnSpc>
            </a:pPr>
            <a:r>
              <a:rPr sz="2000" spc="-10" dirty="0">
                <a:latin typeface="Arial"/>
                <a:cs typeface="Arial"/>
              </a:rPr>
              <a:t>Adequacy </a:t>
            </a:r>
            <a:r>
              <a:rPr sz="2000" spc="-15" dirty="0">
                <a:latin typeface="Arial"/>
                <a:cs typeface="Arial"/>
              </a:rPr>
              <a:t>is </a:t>
            </a:r>
            <a:r>
              <a:rPr sz="2000" spc="-10" dirty="0">
                <a:latin typeface="Arial"/>
                <a:cs typeface="Arial"/>
              </a:rPr>
              <a:t>based on  generalisations and generalisations  are based on</a:t>
            </a:r>
            <a:r>
              <a:rPr sz="2000" spc="5" dirty="0">
                <a:latin typeface="Arial"/>
                <a:cs typeface="Arial"/>
              </a:rPr>
              <a:t> </a:t>
            </a:r>
            <a:r>
              <a:rPr sz="2000" spc="-10" dirty="0">
                <a:latin typeface="Arial"/>
                <a:cs typeface="Arial"/>
              </a:rPr>
              <a:t>experience.</a:t>
            </a:r>
            <a:endParaRPr sz="2000">
              <a:latin typeface="Arial"/>
              <a:cs typeface="Arial"/>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70</a:t>
            </a:fld>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535940" y="968755"/>
            <a:ext cx="7928609" cy="5062220"/>
          </a:xfrm>
          <a:prstGeom prst="rect">
            <a:avLst/>
          </a:prstGeom>
        </p:spPr>
        <p:txBody>
          <a:bodyPr vert="horz" wrap="square" lIns="0" tIns="99060" rIns="0" bIns="0" rtlCol="0">
            <a:spAutoFit/>
          </a:bodyPr>
          <a:lstStyle/>
          <a:p>
            <a:pPr marL="356870" marR="652145" indent="-344170">
              <a:lnSpc>
                <a:spcPct val="80000"/>
              </a:lnSpc>
              <a:spcBef>
                <a:spcPts val="780"/>
              </a:spcBef>
              <a:buFont typeface="Arial"/>
              <a:buChar char="•"/>
              <a:tabLst>
                <a:tab pos="356870" algn="l"/>
                <a:tab pos="357505" algn="l"/>
              </a:tabLst>
            </a:pPr>
            <a:r>
              <a:rPr sz="2800" spc="-5" dirty="0">
                <a:latin typeface="Arial"/>
                <a:cs typeface="Arial"/>
              </a:rPr>
              <a:t>There </a:t>
            </a:r>
            <a:r>
              <a:rPr sz="2800" dirty="0">
                <a:latin typeface="Arial"/>
                <a:cs typeface="Arial"/>
              </a:rPr>
              <a:t>is a </a:t>
            </a:r>
            <a:r>
              <a:rPr sz="2800" spc="-5" dirty="0">
                <a:latin typeface="Arial"/>
                <a:cs typeface="Arial"/>
              </a:rPr>
              <a:t>probability </a:t>
            </a:r>
            <a:r>
              <a:rPr sz="2800" dirty="0">
                <a:latin typeface="Arial"/>
                <a:cs typeface="Arial"/>
              </a:rPr>
              <a:t>that a particular action  often occurs in the same</a:t>
            </a:r>
            <a:r>
              <a:rPr sz="2800" spc="-135" dirty="0">
                <a:latin typeface="Arial"/>
                <a:cs typeface="Arial"/>
              </a:rPr>
              <a:t> </a:t>
            </a:r>
            <a:r>
              <a:rPr sz="2800" dirty="0">
                <a:latin typeface="Arial"/>
                <a:cs typeface="Arial"/>
              </a:rPr>
              <a:t>way.</a:t>
            </a:r>
            <a:endParaRPr sz="2800">
              <a:latin typeface="Arial"/>
              <a:cs typeface="Arial"/>
            </a:endParaRPr>
          </a:p>
          <a:p>
            <a:pPr>
              <a:lnSpc>
                <a:spcPct val="100000"/>
              </a:lnSpc>
              <a:spcBef>
                <a:spcPts val="5"/>
              </a:spcBef>
              <a:buFont typeface="Arial"/>
              <a:buChar char="•"/>
            </a:pPr>
            <a:endParaRPr sz="3500">
              <a:latin typeface="Times New Roman"/>
              <a:cs typeface="Times New Roman"/>
            </a:endParaRPr>
          </a:p>
          <a:p>
            <a:pPr marL="356870" marR="20320" indent="-344170">
              <a:lnSpc>
                <a:spcPct val="80000"/>
              </a:lnSpc>
              <a:buChar char="•"/>
              <a:tabLst>
                <a:tab pos="356870" algn="l"/>
                <a:tab pos="357505" algn="l"/>
              </a:tabLst>
            </a:pPr>
            <a:r>
              <a:rPr sz="2800" dirty="0">
                <a:latin typeface="Arial"/>
                <a:cs typeface="Arial"/>
              </a:rPr>
              <a:t>If motives are the antecedent, then social</a:t>
            </a:r>
            <a:r>
              <a:rPr sz="2800" spc="-135" dirty="0">
                <a:latin typeface="Arial"/>
                <a:cs typeface="Arial"/>
              </a:rPr>
              <a:t> </a:t>
            </a:r>
            <a:r>
              <a:rPr sz="2800" dirty="0">
                <a:latin typeface="Arial"/>
                <a:cs typeface="Arial"/>
              </a:rPr>
              <a:t>action  </a:t>
            </a:r>
            <a:r>
              <a:rPr sz="2800" spc="-5" dirty="0">
                <a:latin typeface="Arial"/>
                <a:cs typeface="Arial"/>
              </a:rPr>
              <a:t>will </a:t>
            </a:r>
            <a:r>
              <a:rPr sz="2800" dirty="0">
                <a:latin typeface="Arial"/>
                <a:cs typeface="Arial"/>
              </a:rPr>
              <a:t>be the</a:t>
            </a:r>
            <a:r>
              <a:rPr sz="2800" spc="-40" dirty="0">
                <a:latin typeface="Arial"/>
                <a:cs typeface="Arial"/>
              </a:rPr>
              <a:t> </a:t>
            </a:r>
            <a:r>
              <a:rPr sz="2800" dirty="0">
                <a:latin typeface="Arial"/>
                <a:cs typeface="Arial"/>
              </a:rPr>
              <a:t>consequent.</a:t>
            </a:r>
            <a:endParaRPr sz="2800">
              <a:latin typeface="Arial"/>
              <a:cs typeface="Arial"/>
            </a:endParaRPr>
          </a:p>
          <a:p>
            <a:pPr>
              <a:lnSpc>
                <a:spcPct val="100000"/>
              </a:lnSpc>
              <a:spcBef>
                <a:spcPts val="25"/>
              </a:spcBef>
              <a:buFont typeface="Arial"/>
              <a:buChar char="•"/>
            </a:pPr>
            <a:endParaRPr sz="2900">
              <a:latin typeface="Times New Roman"/>
              <a:cs typeface="Times New Roman"/>
            </a:endParaRPr>
          </a:p>
          <a:p>
            <a:pPr marL="356870" indent="-344170">
              <a:lnSpc>
                <a:spcPts val="3025"/>
              </a:lnSpc>
              <a:buFont typeface="Arial"/>
              <a:buChar char="•"/>
              <a:tabLst>
                <a:tab pos="356870" algn="l"/>
                <a:tab pos="357505" algn="l"/>
              </a:tabLst>
            </a:pPr>
            <a:r>
              <a:rPr sz="2800" b="1" spc="-95" dirty="0">
                <a:latin typeface="Arial"/>
                <a:cs typeface="Arial"/>
              </a:rPr>
              <a:t>Motive </a:t>
            </a:r>
            <a:r>
              <a:rPr sz="2800" spc="-5" dirty="0">
                <a:latin typeface="Arial"/>
                <a:cs typeface="Arial"/>
              </a:rPr>
              <a:t>(Weber): </a:t>
            </a:r>
            <a:r>
              <a:rPr sz="2800" dirty="0">
                <a:latin typeface="Arial"/>
                <a:cs typeface="Arial"/>
              </a:rPr>
              <a:t>a complex, subjective</a:t>
            </a:r>
            <a:r>
              <a:rPr sz="2800" spc="-60" dirty="0">
                <a:latin typeface="Arial"/>
                <a:cs typeface="Arial"/>
              </a:rPr>
              <a:t> </a:t>
            </a:r>
            <a:r>
              <a:rPr sz="2800" spc="-5" dirty="0">
                <a:latin typeface="Arial"/>
                <a:cs typeface="Arial"/>
              </a:rPr>
              <a:t>meaning</a:t>
            </a:r>
            <a:endParaRPr sz="2800">
              <a:latin typeface="Arial"/>
              <a:cs typeface="Arial"/>
            </a:endParaRPr>
          </a:p>
          <a:p>
            <a:pPr marL="356870">
              <a:lnSpc>
                <a:spcPts val="2685"/>
              </a:lnSpc>
            </a:pPr>
            <a:r>
              <a:rPr sz="2800" dirty="0">
                <a:latin typeface="Arial"/>
                <a:cs typeface="Arial"/>
              </a:rPr>
              <a:t>which seems </a:t>
            </a:r>
            <a:r>
              <a:rPr sz="2800" spc="0" dirty="0">
                <a:latin typeface="Arial"/>
                <a:cs typeface="Arial"/>
              </a:rPr>
              <a:t>to </a:t>
            </a:r>
            <a:r>
              <a:rPr sz="2800" dirty="0">
                <a:latin typeface="Arial"/>
                <a:cs typeface="Arial"/>
              </a:rPr>
              <a:t>the actor herself or </a:t>
            </a:r>
            <a:r>
              <a:rPr sz="2800" spc="-5" dirty="0">
                <a:latin typeface="Arial"/>
                <a:cs typeface="Arial"/>
              </a:rPr>
              <a:t>himself </a:t>
            </a:r>
            <a:r>
              <a:rPr sz="2800" dirty="0">
                <a:latin typeface="Arial"/>
                <a:cs typeface="Arial"/>
              </a:rPr>
              <a:t>or</a:t>
            </a:r>
            <a:r>
              <a:rPr sz="2800" spc="-135" dirty="0">
                <a:latin typeface="Arial"/>
                <a:cs typeface="Arial"/>
              </a:rPr>
              <a:t> </a:t>
            </a:r>
            <a:r>
              <a:rPr sz="2800" spc="0" dirty="0">
                <a:latin typeface="Arial"/>
                <a:cs typeface="Arial"/>
              </a:rPr>
              <a:t>to</a:t>
            </a:r>
            <a:endParaRPr sz="2800">
              <a:latin typeface="Arial"/>
              <a:cs typeface="Arial"/>
            </a:endParaRPr>
          </a:p>
          <a:p>
            <a:pPr marL="356870" marR="711200">
              <a:lnSpc>
                <a:spcPct val="80000"/>
              </a:lnSpc>
              <a:spcBef>
                <a:spcPts val="335"/>
              </a:spcBef>
            </a:pPr>
            <a:r>
              <a:rPr sz="2800" dirty="0">
                <a:latin typeface="Arial"/>
                <a:cs typeface="Arial"/>
              </a:rPr>
              <a:t>the observer as an adequate </a:t>
            </a:r>
            <a:r>
              <a:rPr sz="2800" spc="-5" dirty="0">
                <a:latin typeface="Arial"/>
                <a:cs typeface="Arial"/>
              </a:rPr>
              <a:t>ground </a:t>
            </a:r>
            <a:r>
              <a:rPr sz="2800" dirty="0">
                <a:latin typeface="Arial"/>
                <a:cs typeface="Arial"/>
              </a:rPr>
              <a:t>for the  conduct in</a:t>
            </a:r>
            <a:r>
              <a:rPr sz="2800" spc="-70" dirty="0">
                <a:latin typeface="Arial"/>
                <a:cs typeface="Arial"/>
              </a:rPr>
              <a:t> </a:t>
            </a:r>
            <a:r>
              <a:rPr sz="2800" dirty="0">
                <a:latin typeface="Arial"/>
                <a:cs typeface="Arial"/>
              </a:rPr>
              <a:t>question.</a:t>
            </a:r>
            <a:endParaRPr sz="2800">
              <a:latin typeface="Arial"/>
              <a:cs typeface="Arial"/>
            </a:endParaRPr>
          </a:p>
          <a:p>
            <a:pPr>
              <a:lnSpc>
                <a:spcPct val="100000"/>
              </a:lnSpc>
              <a:spcBef>
                <a:spcPts val="5"/>
              </a:spcBef>
            </a:pPr>
            <a:endParaRPr sz="3500">
              <a:latin typeface="Times New Roman"/>
              <a:cs typeface="Times New Roman"/>
            </a:endParaRPr>
          </a:p>
          <a:p>
            <a:pPr marL="356870" marR="578485" indent="-344170">
              <a:lnSpc>
                <a:spcPct val="80000"/>
              </a:lnSpc>
              <a:buChar char="•"/>
              <a:tabLst>
                <a:tab pos="356870" algn="l"/>
                <a:tab pos="357505" algn="l"/>
              </a:tabLst>
            </a:pPr>
            <a:r>
              <a:rPr sz="2800" spc="-5" dirty="0">
                <a:latin typeface="Arial"/>
                <a:cs typeface="Arial"/>
              </a:rPr>
              <a:t>Multiple </a:t>
            </a:r>
            <a:r>
              <a:rPr sz="2800" dirty="0">
                <a:latin typeface="Arial"/>
                <a:cs typeface="Arial"/>
              </a:rPr>
              <a:t>motives can lead </a:t>
            </a:r>
            <a:r>
              <a:rPr sz="2800" spc="0" dirty="0">
                <a:latin typeface="Arial"/>
                <a:cs typeface="Arial"/>
              </a:rPr>
              <a:t>to </a:t>
            </a:r>
            <a:r>
              <a:rPr sz="2800" dirty="0">
                <a:latin typeface="Arial"/>
                <a:cs typeface="Arial"/>
              </a:rPr>
              <a:t>a </a:t>
            </a:r>
            <a:r>
              <a:rPr sz="2800" spc="-5" dirty="0">
                <a:latin typeface="Arial"/>
                <a:cs typeface="Arial"/>
              </a:rPr>
              <a:t>similar </a:t>
            </a:r>
            <a:r>
              <a:rPr sz="2800" dirty="0">
                <a:latin typeface="Arial"/>
                <a:cs typeface="Arial"/>
              </a:rPr>
              <a:t>/ same  kind of social</a:t>
            </a:r>
            <a:r>
              <a:rPr sz="2800" spc="-80" dirty="0">
                <a:latin typeface="Arial"/>
                <a:cs typeface="Arial"/>
              </a:rPr>
              <a:t> </a:t>
            </a:r>
            <a:r>
              <a:rPr sz="2800" dirty="0">
                <a:latin typeface="Arial"/>
                <a:cs typeface="Arial"/>
              </a:rPr>
              <a:t>action.</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71</a:t>
            </a:fld>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78027"/>
            <a:ext cx="7371080" cy="200088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The central dimensions </a:t>
            </a:r>
            <a:r>
              <a:rPr sz="2400" dirty="0">
                <a:latin typeface="Arial"/>
                <a:cs typeface="Arial"/>
              </a:rPr>
              <a:t>of </a:t>
            </a:r>
            <a:r>
              <a:rPr sz="2400" spc="-5" dirty="0">
                <a:latin typeface="Arial"/>
                <a:cs typeface="Arial"/>
              </a:rPr>
              <a:t>Weber’s analysis are </a:t>
            </a:r>
            <a:r>
              <a:rPr sz="2400" dirty="0">
                <a:latin typeface="Arial"/>
                <a:cs typeface="Arial"/>
              </a:rPr>
              <a:t>that  </a:t>
            </a:r>
            <a:r>
              <a:rPr sz="2400" spc="-5" dirty="0">
                <a:latin typeface="Arial"/>
                <a:cs typeface="Arial"/>
              </a:rPr>
              <a:t>economic, religious </a:t>
            </a:r>
            <a:r>
              <a:rPr sz="2400" dirty="0">
                <a:latin typeface="Arial"/>
                <a:cs typeface="Arial"/>
              </a:rPr>
              <a:t>and </a:t>
            </a:r>
            <a:r>
              <a:rPr sz="2400" spc="-5" dirty="0">
                <a:latin typeface="Arial"/>
                <a:cs typeface="Arial"/>
              </a:rPr>
              <a:t>power relations are crucial  sociological</a:t>
            </a:r>
            <a:r>
              <a:rPr sz="2400" spc="-25" dirty="0">
                <a:latin typeface="Arial"/>
                <a:cs typeface="Arial"/>
              </a:rPr>
              <a:t> </a:t>
            </a:r>
            <a:r>
              <a:rPr sz="2400" spc="-5" dirty="0">
                <a:latin typeface="Arial"/>
                <a:cs typeface="Arial"/>
              </a:rPr>
              <a:t>explanations.</a:t>
            </a:r>
            <a:endParaRPr sz="2400">
              <a:latin typeface="Arial"/>
              <a:cs typeface="Arial"/>
            </a:endParaRPr>
          </a:p>
          <a:p>
            <a:pPr>
              <a:lnSpc>
                <a:spcPct val="100000"/>
              </a:lnSpc>
              <a:spcBef>
                <a:spcPts val="5"/>
              </a:spcBef>
              <a:buFont typeface="Arial"/>
              <a:buChar char="•"/>
            </a:pPr>
            <a:endParaRPr sz="3500">
              <a:latin typeface="Times New Roman"/>
              <a:cs typeface="Times New Roman"/>
            </a:endParaRPr>
          </a:p>
          <a:p>
            <a:pPr marL="356870" indent="-344170">
              <a:lnSpc>
                <a:spcPct val="100000"/>
              </a:lnSpc>
              <a:buChar char="•"/>
              <a:tabLst>
                <a:tab pos="356870" algn="l"/>
                <a:tab pos="357505" algn="l"/>
              </a:tabLst>
            </a:pPr>
            <a:r>
              <a:rPr sz="2400" spc="-5" dirty="0">
                <a:latin typeface="Arial"/>
                <a:cs typeface="Arial"/>
              </a:rPr>
              <a:t>Weber made </a:t>
            </a:r>
            <a:r>
              <a:rPr sz="2400" b="1" spc="-70" dirty="0">
                <a:latin typeface="Arial"/>
                <a:cs typeface="Arial"/>
              </a:rPr>
              <a:t>three </a:t>
            </a:r>
            <a:r>
              <a:rPr sz="2400" dirty="0">
                <a:latin typeface="Arial"/>
                <a:cs typeface="Arial"/>
              </a:rPr>
              <a:t>types of </a:t>
            </a:r>
            <a:r>
              <a:rPr sz="2400" spc="-5" dirty="0">
                <a:latin typeface="Arial"/>
                <a:cs typeface="Arial"/>
              </a:rPr>
              <a:t>economic</a:t>
            </a:r>
            <a:r>
              <a:rPr sz="2400" spc="-40" dirty="0">
                <a:latin typeface="Arial"/>
                <a:cs typeface="Arial"/>
              </a:rPr>
              <a:t> </a:t>
            </a:r>
            <a:r>
              <a:rPr sz="2400" spc="-5" dirty="0">
                <a:latin typeface="Arial"/>
                <a:cs typeface="Arial"/>
              </a:rPr>
              <a:t>phenomena:</a:t>
            </a:r>
            <a:endParaRPr sz="2400">
              <a:latin typeface="Arial"/>
              <a:cs typeface="Arial"/>
            </a:endParaRPr>
          </a:p>
        </p:txBody>
      </p:sp>
      <p:sp>
        <p:nvSpPr>
          <p:cNvPr id="3" name="object 3"/>
          <p:cNvSpPr/>
          <p:nvPr/>
        </p:nvSpPr>
        <p:spPr>
          <a:xfrm>
            <a:off x="176783" y="3624071"/>
            <a:ext cx="2542031" cy="25450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5448" y="3596639"/>
            <a:ext cx="2663951" cy="25206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8600" y="3657600"/>
            <a:ext cx="2438400" cy="24384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28600" y="3657600"/>
            <a:ext cx="2438400" cy="2438400"/>
          </a:xfrm>
          <a:prstGeom prst="rect">
            <a:avLst/>
          </a:prstGeom>
          <a:ln w="12700">
            <a:solidFill>
              <a:srgbClr val="46AAC5"/>
            </a:solidFill>
          </a:ln>
        </p:spPr>
        <p:txBody>
          <a:bodyPr vert="horz" wrap="square" lIns="0" tIns="34290" rIns="0" bIns="0" rtlCol="0">
            <a:spAutoFit/>
          </a:bodyPr>
          <a:lstStyle/>
          <a:p>
            <a:pPr marL="140335" marR="132080" indent="-3175" algn="ctr">
              <a:lnSpc>
                <a:spcPct val="100000"/>
              </a:lnSpc>
              <a:spcBef>
                <a:spcPts val="270"/>
              </a:spcBef>
            </a:pPr>
            <a:r>
              <a:rPr sz="2200" spc="-5" dirty="0">
                <a:latin typeface="Arial"/>
                <a:cs typeface="Arial"/>
              </a:rPr>
              <a:t>Economic  phenomena:  institutions  deliberately  </a:t>
            </a:r>
            <a:r>
              <a:rPr sz="2200" dirty="0">
                <a:latin typeface="Arial"/>
                <a:cs typeface="Arial"/>
              </a:rPr>
              <a:t>created </a:t>
            </a:r>
            <a:r>
              <a:rPr sz="2200" spc="-5" dirty="0">
                <a:latin typeface="Arial"/>
                <a:cs typeface="Arial"/>
              </a:rPr>
              <a:t>and</a:t>
            </a:r>
            <a:r>
              <a:rPr sz="2200" spc="-135" dirty="0">
                <a:latin typeface="Arial"/>
                <a:cs typeface="Arial"/>
              </a:rPr>
              <a:t> </a:t>
            </a:r>
            <a:r>
              <a:rPr sz="2200" dirty="0">
                <a:latin typeface="Arial"/>
                <a:cs typeface="Arial"/>
              </a:rPr>
              <a:t>used  for </a:t>
            </a:r>
            <a:r>
              <a:rPr sz="2200" spc="-5" dirty="0">
                <a:latin typeface="Arial"/>
                <a:cs typeface="Arial"/>
              </a:rPr>
              <a:t>economic  ends.</a:t>
            </a:r>
            <a:endParaRPr sz="2200">
              <a:latin typeface="Arial"/>
              <a:cs typeface="Arial"/>
            </a:endParaRPr>
          </a:p>
        </p:txBody>
      </p:sp>
      <p:sp>
        <p:nvSpPr>
          <p:cNvPr id="7" name="object 7"/>
          <p:cNvSpPr/>
          <p:nvPr/>
        </p:nvSpPr>
        <p:spPr>
          <a:xfrm>
            <a:off x="2767583" y="3624071"/>
            <a:ext cx="3227831" cy="25450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724911" y="3624072"/>
            <a:ext cx="3380231" cy="247802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819400" y="3657600"/>
            <a:ext cx="3124200" cy="24384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819400" y="3657600"/>
            <a:ext cx="3124200" cy="2438400"/>
          </a:xfrm>
          <a:custGeom>
            <a:avLst/>
            <a:gdLst/>
            <a:ahLst/>
            <a:cxnLst/>
            <a:rect l="l" t="t" r="r" b="b"/>
            <a:pathLst>
              <a:path w="3124200" h="2438400">
                <a:moveTo>
                  <a:pt x="0" y="0"/>
                </a:moveTo>
                <a:lnTo>
                  <a:pt x="3124200" y="0"/>
                </a:lnTo>
                <a:lnTo>
                  <a:pt x="3124200" y="2438400"/>
                </a:lnTo>
                <a:lnTo>
                  <a:pt x="0" y="2438400"/>
                </a:lnTo>
                <a:lnTo>
                  <a:pt x="0" y="0"/>
                </a:lnTo>
                <a:close/>
              </a:path>
            </a:pathLst>
          </a:custGeom>
          <a:ln w="12700">
            <a:solidFill>
              <a:srgbClr val="98B954"/>
            </a:solidFill>
          </a:ln>
        </p:spPr>
        <p:txBody>
          <a:bodyPr wrap="square" lIns="0" tIns="0" rIns="0" bIns="0" rtlCol="0"/>
          <a:lstStyle/>
          <a:p>
            <a:endParaRPr/>
          </a:p>
        </p:txBody>
      </p:sp>
      <p:sp>
        <p:nvSpPr>
          <p:cNvPr id="11" name="object 11"/>
          <p:cNvSpPr txBox="1"/>
          <p:nvPr/>
        </p:nvSpPr>
        <p:spPr>
          <a:xfrm>
            <a:off x="2901627" y="3696715"/>
            <a:ext cx="2957195" cy="2342515"/>
          </a:xfrm>
          <a:prstGeom prst="rect">
            <a:avLst/>
          </a:prstGeom>
        </p:spPr>
        <p:txBody>
          <a:bodyPr vert="horz" wrap="square" lIns="0" tIns="12065" rIns="0" bIns="0" rtlCol="0">
            <a:spAutoFit/>
          </a:bodyPr>
          <a:lstStyle/>
          <a:p>
            <a:pPr marL="12065" marR="5080" indent="3175" algn="ctr">
              <a:lnSpc>
                <a:spcPct val="100000"/>
              </a:lnSpc>
              <a:spcBef>
                <a:spcPts val="95"/>
              </a:spcBef>
            </a:pPr>
            <a:r>
              <a:rPr sz="1900" dirty="0">
                <a:latin typeface="Arial"/>
                <a:cs typeface="Arial"/>
              </a:rPr>
              <a:t>Economically </a:t>
            </a:r>
            <a:r>
              <a:rPr sz="1900" spc="-5" dirty="0">
                <a:latin typeface="Arial"/>
                <a:cs typeface="Arial"/>
              </a:rPr>
              <a:t>relevant  phenomena: legal and  religious phenomena which  </a:t>
            </a:r>
            <a:r>
              <a:rPr sz="1900" spc="-10" dirty="0">
                <a:latin typeface="Arial"/>
                <a:cs typeface="Arial"/>
              </a:rPr>
              <a:t>are </a:t>
            </a:r>
            <a:r>
              <a:rPr sz="1900" spc="-5" dirty="0">
                <a:latin typeface="Arial"/>
                <a:cs typeface="Arial"/>
              </a:rPr>
              <a:t>not primarily economic  but have consequences  which </a:t>
            </a:r>
            <a:r>
              <a:rPr sz="1900" spc="-10" dirty="0">
                <a:latin typeface="Arial"/>
                <a:cs typeface="Arial"/>
              </a:rPr>
              <a:t>are </a:t>
            </a:r>
            <a:r>
              <a:rPr sz="1900" spc="-5" dirty="0">
                <a:latin typeface="Arial"/>
                <a:cs typeface="Arial"/>
              </a:rPr>
              <a:t>economic </a:t>
            </a:r>
            <a:r>
              <a:rPr sz="1900" dirty="0">
                <a:latin typeface="Arial"/>
                <a:cs typeface="Arial"/>
              </a:rPr>
              <a:t>in  </a:t>
            </a:r>
            <a:r>
              <a:rPr sz="1900" spc="-5" dirty="0">
                <a:latin typeface="Arial"/>
                <a:cs typeface="Arial"/>
              </a:rPr>
              <a:t>nature </a:t>
            </a:r>
            <a:r>
              <a:rPr sz="1900" dirty="0">
                <a:latin typeface="Arial"/>
                <a:cs typeface="Arial"/>
              </a:rPr>
              <a:t>in </a:t>
            </a:r>
            <a:r>
              <a:rPr sz="1900" spc="-5" dirty="0">
                <a:latin typeface="Arial"/>
                <a:cs typeface="Arial"/>
              </a:rPr>
              <a:t>certain  circumstances.</a:t>
            </a:r>
            <a:endParaRPr sz="1900">
              <a:latin typeface="Arial"/>
              <a:cs typeface="Arial"/>
            </a:endParaRPr>
          </a:p>
        </p:txBody>
      </p:sp>
      <p:sp>
        <p:nvSpPr>
          <p:cNvPr id="12" name="object 12"/>
          <p:cNvSpPr/>
          <p:nvPr/>
        </p:nvSpPr>
        <p:spPr>
          <a:xfrm>
            <a:off x="6272784" y="3624071"/>
            <a:ext cx="2770631" cy="2545079"/>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6239255" y="3718559"/>
            <a:ext cx="2895599" cy="229209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324600" y="3657600"/>
            <a:ext cx="2667000" cy="2438400"/>
          </a:xfrm>
          <a:prstGeom prst="rect">
            <a:avLst/>
          </a:prstGeom>
          <a:blipFill>
            <a:blip r:embed="rId10" cstate="print"/>
            <a:stretch>
              <a:fillRect/>
            </a:stretch>
          </a:blipFill>
        </p:spPr>
        <p:txBody>
          <a:bodyPr wrap="square" lIns="0" tIns="0" rIns="0" bIns="0" rtlCol="0"/>
          <a:lstStyle/>
          <a:p>
            <a:endParaRPr/>
          </a:p>
        </p:txBody>
      </p:sp>
      <p:sp>
        <p:nvSpPr>
          <p:cNvPr id="15" name="object 15"/>
          <p:cNvSpPr txBox="1"/>
          <p:nvPr/>
        </p:nvSpPr>
        <p:spPr>
          <a:xfrm>
            <a:off x="6324600" y="3657600"/>
            <a:ext cx="2667000" cy="2438400"/>
          </a:xfrm>
          <a:prstGeom prst="rect">
            <a:avLst/>
          </a:prstGeom>
          <a:ln w="12700">
            <a:solidFill>
              <a:srgbClr val="4A7EBB"/>
            </a:solidFill>
          </a:ln>
        </p:spPr>
        <p:txBody>
          <a:bodyPr vert="horz" wrap="square" lIns="0" tIns="143510" rIns="0" bIns="0" rtlCol="0">
            <a:spAutoFit/>
          </a:bodyPr>
          <a:lstStyle/>
          <a:p>
            <a:pPr marL="95250" marR="88900" indent="1270" algn="ctr">
              <a:lnSpc>
                <a:spcPct val="99900"/>
              </a:lnSpc>
              <a:spcBef>
                <a:spcPts val="1130"/>
              </a:spcBef>
            </a:pPr>
            <a:r>
              <a:rPr sz="1750" dirty="0">
                <a:latin typeface="Arial"/>
                <a:cs typeface="Arial"/>
              </a:rPr>
              <a:t>Economically  conditioned </a:t>
            </a:r>
            <a:r>
              <a:rPr sz="1750" spc="0" dirty="0">
                <a:latin typeface="Arial"/>
                <a:cs typeface="Arial"/>
              </a:rPr>
              <a:t>phenomena:  </a:t>
            </a:r>
            <a:r>
              <a:rPr sz="1750" spc="-5" dirty="0">
                <a:latin typeface="Arial"/>
                <a:cs typeface="Arial"/>
              </a:rPr>
              <a:t>stratification </a:t>
            </a:r>
            <a:r>
              <a:rPr sz="1750" dirty="0">
                <a:latin typeface="Arial"/>
                <a:cs typeface="Arial"/>
              </a:rPr>
              <a:t>systems  and </a:t>
            </a:r>
            <a:r>
              <a:rPr sz="1750" spc="-5" dirty="0">
                <a:latin typeface="Arial"/>
                <a:cs typeface="Arial"/>
              </a:rPr>
              <a:t>the State are </a:t>
            </a:r>
            <a:r>
              <a:rPr sz="1750" spc="0" dirty="0">
                <a:latin typeface="Arial"/>
                <a:cs typeface="Arial"/>
              </a:rPr>
              <a:t>not  </a:t>
            </a:r>
            <a:r>
              <a:rPr sz="1750" spc="-5" dirty="0">
                <a:latin typeface="Arial"/>
                <a:cs typeface="Arial"/>
              </a:rPr>
              <a:t>directly the </a:t>
            </a:r>
            <a:r>
              <a:rPr sz="1750" dirty="0">
                <a:latin typeface="Arial"/>
                <a:cs typeface="Arial"/>
              </a:rPr>
              <a:t>economic  </a:t>
            </a:r>
            <a:r>
              <a:rPr sz="1750" spc="0" dirty="0">
                <a:latin typeface="Arial"/>
                <a:cs typeface="Arial"/>
              </a:rPr>
              <a:t>phenomena, </a:t>
            </a:r>
            <a:r>
              <a:rPr sz="1750" dirty="0">
                <a:latin typeface="Arial"/>
                <a:cs typeface="Arial"/>
              </a:rPr>
              <a:t>but they</a:t>
            </a:r>
            <a:r>
              <a:rPr sz="1750" spc="-135" dirty="0">
                <a:latin typeface="Arial"/>
                <a:cs typeface="Arial"/>
              </a:rPr>
              <a:t> </a:t>
            </a:r>
            <a:r>
              <a:rPr sz="1750" spc="-5" dirty="0">
                <a:latin typeface="Arial"/>
                <a:cs typeface="Arial"/>
              </a:rPr>
              <a:t>are  affected in </a:t>
            </a:r>
            <a:r>
              <a:rPr sz="1750" dirty="0">
                <a:latin typeface="Arial"/>
                <a:cs typeface="Arial"/>
              </a:rPr>
              <a:t>some way </a:t>
            </a:r>
            <a:r>
              <a:rPr sz="1750" spc="0" dirty="0">
                <a:latin typeface="Arial"/>
                <a:cs typeface="Arial"/>
              </a:rPr>
              <a:t>by  </a:t>
            </a:r>
            <a:r>
              <a:rPr sz="1750" dirty="0">
                <a:latin typeface="Arial"/>
                <a:cs typeface="Arial"/>
              </a:rPr>
              <a:t>economic</a:t>
            </a:r>
            <a:r>
              <a:rPr sz="1750" spc="-75" dirty="0">
                <a:latin typeface="Arial"/>
                <a:cs typeface="Arial"/>
              </a:rPr>
              <a:t> </a:t>
            </a:r>
            <a:r>
              <a:rPr sz="1750" spc="0" dirty="0">
                <a:latin typeface="Arial"/>
                <a:cs typeface="Arial"/>
              </a:rPr>
              <a:t>phenomena.</a:t>
            </a:r>
            <a:endParaRPr sz="1750">
              <a:latin typeface="Arial"/>
              <a:cs typeface="Arial"/>
            </a:endParaRPr>
          </a:p>
        </p:txBody>
      </p:sp>
      <p:sp>
        <p:nvSpPr>
          <p:cNvPr id="16" name="object 16"/>
          <p:cNvSpPr/>
          <p:nvPr/>
        </p:nvSpPr>
        <p:spPr>
          <a:xfrm>
            <a:off x="1060704" y="2554224"/>
            <a:ext cx="2874263" cy="1130807"/>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1242987" y="2590800"/>
            <a:ext cx="2643505" cy="906780"/>
          </a:xfrm>
          <a:custGeom>
            <a:avLst/>
            <a:gdLst/>
            <a:ahLst/>
            <a:cxnLst/>
            <a:rect l="l" t="t" r="r" b="b"/>
            <a:pathLst>
              <a:path w="2643504" h="906779">
                <a:moveTo>
                  <a:pt x="2643212" y="0"/>
                </a:moveTo>
                <a:lnTo>
                  <a:pt x="0" y="906246"/>
                </a:lnTo>
              </a:path>
            </a:pathLst>
          </a:custGeom>
          <a:ln w="25399">
            <a:solidFill>
              <a:srgbClr val="4BACC6"/>
            </a:solidFill>
          </a:ln>
        </p:spPr>
        <p:txBody>
          <a:bodyPr wrap="square" lIns="0" tIns="0" rIns="0" bIns="0" rtlCol="0"/>
          <a:lstStyle/>
          <a:p>
            <a:endParaRPr/>
          </a:p>
        </p:txBody>
      </p:sp>
      <p:sp>
        <p:nvSpPr>
          <p:cNvPr id="18" name="object 18"/>
          <p:cNvSpPr/>
          <p:nvPr/>
        </p:nvSpPr>
        <p:spPr>
          <a:xfrm>
            <a:off x="1242984" y="3430273"/>
            <a:ext cx="86995" cy="84455"/>
          </a:xfrm>
          <a:custGeom>
            <a:avLst/>
            <a:gdLst/>
            <a:ahLst/>
            <a:cxnLst/>
            <a:rect l="l" t="t" r="r" b="b"/>
            <a:pathLst>
              <a:path w="86994" h="84454">
                <a:moveTo>
                  <a:pt x="86499" y="84099"/>
                </a:moveTo>
                <a:lnTo>
                  <a:pt x="0" y="66763"/>
                </a:lnTo>
                <a:lnTo>
                  <a:pt x="57657" y="0"/>
                </a:lnTo>
              </a:path>
            </a:pathLst>
          </a:custGeom>
          <a:ln w="25400">
            <a:solidFill>
              <a:srgbClr val="4BACC6"/>
            </a:solidFill>
          </a:ln>
        </p:spPr>
        <p:txBody>
          <a:bodyPr wrap="square" lIns="0" tIns="0" rIns="0" bIns="0" rtlCol="0"/>
          <a:lstStyle/>
          <a:p>
            <a:endParaRPr/>
          </a:p>
        </p:txBody>
      </p:sp>
      <p:sp>
        <p:nvSpPr>
          <p:cNvPr id="19" name="object 19"/>
          <p:cNvSpPr/>
          <p:nvPr/>
        </p:nvSpPr>
        <p:spPr>
          <a:xfrm>
            <a:off x="3727703" y="2566415"/>
            <a:ext cx="316991" cy="1194815"/>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3886237" y="2592388"/>
            <a:ext cx="1905" cy="963930"/>
          </a:xfrm>
          <a:custGeom>
            <a:avLst/>
            <a:gdLst/>
            <a:ahLst/>
            <a:cxnLst/>
            <a:rect l="l" t="t" r="r" b="b"/>
            <a:pathLst>
              <a:path w="1904" h="963929">
                <a:moveTo>
                  <a:pt x="1549" y="0"/>
                </a:moveTo>
                <a:lnTo>
                  <a:pt x="0" y="963866"/>
                </a:lnTo>
              </a:path>
            </a:pathLst>
          </a:custGeom>
          <a:ln w="25400">
            <a:solidFill>
              <a:srgbClr val="9BBB59"/>
            </a:solidFill>
          </a:ln>
        </p:spPr>
        <p:txBody>
          <a:bodyPr wrap="square" lIns="0" tIns="0" rIns="0" bIns="0" rtlCol="0"/>
          <a:lstStyle/>
          <a:p>
            <a:endParaRPr/>
          </a:p>
        </p:txBody>
      </p:sp>
      <p:sp>
        <p:nvSpPr>
          <p:cNvPr id="21" name="object 21"/>
          <p:cNvSpPr/>
          <p:nvPr/>
        </p:nvSpPr>
        <p:spPr>
          <a:xfrm>
            <a:off x="3841908" y="3479984"/>
            <a:ext cx="88900" cy="76835"/>
          </a:xfrm>
          <a:custGeom>
            <a:avLst/>
            <a:gdLst/>
            <a:ahLst/>
            <a:cxnLst/>
            <a:rect l="l" t="t" r="r" b="b"/>
            <a:pathLst>
              <a:path w="88900" h="76835">
                <a:moveTo>
                  <a:pt x="88900" y="139"/>
                </a:moveTo>
                <a:lnTo>
                  <a:pt x="44335" y="76276"/>
                </a:lnTo>
                <a:lnTo>
                  <a:pt x="0" y="0"/>
                </a:lnTo>
              </a:path>
            </a:pathLst>
          </a:custGeom>
          <a:ln w="25400">
            <a:solidFill>
              <a:srgbClr val="9BBB59"/>
            </a:solidFill>
          </a:ln>
        </p:spPr>
        <p:txBody>
          <a:bodyPr wrap="square" lIns="0" tIns="0" rIns="0" bIns="0" rtlCol="0"/>
          <a:lstStyle/>
          <a:p>
            <a:endParaRPr/>
          </a:p>
        </p:txBody>
      </p:sp>
      <p:sp>
        <p:nvSpPr>
          <p:cNvPr id="22" name="object 22"/>
          <p:cNvSpPr/>
          <p:nvPr/>
        </p:nvSpPr>
        <p:spPr>
          <a:xfrm>
            <a:off x="3837431" y="2554224"/>
            <a:ext cx="3560063" cy="1054607"/>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886200" y="2590800"/>
            <a:ext cx="3328670" cy="832485"/>
          </a:xfrm>
          <a:custGeom>
            <a:avLst/>
            <a:gdLst/>
            <a:ahLst/>
            <a:cxnLst/>
            <a:rect l="l" t="t" r="r" b="b"/>
            <a:pathLst>
              <a:path w="3328670" h="832485">
                <a:moveTo>
                  <a:pt x="0" y="0"/>
                </a:moveTo>
                <a:lnTo>
                  <a:pt x="3328403" y="832104"/>
                </a:lnTo>
              </a:path>
            </a:pathLst>
          </a:custGeom>
          <a:ln w="25400">
            <a:solidFill>
              <a:srgbClr val="4F81BD"/>
            </a:solidFill>
          </a:ln>
        </p:spPr>
        <p:txBody>
          <a:bodyPr wrap="square" lIns="0" tIns="0" rIns="0" bIns="0" rtlCol="0"/>
          <a:lstStyle/>
          <a:p>
            <a:endParaRPr/>
          </a:p>
        </p:txBody>
      </p:sp>
      <p:sp>
        <p:nvSpPr>
          <p:cNvPr id="24" name="object 24"/>
          <p:cNvSpPr/>
          <p:nvPr/>
        </p:nvSpPr>
        <p:spPr>
          <a:xfrm>
            <a:off x="7129899" y="3361292"/>
            <a:ext cx="85090" cy="86360"/>
          </a:xfrm>
          <a:custGeom>
            <a:avLst/>
            <a:gdLst/>
            <a:ahLst/>
            <a:cxnLst/>
            <a:rect l="l" t="t" r="r" b="b"/>
            <a:pathLst>
              <a:path w="85090" h="86360">
                <a:moveTo>
                  <a:pt x="21564" y="0"/>
                </a:moveTo>
                <a:lnTo>
                  <a:pt x="84708" y="61607"/>
                </a:lnTo>
                <a:lnTo>
                  <a:pt x="0" y="86245"/>
                </a:lnTo>
              </a:path>
            </a:pathLst>
          </a:custGeom>
          <a:ln w="25400">
            <a:solidFill>
              <a:srgbClr val="4F81BD"/>
            </a:solidFill>
          </a:ln>
        </p:spPr>
        <p:txBody>
          <a:bodyPr wrap="square" lIns="0" tIns="0" rIns="0" bIns="0" rtlCol="0"/>
          <a:lstStyle/>
          <a:p>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72</a:t>
            </a:fld>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6344" y="896111"/>
            <a:ext cx="8077199" cy="21610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9664" y="1399031"/>
            <a:ext cx="8381999" cy="104851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18998" y="927100"/>
            <a:ext cx="7973123" cy="20574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18998" y="927100"/>
            <a:ext cx="7973695" cy="2057400"/>
          </a:xfrm>
          <a:custGeom>
            <a:avLst/>
            <a:gdLst/>
            <a:ahLst/>
            <a:cxnLst/>
            <a:rect l="l" t="t" r="r" b="b"/>
            <a:pathLst>
              <a:path w="7973695" h="2057400">
                <a:moveTo>
                  <a:pt x="0" y="0"/>
                </a:moveTo>
                <a:lnTo>
                  <a:pt x="7973123" y="0"/>
                </a:lnTo>
                <a:lnTo>
                  <a:pt x="7973123" y="2057400"/>
                </a:lnTo>
                <a:lnTo>
                  <a:pt x="0" y="2057400"/>
                </a:lnTo>
                <a:lnTo>
                  <a:pt x="0" y="0"/>
                </a:lnTo>
                <a:close/>
              </a:path>
            </a:pathLst>
          </a:custGeom>
          <a:ln w="12700">
            <a:solidFill>
              <a:srgbClr val="000000"/>
            </a:solidFill>
          </a:ln>
        </p:spPr>
        <p:txBody>
          <a:bodyPr wrap="square" lIns="0" tIns="0" rIns="0" bIns="0" rtlCol="0"/>
          <a:lstStyle/>
          <a:p>
            <a:endParaRPr/>
          </a:p>
        </p:txBody>
      </p:sp>
      <p:sp>
        <p:nvSpPr>
          <p:cNvPr id="6" name="object 6"/>
          <p:cNvSpPr/>
          <p:nvPr/>
        </p:nvSpPr>
        <p:spPr>
          <a:xfrm>
            <a:off x="638157" y="1604063"/>
            <a:ext cx="7769288" cy="34894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692981" y="2026513"/>
            <a:ext cx="5610992" cy="35321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133600" y="4114799"/>
            <a:ext cx="4762500" cy="1704975"/>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73</a:t>
            </a:fld>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71216" y="731520"/>
            <a:ext cx="3428999" cy="66446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393094" y="358046"/>
            <a:ext cx="6354445" cy="512445"/>
          </a:xfrm>
          <a:prstGeom prst="rect">
            <a:avLst/>
          </a:prstGeom>
        </p:spPr>
        <p:txBody>
          <a:bodyPr vert="horz" wrap="square" lIns="0" tIns="11430" rIns="0" bIns="0" rtlCol="0">
            <a:spAutoFit/>
          </a:bodyPr>
          <a:lstStyle/>
          <a:p>
            <a:pPr marL="12700">
              <a:lnSpc>
                <a:spcPct val="100000"/>
              </a:lnSpc>
              <a:spcBef>
                <a:spcPts val="90"/>
              </a:spcBef>
            </a:pPr>
            <a:r>
              <a:rPr sz="3200" spc="-10" dirty="0">
                <a:latin typeface="Arial"/>
                <a:cs typeface="Arial"/>
              </a:rPr>
              <a:t>Weber’s Interpretation of</a:t>
            </a:r>
            <a:r>
              <a:rPr sz="3200" spc="-5" dirty="0">
                <a:latin typeface="Arial"/>
                <a:cs typeface="Arial"/>
              </a:rPr>
              <a:t> </a:t>
            </a:r>
            <a:r>
              <a:rPr sz="3200" spc="-10" dirty="0">
                <a:latin typeface="Arial"/>
                <a:cs typeface="Arial"/>
              </a:rPr>
              <a:t>Modernity</a:t>
            </a:r>
            <a:endParaRPr sz="3200">
              <a:latin typeface="Arial"/>
              <a:cs typeface="Arial"/>
            </a:endParaRPr>
          </a:p>
        </p:txBody>
      </p:sp>
      <p:sp>
        <p:nvSpPr>
          <p:cNvPr id="4" name="object 4"/>
          <p:cNvSpPr/>
          <p:nvPr/>
        </p:nvSpPr>
        <p:spPr>
          <a:xfrm>
            <a:off x="3154277" y="967535"/>
            <a:ext cx="2861500" cy="38748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35940" y="1733804"/>
            <a:ext cx="8028940" cy="3946525"/>
          </a:xfrm>
          <a:prstGeom prst="rect">
            <a:avLst/>
          </a:prstGeom>
        </p:spPr>
        <p:txBody>
          <a:bodyPr vert="horz" wrap="square" lIns="0" tIns="56515" rIns="0" bIns="0" rtlCol="0">
            <a:spAutoFit/>
          </a:bodyPr>
          <a:lstStyle/>
          <a:p>
            <a:pPr marL="356870" marR="5080" indent="-344170">
              <a:lnSpc>
                <a:spcPts val="2810"/>
              </a:lnSpc>
              <a:spcBef>
                <a:spcPts val="445"/>
              </a:spcBef>
              <a:buChar char="•"/>
              <a:tabLst>
                <a:tab pos="356870" algn="l"/>
                <a:tab pos="357505" algn="l"/>
              </a:tabLst>
            </a:pPr>
            <a:r>
              <a:rPr sz="2600" spc="-10" dirty="0">
                <a:latin typeface="Arial"/>
                <a:cs typeface="Arial"/>
              </a:rPr>
              <a:t>Marx is not </a:t>
            </a:r>
            <a:r>
              <a:rPr sz="2600" spc="-5" dirty="0">
                <a:latin typeface="Arial"/>
                <a:cs typeface="Arial"/>
              </a:rPr>
              <a:t>a </a:t>
            </a:r>
            <a:r>
              <a:rPr sz="2600" spc="-10" dirty="0">
                <a:latin typeface="Arial"/>
                <a:cs typeface="Arial"/>
              </a:rPr>
              <a:t>Sociologist in </a:t>
            </a:r>
            <a:r>
              <a:rPr sz="2600" spc="-5" dirty="0">
                <a:latin typeface="Arial"/>
                <a:cs typeface="Arial"/>
              </a:rPr>
              <a:t>the </a:t>
            </a:r>
            <a:r>
              <a:rPr sz="2600" spc="-10" dirty="0">
                <a:latin typeface="Arial"/>
                <a:cs typeface="Arial"/>
              </a:rPr>
              <a:t>disciplinary sense </a:t>
            </a:r>
            <a:r>
              <a:rPr sz="2600" spc="-5" dirty="0">
                <a:latin typeface="Arial"/>
                <a:cs typeface="Arial"/>
              </a:rPr>
              <a:t>for  </a:t>
            </a:r>
            <a:r>
              <a:rPr sz="2600" spc="-10" dirty="0">
                <a:latin typeface="Arial"/>
                <a:cs typeface="Arial"/>
              </a:rPr>
              <a:t>the simple reason that he is not an</a:t>
            </a:r>
            <a:r>
              <a:rPr sz="2600" spc="225" dirty="0">
                <a:latin typeface="Arial"/>
                <a:cs typeface="Arial"/>
              </a:rPr>
              <a:t> </a:t>
            </a:r>
            <a:r>
              <a:rPr sz="2600" spc="-10" dirty="0">
                <a:latin typeface="Arial"/>
                <a:cs typeface="Arial"/>
              </a:rPr>
              <a:t>academic.</a:t>
            </a:r>
            <a:endParaRPr sz="2600">
              <a:latin typeface="Arial"/>
              <a:cs typeface="Arial"/>
            </a:endParaRPr>
          </a:p>
          <a:p>
            <a:pPr>
              <a:lnSpc>
                <a:spcPct val="100000"/>
              </a:lnSpc>
              <a:spcBef>
                <a:spcPts val="25"/>
              </a:spcBef>
              <a:buFont typeface="Arial"/>
              <a:buChar char="•"/>
            </a:pPr>
            <a:endParaRPr sz="3500">
              <a:latin typeface="Times New Roman"/>
              <a:cs typeface="Times New Roman"/>
            </a:endParaRPr>
          </a:p>
          <a:p>
            <a:pPr marL="356870" marR="113664" indent="-344170">
              <a:lnSpc>
                <a:spcPts val="2810"/>
              </a:lnSpc>
              <a:spcBef>
                <a:spcPts val="5"/>
              </a:spcBef>
              <a:buChar char="•"/>
              <a:tabLst>
                <a:tab pos="356870" algn="l"/>
                <a:tab pos="357505" algn="l"/>
              </a:tabLst>
            </a:pPr>
            <a:r>
              <a:rPr sz="2600" spc="-10" dirty="0">
                <a:latin typeface="Arial"/>
                <a:cs typeface="Arial"/>
              </a:rPr>
              <a:t>Weber is, or rather became, </a:t>
            </a:r>
            <a:r>
              <a:rPr sz="2600" spc="-5" dirty="0">
                <a:latin typeface="Arial"/>
                <a:cs typeface="Arial"/>
              </a:rPr>
              <a:t>a </a:t>
            </a:r>
            <a:r>
              <a:rPr sz="2600" spc="-10" dirty="0">
                <a:latin typeface="Arial"/>
                <a:cs typeface="Arial"/>
              </a:rPr>
              <a:t>Sociologist, because  he is living and working as an academic at the point  where sociology is developing as </a:t>
            </a:r>
            <a:r>
              <a:rPr sz="2600" spc="-5" dirty="0">
                <a:latin typeface="Arial"/>
                <a:cs typeface="Arial"/>
              </a:rPr>
              <a:t>a </a:t>
            </a:r>
            <a:r>
              <a:rPr sz="2600" spc="-10" dirty="0">
                <a:latin typeface="Arial"/>
                <a:cs typeface="Arial"/>
              </a:rPr>
              <a:t>separate  discipline.</a:t>
            </a:r>
            <a:endParaRPr sz="2600">
              <a:latin typeface="Arial"/>
              <a:cs typeface="Arial"/>
            </a:endParaRPr>
          </a:p>
          <a:p>
            <a:pPr>
              <a:lnSpc>
                <a:spcPct val="100000"/>
              </a:lnSpc>
              <a:spcBef>
                <a:spcPts val="25"/>
              </a:spcBef>
              <a:buFont typeface="Arial"/>
              <a:buChar char="•"/>
            </a:pPr>
            <a:endParaRPr sz="3500">
              <a:latin typeface="Times New Roman"/>
              <a:cs typeface="Times New Roman"/>
            </a:endParaRPr>
          </a:p>
          <a:p>
            <a:pPr marL="356870" marR="8255" indent="-344170">
              <a:lnSpc>
                <a:spcPts val="2810"/>
              </a:lnSpc>
              <a:buChar char="•"/>
              <a:tabLst>
                <a:tab pos="356870" algn="l"/>
                <a:tab pos="357505" algn="l"/>
              </a:tabLst>
            </a:pPr>
            <a:r>
              <a:rPr sz="2600" spc="-10" dirty="0">
                <a:latin typeface="Arial"/>
                <a:cs typeface="Arial"/>
              </a:rPr>
              <a:t>Indeed, Weber moves from the study of law, political  economy and history </a:t>
            </a:r>
            <a:r>
              <a:rPr sz="2600" spc="-5" dirty="0">
                <a:latin typeface="Arial"/>
                <a:cs typeface="Arial"/>
              </a:rPr>
              <a:t>to </a:t>
            </a:r>
            <a:r>
              <a:rPr sz="2600" spc="-10" dirty="0">
                <a:latin typeface="Arial"/>
                <a:cs typeface="Arial"/>
              </a:rPr>
              <a:t>an identity as </a:t>
            </a:r>
            <a:r>
              <a:rPr sz="2600" spc="-5" dirty="0">
                <a:latin typeface="Arial"/>
                <a:cs typeface="Arial"/>
              </a:rPr>
              <a:t>a</a:t>
            </a:r>
            <a:r>
              <a:rPr sz="2600" spc="290" dirty="0">
                <a:latin typeface="Arial"/>
                <a:cs typeface="Arial"/>
              </a:rPr>
              <a:t> </a:t>
            </a:r>
            <a:r>
              <a:rPr sz="2600" spc="-10" dirty="0">
                <a:latin typeface="Arial"/>
                <a:cs typeface="Arial"/>
              </a:rPr>
              <a:t>Sociologist.</a:t>
            </a:r>
            <a:endParaRPr sz="26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74</a:t>
            </a:fld>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52400"/>
            <a:ext cx="8839200" cy="6553200"/>
          </a:xfrm>
          <a:custGeom>
            <a:avLst/>
            <a:gdLst/>
            <a:ahLst/>
            <a:cxnLst/>
            <a:rect l="l" t="t" r="r" b="b"/>
            <a:pathLst>
              <a:path w="8839200" h="6553200">
                <a:moveTo>
                  <a:pt x="0" y="0"/>
                </a:moveTo>
                <a:lnTo>
                  <a:pt x="8839200" y="0"/>
                </a:lnTo>
                <a:lnTo>
                  <a:pt x="8839200" y="6553200"/>
                </a:lnTo>
                <a:lnTo>
                  <a:pt x="0" y="6553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52400" y="152400"/>
            <a:ext cx="8839200" cy="6553200"/>
          </a:xfrm>
          <a:custGeom>
            <a:avLst/>
            <a:gdLst/>
            <a:ahLst/>
            <a:cxnLst/>
            <a:rect l="l" t="t" r="r" b="b"/>
            <a:pathLst>
              <a:path w="8839200" h="6553200">
                <a:moveTo>
                  <a:pt x="0" y="0"/>
                </a:moveTo>
                <a:lnTo>
                  <a:pt x="8839200" y="0"/>
                </a:lnTo>
                <a:lnTo>
                  <a:pt x="8839200" y="6553200"/>
                </a:lnTo>
                <a:lnTo>
                  <a:pt x="0" y="6553200"/>
                </a:lnTo>
                <a:lnTo>
                  <a:pt x="0" y="0"/>
                </a:lnTo>
                <a:close/>
              </a:path>
            </a:pathLst>
          </a:custGeom>
          <a:ln w="25400">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231140" y="581659"/>
            <a:ext cx="5746750" cy="421005"/>
          </a:xfrm>
          <a:prstGeom prst="rect">
            <a:avLst/>
          </a:prstGeom>
        </p:spPr>
        <p:txBody>
          <a:bodyPr vert="horz" wrap="square" lIns="0" tIns="11430" rIns="0" bIns="0" rtlCol="0">
            <a:spAutoFit/>
          </a:bodyPr>
          <a:lstStyle/>
          <a:p>
            <a:pPr marL="12700">
              <a:lnSpc>
                <a:spcPct val="100000"/>
              </a:lnSpc>
              <a:spcBef>
                <a:spcPts val="90"/>
              </a:spcBef>
            </a:pPr>
            <a:r>
              <a:rPr sz="2600" spc="-5" dirty="0">
                <a:latin typeface="Arial"/>
                <a:cs typeface="Arial"/>
              </a:rPr>
              <a:t>This </a:t>
            </a:r>
            <a:r>
              <a:rPr sz="2600" spc="-10" dirty="0">
                <a:latin typeface="Arial"/>
                <a:cs typeface="Arial"/>
              </a:rPr>
              <a:t>shift has important</a:t>
            </a:r>
            <a:r>
              <a:rPr sz="2600" spc="114" dirty="0">
                <a:latin typeface="Arial"/>
                <a:cs typeface="Arial"/>
              </a:rPr>
              <a:t> </a:t>
            </a:r>
            <a:r>
              <a:rPr sz="2600" spc="-10" dirty="0">
                <a:latin typeface="Arial"/>
                <a:cs typeface="Arial"/>
              </a:rPr>
              <a:t>consequences:</a:t>
            </a:r>
            <a:endParaRPr sz="2600">
              <a:latin typeface="Arial"/>
              <a:cs typeface="Arial"/>
            </a:endParaRPr>
          </a:p>
        </p:txBody>
      </p:sp>
      <p:sp>
        <p:nvSpPr>
          <p:cNvPr id="5" name="object 5"/>
          <p:cNvSpPr txBox="1"/>
          <p:nvPr/>
        </p:nvSpPr>
        <p:spPr>
          <a:xfrm>
            <a:off x="231140" y="1017499"/>
            <a:ext cx="8656320" cy="3634104"/>
          </a:xfrm>
          <a:prstGeom prst="rect">
            <a:avLst/>
          </a:prstGeom>
        </p:spPr>
        <p:txBody>
          <a:bodyPr vert="horz" wrap="square" lIns="0" tIns="55244" rIns="0" bIns="0" rtlCol="0">
            <a:spAutoFit/>
          </a:bodyPr>
          <a:lstStyle/>
          <a:p>
            <a:pPr marL="356870" marR="5080" indent="-344170">
              <a:lnSpc>
                <a:spcPct val="88900"/>
              </a:lnSpc>
              <a:spcBef>
                <a:spcPts val="434"/>
              </a:spcBef>
              <a:buChar char="•"/>
              <a:tabLst>
                <a:tab pos="356870" algn="l"/>
                <a:tab pos="357505" algn="l"/>
              </a:tabLst>
            </a:pPr>
            <a:r>
              <a:rPr sz="2600" spc="-10" dirty="0">
                <a:latin typeface="Arial"/>
                <a:cs typeface="Arial"/>
              </a:rPr>
              <a:t>Whereas </a:t>
            </a:r>
            <a:r>
              <a:rPr sz="2600" b="1" spc="-50" dirty="0">
                <a:latin typeface="Arial"/>
                <a:cs typeface="Arial"/>
              </a:rPr>
              <a:t>Marx</a:t>
            </a:r>
            <a:r>
              <a:rPr sz="2600" spc="-50" dirty="0">
                <a:latin typeface="Arial"/>
                <a:cs typeface="Arial"/>
              </a:rPr>
              <a:t>, </a:t>
            </a:r>
            <a:r>
              <a:rPr sz="2600" spc="-10" dirty="0">
                <a:latin typeface="Arial"/>
                <a:cs typeface="Arial"/>
              </a:rPr>
              <a:t>the activist </a:t>
            </a:r>
            <a:r>
              <a:rPr sz="2600" spc="-5" dirty="0">
                <a:latin typeface="Arial"/>
                <a:cs typeface="Arial"/>
              </a:rPr>
              <a:t>thinker, </a:t>
            </a:r>
            <a:r>
              <a:rPr sz="2600" spc="-10" dirty="0">
                <a:latin typeface="Arial"/>
                <a:cs typeface="Arial"/>
              </a:rPr>
              <a:t>is working towards </a:t>
            </a:r>
            <a:r>
              <a:rPr sz="2600" spc="-5" dirty="0">
                <a:latin typeface="Arial"/>
                <a:cs typeface="Arial"/>
              </a:rPr>
              <a:t>a  </a:t>
            </a:r>
            <a:r>
              <a:rPr sz="2600" spc="-10" dirty="0">
                <a:latin typeface="Arial"/>
                <a:cs typeface="Arial"/>
              </a:rPr>
              <a:t>global theory which renders the older disciplinary  division of labour obsolete by showing the interrelation  between the different spheres of life, </a:t>
            </a:r>
            <a:r>
              <a:rPr sz="2600" b="1" spc="-50" dirty="0">
                <a:latin typeface="Arial"/>
                <a:cs typeface="Arial"/>
              </a:rPr>
              <a:t>Weber </a:t>
            </a:r>
            <a:r>
              <a:rPr sz="2600" spc="-5" dirty="0">
                <a:latin typeface="Arial"/>
                <a:cs typeface="Arial"/>
              </a:rPr>
              <a:t>sets </a:t>
            </a:r>
            <a:r>
              <a:rPr sz="2600" spc="-10" dirty="0">
                <a:latin typeface="Arial"/>
                <a:cs typeface="Arial"/>
              </a:rPr>
              <a:t>out </a:t>
            </a:r>
            <a:r>
              <a:rPr sz="2600" spc="-5" dirty="0">
                <a:latin typeface="Arial"/>
                <a:cs typeface="Arial"/>
              </a:rPr>
              <a:t>to  </a:t>
            </a:r>
            <a:r>
              <a:rPr sz="2600" spc="-10" dirty="0">
                <a:latin typeface="Arial"/>
                <a:cs typeface="Arial"/>
              </a:rPr>
              <a:t>define Sociology as </a:t>
            </a:r>
            <a:r>
              <a:rPr sz="2700" b="1" i="1" u="heavy" spc="-150" dirty="0">
                <a:latin typeface="Arial"/>
                <a:cs typeface="Arial"/>
              </a:rPr>
              <a:t>different</a:t>
            </a:r>
            <a:r>
              <a:rPr sz="2700" b="1" i="1" spc="-150" dirty="0">
                <a:latin typeface="Arial"/>
                <a:cs typeface="Arial"/>
              </a:rPr>
              <a:t> </a:t>
            </a:r>
            <a:r>
              <a:rPr sz="2600" spc="-10" dirty="0">
                <a:latin typeface="Arial"/>
                <a:cs typeface="Arial"/>
              </a:rPr>
              <a:t>from other humanities and  </a:t>
            </a:r>
            <a:r>
              <a:rPr sz="2600" spc="-5" dirty="0">
                <a:latin typeface="Arial"/>
                <a:cs typeface="Arial"/>
              </a:rPr>
              <a:t>social </a:t>
            </a:r>
            <a:r>
              <a:rPr sz="2600" spc="-10" dirty="0">
                <a:latin typeface="Arial"/>
                <a:cs typeface="Arial"/>
              </a:rPr>
              <a:t>sciences, and </a:t>
            </a:r>
            <a:r>
              <a:rPr sz="2600" spc="-5" dirty="0">
                <a:latin typeface="Arial"/>
                <a:cs typeface="Arial"/>
              </a:rPr>
              <a:t>restricts </a:t>
            </a:r>
            <a:r>
              <a:rPr sz="2600" spc="-10" dirty="0">
                <a:latin typeface="Arial"/>
                <a:cs typeface="Arial"/>
              </a:rPr>
              <a:t>its scope </a:t>
            </a:r>
            <a:r>
              <a:rPr sz="2600" spc="-150" dirty="0">
                <a:latin typeface="Arial"/>
                <a:cs typeface="Arial"/>
              </a:rPr>
              <a:t>– </a:t>
            </a:r>
            <a:r>
              <a:rPr sz="2600" spc="-10" dirty="0">
                <a:latin typeface="Arial"/>
                <a:cs typeface="Arial"/>
              </a:rPr>
              <a:t>in theory, at  least </a:t>
            </a:r>
            <a:r>
              <a:rPr sz="2600" spc="-150" dirty="0">
                <a:latin typeface="Arial"/>
                <a:cs typeface="Arial"/>
              </a:rPr>
              <a:t>– </a:t>
            </a:r>
            <a:r>
              <a:rPr sz="2600" spc="-10" dirty="0">
                <a:latin typeface="Arial"/>
                <a:cs typeface="Arial"/>
              </a:rPr>
              <a:t>more perhaps than any comparable sociological  theorist, </a:t>
            </a:r>
            <a:r>
              <a:rPr sz="2600" spc="-5" dirty="0">
                <a:latin typeface="Arial"/>
                <a:cs typeface="Arial"/>
              </a:rPr>
              <a:t>to the </a:t>
            </a:r>
            <a:r>
              <a:rPr sz="2600" spc="-10" dirty="0">
                <a:latin typeface="Arial"/>
                <a:cs typeface="Arial"/>
              </a:rPr>
              <a:t>point where, </a:t>
            </a:r>
            <a:r>
              <a:rPr sz="2600" spc="-5" dirty="0">
                <a:latin typeface="Arial"/>
                <a:cs typeface="Arial"/>
              </a:rPr>
              <a:t>if </a:t>
            </a:r>
            <a:r>
              <a:rPr sz="2600" spc="-10" dirty="0">
                <a:latin typeface="Arial"/>
                <a:cs typeface="Arial"/>
              </a:rPr>
              <a:t>we are </a:t>
            </a:r>
            <a:r>
              <a:rPr sz="2600" spc="-5" dirty="0">
                <a:latin typeface="Arial"/>
                <a:cs typeface="Arial"/>
              </a:rPr>
              <a:t>to </a:t>
            </a:r>
            <a:r>
              <a:rPr sz="2600" spc="-10" dirty="0">
                <a:latin typeface="Arial"/>
                <a:cs typeface="Arial"/>
              </a:rPr>
              <a:t>hold ourselves </a:t>
            </a:r>
            <a:r>
              <a:rPr sz="2600" spc="-5" dirty="0">
                <a:latin typeface="Arial"/>
                <a:cs typeface="Arial"/>
              </a:rPr>
              <a:t>to  </a:t>
            </a:r>
            <a:r>
              <a:rPr sz="2600" spc="-10" dirty="0">
                <a:latin typeface="Arial"/>
                <a:cs typeface="Arial"/>
              </a:rPr>
              <a:t>his </a:t>
            </a:r>
            <a:r>
              <a:rPr sz="2600" spc="-5" dirty="0">
                <a:latin typeface="Arial"/>
                <a:cs typeface="Arial"/>
              </a:rPr>
              <a:t>explicit </a:t>
            </a:r>
            <a:r>
              <a:rPr sz="2600" spc="-10" dirty="0">
                <a:latin typeface="Arial"/>
                <a:cs typeface="Arial"/>
              </a:rPr>
              <a:t>statements, </a:t>
            </a:r>
            <a:r>
              <a:rPr sz="2700" b="1" i="1" u="heavy" spc="-170" dirty="0">
                <a:latin typeface="Arial"/>
                <a:cs typeface="Arial"/>
              </a:rPr>
              <a:t>it </a:t>
            </a:r>
            <a:r>
              <a:rPr sz="2700" b="1" i="1" u="heavy" spc="-195" dirty="0">
                <a:latin typeface="Arial"/>
                <a:cs typeface="Arial"/>
              </a:rPr>
              <a:t>would </a:t>
            </a:r>
            <a:r>
              <a:rPr sz="2700" b="1" i="1" u="heavy" spc="-130" dirty="0">
                <a:latin typeface="Arial"/>
                <a:cs typeface="Arial"/>
              </a:rPr>
              <a:t>be </a:t>
            </a:r>
            <a:r>
              <a:rPr sz="2700" b="1" i="1" u="heavy" spc="-180" dirty="0">
                <a:latin typeface="Arial"/>
                <a:cs typeface="Arial"/>
              </a:rPr>
              <a:t>impossible to  </a:t>
            </a:r>
            <a:r>
              <a:rPr sz="2700" b="1" i="1" u="heavy" spc="-160" dirty="0">
                <a:latin typeface="Arial"/>
                <a:cs typeface="Arial"/>
              </a:rPr>
              <a:t>describe </a:t>
            </a:r>
            <a:r>
              <a:rPr sz="2700" b="1" i="1" u="heavy" spc="-200" dirty="0">
                <a:latin typeface="Arial"/>
                <a:cs typeface="Arial"/>
              </a:rPr>
              <a:t>him </a:t>
            </a:r>
            <a:r>
              <a:rPr sz="2700" b="1" i="1" u="heavy" spc="-130" dirty="0">
                <a:latin typeface="Arial"/>
                <a:cs typeface="Arial"/>
              </a:rPr>
              <a:t>as </a:t>
            </a:r>
            <a:r>
              <a:rPr sz="2700" b="1" i="1" u="heavy" spc="-65" dirty="0">
                <a:latin typeface="Arial"/>
                <a:cs typeface="Arial"/>
              </a:rPr>
              <a:t>a</a:t>
            </a:r>
            <a:r>
              <a:rPr sz="2700" b="1" i="1" u="heavy" spc="254" dirty="0">
                <a:latin typeface="Arial"/>
                <a:cs typeface="Arial"/>
              </a:rPr>
              <a:t> </a:t>
            </a:r>
            <a:r>
              <a:rPr sz="2700" b="1" i="1" u="heavy" spc="-155" dirty="0">
                <a:latin typeface="Arial"/>
                <a:cs typeface="Arial"/>
              </a:rPr>
              <a:t>holist</a:t>
            </a:r>
            <a:r>
              <a:rPr sz="2600" spc="-155" dirty="0">
                <a:latin typeface="Arial"/>
                <a:cs typeface="Arial"/>
              </a:rPr>
              <a:t>.</a:t>
            </a:r>
            <a:endParaRPr sz="2600">
              <a:latin typeface="Arial"/>
              <a:cs typeface="Arial"/>
            </a:endParaRPr>
          </a:p>
        </p:txBody>
      </p:sp>
      <p:sp>
        <p:nvSpPr>
          <p:cNvPr id="6" name="object 6"/>
          <p:cNvSpPr/>
          <p:nvPr/>
        </p:nvSpPr>
        <p:spPr>
          <a:xfrm>
            <a:off x="228600" y="4800599"/>
            <a:ext cx="1523987" cy="188911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391501" y="4764087"/>
            <a:ext cx="1533423" cy="1865312"/>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75</a:t>
            </a:fld>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694436"/>
            <a:ext cx="7425690" cy="634365"/>
          </a:xfrm>
          <a:prstGeom prst="rect">
            <a:avLst/>
          </a:prstGeom>
        </p:spPr>
        <p:txBody>
          <a:bodyPr vert="horz" wrap="square" lIns="0" tIns="11430" rIns="0" bIns="0" rtlCol="0">
            <a:spAutoFit/>
          </a:bodyPr>
          <a:lstStyle/>
          <a:p>
            <a:pPr marL="356870" marR="5080" indent="-344805">
              <a:lnSpc>
                <a:spcPct val="100000"/>
              </a:lnSpc>
              <a:spcBef>
                <a:spcPts val="90"/>
              </a:spcBef>
            </a:pPr>
            <a:r>
              <a:rPr sz="2000" b="1" spc="-40" dirty="0">
                <a:latin typeface="Arial"/>
                <a:cs typeface="Arial"/>
              </a:rPr>
              <a:t>There </a:t>
            </a:r>
            <a:r>
              <a:rPr sz="2000" b="1" spc="-30" dirty="0">
                <a:latin typeface="Arial"/>
                <a:cs typeface="Arial"/>
              </a:rPr>
              <a:t>are </a:t>
            </a:r>
            <a:r>
              <a:rPr sz="2000" b="1" spc="-5" dirty="0">
                <a:latin typeface="Arial"/>
                <a:cs typeface="Arial"/>
              </a:rPr>
              <a:t>a </a:t>
            </a:r>
            <a:r>
              <a:rPr sz="2000" b="1" spc="-90" dirty="0">
                <a:latin typeface="Arial"/>
                <a:cs typeface="Arial"/>
              </a:rPr>
              <a:t>number </a:t>
            </a:r>
            <a:r>
              <a:rPr sz="2000" b="1" spc="-110" dirty="0">
                <a:latin typeface="Arial"/>
                <a:cs typeface="Arial"/>
              </a:rPr>
              <a:t>of </a:t>
            </a:r>
            <a:r>
              <a:rPr sz="2000" b="1" spc="-80" dirty="0">
                <a:latin typeface="Arial"/>
                <a:cs typeface="Arial"/>
              </a:rPr>
              <a:t>steps </a:t>
            </a:r>
            <a:r>
              <a:rPr sz="2000" b="1" spc="-114" dirty="0">
                <a:latin typeface="Arial"/>
                <a:cs typeface="Arial"/>
              </a:rPr>
              <a:t>in </a:t>
            </a:r>
            <a:r>
              <a:rPr sz="2000" b="1" spc="-110" dirty="0">
                <a:latin typeface="Arial"/>
                <a:cs typeface="Arial"/>
              </a:rPr>
              <a:t>this </a:t>
            </a:r>
            <a:r>
              <a:rPr sz="2000" b="1" spc="-95" dirty="0">
                <a:latin typeface="Arial"/>
                <a:cs typeface="Arial"/>
              </a:rPr>
              <a:t>narrowing </a:t>
            </a:r>
            <a:r>
              <a:rPr sz="2000" b="1" spc="-110" dirty="0">
                <a:latin typeface="Arial"/>
                <a:cs typeface="Arial"/>
              </a:rPr>
              <a:t>of </a:t>
            </a:r>
            <a:r>
              <a:rPr sz="2000" b="1" spc="-70" dirty="0">
                <a:latin typeface="Arial"/>
                <a:cs typeface="Arial"/>
              </a:rPr>
              <a:t>the </a:t>
            </a:r>
            <a:r>
              <a:rPr sz="2000" b="1" spc="-110" dirty="0">
                <a:latin typeface="Arial"/>
                <a:cs typeface="Arial"/>
              </a:rPr>
              <a:t>jurisdiction </a:t>
            </a:r>
            <a:r>
              <a:rPr sz="2000" b="1" spc="-105" dirty="0">
                <a:latin typeface="Arial"/>
                <a:cs typeface="Arial"/>
              </a:rPr>
              <a:t>of  </a:t>
            </a:r>
            <a:r>
              <a:rPr sz="2000" b="1" spc="-100" dirty="0">
                <a:latin typeface="Arial"/>
                <a:cs typeface="Arial"/>
              </a:rPr>
              <a:t>sociology.</a:t>
            </a:r>
            <a:endParaRPr sz="2000">
              <a:latin typeface="Arial"/>
              <a:cs typeface="Arial"/>
            </a:endParaRPr>
          </a:p>
        </p:txBody>
      </p:sp>
      <p:sp>
        <p:nvSpPr>
          <p:cNvPr id="3" name="object 3"/>
          <p:cNvSpPr txBox="1"/>
          <p:nvPr/>
        </p:nvSpPr>
        <p:spPr>
          <a:xfrm>
            <a:off x="307340" y="1364996"/>
            <a:ext cx="8199755" cy="1243965"/>
          </a:xfrm>
          <a:prstGeom prst="rect">
            <a:avLst/>
          </a:prstGeom>
        </p:spPr>
        <p:txBody>
          <a:bodyPr vert="horz" wrap="square" lIns="0" tIns="11430" rIns="0" bIns="0" rtlCol="0">
            <a:spAutoFit/>
          </a:bodyPr>
          <a:lstStyle/>
          <a:p>
            <a:pPr marL="356870" marR="5080" indent="-344170">
              <a:lnSpc>
                <a:spcPct val="100000"/>
              </a:lnSpc>
              <a:spcBef>
                <a:spcPts val="90"/>
              </a:spcBef>
              <a:buChar char="•"/>
              <a:tabLst>
                <a:tab pos="356870" algn="l"/>
                <a:tab pos="357505" algn="l"/>
              </a:tabLst>
            </a:pPr>
            <a:r>
              <a:rPr sz="2000" spc="-10" dirty="0">
                <a:latin typeface="Arial"/>
                <a:cs typeface="Arial"/>
              </a:rPr>
              <a:t>First, Weber takes what </a:t>
            </a:r>
            <a:r>
              <a:rPr sz="2000" spc="-15" dirty="0">
                <a:latin typeface="Arial"/>
                <a:cs typeface="Arial"/>
              </a:rPr>
              <a:t>is </a:t>
            </a:r>
            <a:r>
              <a:rPr sz="2000" spc="-10" dirty="0">
                <a:latin typeface="Arial"/>
                <a:cs typeface="Arial"/>
              </a:rPr>
              <a:t>known as </a:t>
            </a:r>
            <a:r>
              <a:rPr sz="2000" spc="-5" dirty="0">
                <a:latin typeface="Arial"/>
                <a:cs typeface="Arial"/>
              </a:rPr>
              <a:t>a </a:t>
            </a:r>
            <a:r>
              <a:rPr sz="2000" spc="-10" dirty="0">
                <a:latin typeface="Arial"/>
                <a:cs typeface="Arial"/>
              </a:rPr>
              <a:t>“methodologically individualist”  position: </a:t>
            </a:r>
            <a:r>
              <a:rPr sz="2000" spc="-15" dirty="0">
                <a:latin typeface="Arial"/>
                <a:cs typeface="Arial"/>
              </a:rPr>
              <a:t>in </a:t>
            </a:r>
            <a:r>
              <a:rPr sz="2000" spc="-10" dirty="0">
                <a:latin typeface="Arial"/>
                <a:cs typeface="Arial"/>
              </a:rPr>
              <a:t>other </a:t>
            </a:r>
            <a:r>
              <a:rPr sz="2000" spc="-5" dirty="0">
                <a:latin typeface="Arial"/>
                <a:cs typeface="Arial"/>
              </a:rPr>
              <a:t>words, </a:t>
            </a:r>
            <a:r>
              <a:rPr sz="2000" spc="-10" dirty="0">
                <a:latin typeface="Arial"/>
                <a:cs typeface="Arial"/>
              </a:rPr>
              <a:t>Weber assumes that all statements about the  human world </a:t>
            </a:r>
            <a:r>
              <a:rPr sz="2000" spc="-5" dirty="0">
                <a:latin typeface="Arial"/>
                <a:cs typeface="Arial"/>
              </a:rPr>
              <a:t>can </a:t>
            </a:r>
            <a:r>
              <a:rPr sz="2000" spc="-15" dirty="0">
                <a:latin typeface="Arial"/>
                <a:cs typeface="Arial"/>
              </a:rPr>
              <a:t>in </a:t>
            </a:r>
            <a:r>
              <a:rPr sz="2000" spc="-10" dirty="0">
                <a:latin typeface="Arial"/>
                <a:cs typeface="Arial"/>
              </a:rPr>
              <a:t>principle be reduced to statements about  </a:t>
            </a:r>
            <a:r>
              <a:rPr sz="2000" spc="-15" dirty="0">
                <a:latin typeface="Arial"/>
                <a:cs typeface="Arial"/>
              </a:rPr>
              <a:t>individuals </a:t>
            </a:r>
            <a:r>
              <a:rPr sz="2000" spc="-10" dirty="0">
                <a:latin typeface="Arial"/>
                <a:cs typeface="Arial"/>
              </a:rPr>
              <a:t>and aggregates of</a:t>
            </a:r>
            <a:r>
              <a:rPr sz="2000" spc="165" dirty="0">
                <a:latin typeface="Arial"/>
                <a:cs typeface="Arial"/>
              </a:rPr>
              <a:t> </a:t>
            </a:r>
            <a:r>
              <a:rPr sz="2000" spc="-10" dirty="0">
                <a:latin typeface="Arial"/>
                <a:cs typeface="Arial"/>
              </a:rPr>
              <a:t>individuals.</a:t>
            </a:r>
            <a:endParaRPr sz="2000">
              <a:latin typeface="Arial"/>
              <a:cs typeface="Arial"/>
            </a:endParaRPr>
          </a:p>
        </p:txBody>
      </p:sp>
      <p:sp>
        <p:nvSpPr>
          <p:cNvPr id="4" name="object 4"/>
          <p:cNvSpPr/>
          <p:nvPr/>
        </p:nvSpPr>
        <p:spPr>
          <a:xfrm>
            <a:off x="2660903" y="2795015"/>
            <a:ext cx="316991" cy="8900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19463" y="2819400"/>
            <a:ext cx="1905" cy="661035"/>
          </a:xfrm>
          <a:custGeom>
            <a:avLst/>
            <a:gdLst/>
            <a:ahLst/>
            <a:cxnLst/>
            <a:rect l="l" t="t" r="r" b="b"/>
            <a:pathLst>
              <a:path w="1905" h="661035">
                <a:moveTo>
                  <a:pt x="1524" y="0"/>
                </a:moveTo>
                <a:lnTo>
                  <a:pt x="0" y="660654"/>
                </a:lnTo>
              </a:path>
            </a:pathLst>
          </a:custGeom>
          <a:ln w="25400">
            <a:solidFill>
              <a:srgbClr val="8064A2"/>
            </a:solidFill>
          </a:ln>
        </p:spPr>
        <p:txBody>
          <a:bodyPr wrap="square" lIns="0" tIns="0" rIns="0" bIns="0" rtlCol="0"/>
          <a:lstStyle/>
          <a:p>
            <a:endParaRPr/>
          </a:p>
        </p:txBody>
      </p:sp>
      <p:sp>
        <p:nvSpPr>
          <p:cNvPr id="6" name="object 6"/>
          <p:cNvSpPr/>
          <p:nvPr/>
        </p:nvSpPr>
        <p:spPr>
          <a:xfrm>
            <a:off x="2775179" y="3403752"/>
            <a:ext cx="88900" cy="76835"/>
          </a:xfrm>
          <a:custGeom>
            <a:avLst/>
            <a:gdLst/>
            <a:ahLst/>
            <a:cxnLst/>
            <a:rect l="l" t="t" r="r" b="b"/>
            <a:pathLst>
              <a:path w="88900" h="76835">
                <a:moveTo>
                  <a:pt x="88900" y="203"/>
                </a:moveTo>
                <a:lnTo>
                  <a:pt x="44272" y="76301"/>
                </a:lnTo>
                <a:lnTo>
                  <a:pt x="0" y="0"/>
                </a:lnTo>
              </a:path>
            </a:pathLst>
          </a:custGeom>
          <a:ln w="25400">
            <a:solidFill>
              <a:srgbClr val="8064A2"/>
            </a:solidFill>
          </a:ln>
        </p:spPr>
        <p:txBody>
          <a:bodyPr wrap="square" lIns="0" tIns="0" rIns="0" bIns="0" rtlCol="0"/>
          <a:lstStyle/>
          <a:p>
            <a:endParaRPr/>
          </a:p>
        </p:txBody>
      </p:sp>
      <p:sp>
        <p:nvSpPr>
          <p:cNvPr id="7" name="object 7"/>
          <p:cNvSpPr/>
          <p:nvPr/>
        </p:nvSpPr>
        <p:spPr>
          <a:xfrm>
            <a:off x="329183" y="3700272"/>
            <a:ext cx="4599431" cy="102107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68807" y="3633216"/>
            <a:ext cx="4587239" cy="108203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81000" y="3733800"/>
            <a:ext cx="4495800" cy="9144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81000" y="3733800"/>
            <a:ext cx="4495800" cy="914400"/>
          </a:xfrm>
          <a:custGeom>
            <a:avLst/>
            <a:gdLst/>
            <a:ahLst/>
            <a:cxnLst/>
            <a:rect l="l" t="t" r="r" b="b"/>
            <a:pathLst>
              <a:path w="4495800" h="914400">
                <a:moveTo>
                  <a:pt x="0" y="0"/>
                </a:moveTo>
                <a:lnTo>
                  <a:pt x="4495800" y="0"/>
                </a:lnTo>
                <a:lnTo>
                  <a:pt x="4495800" y="914400"/>
                </a:lnTo>
                <a:lnTo>
                  <a:pt x="0" y="914400"/>
                </a:lnTo>
                <a:lnTo>
                  <a:pt x="0" y="0"/>
                </a:lnTo>
                <a:close/>
              </a:path>
            </a:pathLst>
          </a:custGeom>
          <a:ln w="12700">
            <a:solidFill>
              <a:srgbClr val="7D60A0"/>
            </a:solidFill>
          </a:ln>
        </p:spPr>
        <p:txBody>
          <a:bodyPr wrap="square" lIns="0" tIns="0" rIns="0" bIns="0" rtlCol="0"/>
          <a:lstStyle/>
          <a:p>
            <a:endParaRPr/>
          </a:p>
        </p:txBody>
      </p:sp>
      <p:sp>
        <p:nvSpPr>
          <p:cNvPr id="11" name="object 11"/>
          <p:cNvSpPr txBox="1"/>
          <p:nvPr/>
        </p:nvSpPr>
        <p:spPr>
          <a:xfrm>
            <a:off x="554847" y="3698271"/>
            <a:ext cx="4143375" cy="955040"/>
          </a:xfrm>
          <a:prstGeom prst="rect">
            <a:avLst/>
          </a:prstGeom>
        </p:spPr>
        <p:txBody>
          <a:bodyPr vert="horz" wrap="square" lIns="0" tIns="35560" rIns="0" bIns="0" rtlCol="0">
            <a:spAutoFit/>
          </a:bodyPr>
          <a:lstStyle/>
          <a:p>
            <a:pPr marL="12700" marR="5080" indent="5080" algn="ctr">
              <a:lnSpc>
                <a:spcPts val="2400"/>
              </a:lnSpc>
              <a:spcBef>
                <a:spcPts val="280"/>
              </a:spcBef>
            </a:pPr>
            <a:r>
              <a:rPr sz="2000" spc="-10" dirty="0">
                <a:latin typeface="Arial"/>
                <a:cs typeface="Arial"/>
              </a:rPr>
              <a:t>Treating </a:t>
            </a:r>
            <a:r>
              <a:rPr sz="2100" i="1" u="sng" spc="-50" dirty="0">
                <a:latin typeface="Arial"/>
                <a:cs typeface="Arial"/>
              </a:rPr>
              <a:t>individuals</a:t>
            </a:r>
            <a:r>
              <a:rPr sz="2000" spc="-50" dirty="0">
                <a:latin typeface="Arial"/>
                <a:cs typeface="Arial"/>
              </a:rPr>
              <a:t>, </a:t>
            </a:r>
            <a:r>
              <a:rPr sz="2000" spc="-10" dirty="0">
                <a:latin typeface="Arial"/>
                <a:cs typeface="Arial"/>
              </a:rPr>
              <a:t>rather than  relationships between individuals, as  </a:t>
            </a:r>
            <a:r>
              <a:rPr sz="2100" i="1" u="sng" spc="-50" dirty="0">
                <a:latin typeface="Arial"/>
                <a:cs typeface="Arial"/>
              </a:rPr>
              <a:t>primary</a:t>
            </a:r>
            <a:r>
              <a:rPr sz="2000" spc="-50" dirty="0">
                <a:latin typeface="Arial"/>
                <a:cs typeface="Arial"/>
              </a:rPr>
              <a:t>.</a:t>
            </a:r>
            <a:endParaRPr sz="2000">
              <a:latin typeface="Arial"/>
              <a:cs typeface="Arial"/>
            </a:endParaRPr>
          </a:p>
        </p:txBody>
      </p:sp>
      <p:sp>
        <p:nvSpPr>
          <p:cNvPr id="12" name="object 12"/>
          <p:cNvSpPr/>
          <p:nvPr/>
        </p:nvSpPr>
        <p:spPr>
          <a:xfrm>
            <a:off x="4983480" y="4053840"/>
            <a:ext cx="966215" cy="316991"/>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029200" y="4191000"/>
            <a:ext cx="737235" cy="1905"/>
          </a:xfrm>
          <a:custGeom>
            <a:avLst/>
            <a:gdLst/>
            <a:ahLst/>
            <a:cxnLst/>
            <a:rect l="l" t="t" r="r" b="b"/>
            <a:pathLst>
              <a:path w="737235" h="1904">
                <a:moveTo>
                  <a:pt x="0" y="0"/>
                </a:moveTo>
                <a:lnTo>
                  <a:pt x="736854" y="1536"/>
                </a:lnTo>
              </a:path>
            </a:pathLst>
          </a:custGeom>
          <a:ln w="25400">
            <a:solidFill>
              <a:srgbClr val="9BBB59"/>
            </a:solidFill>
          </a:ln>
        </p:spPr>
        <p:txBody>
          <a:bodyPr wrap="square" lIns="0" tIns="0" rIns="0" bIns="0" rtlCol="0"/>
          <a:lstStyle/>
          <a:p>
            <a:endParaRPr/>
          </a:p>
        </p:txBody>
      </p:sp>
      <p:sp>
        <p:nvSpPr>
          <p:cNvPr id="14" name="object 14"/>
          <p:cNvSpPr/>
          <p:nvPr/>
        </p:nvSpPr>
        <p:spPr>
          <a:xfrm>
            <a:off x="5689758" y="4147922"/>
            <a:ext cx="76835" cy="88900"/>
          </a:xfrm>
          <a:custGeom>
            <a:avLst/>
            <a:gdLst/>
            <a:ahLst/>
            <a:cxnLst/>
            <a:rect l="l" t="t" r="r" b="b"/>
            <a:pathLst>
              <a:path w="76835" h="88900">
                <a:moveTo>
                  <a:pt x="190" y="0"/>
                </a:moveTo>
                <a:lnTo>
                  <a:pt x="76301" y="44615"/>
                </a:lnTo>
                <a:lnTo>
                  <a:pt x="0" y="88899"/>
                </a:lnTo>
              </a:path>
            </a:pathLst>
          </a:custGeom>
          <a:ln w="25400">
            <a:solidFill>
              <a:srgbClr val="9BBB59"/>
            </a:solidFill>
          </a:ln>
        </p:spPr>
        <p:txBody>
          <a:bodyPr wrap="square" lIns="0" tIns="0" rIns="0" bIns="0" rtlCol="0"/>
          <a:lstStyle/>
          <a:p>
            <a:endParaRPr/>
          </a:p>
        </p:txBody>
      </p:sp>
      <p:sp>
        <p:nvSpPr>
          <p:cNvPr id="15" name="object 15"/>
          <p:cNvSpPr/>
          <p:nvPr/>
        </p:nvSpPr>
        <p:spPr>
          <a:xfrm>
            <a:off x="5815583" y="3166871"/>
            <a:ext cx="3151631" cy="338327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830823" y="3099815"/>
            <a:ext cx="3182111" cy="3450335"/>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867400" y="3200400"/>
            <a:ext cx="3048000" cy="3276600"/>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5867400" y="3200400"/>
            <a:ext cx="3048000" cy="3276600"/>
          </a:xfrm>
          <a:prstGeom prst="rect">
            <a:avLst/>
          </a:prstGeom>
          <a:ln w="12700">
            <a:solidFill>
              <a:srgbClr val="98B954"/>
            </a:solidFill>
          </a:ln>
        </p:spPr>
        <p:txBody>
          <a:bodyPr vert="horz" wrap="square" lIns="0" tIns="0" rIns="0" bIns="0" rtlCol="0">
            <a:spAutoFit/>
          </a:bodyPr>
          <a:lstStyle/>
          <a:p>
            <a:pPr marL="287020">
              <a:lnSpc>
                <a:spcPts val="2030"/>
              </a:lnSpc>
            </a:pPr>
            <a:r>
              <a:rPr sz="1800" dirty="0">
                <a:latin typeface="Arial"/>
                <a:cs typeface="Arial"/>
              </a:rPr>
              <a:t>A consequence of this</a:t>
            </a:r>
            <a:r>
              <a:rPr sz="1800" spc="-170" dirty="0">
                <a:latin typeface="Arial"/>
                <a:cs typeface="Arial"/>
              </a:rPr>
              <a:t> </a:t>
            </a:r>
            <a:r>
              <a:rPr sz="1800" dirty="0">
                <a:latin typeface="Arial"/>
                <a:cs typeface="Arial"/>
              </a:rPr>
              <a:t>is</a:t>
            </a:r>
            <a:endParaRPr sz="1800">
              <a:latin typeface="Arial"/>
              <a:cs typeface="Arial"/>
            </a:endParaRPr>
          </a:p>
          <a:p>
            <a:pPr marL="146685" marR="137160" indent="-2540" algn="ctr">
              <a:lnSpc>
                <a:spcPct val="100000"/>
              </a:lnSpc>
            </a:pPr>
            <a:r>
              <a:rPr sz="1800" dirty="0">
                <a:latin typeface="Arial"/>
                <a:cs typeface="Arial"/>
              </a:rPr>
              <a:t>that these relationships  depend on active  </a:t>
            </a:r>
            <a:r>
              <a:rPr sz="1800" spc="-5" dirty="0">
                <a:latin typeface="Arial"/>
                <a:cs typeface="Arial"/>
              </a:rPr>
              <a:t>construction, </a:t>
            </a:r>
            <a:r>
              <a:rPr sz="1800" dirty="0">
                <a:latin typeface="Arial"/>
                <a:cs typeface="Arial"/>
              </a:rPr>
              <a:t>that they do  not necessarily apply  globally, and that even  </a:t>
            </a:r>
            <a:r>
              <a:rPr sz="1800" spc="-5" dirty="0">
                <a:latin typeface="Arial"/>
                <a:cs typeface="Arial"/>
              </a:rPr>
              <a:t>where </a:t>
            </a:r>
            <a:r>
              <a:rPr sz="1800" dirty="0">
                <a:latin typeface="Arial"/>
                <a:cs typeface="Arial"/>
              </a:rPr>
              <a:t>they do apply they  can best be described in  </a:t>
            </a:r>
            <a:r>
              <a:rPr sz="1800" spc="-5" dirty="0">
                <a:latin typeface="Arial"/>
                <a:cs typeface="Arial"/>
              </a:rPr>
              <a:t>terms </a:t>
            </a:r>
            <a:r>
              <a:rPr sz="1800" dirty="0">
                <a:latin typeface="Arial"/>
                <a:cs typeface="Arial"/>
              </a:rPr>
              <a:t>of the </a:t>
            </a:r>
            <a:r>
              <a:rPr sz="1800" spc="-5" dirty="0">
                <a:latin typeface="Arial"/>
                <a:cs typeface="Arial"/>
              </a:rPr>
              <a:t>probability</a:t>
            </a:r>
            <a:r>
              <a:rPr sz="1800" spc="-100" dirty="0">
                <a:latin typeface="Arial"/>
                <a:cs typeface="Arial"/>
              </a:rPr>
              <a:t> </a:t>
            </a:r>
            <a:r>
              <a:rPr sz="1800" dirty="0">
                <a:latin typeface="Arial"/>
                <a:cs typeface="Arial"/>
              </a:rPr>
              <a:t>that  the relationship or process  in question </a:t>
            </a:r>
            <a:r>
              <a:rPr sz="1800" spc="-5" dirty="0">
                <a:latin typeface="Arial"/>
                <a:cs typeface="Arial"/>
              </a:rPr>
              <a:t>will </a:t>
            </a:r>
            <a:r>
              <a:rPr sz="1800" dirty="0">
                <a:latin typeface="Arial"/>
                <a:cs typeface="Arial"/>
              </a:rPr>
              <a:t>apply in a  particular</a:t>
            </a:r>
            <a:r>
              <a:rPr sz="1800" spc="-100" dirty="0">
                <a:latin typeface="Arial"/>
                <a:cs typeface="Arial"/>
              </a:rPr>
              <a:t> </a:t>
            </a:r>
            <a:r>
              <a:rPr sz="1800" dirty="0">
                <a:latin typeface="Arial"/>
                <a:cs typeface="Arial"/>
              </a:rPr>
              <a:t>case.</a:t>
            </a:r>
            <a:endParaRPr sz="1800">
              <a:latin typeface="Arial"/>
              <a:cs typeface="Arial"/>
            </a:endParaRPr>
          </a:p>
        </p:txBody>
      </p:sp>
      <p:sp>
        <p:nvSpPr>
          <p:cNvPr id="19" name="object 19"/>
          <p:cNvSpPr/>
          <p:nvPr/>
        </p:nvSpPr>
        <p:spPr>
          <a:xfrm>
            <a:off x="301751" y="6092951"/>
            <a:ext cx="5111495" cy="691895"/>
          </a:xfrm>
          <a:prstGeom prst="rect">
            <a:avLst/>
          </a:prstGeom>
          <a:blipFill>
            <a:blip r:embed="rId10" cstate="print"/>
            <a:stretch>
              <a:fillRect/>
            </a:stretch>
          </a:blipFill>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325627"/>
            <a:ext cx="8029575" cy="1854200"/>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Secondly, Weber restricts </a:t>
            </a:r>
            <a:r>
              <a:rPr sz="2400" dirty="0">
                <a:latin typeface="Arial"/>
                <a:cs typeface="Arial"/>
              </a:rPr>
              <a:t>the </a:t>
            </a:r>
            <a:r>
              <a:rPr sz="2400" spc="-5" dirty="0">
                <a:latin typeface="Arial"/>
                <a:cs typeface="Arial"/>
              </a:rPr>
              <a:t>scope </a:t>
            </a:r>
            <a:r>
              <a:rPr sz="2400" dirty="0">
                <a:latin typeface="Arial"/>
                <a:cs typeface="Arial"/>
              </a:rPr>
              <a:t>of </a:t>
            </a:r>
            <a:r>
              <a:rPr sz="2400" spc="-5" dirty="0">
                <a:latin typeface="Arial"/>
                <a:cs typeface="Arial"/>
              </a:rPr>
              <a:t>sociology </a:t>
            </a:r>
            <a:r>
              <a:rPr sz="2400" dirty="0">
                <a:latin typeface="Arial"/>
                <a:cs typeface="Arial"/>
              </a:rPr>
              <a:t>as a  </a:t>
            </a:r>
            <a:r>
              <a:rPr sz="2400" spc="-10" dirty="0">
                <a:latin typeface="Arial"/>
                <a:cs typeface="Arial"/>
              </a:rPr>
              <a:t>discipline </a:t>
            </a:r>
            <a:r>
              <a:rPr sz="2400" dirty="0">
                <a:latin typeface="Arial"/>
                <a:cs typeface="Arial"/>
              </a:rPr>
              <a:t>to the </a:t>
            </a:r>
            <a:r>
              <a:rPr sz="2400" spc="-5" dirty="0">
                <a:latin typeface="Arial"/>
                <a:cs typeface="Arial"/>
              </a:rPr>
              <a:t>study </a:t>
            </a:r>
            <a:r>
              <a:rPr sz="2400" dirty="0">
                <a:latin typeface="Arial"/>
                <a:cs typeface="Arial"/>
              </a:rPr>
              <a:t>of </a:t>
            </a:r>
            <a:r>
              <a:rPr sz="2400" spc="-5" dirty="0">
                <a:latin typeface="Arial"/>
                <a:cs typeface="Arial"/>
              </a:rPr>
              <a:t>meaningful social action: in  </a:t>
            </a:r>
            <a:r>
              <a:rPr sz="2400" dirty="0">
                <a:latin typeface="Arial"/>
                <a:cs typeface="Arial"/>
              </a:rPr>
              <a:t>other </a:t>
            </a:r>
            <a:r>
              <a:rPr sz="2400" spc="-5" dirty="0">
                <a:latin typeface="Arial"/>
                <a:cs typeface="Arial"/>
              </a:rPr>
              <a:t>words, </a:t>
            </a:r>
            <a:r>
              <a:rPr sz="2400" dirty="0">
                <a:latin typeface="Arial"/>
                <a:cs typeface="Arial"/>
              </a:rPr>
              <a:t>to the </a:t>
            </a:r>
            <a:r>
              <a:rPr sz="2400" spc="-5" dirty="0">
                <a:latin typeface="Arial"/>
                <a:cs typeface="Arial"/>
              </a:rPr>
              <a:t>action </a:t>
            </a:r>
            <a:r>
              <a:rPr sz="2400" dirty="0">
                <a:latin typeface="Arial"/>
                <a:cs typeface="Arial"/>
              </a:rPr>
              <a:t>of these </a:t>
            </a:r>
            <a:r>
              <a:rPr sz="2400" spc="-5" dirty="0">
                <a:latin typeface="Arial"/>
                <a:cs typeface="Arial"/>
              </a:rPr>
              <a:t>individuals insofar </a:t>
            </a:r>
            <a:r>
              <a:rPr sz="2400" dirty="0">
                <a:latin typeface="Arial"/>
                <a:cs typeface="Arial"/>
              </a:rPr>
              <a:t>as  </a:t>
            </a:r>
            <a:r>
              <a:rPr sz="2400" spc="-5" dirty="0">
                <a:latin typeface="Arial"/>
                <a:cs typeface="Arial"/>
              </a:rPr>
              <a:t>their action is oriented towards </a:t>
            </a:r>
            <a:r>
              <a:rPr sz="2400" dirty="0">
                <a:latin typeface="Arial"/>
                <a:cs typeface="Arial"/>
              </a:rPr>
              <a:t>each other and </a:t>
            </a:r>
            <a:r>
              <a:rPr sz="2400" spc="-5" dirty="0">
                <a:latin typeface="Arial"/>
                <a:cs typeface="Arial"/>
              </a:rPr>
              <a:t>insofar </a:t>
            </a:r>
            <a:r>
              <a:rPr sz="2400" dirty="0">
                <a:latin typeface="Arial"/>
                <a:cs typeface="Arial"/>
              </a:rPr>
              <a:t>as  they attach </a:t>
            </a:r>
            <a:r>
              <a:rPr sz="2400" spc="-5" dirty="0">
                <a:latin typeface="Arial"/>
                <a:cs typeface="Arial"/>
              </a:rPr>
              <a:t>meaning </a:t>
            </a:r>
            <a:r>
              <a:rPr sz="2400" dirty="0">
                <a:latin typeface="Arial"/>
                <a:cs typeface="Arial"/>
              </a:rPr>
              <a:t>to</a:t>
            </a:r>
            <a:r>
              <a:rPr sz="2400" spc="-110" dirty="0">
                <a:latin typeface="Arial"/>
                <a:cs typeface="Arial"/>
              </a:rPr>
              <a:t> </a:t>
            </a:r>
            <a:r>
              <a:rPr sz="2400" spc="-5" dirty="0">
                <a:latin typeface="Arial"/>
                <a:cs typeface="Arial"/>
              </a:rPr>
              <a:t>it.</a:t>
            </a:r>
            <a:endParaRPr sz="2400">
              <a:latin typeface="Arial"/>
              <a:cs typeface="Arial"/>
            </a:endParaRPr>
          </a:p>
        </p:txBody>
      </p:sp>
      <p:sp>
        <p:nvSpPr>
          <p:cNvPr id="3" name="object 3"/>
          <p:cNvSpPr/>
          <p:nvPr/>
        </p:nvSpPr>
        <p:spPr>
          <a:xfrm>
            <a:off x="4130039" y="2252471"/>
            <a:ext cx="807719" cy="8717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486655" y="2554224"/>
            <a:ext cx="94488" cy="914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91000" y="2286000"/>
            <a:ext cx="685800" cy="762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191000" y="2286000"/>
            <a:ext cx="685800" cy="762000"/>
          </a:xfrm>
          <a:custGeom>
            <a:avLst/>
            <a:gdLst/>
            <a:ahLst/>
            <a:cxnLst/>
            <a:rect l="l" t="t" r="r" b="b"/>
            <a:pathLst>
              <a:path w="685800" h="762000">
                <a:moveTo>
                  <a:pt x="0" y="419100"/>
                </a:moveTo>
                <a:lnTo>
                  <a:pt x="171450" y="419100"/>
                </a:lnTo>
                <a:lnTo>
                  <a:pt x="171450" y="0"/>
                </a:lnTo>
                <a:lnTo>
                  <a:pt x="514350" y="0"/>
                </a:lnTo>
                <a:lnTo>
                  <a:pt x="514350" y="419100"/>
                </a:lnTo>
                <a:lnTo>
                  <a:pt x="685800" y="419100"/>
                </a:lnTo>
                <a:lnTo>
                  <a:pt x="342900" y="762000"/>
                </a:lnTo>
                <a:lnTo>
                  <a:pt x="0" y="419100"/>
                </a:lnTo>
                <a:close/>
              </a:path>
            </a:pathLst>
          </a:custGeom>
          <a:ln w="12700">
            <a:solidFill>
              <a:srgbClr val="98B954"/>
            </a:solidFill>
          </a:ln>
        </p:spPr>
        <p:txBody>
          <a:bodyPr wrap="square" lIns="0" tIns="0" rIns="0" bIns="0" rtlCol="0"/>
          <a:lstStyle/>
          <a:p>
            <a:endParaRPr/>
          </a:p>
        </p:txBody>
      </p:sp>
      <p:sp>
        <p:nvSpPr>
          <p:cNvPr id="7" name="object 7"/>
          <p:cNvSpPr/>
          <p:nvPr/>
        </p:nvSpPr>
        <p:spPr>
          <a:xfrm>
            <a:off x="1560575" y="3258311"/>
            <a:ext cx="6047231" cy="155143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539239" y="3322320"/>
            <a:ext cx="6175247" cy="132892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612900" y="3289300"/>
            <a:ext cx="5943600" cy="144780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612900" y="3289300"/>
            <a:ext cx="5943600" cy="1447800"/>
          </a:xfrm>
          <a:custGeom>
            <a:avLst/>
            <a:gdLst/>
            <a:ahLst/>
            <a:cxnLst/>
            <a:rect l="l" t="t" r="r" b="b"/>
            <a:pathLst>
              <a:path w="5943600" h="1447800">
                <a:moveTo>
                  <a:pt x="0" y="0"/>
                </a:moveTo>
                <a:lnTo>
                  <a:pt x="5943600" y="0"/>
                </a:lnTo>
                <a:lnTo>
                  <a:pt x="5943600" y="1447800"/>
                </a:lnTo>
                <a:lnTo>
                  <a:pt x="0" y="1447800"/>
                </a:lnTo>
                <a:lnTo>
                  <a:pt x="0" y="0"/>
                </a:lnTo>
                <a:close/>
              </a:path>
            </a:pathLst>
          </a:custGeom>
          <a:ln w="12700">
            <a:solidFill>
              <a:srgbClr val="98B954"/>
            </a:solidFill>
          </a:ln>
        </p:spPr>
        <p:txBody>
          <a:bodyPr wrap="square" lIns="0" tIns="0" rIns="0" bIns="0" rtlCol="0"/>
          <a:lstStyle/>
          <a:p>
            <a:endParaRPr/>
          </a:p>
        </p:txBody>
      </p:sp>
      <p:sp>
        <p:nvSpPr>
          <p:cNvPr id="11" name="object 11"/>
          <p:cNvSpPr/>
          <p:nvPr/>
        </p:nvSpPr>
        <p:spPr>
          <a:xfrm>
            <a:off x="1772795" y="3504892"/>
            <a:ext cx="5643549" cy="31600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015122" y="3885892"/>
            <a:ext cx="5133022" cy="316001"/>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2137765" y="4270679"/>
            <a:ext cx="4877917" cy="308876"/>
          </a:xfrm>
          <a:prstGeom prst="rect">
            <a:avLst/>
          </a:prstGeom>
          <a:blipFill>
            <a:blip r:embed="rId10" cstate="print"/>
            <a:stretch>
              <a:fillRect/>
            </a:stretch>
          </a:blip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77</a:t>
            </a:fld>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140" y="246379"/>
            <a:ext cx="7563484" cy="512445"/>
          </a:xfrm>
          <a:prstGeom prst="rect">
            <a:avLst/>
          </a:prstGeom>
        </p:spPr>
        <p:txBody>
          <a:bodyPr vert="horz" wrap="square" lIns="0" tIns="11430" rIns="0" bIns="0" rtlCol="0">
            <a:spAutoFit/>
          </a:bodyPr>
          <a:lstStyle/>
          <a:p>
            <a:pPr marL="356870" indent="-344170">
              <a:lnSpc>
                <a:spcPct val="100000"/>
              </a:lnSpc>
              <a:spcBef>
                <a:spcPts val="90"/>
              </a:spcBef>
              <a:buFont typeface="Arial"/>
              <a:buChar char="•"/>
              <a:tabLst>
                <a:tab pos="356870" algn="l"/>
                <a:tab pos="357505" algn="l"/>
              </a:tabLst>
            </a:pPr>
            <a:r>
              <a:rPr sz="3200" spc="-5" dirty="0">
                <a:latin typeface="Arial"/>
                <a:cs typeface="Arial"/>
              </a:rPr>
              <a:t>So </a:t>
            </a:r>
            <a:r>
              <a:rPr sz="3200" spc="-10" dirty="0">
                <a:latin typeface="Arial"/>
                <a:cs typeface="Arial"/>
              </a:rPr>
              <a:t>Weber </a:t>
            </a:r>
            <a:r>
              <a:rPr sz="3200" spc="-5" dirty="0">
                <a:latin typeface="Arial"/>
                <a:cs typeface="Arial"/>
              </a:rPr>
              <a:t>is </a:t>
            </a:r>
            <a:r>
              <a:rPr sz="3200" spc="-10" dirty="0">
                <a:latin typeface="Arial"/>
                <a:cs typeface="Arial"/>
              </a:rPr>
              <a:t>not </a:t>
            </a:r>
            <a:r>
              <a:rPr sz="3200" spc="-5" dirty="0">
                <a:latin typeface="Arial"/>
                <a:cs typeface="Arial"/>
              </a:rPr>
              <a:t>a </a:t>
            </a:r>
            <a:r>
              <a:rPr sz="3200" spc="-10" dirty="0">
                <a:latin typeface="Arial"/>
                <a:cs typeface="Arial"/>
              </a:rPr>
              <a:t>straightforward</a:t>
            </a:r>
            <a:r>
              <a:rPr sz="3200" spc="25" dirty="0">
                <a:latin typeface="Arial"/>
                <a:cs typeface="Arial"/>
              </a:rPr>
              <a:t> </a:t>
            </a:r>
            <a:r>
              <a:rPr sz="3200" spc="-5" dirty="0">
                <a:latin typeface="Arial"/>
                <a:cs typeface="Arial"/>
              </a:rPr>
              <a:t>holist:</a:t>
            </a:r>
            <a:endParaRPr sz="3200">
              <a:latin typeface="Arial"/>
              <a:cs typeface="Arial"/>
            </a:endParaRPr>
          </a:p>
        </p:txBody>
      </p:sp>
      <p:sp>
        <p:nvSpPr>
          <p:cNvPr id="3" name="object 3"/>
          <p:cNvSpPr/>
          <p:nvPr/>
        </p:nvSpPr>
        <p:spPr>
          <a:xfrm>
            <a:off x="3520439" y="957071"/>
            <a:ext cx="1417319" cy="140512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81855" y="1450848"/>
            <a:ext cx="94488" cy="914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81400" y="990600"/>
            <a:ext cx="1295400" cy="1295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581400" y="990600"/>
            <a:ext cx="1295400" cy="1295400"/>
          </a:xfrm>
          <a:custGeom>
            <a:avLst/>
            <a:gdLst/>
            <a:ahLst/>
            <a:cxnLst/>
            <a:rect l="l" t="t" r="r" b="b"/>
            <a:pathLst>
              <a:path w="1295400" h="1295400">
                <a:moveTo>
                  <a:pt x="0" y="647700"/>
                </a:moveTo>
                <a:lnTo>
                  <a:pt x="323850" y="647700"/>
                </a:lnTo>
                <a:lnTo>
                  <a:pt x="323850" y="0"/>
                </a:lnTo>
                <a:lnTo>
                  <a:pt x="971550" y="0"/>
                </a:lnTo>
                <a:lnTo>
                  <a:pt x="971550" y="647700"/>
                </a:lnTo>
                <a:lnTo>
                  <a:pt x="1295400" y="647700"/>
                </a:lnTo>
                <a:lnTo>
                  <a:pt x="647700" y="1295400"/>
                </a:lnTo>
                <a:lnTo>
                  <a:pt x="0" y="647700"/>
                </a:lnTo>
                <a:close/>
              </a:path>
            </a:pathLst>
          </a:custGeom>
          <a:ln w="12700">
            <a:solidFill>
              <a:srgbClr val="BE4B48"/>
            </a:solidFill>
          </a:ln>
        </p:spPr>
        <p:txBody>
          <a:bodyPr wrap="square" lIns="0" tIns="0" rIns="0" bIns="0" rtlCol="0"/>
          <a:lstStyle/>
          <a:p>
            <a:endParaRPr/>
          </a:p>
        </p:txBody>
      </p:sp>
      <p:sp>
        <p:nvSpPr>
          <p:cNvPr id="7" name="object 7"/>
          <p:cNvSpPr/>
          <p:nvPr/>
        </p:nvSpPr>
        <p:spPr>
          <a:xfrm>
            <a:off x="481583" y="2557271"/>
            <a:ext cx="8104631" cy="178307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7200" y="2651759"/>
            <a:ext cx="8226551" cy="1514855"/>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33400" y="2590800"/>
            <a:ext cx="8001000" cy="1676400"/>
          </a:xfrm>
          <a:prstGeom prst="rect">
            <a:avLst/>
          </a:prstGeom>
          <a:blipFill>
            <a:blip r:embed="rId7" cstate="print"/>
            <a:stretch>
              <a:fillRect/>
            </a:stretch>
          </a:blipFill>
        </p:spPr>
        <p:txBody>
          <a:bodyPr wrap="square" lIns="0" tIns="0" rIns="0" bIns="0" rtlCol="0"/>
          <a:lstStyle/>
          <a:p>
            <a:endParaRPr/>
          </a:p>
        </p:txBody>
      </p:sp>
      <p:sp>
        <p:nvSpPr>
          <p:cNvPr id="10" name="object 10"/>
          <p:cNvSpPr txBox="1"/>
          <p:nvPr/>
        </p:nvSpPr>
        <p:spPr>
          <a:xfrm>
            <a:off x="533400" y="2590800"/>
            <a:ext cx="8001000" cy="1676400"/>
          </a:xfrm>
          <a:prstGeom prst="rect">
            <a:avLst/>
          </a:prstGeom>
          <a:ln w="12700">
            <a:solidFill>
              <a:srgbClr val="BE4B48"/>
            </a:solidFill>
          </a:ln>
        </p:spPr>
        <p:txBody>
          <a:bodyPr vert="horz" wrap="square" lIns="0" tIns="167640" rIns="0" bIns="0" rtlCol="0">
            <a:spAutoFit/>
          </a:bodyPr>
          <a:lstStyle/>
          <a:p>
            <a:pPr marL="137160" marR="130810" indent="-1905" algn="ctr">
              <a:lnSpc>
                <a:spcPts val="2640"/>
              </a:lnSpc>
              <a:spcBef>
                <a:spcPts val="1320"/>
              </a:spcBef>
            </a:pPr>
            <a:r>
              <a:rPr sz="2200" dirty="0">
                <a:solidFill>
                  <a:srgbClr val="050505"/>
                </a:solidFill>
                <a:latin typeface="Arial"/>
                <a:cs typeface="Arial"/>
              </a:rPr>
              <a:t>Weber </a:t>
            </a:r>
            <a:r>
              <a:rPr sz="2200" spc="-5" dirty="0">
                <a:solidFill>
                  <a:srgbClr val="050505"/>
                </a:solidFill>
                <a:latin typeface="Arial"/>
                <a:cs typeface="Arial"/>
              </a:rPr>
              <a:t>undermines </a:t>
            </a:r>
            <a:r>
              <a:rPr sz="2200" dirty="0">
                <a:solidFill>
                  <a:srgbClr val="050505"/>
                </a:solidFill>
                <a:latin typeface="Arial"/>
                <a:cs typeface="Arial"/>
              </a:rPr>
              <a:t>both the </a:t>
            </a:r>
            <a:r>
              <a:rPr sz="2200" spc="-5" dirty="0">
                <a:solidFill>
                  <a:srgbClr val="050505"/>
                </a:solidFill>
                <a:latin typeface="Arial"/>
                <a:cs typeface="Arial"/>
              </a:rPr>
              <a:t>possibility </a:t>
            </a:r>
            <a:r>
              <a:rPr sz="2200" dirty="0">
                <a:solidFill>
                  <a:srgbClr val="050505"/>
                </a:solidFill>
                <a:latin typeface="Arial"/>
                <a:cs typeface="Arial"/>
              </a:rPr>
              <a:t>of general </a:t>
            </a:r>
            <a:r>
              <a:rPr sz="2200" spc="-5" dirty="0">
                <a:solidFill>
                  <a:srgbClr val="050505"/>
                </a:solidFill>
                <a:latin typeface="Arial"/>
                <a:cs typeface="Arial"/>
              </a:rPr>
              <a:t>explanations  and </a:t>
            </a:r>
            <a:r>
              <a:rPr sz="2200" dirty="0">
                <a:solidFill>
                  <a:srgbClr val="050505"/>
                </a:solidFill>
                <a:latin typeface="Arial"/>
                <a:cs typeface="Arial"/>
              </a:rPr>
              <a:t>the scope of </a:t>
            </a:r>
            <a:r>
              <a:rPr sz="2200" spc="-5" dirty="0">
                <a:solidFill>
                  <a:srgbClr val="050505"/>
                </a:solidFill>
                <a:latin typeface="Arial"/>
                <a:cs typeface="Arial"/>
              </a:rPr>
              <a:t>Sociology and </a:t>
            </a:r>
            <a:r>
              <a:rPr sz="2200" dirty="0">
                <a:solidFill>
                  <a:srgbClr val="050505"/>
                </a:solidFill>
                <a:latin typeface="Arial"/>
                <a:cs typeface="Arial"/>
              </a:rPr>
              <a:t>the </a:t>
            </a:r>
            <a:r>
              <a:rPr sz="2300" i="1" u="heavy" spc="-50" dirty="0">
                <a:solidFill>
                  <a:srgbClr val="050505"/>
                </a:solidFill>
                <a:latin typeface="Arial"/>
                <a:cs typeface="Arial"/>
              </a:rPr>
              <a:t>Social</a:t>
            </a:r>
            <a:r>
              <a:rPr sz="2300" i="1" spc="-50" dirty="0">
                <a:solidFill>
                  <a:srgbClr val="050505"/>
                </a:solidFill>
                <a:latin typeface="Arial"/>
                <a:cs typeface="Arial"/>
              </a:rPr>
              <a:t> </a:t>
            </a:r>
            <a:r>
              <a:rPr sz="2200" spc="-5" dirty="0">
                <a:solidFill>
                  <a:srgbClr val="050505"/>
                </a:solidFill>
                <a:latin typeface="Arial"/>
                <a:cs typeface="Arial"/>
              </a:rPr>
              <a:t>itself </a:t>
            </a:r>
            <a:r>
              <a:rPr sz="2200" spc="0" dirty="0">
                <a:solidFill>
                  <a:srgbClr val="050505"/>
                </a:solidFill>
                <a:latin typeface="Arial"/>
                <a:cs typeface="Arial"/>
              </a:rPr>
              <a:t>to </a:t>
            </a:r>
            <a:r>
              <a:rPr sz="2200" dirty="0">
                <a:solidFill>
                  <a:srgbClr val="050505"/>
                </a:solidFill>
                <a:latin typeface="Arial"/>
                <a:cs typeface="Arial"/>
              </a:rPr>
              <a:t>a very </a:t>
            </a:r>
            <a:r>
              <a:rPr sz="2200" spc="-5" dirty="0">
                <a:solidFill>
                  <a:srgbClr val="050505"/>
                </a:solidFill>
                <a:latin typeface="Arial"/>
                <a:cs typeface="Arial"/>
              </a:rPr>
              <a:t>great  </a:t>
            </a:r>
            <a:r>
              <a:rPr sz="2200" dirty="0">
                <a:solidFill>
                  <a:srgbClr val="050505"/>
                </a:solidFill>
                <a:latin typeface="Arial"/>
                <a:cs typeface="Arial"/>
              </a:rPr>
              <a:t>extent. </a:t>
            </a:r>
            <a:r>
              <a:rPr sz="2200" spc="-5" dirty="0">
                <a:solidFill>
                  <a:srgbClr val="050505"/>
                </a:solidFill>
                <a:latin typeface="Arial"/>
                <a:cs typeface="Arial"/>
              </a:rPr>
              <a:t>However, this </a:t>
            </a:r>
            <a:r>
              <a:rPr sz="2200" dirty="0">
                <a:solidFill>
                  <a:srgbClr val="050505"/>
                </a:solidFill>
                <a:latin typeface="Arial"/>
                <a:cs typeface="Arial"/>
              </a:rPr>
              <a:t>theoretical refusal of </a:t>
            </a:r>
            <a:r>
              <a:rPr sz="2200" spc="-5" dirty="0">
                <a:solidFill>
                  <a:srgbClr val="050505"/>
                </a:solidFill>
                <a:latin typeface="Arial"/>
                <a:cs typeface="Arial"/>
              </a:rPr>
              <a:t>holism is  undermined by </a:t>
            </a:r>
            <a:r>
              <a:rPr sz="2200" dirty="0">
                <a:solidFill>
                  <a:srgbClr val="050505"/>
                </a:solidFill>
                <a:latin typeface="Arial"/>
                <a:cs typeface="Arial"/>
              </a:rPr>
              <a:t>a number of features of </a:t>
            </a:r>
            <a:r>
              <a:rPr sz="2200" spc="-5" dirty="0">
                <a:solidFill>
                  <a:srgbClr val="050505"/>
                </a:solidFill>
                <a:latin typeface="Arial"/>
                <a:cs typeface="Arial"/>
              </a:rPr>
              <a:t>his</a:t>
            </a:r>
            <a:r>
              <a:rPr sz="2200" spc="-40" dirty="0">
                <a:solidFill>
                  <a:srgbClr val="050505"/>
                </a:solidFill>
                <a:latin typeface="Arial"/>
                <a:cs typeface="Arial"/>
              </a:rPr>
              <a:t> </a:t>
            </a:r>
            <a:r>
              <a:rPr sz="2200" spc="-5" dirty="0">
                <a:solidFill>
                  <a:srgbClr val="050505"/>
                </a:solidFill>
                <a:latin typeface="Arial"/>
                <a:cs typeface="Arial"/>
              </a:rPr>
              <a:t>thinking.</a:t>
            </a:r>
            <a:endParaRPr sz="2200">
              <a:latin typeface="Arial"/>
              <a:cs typeface="Arial"/>
            </a:endParaRPr>
          </a:p>
        </p:txBody>
      </p:sp>
      <p:sp>
        <p:nvSpPr>
          <p:cNvPr id="11" name="object 11"/>
          <p:cNvSpPr/>
          <p:nvPr/>
        </p:nvSpPr>
        <p:spPr>
          <a:xfrm>
            <a:off x="73151" y="5026151"/>
            <a:ext cx="1758695" cy="1758695"/>
          </a:xfrm>
          <a:prstGeom prst="rect">
            <a:avLst/>
          </a:prstGeom>
          <a:blipFill>
            <a:blip r:embed="rId8" cstate="print"/>
            <a:stretch>
              <a:fillRect/>
            </a:stretch>
          </a:blip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78</a:t>
            </a:fld>
            <a:endParaRPr dirty="0"/>
          </a:p>
        </p:txBody>
      </p:sp>
      <p:sp>
        <p:nvSpPr>
          <p:cNvPr id="13" name="object 13"/>
          <p:cNvSpPr txBox="1"/>
          <p:nvPr/>
        </p:nvSpPr>
        <p:spPr>
          <a:xfrm>
            <a:off x="6784340" y="6529069"/>
            <a:ext cx="1070610" cy="126364"/>
          </a:xfrm>
          <a:prstGeom prst="rect">
            <a:avLst/>
          </a:prstGeom>
        </p:spPr>
        <p:txBody>
          <a:bodyPr vert="horz" wrap="square" lIns="0" tIns="0" rIns="0" bIns="0" rtlCol="0">
            <a:spAutoFit/>
          </a:bodyPr>
          <a:lstStyle/>
          <a:p>
            <a:pPr marL="12700">
              <a:lnSpc>
                <a:spcPts val="855"/>
              </a:lnSpc>
            </a:pPr>
            <a:r>
              <a:rPr sz="800" spc="-10" dirty="0">
                <a:latin typeface="Calibri"/>
                <a:cs typeface="Calibri"/>
              </a:rPr>
              <a:t>Image courtesy:</a:t>
            </a:r>
            <a:r>
              <a:rPr sz="800" spc="5" dirty="0">
                <a:latin typeface="Calibri"/>
                <a:cs typeface="Calibri"/>
              </a:rPr>
              <a:t> </a:t>
            </a:r>
            <a:r>
              <a:rPr sz="800" spc="-15" dirty="0">
                <a:latin typeface="Calibri"/>
                <a:cs typeface="Calibri"/>
              </a:rPr>
              <a:t>apsu.edu</a:t>
            </a:r>
            <a:endParaRPr sz="8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381000"/>
            <a:ext cx="8229600" cy="6096000"/>
          </a:xfrm>
          <a:custGeom>
            <a:avLst/>
            <a:gdLst/>
            <a:ahLst/>
            <a:cxnLst/>
            <a:rect l="l" t="t" r="r" b="b"/>
            <a:pathLst>
              <a:path w="8229600" h="6096000">
                <a:moveTo>
                  <a:pt x="0" y="0"/>
                </a:moveTo>
                <a:lnTo>
                  <a:pt x="8229600" y="0"/>
                </a:lnTo>
                <a:lnTo>
                  <a:pt x="8229600" y="6096000"/>
                </a:lnTo>
                <a:lnTo>
                  <a:pt x="0" y="60960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381000"/>
            <a:ext cx="8229600" cy="6096000"/>
          </a:xfrm>
          <a:custGeom>
            <a:avLst/>
            <a:gdLst/>
            <a:ahLst/>
            <a:cxnLst/>
            <a:rect l="l" t="t" r="r" b="b"/>
            <a:pathLst>
              <a:path w="8229600" h="6096000">
                <a:moveTo>
                  <a:pt x="0" y="0"/>
                </a:moveTo>
                <a:lnTo>
                  <a:pt x="8229600" y="0"/>
                </a:lnTo>
                <a:lnTo>
                  <a:pt x="8229600" y="6096000"/>
                </a:lnTo>
                <a:lnTo>
                  <a:pt x="0" y="6096000"/>
                </a:lnTo>
                <a:lnTo>
                  <a:pt x="0" y="0"/>
                </a:lnTo>
                <a:close/>
              </a:path>
            </a:pathLst>
          </a:custGeom>
          <a:ln w="25400">
            <a:solidFill>
              <a:srgbClr val="C0504D"/>
            </a:solidFill>
          </a:ln>
        </p:spPr>
        <p:txBody>
          <a:bodyPr wrap="square" lIns="0" tIns="0" rIns="0" bIns="0" rtlCol="0"/>
          <a:lstStyle/>
          <a:p>
            <a:endParaRPr/>
          </a:p>
        </p:txBody>
      </p:sp>
      <p:sp>
        <p:nvSpPr>
          <p:cNvPr id="4" name="object 4"/>
          <p:cNvSpPr/>
          <p:nvPr/>
        </p:nvSpPr>
        <p:spPr>
          <a:xfrm>
            <a:off x="265176" y="277368"/>
            <a:ext cx="5623559" cy="71932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7479" y="526321"/>
            <a:ext cx="5007610" cy="4248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35938" y="1648460"/>
            <a:ext cx="8044815" cy="3829685"/>
          </a:xfrm>
          <a:prstGeom prst="rect">
            <a:avLst/>
          </a:prstGeom>
        </p:spPr>
        <p:txBody>
          <a:bodyPr vert="horz" wrap="square" lIns="0" tIns="12700" rIns="0" bIns="0" rtlCol="0">
            <a:spAutoFit/>
          </a:bodyPr>
          <a:lstStyle/>
          <a:p>
            <a:pPr marL="356870" marR="5080" indent="-344170">
              <a:lnSpc>
                <a:spcPct val="100000"/>
              </a:lnSpc>
              <a:spcBef>
                <a:spcPts val="100"/>
              </a:spcBef>
              <a:buFont typeface="Arial"/>
              <a:buChar char="•"/>
              <a:tabLst>
                <a:tab pos="356870" algn="l"/>
                <a:tab pos="357505" algn="l"/>
              </a:tabLst>
            </a:pPr>
            <a:r>
              <a:rPr sz="2400" spc="-5" dirty="0">
                <a:latin typeface="Arial"/>
                <a:cs typeface="Arial"/>
              </a:rPr>
              <a:t>There is </a:t>
            </a:r>
            <a:r>
              <a:rPr sz="2400" dirty="0">
                <a:latin typeface="Arial"/>
                <a:cs typeface="Arial"/>
              </a:rPr>
              <a:t>a </a:t>
            </a:r>
            <a:r>
              <a:rPr sz="2400" spc="-5" dirty="0">
                <a:latin typeface="Arial"/>
                <a:cs typeface="Arial"/>
              </a:rPr>
              <a:t>tension between </a:t>
            </a:r>
            <a:r>
              <a:rPr sz="2400" dirty="0">
                <a:latin typeface="Arial"/>
                <a:cs typeface="Arial"/>
              </a:rPr>
              <a:t>the </a:t>
            </a:r>
            <a:r>
              <a:rPr sz="2400" spc="-5" dirty="0">
                <a:latin typeface="Arial"/>
                <a:cs typeface="Arial"/>
              </a:rPr>
              <a:t>statement </a:t>
            </a:r>
            <a:r>
              <a:rPr sz="2400" dirty="0">
                <a:latin typeface="Arial"/>
                <a:cs typeface="Arial"/>
              </a:rPr>
              <a:t>that </a:t>
            </a:r>
            <a:r>
              <a:rPr sz="2400" spc="-5" dirty="0">
                <a:latin typeface="Arial"/>
                <a:cs typeface="Arial"/>
              </a:rPr>
              <a:t>we start  from individuals rather </a:t>
            </a:r>
            <a:r>
              <a:rPr sz="2400" dirty="0">
                <a:latin typeface="Arial"/>
                <a:cs typeface="Arial"/>
              </a:rPr>
              <a:t>than </a:t>
            </a:r>
            <a:r>
              <a:rPr sz="2400" spc="-5" dirty="0">
                <a:latin typeface="Arial"/>
                <a:cs typeface="Arial"/>
              </a:rPr>
              <a:t>relationships </a:t>
            </a:r>
            <a:r>
              <a:rPr sz="2400" dirty="0">
                <a:latin typeface="Arial"/>
                <a:cs typeface="Arial"/>
              </a:rPr>
              <a:t>and the  </a:t>
            </a:r>
            <a:r>
              <a:rPr sz="2400" spc="-5" dirty="0">
                <a:latin typeface="Arial"/>
                <a:cs typeface="Arial"/>
              </a:rPr>
              <a:t>statement </a:t>
            </a:r>
            <a:r>
              <a:rPr sz="2400" dirty="0">
                <a:latin typeface="Arial"/>
                <a:cs typeface="Arial"/>
              </a:rPr>
              <a:t>that </a:t>
            </a:r>
            <a:r>
              <a:rPr sz="2400" spc="-5" dirty="0">
                <a:latin typeface="Arial"/>
                <a:cs typeface="Arial"/>
              </a:rPr>
              <a:t>what we are interested in is </a:t>
            </a:r>
            <a:r>
              <a:rPr sz="2400" dirty="0">
                <a:latin typeface="Arial"/>
                <a:cs typeface="Arial"/>
              </a:rPr>
              <a:t>the </a:t>
            </a:r>
            <a:r>
              <a:rPr sz="2400" spc="-5" dirty="0">
                <a:latin typeface="Arial"/>
                <a:cs typeface="Arial"/>
              </a:rPr>
              <a:t>way </a:t>
            </a:r>
            <a:r>
              <a:rPr sz="2400" dirty="0">
                <a:latin typeface="Arial"/>
                <a:cs typeface="Arial"/>
              </a:rPr>
              <a:t>those  </a:t>
            </a:r>
            <a:r>
              <a:rPr sz="2400" spc="-5" dirty="0">
                <a:latin typeface="Arial"/>
                <a:cs typeface="Arial"/>
              </a:rPr>
              <a:t>individuals orient their action </a:t>
            </a:r>
            <a:r>
              <a:rPr sz="2400" dirty="0">
                <a:latin typeface="Arial"/>
                <a:cs typeface="Arial"/>
              </a:rPr>
              <a:t>to each </a:t>
            </a:r>
            <a:r>
              <a:rPr sz="2400" spc="-5" dirty="0">
                <a:latin typeface="Arial"/>
                <a:cs typeface="Arial"/>
              </a:rPr>
              <a:t>other, in </a:t>
            </a:r>
            <a:r>
              <a:rPr sz="2400" dirty="0">
                <a:latin typeface="Arial"/>
                <a:cs typeface="Arial"/>
              </a:rPr>
              <a:t>other  </a:t>
            </a:r>
            <a:r>
              <a:rPr sz="2400" spc="-5" dirty="0">
                <a:latin typeface="Arial"/>
                <a:cs typeface="Arial"/>
              </a:rPr>
              <a:t>words, their</a:t>
            </a:r>
            <a:r>
              <a:rPr sz="2400" spc="-50" dirty="0">
                <a:latin typeface="Arial"/>
                <a:cs typeface="Arial"/>
              </a:rPr>
              <a:t> </a:t>
            </a:r>
            <a:r>
              <a:rPr sz="2400" spc="-5" dirty="0">
                <a:latin typeface="Arial"/>
                <a:cs typeface="Arial"/>
              </a:rPr>
              <a:t>interaction.</a:t>
            </a:r>
            <a:endParaRPr sz="2400">
              <a:latin typeface="Arial"/>
              <a:cs typeface="Arial"/>
            </a:endParaRPr>
          </a:p>
          <a:p>
            <a:pPr>
              <a:lnSpc>
                <a:spcPct val="100000"/>
              </a:lnSpc>
              <a:spcBef>
                <a:spcPts val="45"/>
              </a:spcBef>
              <a:buFont typeface="Arial"/>
              <a:buChar char="•"/>
            </a:pPr>
            <a:endParaRPr sz="3550">
              <a:latin typeface="Times New Roman"/>
              <a:cs typeface="Times New Roman"/>
            </a:endParaRPr>
          </a:p>
          <a:p>
            <a:pPr marL="356870" marR="73025" indent="-344170">
              <a:lnSpc>
                <a:spcPts val="2880"/>
              </a:lnSpc>
              <a:buChar char="•"/>
              <a:tabLst>
                <a:tab pos="356870" algn="l"/>
                <a:tab pos="357505" algn="l"/>
              </a:tabLst>
            </a:pPr>
            <a:r>
              <a:rPr sz="2400" spc="-5" dirty="0">
                <a:latin typeface="Arial"/>
                <a:cs typeface="Arial"/>
              </a:rPr>
              <a:t>The </a:t>
            </a:r>
            <a:r>
              <a:rPr sz="2400" dirty="0">
                <a:latin typeface="Arial"/>
                <a:cs typeface="Arial"/>
              </a:rPr>
              <a:t>effect of </a:t>
            </a:r>
            <a:r>
              <a:rPr sz="2400" spc="-5" dirty="0">
                <a:latin typeface="Arial"/>
                <a:cs typeface="Arial"/>
              </a:rPr>
              <a:t>this becomes clear when we consider </a:t>
            </a:r>
            <a:r>
              <a:rPr sz="2400" dirty="0">
                <a:latin typeface="Arial"/>
                <a:cs typeface="Arial"/>
              </a:rPr>
              <a:t>the  second </a:t>
            </a:r>
            <a:r>
              <a:rPr sz="2400" spc="-5" dirty="0">
                <a:latin typeface="Arial"/>
                <a:cs typeface="Arial"/>
              </a:rPr>
              <a:t>element </a:t>
            </a:r>
            <a:r>
              <a:rPr sz="2400" dirty="0">
                <a:latin typeface="Arial"/>
                <a:cs typeface="Arial"/>
              </a:rPr>
              <a:t>of </a:t>
            </a:r>
            <a:r>
              <a:rPr sz="2400" spc="-5" dirty="0">
                <a:latin typeface="Arial"/>
                <a:cs typeface="Arial"/>
              </a:rPr>
              <a:t>Weber’s definition </a:t>
            </a:r>
            <a:r>
              <a:rPr sz="2400" dirty="0">
                <a:latin typeface="Arial"/>
                <a:cs typeface="Arial"/>
              </a:rPr>
              <a:t>of </a:t>
            </a:r>
            <a:r>
              <a:rPr sz="2400" spc="-5" dirty="0">
                <a:latin typeface="Arial"/>
                <a:cs typeface="Arial"/>
              </a:rPr>
              <a:t>sociology: </a:t>
            </a:r>
            <a:r>
              <a:rPr sz="2400" dirty="0">
                <a:latin typeface="Arial"/>
                <a:cs typeface="Arial"/>
              </a:rPr>
              <a:t>that </a:t>
            </a:r>
            <a:r>
              <a:rPr sz="2400" spc="-5" dirty="0">
                <a:latin typeface="Arial"/>
                <a:cs typeface="Arial"/>
              </a:rPr>
              <a:t>it  is </a:t>
            </a:r>
            <a:r>
              <a:rPr sz="2400" dirty="0">
                <a:latin typeface="Arial"/>
                <a:cs typeface="Arial"/>
              </a:rPr>
              <a:t>not </a:t>
            </a:r>
            <a:r>
              <a:rPr sz="2400" spc="-5" dirty="0">
                <a:latin typeface="Arial"/>
                <a:cs typeface="Arial"/>
              </a:rPr>
              <a:t>just </a:t>
            </a:r>
            <a:r>
              <a:rPr sz="2400" dirty="0">
                <a:latin typeface="Arial"/>
                <a:cs typeface="Arial"/>
              </a:rPr>
              <a:t>about </a:t>
            </a:r>
            <a:r>
              <a:rPr sz="2400" spc="-5" dirty="0">
                <a:latin typeface="Arial"/>
                <a:cs typeface="Arial"/>
              </a:rPr>
              <a:t>social action, </a:t>
            </a:r>
            <a:r>
              <a:rPr sz="2400" dirty="0">
                <a:latin typeface="Arial"/>
                <a:cs typeface="Arial"/>
              </a:rPr>
              <a:t>but about </a:t>
            </a:r>
            <a:r>
              <a:rPr sz="2500" b="1" i="1" u="heavy" spc="-155" dirty="0">
                <a:latin typeface="Arial"/>
                <a:cs typeface="Arial"/>
              </a:rPr>
              <a:t>meaningful </a:t>
            </a:r>
            <a:r>
              <a:rPr sz="2500" b="1" i="1" spc="-155" dirty="0">
                <a:latin typeface="Arial"/>
                <a:cs typeface="Arial"/>
              </a:rPr>
              <a:t> </a:t>
            </a:r>
            <a:r>
              <a:rPr sz="2400" spc="-5" dirty="0">
                <a:latin typeface="Arial"/>
                <a:cs typeface="Arial"/>
              </a:rPr>
              <a:t>social</a:t>
            </a:r>
            <a:r>
              <a:rPr sz="2400" spc="-30" dirty="0">
                <a:latin typeface="Arial"/>
                <a:cs typeface="Arial"/>
              </a:rPr>
              <a:t> </a:t>
            </a:r>
            <a:r>
              <a:rPr sz="2400" spc="-5" dirty="0">
                <a:latin typeface="Arial"/>
                <a:cs typeface="Arial"/>
              </a:rPr>
              <a:t>action.</a:t>
            </a:r>
            <a:endParaRPr sz="24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79</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 y="487679"/>
            <a:ext cx="533400" cy="5181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1104" y="463295"/>
            <a:ext cx="2974847" cy="5425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1920" y="2231135"/>
            <a:ext cx="533400" cy="5181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51104" y="2206751"/>
            <a:ext cx="2130551" cy="54254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21920" y="3974591"/>
            <a:ext cx="533400" cy="51816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51104" y="3950208"/>
            <a:ext cx="2170175" cy="542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21920" y="5321807"/>
            <a:ext cx="533400" cy="51816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51104" y="5297423"/>
            <a:ext cx="3325367" cy="54254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31464" y="733943"/>
            <a:ext cx="93687" cy="9368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84212" y="652551"/>
            <a:ext cx="2413393" cy="317423"/>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31464" y="2477399"/>
            <a:ext cx="93687" cy="9368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684212" y="2392070"/>
            <a:ext cx="1569097" cy="32136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331464" y="4220855"/>
            <a:ext cx="93687" cy="93687"/>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684212" y="4139463"/>
            <a:ext cx="1605673" cy="317423"/>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331464" y="5568070"/>
            <a:ext cx="93687" cy="9368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72871" y="5482742"/>
            <a:ext cx="2775254" cy="257530"/>
          </a:xfrm>
          <a:prstGeom prst="rect">
            <a:avLst/>
          </a:prstGeom>
          <a:blipFill>
            <a:blip r:embed="rId12" cstate="print"/>
            <a:stretch>
              <a:fillRect/>
            </a:stretch>
          </a:blipFill>
        </p:spPr>
        <p:txBody>
          <a:bodyPr wrap="square" lIns="0" tIns="0" rIns="0" bIns="0" rtlCol="0"/>
          <a:lstStyle/>
          <a:p>
            <a:endParaRPr/>
          </a:p>
        </p:txBody>
      </p:sp>
      <p:sp>
        <p:nvSpPr>
          <p:cNvPr id="18" name="object 18"/>
          <p:cNvSpPr txBox="1"/>
          <p:nvPr/>
        </p:nvSpPr>
        <p:spPr>
          <a:xfrm>
            <a:off x="651678" y="554227"/>
            <a:ext cx="8051800" cy="5651500"/>
          </a:xfrm>
          <a:prstGeom prst="rect">
            <a:avLst/>
          </a:prstGeom>
        </p:spPr>
        <p:txBody>
          <a:bodyPr vert="horz" wrap="square" lIns="0" tIns="11430" rIns="0" bIns="0" rtlCol="0">
            <a:spAutoFit/>
          </a:bodyPr>
          <a:lstStyle/>
          <a:p>
            <a:pPr marL="12700" marR="758825" indent="2529205" algn="just">
              <a:lnSpc>
                <a:spcPct val="100000"/>
              </a:lnSpc>
              <a:spcBef>
                <a:spcPts val="90"/>
              </a:spcBef>
            </a:pPr>
            <a:r>
              <a:rPr sz="2600" spc="-10" dirty="0">
                <a:latin typeface="Arial"/>
                <a:cs typeface="Arial"/>
              </a:rPr>
              <a:t>the idea that “society” is </a:t>
            </a:r>
            <a:r>
              <a:rPr sz="2600" spc="-5" dirty="0">
                <a:latin typeface="Arial"/>
                <a:cs typeface="Arial"/>
              </a:rPr>
              <a:t>a </a:t>
            </a:r>
            <a:r>
              <a:rPr sz="2600" spc="-10" dirty="0">
                <a:latin typeface="Arial"/>
                <a:cs typeface="Arial"/>
              </a:rPr>
              <a:t>unit in  some sense and that </a:t>
            </a:r>
            <a:r>
              <a:rPr sz="2600" spc="-5" dirty="0">
                <a:latin typeface="Arial"/>
                <a:cs typeface="Arial"/>
              </a:rPr>
              <a:t>it </a:t>
            </a:r>
            <a:r>
              <a:rPr sz="2600" spc="-10" dirty="0">
                <a:latin typeface="Arial"/>
                <a:cs typeface="Arial"/>
              </a:rPr>
              <a:t>can be studied as </a:t>
            </a:r>
            <a:r>
              <a:rPr sz="2600" spc="-5" dirty="0">
                <a:latin typeface="Arial"/>
                <a:cs typeface="Arial"/>
              </a:rPr>
              <a:t>a </a:t>
            </a:r>
            <a:r>
              <a:rPr sz="2600" spc="-10" dirty="0">
                <a:latin typeface="Arial"/>
                <a:cs typeface="Arial"/>
              </a:rPr>
              <a:t>single  </a:t>
            </a:r>
            <a:r>
              <a:rPr sz="2600" spc="-5" dirty="0">
                <a:latin typeface="Arial"/>
                <a:cs typeface="Arial"/>
              </a:rPr>
              <a:t>entity.</a:t>
            </a:r>
            <a:endParaRPr sz="2600">
              <a:latin typeface="Arial"/>
              <a:cs typeface="Arial"/>
            </a:endParaRPr>
          </a:p>
          <a:p>
            <a:pPr>
              <a:lnSpc>
                <a:spcPct val="100000"/>
              </a:lnSpc>
              <a:spcBef>
                <a:spcPts val="50"/>
              </a:spcBef>
            </a:pPr>
            <a:endParaRPr sz="3750">
              <a:latin typeface="Times New Roman"/>
              <a:cs typeface="Times New Roman"/>
            </a:endParaRPr>
          </a:p>
          <a:p>
            <a:pPr marL="12700" marR="114300" indent="1685289">
              <a:lnSpc>
                <a:spcPct val="100000"/>
              </a:lnSpc>
            </a:pPr>
            <a:r>
              <a:rPr sz="2600" spc="-10" dirty="0">
                <a:latin typeface="Arial"/>
                <a:cs typeface="Arial"/>
              </a:rPr>
              <a:t>the idea that we cannot simply observe  society from the outside because we are also involved  in it.</a:t>
            </a:r>
            <a:endParaRPr sz="2600">
              <a:latin typeface="Arial"/>
              <a:cs typeface="Arial"/>
            </a:endParaRPr>
          </a:p>
          <a:p>
            <a:pPr>
              <a:lnSpc>
                <a:spcPct val="100000"/>
              </a:lnSpc>
              <a:spcBef>
                <a:spcPts val="50"/>
              </a:spcBef>
            </a:pPr>
            <a:endParaRPr sz="3750">
              <a:latin typeface="Times New Roman"/>
              <a:cs typeface="Times New Roman"/>
            </a:endParaRPr>
          </a:p>
          <a:p>
            <a:pPr marL="12700" marR="127635" indent="1724660">
              <a:lnSpc>
                <a:spcPct val="100000"/>
              </a:lnSpc>
            </a:pPr>
            <a:r>
              <a:rPr sz="2600" spc="-10" dirty="0">
                <a:latin typeface="Arial"/>
                <a:cs typeface="Arial"/>
              </a:rPr>
              <a:t>the idea that we can understand society in  ways which we can explain </a:t>
            </a:r>
            <a:r>
              <a:rPr sz="2600" spc="-5" dirty="0">
                <a:latin typeface="Arial"/>
                <a:cs typeface="Arial"/>
              </a:rPr>
              <a:t>to </a:t>
            </a:r>
            <a:r>
              <a:rPr sz="2600" spc="-10" dirty="0">
                <a:latin typeface="Arial"/>
                <a:cs typeface="Arial"/>
              </a:rPr>
              <a:t>other</a:t>
            </a:r>
            <a:r>
              <a:rPr sz="2600" spc="200" dirty="0">
                <a:latin typeface="Arial"/>
                <a:cs typeface="Arial"/>
              </a:rPr>
              <a:t> </a:t>
            </a:r>
            <a:r>
              <a:rPr sz="2600" spc="-10" dirty="0">
                <a:latin typeface="Arial"/>
                <a:cs typeface="Arial"/>
              </a:rPr>
              <a:t>people.</a:t>
            </a:r>
            <a:endParaRPr sz="2600">
              <a:latin typeface="Arial"/>
              <a:cs typeface="Arial"/>
            </a:endParaRPr>
          </a:p>
          <a:p>
            <a:pPr>
              <a:lnSpc>
                <a:spcPct val="100000"/>
              </a:lnSpc>
              <a:spcBef>
                <a:spcPts val="50"/>
              </a:spcBef>
            </a:pPr>
            <a:endParaRPr sz="3750">
              <a:latin typeface="Times New Roman"/>
              <a:cs typeface="Times New Roman"/>
            </a:endParaRPr>
          </a:p>
          <a:p>
            <a:pPr marL="12700" marR="5080" indent="2880360">
              <a:lnSpc>
                <a:spcPct val="100000"/>
              </a:lnSpc>
            </a:pPr>
            <a:r>
              <a:rPr sz="2600" spc="-10" dirty="0">
                <a:latin typeface="Arial"/>
                <a:cs typeface="Arial"/>
              </a:rPr>
              <a:t>the idea that creative human action  both shapes the social whole and is shaped by</a:t>
            </a:r>
            <a:r>
              <a:rPr sz="2600" spc="310" dirty="0">
                <a:latin typeface="Arial"/>
                <a:cs typeface="Arial"/>
              </a:rPr>
              <a:t> </a:t>
            </a:r>
            <a:r>
              <a:rPr sz="2600" spc="-5" dirty="0">
                <a:latin typeface="Arial"/>
                <a:cs typeface="Arial"/>
              </a:rPr>
              <a:t>it.</a:t>
            </a:r>
            <a:endParaRPr sz="2600">
              <a:latin typeface="Arial"/>
              <a:cs typeface="Arial"/>
            </a:endParaRPr>
          </a:p>
        </p:txBody>
      </p:sp>
      <p:sp>
        <p:nvSpPr>
          <p:cNvPr id="19" name="object 19"/>
          <p:cNvSpPr txBox="1"/>
          <p:nvPr/>
        </p:nvSpPr>
        <p:spPr>
          <a:xfrm>
            <a:off x="8417559" y="6463728"/>
            <a:ext cx="2044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8</a:t>
            </a:fld>
            <a:endParaRPr sz="12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554227"/>
            <a:ext cx="7879080" cy="4937760"/>
          </a:xfrm>
          <a:prstGeom prst="rect">
            <a:avLst/>
          </a:prstGeom>
        </p:spPr>
        <p:txBody>
          <a:bodyPr vert="horz" wrap="square" lIns="0" tIns="24765" rIns="0" bIns="0" rtlCol="0">
            <a:spAutoFit/>
          </a:bodyPr>
          <a:lstStyle/>
          <a:p>
            <a:pPr marL="356870" marR="15240" indent="-344170">
              <a:lnSpc>
                <a:spcPts val="3120"/>
              </a:lnSpc>
              <a:spcBef>
                <a:spcPts val="195"/>
              </a:spcBef>
              <a:buFont typeface="Arial"/>
              <a:buChar char="•"/>
              <a:tabLst>
                <a:tab pos="356870" algn="l"/>
                <a:tab pos="357505" algn="l"/>
              </a:tabLst>
            </a:pPr>
            <a:r>
              <a:rPr sz="2600" spc="-10" dirty="0">
                <a:latin typeface="Arial"/>
                <a:cs typeface="Arial"/>
              </a:rPr>
              <a:t>Weber proceeds </a:t>
            </a:r>
            <a:r>
              <a:rPr sz="2600" spc="-5" dirty="0">
                <a:latin typeface="Arial"/>
                <a:cs typeface="Arial"/>
              </a:rPr>
              <a:t>to </a:t>
            </a:r>
            <a:r>
              <a:rPr sz="2600" spc="-10" dirty="0">
                <a:latin typeface="Arial"/>
                <a:cs typeface="Arial"/>
              </a:rPr>
              <a:t>develop </a:t>
            </a:r>
            <a:r>
              <a:rPr sz="2600" spc="-5" dirty="0">
                <a:latin typeface="Arial"/>
                <a:cs typeface="Arial"/>
              </a:rPr>
              <a:t>a </a:t>
            </a:r>
            <a:r>
              <a:rPr sz="2600" spc="-10" dirty="0">
                <a:latin typeface="Arial"/>
                <a:cs typeface="Arial"/>
              </a:rPr>
              <a:t>categorisation of the </a:t>
            </a:r>
            <a:r>
              <a:rPr sz="2600" u="heavy" spc="-10" dirty="0">
                <a:latin typeface="Arial"/>
                <a:cs typeface="Arial"/>
              </a:rPr>
              <a:t> </a:t>
            </a:r>
            <a:r>
              <a:rPr sz="2700" b="1" i="1" u="heavy" spc="-160" dirty="0">
                <a:latin typeface="Arial"/>
                <a:cs typeface="Arial"/>
              </a:rPr>
              <a:t>types</a:t>
            </a:r>
            <a:r>
              <a:rPr sz="2700" b="1" i="1" spc="-160" dirty="0">
                <a:latin typeface="Arial"/>
                <a:cs typeface="Arial"/>
              </a:rPr>
              <a:t> </a:t>
            </a:r>
            <a:r>
              <a:rPr sz="2600" spc="-10" dirty="0">
                <a:latin typeface="Arial"/>
                <a:cs typeface="Arial"/>
              </a:rPr>
              <a:t>of meaning which can be attached </a:t>
            </a:r>
            <a:r>
              <a:rPr sz="2600" spc="-5" dirty="0">
                <a:latin typeface="Arial"/>
                <a:cs typeface="Arial"/>
              </a:rPr>
              <a:t>to </a:t>
            </a:r>
            <a:r>
              <a:rPr sz="2600" spc="-10" dirty="0">
                <a:latin typeface="Arial"/>
                <a:cs typeface="Arial"/>
              </a:rPr>
              <a:t>social  action: </a:t>
            </a:r>
            <a:r>
              <a:rPr sz="2600" spc="-5" dirty="0">
                <a:latin typeface="Arial"/>
                <a:cs typeface="Arial"/>
              </a:rPr>
              <a:t>a </a:t>
            </a:r>
            <a:r>
              <a:rPr sz="2600" spc="-10" dirty="0">
                <a:latin typeface="Arial"/>
                <a:cs typeface="Arial"/>
              </a:rPr>
              <a:t>categorisation which appears in some  senses as </a:t>
            </a:r>
            <a:r>
              <a:rPr sz="2600" spc="-5" dirty="0">
                <a:latin typeface="Arial"/>
                <a:cs typeface="Arial"/>
              </a:rPr>
              <a:t>a </a:t>
            </a:r>
            <a:r>
              <a:rPr sz="2600" spc="-10" dirty="0">
                <a:latin typeface="Arial"/>
                <a:cs typeface="Arial"/>
              </a:rPr>
              <a:t>general statement of the kinds of ways  in which people can relate </a:t>
            </a:r>
            <a:r>
              <a:rPr sz="2600" spc="-5" dirty="0">
                <a:latin typeface="Arial"/>
                <a:cs typeface="Arial"/>
              </a:rPr>
              <a:t>to </a:t>
            </a:r>
            <a:r>
              <a:rPr sz="2600" spc="-10" dirty="0">
                <a:latin typeface="Arial"/>
                <a:cs typeface="Arial"/>
              </a:rPr>
              <a:t>one another, or in  other words precisely the kind of general statement  about social relationships that methodological  individualism </a:t>
            </a:r>
            <a:r>
              <a:rPr sz="2600" spc="-5" dirty="0">
                <a:latin typeface="Arial"/>
                <a:cs typeface="Arial"/>
              </a:rPr>
              <a:t>finds</a:t>
            </a:r>
            <a:r>
              <a:rPr sz="2600" spc="60" dirty="0">
                <a:latin typeface="Arial"/>
                <a:cs typeface="Arial"/>
              </a:rPr>
              <a:t> </a:t>
            </a:r>
            <a:r>
              <a:rPr sz="2600" spc="-5" dirty="0">
                <a:latin typeface="Arial"/>
                <a:cs typeface="Arial"/>
              </a:rPr>
              <a:t>suspect.</a:t>
            </a:r>
            <a:endParaRPr sz="2600">
              <a:latin typeface="Arial"/>
              <a:cs typeface="Arial"/>
            </a:endParaRPr>
          </a:p>
          <a:p>
            <a:pPr>
              <a:lnSpc>
                <a:spcPct val="100000"/>
              </a:lnSpc>
              <a:buFont typeface="Arial"/>
              <a:buChar char="•"/>
            </a:pPr>
            <a:endParaRPr sz="3700">
              <a:latin typeface="Times New Roman"/>
              <a:cs typeface="Times New Roman"/>
            </a:endParaRPr>
          </a:p>
          <a:p>
            <a:pPr marL="356870" marR="5080" indent="-344170">
              <a:lnSpc>
                <a:spcPct val="100000"/>
              </a:lnSpc>
              <a:buChar char="•"/>
              <a:tabLst>
                <a:tab pos="356870" algn="l"/>
                <a:tab pos="357505" algn="l"/>
              </a:tabLst>
            </a:pPr>
            <a:r>
              <a:rPr sz="2600" spc="-10" dirty="0">
                <a:latin typeface="Arial"/>
                <a:cs typeface="Arial"/>
              </a:rPr>
              <a:t>These types of social action reappear in </a:t>
            </a:r>
            <a:r>
              <a:rPr sz="2600" spc="-5" dirty="0">
                <a:latin typeface="Arial"/>
                <a:cs typeface="Arial"/>
              </a:rPr>
              <a:t>a </a:t>
            </a:r>
            <a:r>
              <a:rPr sz="2600" spc="-10" dirty="0">
                <a:latin typeface="Arial"/>
                <a:cs typeface="Arial"/>
              </a:rPr>
              <a:t>number  of forms, </a:t>
            </a:r>
            <a:r>
              <a:rPr sz="2600" spc="-5" dirty="0">
                <a:latin typeface="Arial"/>
                <a:cs typeface="Arial"/>
              </a:rPr>
              <a:t>for </a:t>
            </a:r>
            <a:r>
              <a:rPr sz="2600" spc="-10" dirty="0">
                <a:latin typeface="Arial"/>
                <a:cs typeface="Arial"/>
              </a:rPr>
              <a:t>example as the different ways in which  </a:t>
            </a:r>
            <a:r>
              <a:rPr sz="2600" spc="-5" dirty="0">
                <a:latin typeface="Arial"/>
                <a:cs typeface="Arial"/>
              </a:rPr>
              <a:t>a </a:t>
            </a:r>
            <a:r>
              <a:rPr sz="2600" spc="-10" dirty="0">
                <a:latin typeface="Arial"/>
                <a:cs typeface="Arial"/>
              </a:rPr>
              <a:t>given power </a:t>
            </a:r>
            <a:r>
              <a:rPr sz="2600" spc="-5" dirty="0">
                <a:latin typeface="Arial"/>
                <a:cs typeface="Arial"/>
              </a:rPr>
              <a:t>structure </a:t>
            </a:r>
            <a:r>
              <a:rPr sz="2600" spc="-10" dirty="0">
                <a:latin typeface="Arial"/>
                <a:cs typeface="Arial"/>
              </a:rPr>
              <a:t>can </a:t>
            </a:r>
            <a:r>
              <a:rPr sz="2600" spc="-5" dirty="0">
                <a:latin typeface="Arial"/>
                <a:cs typeface="Arial"/>
              </a:rPr>
              <a:t>find</a:t>
            </a:r>
            <a:r>
              <a:rPr sz="2600" spc="150" dirty="0">
                <a:latin typeface="Arial"/>
                <a:cs typeface="Arial"/>
              </a:rPr>
              <a:t> </a:t>
            </a:r>
            <a:r>
              <a:rPr sz="2600" spc="-10" dirty="0">
                <a:latin typeface="Arial"/>
                <a:cs typeface="Arial"/>
              </a:rPr>
              <a:t>legitimation.</a:t>
            </a:r>
            <a:endParaRPr sz="26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80</a:t>
            </a:fld>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322579"/>
            <a:ext cx="2893060" cy="329565"/>
          </a:xfrm>
          <a:prstGeom prst="rect">
            <a:avLst/>
          </a:prstGeom>
        </p:spPr>
        <p:txBody>
          <a:bodyPr vert="horz" wrap="square" lIns="0" tIns="11430" rIns="0" bIns="0" rtlCol="0">
            <a:spAutoFit/>
          </a:bodyPr>
          <a:lstStyle/>
          <a:p>
            <a:pPr marL="12700">
              <a:lnSpc>
                <a:spcPct val="100000"/>
              </a:lnSpc>
              <a:spcBef>
                <a:spcPts val="90"/>
              </a:spcBef>
            </a:pPr>
            <a:r>
              <a:rPr sz="2000" b="1" spc="-95" dirty="0">
                <a:latin typeface="Arial"/>
                <a:cs typeface="Arial"/>
              </a:rPr>
              <a:t>Typology </a:t>
            </a:r>
            <a:r>
              <a:rPr sz="2000" b="1" spc="-110" dirty="0">
                <a:latin typeface="Arial"/>
                <a:cs typeface="Arial"/>
              </a:rPr>
              <a:t>of </a:t>
            </a:r>
            <a:r>
              <a:rPr sz="2000" b="1" spc="-70" dirty="0">
                <a:latin typeface="Arial"/>
                <a:cs typeface="Arial"/>
              </a:rPr>
              <a:t>Social</a:t>
            </a:r>
            <a:r>
              <a:rPr sz="2000" b="1" spc="85" dirty="0">
                <a:latin typeface="Arial"/>
                <a:cs typeface="Arial"/>
              </a:rPr>
              <a:t> </a:t>
            </a:r>
            <a:r>
              <a:rPr sz="2000" b="1" spc="-105" dirty="0">
                <a:latin typeface="Arial"/>
                <a:cs typeface="Arial"/>
              </a:rPr>
              <a:t>Action</a:t>
            </a:r>
            <a:endParaRPr sz="2000">
              <a:latin typeface="Arial"/>
              <a:cs typeface="Arial"/>
            </a:endParaRPr>
          </a:p>
        </p:txBody>
      </p:sp>
      <p:sp>
        <p:nvSpPr>
          <p:cNvPr id="3" name="object 3"/>
          <p:cNvSpPr txBox="1"/>
          <p:nvPr/>
        </p:nvSpPr>
        <p:spPr>
          <a:xfrm>
            <a:off x="383540" y="1046511"/>
            <a:ext cx="8319134" cy="1988820"/>
          </a:xfrm>
          <a:prstGeom prst="rect">
            <a:avLst/>
          </a:prstGeom>
        </p:spPr>
        <p:txBody>
          <a:bodyPr vert="horz" wrap="square" lIns="0" tIns="35560" rIns="0" bIns="0" rtlCol="0">
            <a:spAutoFit/>
          </a:bodyPr>
          <a:lstStyle/>
          <a:p>
            <a:pPr marL="356870" marR="5080" indent="-344170">
              <a:lnSpc>
                <a:spcPts val="2400"/>
              </a:lnSpc>
              <a:spcBef>
                <a:spcPts val="280"/>
              </a:spcBef>
              <a:buSzPct val="95238"/>
              <a:buFont typeface="Arial"/>
              <a:buChar char="•"/>
              <a:tabLst>
                <a:tab pos="356870" algn="l"/>
                <a:tab pos="357505" algn="l"/>
              </a:tabLst>
            </a:pPr>
            <a:r>
              <a:rPr sz="2100" b="1" i="1" u="sng" spc="-125" dirty="0">
                <a:latin typeface="Arial"/>
                <a:cs typeface="Arial"/>
              </a:rPr>
              <a:t>Traditional</a:t>
            </a:r>
            <a:r>
              <a:rPr sz="2100" b="1" i="1" spc="-125" dirty="0">
                <a:latin typeface="Arial"/>
                <a:cs typeface="Arial"/>
              </a:rPr>
              <a:t> </a:t>
            </a:r>
            <a:r>
              <a:rPr sz="2000" spc="-5" dirty="0">
                <a:latin typeface="Arial"/>
                <a:cs typeface="Arial"/>
              </a:rPr>
              <a:t>: </a:t>
            </a:r>
            <a:r>
              <a:rPr sz="2000" spc="-10" dirty="0">
                <a:latin typeface="Arial"/>
                <a:cs typeface="Arial"/>
              </a:rPr>
              <a:t>meanings of action are related simply to habit and custom,  and are described by Weber as coming close to having no meaning,  because</a:t>
            </a:r>
            <a:r>
              <a:rPr sz="2000" spc="-15" dirty="0">
                <a:latin typeface="Arial"/>
                <a:cs typeface="Arial"/>
              </a:rPr>
              <a:t> </a:t>
            </a:r>
            <a:r>
              <a:rPr sz="2000" spc="-10" dirty="0">
                <a:latin typeface="Arial"/>
                <a:cs typeface="Arial"/>
              </a:rPr>
              <a:t>unreflective.</a:t>
            </a:r>
            <a:endParaRPr sz="2000">
              <a:latin typeface="Arial"/>
              <a:cs typeface="Arial"/>
            </a:endParaRPr>
          </a:p>
          <a:p>
            <a:pPr>
              <a:lnSpc>
                <a:spcPct val="100000"/>
              </a:lnSpc>
              <a:spcBef>
                <a:spcPts val="20"/>
              </a:spcBef>
              <a:buFont typeface="Arial"/>
              <a:buChar char="•"/>
            </a:pPr>
            <a:endParaRPr sz="2900">
              <a:latin typeface="Times New Roman"/>
              <a:cs typeface="Times New Roman"/>
            </a:endParaRPr>
          </a:p>
          <a:p>
            <a:pPr marL="356870" marR="245745" indent="-344170">
              <a:lnSpc>
                <a:spcPts val="2400"/>
              </a:lnSpc>
              <a:spcBef>
                <a:spcPts val="5"/>
              </a:spcBef>
              <a:buSzPct val="95238"/>
              <a:buFont typeface="Arial"/>
              <a:buChar char="•"/>
              <a:tabLst>
                <a:tab pos="356870" algn="l"/>
                <a:tab pos="357505" algn="l"/>
                <a:tab pos="1472565" algn="l"/>
              </a:tabLst>
            </a:pPr>
            <a:r>
              <a:rPr sz="2100" b="1" i="1" u="sng" spc="-130" dirty="0">
                <a:latin typeface="Arial"/>
                <a:cs typeface="Arial"/>
              </a:rPr>
              <a:t>Affective</a:t>
            </a:r>
            <a:r>
              <a:rPr sz="2100" b="1" i="1" spc="-130" dirty="0">
                <a:latin typeface="Arial"/>
                <a:cs typeface="Arial"/>
              </a:rPr>
              <a:t>	</a:t>
            </a:r>
            <a:r>
              <a:rPr sz="2000" spc="-10" dirty="0">
                <a:latin typeface="Arial"/>
                <a:cs typeface="Arial"/>
              </a:rPr>
              <a:t>action relates to the emotions, and </a:t>
            </a:r>
            <a:r>
              <a:rPr sz="2000" spc="-15" dirty="0">
                <a:latin typeface="Arial"/>
                <a:cs typeface="Arial"/>
              </a:rPr>
              <a:t>is equally </a:t>
            </a:r>
            <a:r>
              <a:rPr sz="2000" spc="-10" dirty="0">
                <a:latin typeface="Arial"/>
                <a:cs typeface="Arial"/>
              </a:rPr>
              <a:t>seen as often  meaningless </a:t>
            </a:r>
            <a:r>
              <a:rPr sz="2000" spc="-15" dirty="0">
                <a:latin typeface="Arial"/>
                <a:cs typeface="Arial"/>
              </a:rPr>
              <a:t>in </a:t>
            </a:r>
            <a:r>
              <a:rPr sz="2000" spc="-10" dirty="0">
                <a:latin typeface="Arial"/>
                <a:cs typeface="Arial"/>
              </a:rPr>
              <a:t>these</a:t>
            </a:r>
            <a:r>
              <a:rPr sz="2000" spc="100" dirty="0">
                <a:latin typeface="Arial"/>
                <a:cs typeface="Arial"/>
              </a:rPr>
              <a:t> </a:t>
            </a:r>
            <a:r>
              <a:rPr sz="2000" spc="-10" dirty="0">
                <a:latin typeface="Arial"/>
                <a:cs typeface="Arial"/>
              </a:rPr>
              <a:t>terms.</a:t>
            </a:r>
            <a:endParaRPr sz="2000">
              <a:latin typeface="Arial"/>
              <a:cs typeface="Arial"/>
            </a:endParaRPr>
          </a:p>
        </p:txBody>
      </p:sp>
      <p:sp>
        <p:nvSpPr>
          <p:cNvPr id="4" name="object 4"/>
          <p:cNvSpPr/>
          <p:nvPr/>
        </p:nvSpPr>
        <p:spPr>
          <a:xfrm>
            <a:off x="4206239" y="3014471"/>
            <a:ext cx="502919" cy="56692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10455" y="3203447"/>
            <a:ext cx="94488" cy="914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267200" y="3048000"/>
            <a:ext cx="381000" cy="4572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267200" y="3048000"/>
            <a:ext cx="381000" cy="457200"/>
          </a:xfrm>
          <a:custGeom>
            <a:avLst/>
            <a:gdLst/>
            <a:ahLst/>
            <a:cxnLst/>
            <a:rect l="l" t="t" r="r" b="b"/>
            <a:pathLst>
              <a:path w="381000" h="457200">
                <a:moveTo>
                  <a:pt x="0" y="266700"/>
                </a:moveTo>
                <a:lnTo>
                  <a:pt x="95250" y="266700"/>
                </a:lnTo>
                <a:lnTo>
                  <a:pt x="95250" y="0"/>
                </a:lnTo>
                <a:lnTo>
                  <a:pt x="285750" y="0"/>
                </a:lnTo>
                <a:lnTo>
                  <a:pt x="285750" y="266700"/>
                </a:lnTo>
                <a:lnTo>
                  <a:pt x="381000" y="266700"/>
                </a:lnTo>
                <a:lnTo>
                  <a:pt x="190500" y="457200"/>
                </a:lnTo>
                <a:lnTo>
                  <a:pt x="0" y="266700"/>
                </a:lnTo>
                <a:close/>
              </a:path>
            </a:pathLst>
          </a:custGeom>
          <a:ln w="12700">
            <a:solidFill>
              <a:srgbClr val="000000"/>
            </a:solidFill>
          </a:ln>
        </p:spPr>
        <p:txBody>
          <a:bodyPr wrap="square" lIns="0" tIns="0" rIns="0" bIns="0" rtlCol="0"/>
          <a:lstStyle/>
          <a:p>
            <a:endParaRPr/>
          </a:p>
        </p:txBody>
      </p:sp>
      <p:sp>
        <p:nvSpPr>
          <p:cNvPr id="8" name="object 8"/>
          <p:cNvSpPr/>
          <p:nvPr/>
        </p:nvSpPr>
        <p:spPr>
          <a:xfrm>
            <a:off x="1395983" y="3547871"/>
            <a:ext cx="6275831" cy="10972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524000" y="3517391"/>
            <a:ext cx="6056375" cy="108203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47800" y="3581400"/>
            <a:ext cx="6172200" cy="9906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1447800" y="3581400"/>
            <a:ext cx="6172200" cy="990600"/>
          </a:xfrm>
          <a:prstGeom prst="rect">
            <a:avLst/>
          </a:prstGeom>
          <a:ln w="12700">
            <a:solidFill>
              <a:srgbClr val="000000"/>
            </a:solidFill>
          </a:ln>
        </p:spPr>
        <p:txBody>
          <a:bodyPr vert="horz" wrap="square" lIns="0" tIns="38100" rIns="0" bIns="0" rtlCol="0">
            <a:spAutoFit/>
          </a:bodyPr>
          <a:lstStyle/>
          <a:p>
            <a:pPr marL="274320" marR="269875" indent="-1270" algn="ctr">
              <a:lnSpc>
                <a:spcPts val="2400"/>
              </a:lnSpc>
              <a:spcBef>
                <a:spcPts val="300"/>
              </a:spcBef>
            </a:pPr>
            <a:r>
              <a:rPr sz="2000" spc="-10" dirty="0">
                <a:latin typeface="Arial"/>
                <a:cs typeface="Arial"/>
              </a:rPr>
              <a:t>The major distinction of clearly meaningful action,  then </a:t>
            </a:r>
            <a:r>
              <a:rPr sz="2000" spc="-15" dirty="0">
                <a:latin typeface="Arial"/>
                <a:cs typeface="Arial"/>
              </a:rPr>
              <a:t>is </a:t>
            </a:r>
            <a:r>
              <a:rPr sz="2000" spc="-10" dirty="0">
                <a:latin typeface="Arial"/>
                <a:cs typeface="Arial"/>
              </a:rPr>
              <a:t>between the last two categories: the </a:t>
            </a:r>
            <a:r>
              <a:rPr sz="2100" i="1" u="sng" spc="-55" dirty="0">
                <a:latin typeface="Arial"/>
                <a:cs typeface="Arial"/>
              </a:rPr>
              <a:t>value- </a:t>
            </a:r>
            <a:r>
              <a:rPr sz="2100" i="1" spc="-55" dirty="0">
                <a:latin typeface="Arial"/>
                <a:cs typeface="Arial"/>
              </a:rPr>
              <a:t> </a:t>
            </a:r>
            <a:r>
              <a:rPr sz="2100" i="1" u="sng" spc="-50" dirty="0">
                <a:latin typeface="Arial"/>
                <a:cs typeface="Arial"/>
              </a:rPr>
              <a:t>rational</a:t>
            </a:r>
            <a:r>
              <a:rPr sz="2100" i="1" spc="-50" dirty="0">
                <a:latin typeface="Arial"/>
                <a:cs typeface="Arial"/>
              </a:rPr>
              <a:t> </a:t>
            </a:r>
            <a:r>
              <a:rPr sz="2000" spc="-10" dirty="0">
                <a:latin typeface="Arial"/>
                <a:cs typeface="Arial"/>
              </a:rPr>
              <a:t>and the</a:t>
            </a:r>
            <a:r>
              <a:rPr sz="2000" spc="60" dirty="0">
                <a:latin typeface="Arial"/>
                <a:cs typeface="Arial"/>
              </a:rPr>
              <a:t> </a:t>
            </a:r>
            <a:r>
              <a:rPr sz="2100" i="1" u="sng" spc="-50" dirty="0">
                <a:latin typeface="Arial"/>
                <a:cs typeface="Arial"/>
              </a:rPr>
              <a:t>goal-rational</a:t>
            </a:r>
            <a:r>
              <a:rPr sz="2000" spc="-50" dirty="0">
                <a:latin typeface="Arial"/>
                <a:cs typeface="Arial"/>
              </a:rPr>
              <a:t>.</a:t>
            </a:r>
            <a:endParaRPr sz="2000">
              <a:latin typeface="Arial"/>
              <a:cs typeface="Arial"/>
            </a:endParaRPr>
          </a:p>
        </p:txBody>
      </p:sp>
      <p:sp>
        <p:nvSpPr>
          <p:cNvPr id="12" name="object 12"/>
          <p:cNvSpPr/>
          <p:nvPr/>
        </p:nvSpPr>
        <p:spPr>
          <a:xfrm>
            <a:off x="0" y="4686300"/>
            <a:ext cx="2895600" cy="2171699"/>
          </a:xfrm>
          <a:prstGeom prst="rect">
            <a:avLst/>
          </a:prstGeom>
          <a:blipFill>
            <a:blip r:embed="rId8" cstate="print"/>
            <a:stretch>
              <a:fillRect/>
            </a:stretch>
          </a:blipFill>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81</a:t>
            </a:fld>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304800"/>
            <a:ext cx="8229600" cy="6172200"/>
          </a:xfrm>
          <a:custGeom>
            <a:avLst/>
            <a:gdLst/>
            <a:ahLst/>
            <a:cxnLst/>
            <a:rect l="l" t="t" r="r" b="b"/>
            <a:pathLst>
              <a:path w="8229600" h="6172200">
                <a:moveTo>
                  <a:pt x="0" y="0"/>
                </a:moveTo>
                <a:lnTo>
                  <a:pt x="8229600" y="0"/>
                </a:lnTo>
                <a:lnTo>
                  <a:pt x="82296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304800"/>
            <a:ext cx="8229600" cy="6172200"/>
          </a:xfrm>
          <a:custGeom>
            <a:avLst/>
            <a:gdLst/>
            <a:ahLst/>
            <a:cxnLst/>
            <a:rect l="l" t="t" r="r" b="b"/>
            <a:pathLst>
              <a:path w="8229600" h="6172200">
                <a:moveTo>
                  <a:pt x="0" y="0"/>
                </a:moveTo>
                <a:lnTo>
                  <a:pt x="8229600" y="0"/>
                </a:lnTo>
                <a:lnTo>
                  <a:pt x="8229600" y="6172200"/>
                </a:lnTo>
                <a:lnTo>
                  <a:pt x="0" y="61722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459740" y="730009"/>
            <a:ext cx="7992109" cy="5252085"/>
          </a:xfrm>
          <a:prstGeom prst="rect">
            <a:avLst/>
          </a:prstGeom>
        </p:spPr>
        <p:txBody>
          <a:bodyPr vert="horz" wrap="square" lIns="0" tIns="81280" rIns="0" bIns="0" rtlCol="0">
            <a:spAutoFit/>
          </a:bodyPr>
          <a:lstStyle/>
          <a:p>
            <a:pPr marL="356870" marR="418465" indent="-344170">
              <a:lnSpc>
                <a:spcPts val="3020"/>
              </a:lnSpc>
              <a:spcBef>
                <a:spcPts val="640"/>
              </a:spcBef>
              <a:buSzPct val="94915"/>
              <a:buFont typeface="Arial"/>
              <a:buChar char="•"/>
              <a:tabLst>
                <a:tab pos="356870" algn="l"/>
                <a:tab pos="357505" algn="l"/>
              </a:tabLst>
            </a:pPr>
            <a:r>
              <a:rPr sz="2950" b="1" i="1" u="heavy" spc="-155" dirty="0">
                <a:latin typeface="Arial"/>
                <a:cs typeface="Arial"/>
              </a:rPr>
              <a:t>Value-rational</a:t>
            </a:r>
            <a:r>
              <a:rPr sz="2950" b="1" i="1" spc="-155" dirty="0">
                <a:latin typeface="Arial"/>
                <a:cs typeface="Arial"/>
              </a:rPr>
              <a:t> </a:t>
            </a:r>
            <a:r>
              <a:rPr sz="2800" dirty="0">
                <a:latin typeface="Arial"/>
                <a:cs typeface="Arial"/>
              </a:rPr>
              <a:t>action treats action as having a  value in itself, which is </a:t>
            </a:r>
            <a:r>
              <a:rPr sz="2800" spc="-5" dirty="0">
                <a:latin typeface="Arial"/>
                <a:cs typeface="Arial"/>
              </a:rPr>
              <a:t>independent </a:t>
            </a:r>
            <a:r>
              <a:rPr sz="2800" dirty="0">
                <a:latin typeface="Arial"/>
                <a:cs typeface="Arial"/>
              </a:rPr>
              <a:t>from its  effect, and derives, for </a:t>
            </a:r>
            <a:r>
              <a:rPr sz="2800" spc="-5" dirty="0">
                <a:latin typeface="Arial"/>
                <a:cs typeface="Arial"/>
              </a:rPr>
              <a:t>example, </a:t>
            </a:r>
            <a:r>
              <a:rPr sz="2800" dirty="0">
                <a:latin typeface="Arial"/>
                <a:cs typeface="Arial"/>
              </a:rPr>
              <a:t>from </a:t>
            </a:r>
            <a:r>
              <a:rPr sz="2800" spc="-5" dirty="0">
                <a:latin typeface="Arial"/>
                <a:cs typeface="Arial"/>
              </a:rPr>
              <a:t>moral,  </a:t>
            </a:r>
            <a:r>
              <a:rPr sz="2800" dirty="0">
                <a:latin typeface="Arial"/>
                <a:cs typeface="Arial"/>
              </a:rPr>
              <a:t>aesthetic or </a:t>
            </a:r>
            <a:r>
              <a:rPr sz="2800" spc="-5" dirty="0">
                <a:latin typeface="Arial"/>
                <a:cs typeface="Arial"/>
              </a:rPr>
              <a:t>religious</a:t>
            </a:r>
            <a:r>
              <a:rPr sz="2800" spc="-70" dirty="0">
                <a:latin typeface="Arial"/>
                <a:cs typeface="Arial"/>
              </a:rPr>
              <a:t> </a:t>
            </a:r>
            <a:r>
              <a:rPr sz="2800" dirty="0">
                <a:latin typeface="Arial"/>
                <a:cs typeface="Arial"/>
              </a:rPr>
              <a:t>criteria.</a:t>
            </a:r>
            <a:endParaRPr sz="2800">
              <a:latin typeface="Arial"/>
              <a:cs typeface="Arial"/>
            </a:endParaRPr>
          </a:p>
          <a:p>
            <a:pPr>
              <a:lnSpc>
                <a:spcPct val="100000"/>
              </a:lnSpc>
              <a:spcBef>
                <a:spcPts val="55"/>
              </a:spcBef>
              <a:buFont typeface="Arial"/>
              <a:buChar char="•"/>
            </a:pPr>
            <a:endParaRPr sz="3750">
              <a:latin typeface="Times New Roman"/>
              <a:cs typeface="Times New Roman"/>
            </a:endParaRPr>
          </a:p>
          <a:p>
            <a:pPr marL="356870" marR="5080" indent="-344170">
              <a:lnSpc>
                <a:spcPts val="3020"/>
              </a:lnSpc>
              <a:buSzPct val="94915"/>
              <a:buFont typeface="Arial"/>
              <a:buChar char="•"/>
              <a:tabLst>
                <a:tab pos="356870" algn="l"/>
                <a:tab pos="357505" algn="l"/>
              </a:tabLst>
            </a:pPr>
            <a:r>
              <a:rPr sz="2950" b="1" i="1" u="heavy" spc="-155" dirty="0">
                <a:latin typeface="Arial"/>
                <a:cs typeface="Arial"/>
              </a:rPr>
              <a:t>Goal-rational</a:t>
            </a:r>
            <a:r>
              <a:rPr sz="2800" spc="-155" dirty="0">
                <a:latin typeface="Arial"/>
                <a:cs typeface="Arial"/>
              </a:rPr>
              <a:t>, </a:t>
            </a:r>
            <a:r>
              <a:rPr sz="2800" dirty="0">
                <a:latin typeface="Arial"/>
                <a:cs typeface="Arial"/>
              </a:rPr>
              <a:t>or instrumental, action, is </a:t>
            </a:r>
            <a:r>
              <a:rPr sz="2800" spc="-5" dirty="0">
                <a:latin typeface="Arial"/>
                <a:cs typeface="Arial"/>
              </a:rPr>
              <a:t>oriented  purely towards </a:t>
            </a:r>
            <a:r>
              <a:rPr sz="2800" dirty="0">
                <a:latin typeface="Arial"/>
                <a:cs typeface="Arial"/>
              </a:rPr>
              <a:t>desired results (this last category  is particularly associated </a:t>
            </a:r>
            <a:r>
              <a:rPr sz="2800" spc="-5" dirty="0">
                <a:latin typeface="Arial"/>
                <a:cs typeface="Arial"/>
              </a:rPr>
              <a:t>with Weber’s </a:t>
            </a:r>
            <a:r>
              <a:rPr sz="2800" dirty="0">
                <a:latin typeface="Arial"/>
                <a:cs typeface="Arial"/>
              </a:rPr>
              <a:t>account  of modernity, which he sees as a progressive  extension of this </a:t>
            </a:r>
            <a:r>
              <a:rPr sz="2800" spc="-5" dirty="0">
                <a:latin typeface="Arial"/>
                <a:cs typeface="Arial"/>
              </a:rPr>
              <a:t>principle </a:t>
            </a:r>
            <a:r>
              <a:rPr sz="2800" dirty="0">
                <a:latin typeface="Arial"/>
                <a:cs typeface="Arial"/>
              </a:rPr>
              <a:t>of instrumental  rationality, which sees action as deriving its sole  </a:t>
            </a:r>
            <a:r>
              <a:rPr sz="2800" spc="-5" dirty="0">
                <a:latin typeface="Arial"/>
                <a:cs typeface="Arial"/>
              </a:rPr>
              <a:t>meaning </a:t>
            </a:r>
            <a:r>
              <a:rPr sz="2800" dirty="0">
                <a:latin typeface="Arial"/>
                <a:cs typeface="Arial"/>
              </a:rPr>
              <a:t>and interest from its results, </a:t>
            </a:r>
            <a:r>
              <a:rPr sz="2800" spc="0" dirty="0">
                <a:latin typeface="Arial"/>
                <a:cs typeface="Arial"/>
              </a:rPr>
              <a:t>to  </a:t>
            </a:r>
            <a:r>
              <a:rPr sz="2800" spc="-5" dirty="0">
                <a:latin typeface="Arial"/>
                <a:cs typeface="Arial"/>
              </a:rPr>
              <a:t>dominate all </a:t>
            </a:r>
            <a:r>
              <a:rPr sz="2800" dirty="0">
                <a:latin typeface="Arial"/>
                <a:cs typeface="Arial"/>
              </a:rPr>
              <a:t>contemporary</a:t>
            </a:r>
            <a:r>
              <a:rPr sz="2800" spc="-45" dirty="0">
                <a:latin typeface="Arial"/>
                <a:cs typeface="Arial"/>
              </a:rPr>
              <a:t> </a:t>
            </a:r>
            <a:r>
              <a:rPr sz="2800" dirty="0">
                <a:latin typeface="Arial"/>
                <a:cs typeface="Arial"/>
              </a:rPr>
              <a:t>society.</a:t>
            </a:r>
            <a:endParaRPr sz="28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82</a:t>
            </a:fld>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F79646"/>
            </a:solidFill>
          </a:ln>
        </p:spPr>
        <p:txBody>
          <a:bodyPr wrap="square" lIns="0" tIns="0" rIns="0" bIns="0" rtlCol="0"/>
          <a:lstStyle/>
          <a:p>
            <a:endParaRPr/>
          </a:p>
        </p:txBody>
      </p:sp>
      <p:sp>
        <p:nvSpPr>
          <p:cNvPr id="4" name="object 4"/>
          <p:cNvSpPr txBox="1"/>
          <p:nvPr/>
        </p:nvSpPr>
        <p:spPr>
          <a:xfrm>
            <a:off x="535940" y="581659"/>
            <a:ext cx="7752080" cy="4226560"/>
          </a:xfrm>
          <a:prstGeom prst="rect">
            <a:avLst/>
          </a:prstGeom>
        </p:spPr>
        <p:txBody>
          <a:bodyPr vert="horz" wrap="square" lIns="0" tIns="56515" rIns="0" bIns="0" rtlCol="0">
            <a:spAutoFit/>
          </a:bodyPr>
          <a:lstStyle/>
          <a:p>
            <a:pPr marL="356870" marR="309880" indent="-344170">
              <a:lnSpc>
                <a:spcPct val="90100"/>
              </a:lnSpc>
              <a:spcBef>
                <a:spcPts val="445"/>
              </a:spcBef>
              <a:buFont typeface="Arial"/>
              <a:buChar char="•"/>
              <a:tabLst>
                <a:tab pos="356870" algn="l"/>
                <a:tab pos="357505" algn="l"/>
              </a:tabLst>
            </a:pPr>
            <a:r>
              <a:rPr sz="2900" spc="-5" dirty="0">
                <a:latin typeface="Arial"/>
                <a:cs typeface="Arial"/>
              </a:rPr>
              <a:t>For </a:t>
            </a:r>
            <a:r>
              <a:rPr sz="2900" spc="-10" dirty="0">
                <a:latin typeface="Arial"/>
                <a:cs typeface="Arial"/>
              </a:rPr>
              <a:t>Weber, </a:t>
            </a:r>
            <a:r>
              <a:rPr sz="2900" spc="-5" dirty="0">
                <a:latin typeface="Arial"/>
                <a:cs typeface="Arial"/>
              </a:rPr>
              <a:t>the history of modernity </a:t>
            </a:r>
            <a:r>
              <a:rPr sz="2900" dirty="0">
                <a:latin typeface="Arial"/>
                <a:cs typeface="Arial"/>
              </a:rPr>
              <a:t>is </a:t>
            </a:r>
            <a:r>
              <a:rPr sz="2900" spc="-5" dirty="0">
                <a:latin typeface="Arial"/>
                <a:cs typeface="Arial"/>
              </a:rPr>
              <a:t>the  history of the progressive orientation of all  </a:t>
            </a:r>
            <a:r>
              <a:rPr sz="2900" dirty="0">
                <a:latin typeface="Arial"/>
                <a:cs typeface="Arial"/>
              </a:rPr>
              <a:t>social </a:t>
            </a:r>
            <a:r>
              <a:rPr sz="2900" spc="-5" dirty="0">
                <a:latin typeface="Arial"/>
                <a:cs typeface="Arial"/>
              </a:rPr>
              <a:t>action, </a:t>
            </a:r>
            <a:r>
              <a:rPr sz="2900" dirty="0">
                <a:latin typeface="Arial"/>
                <a:cs typeface="Arial"/>
              </a:rPr>
              <a:t>in </a:t>
            </a:r>
            <a:r>
              <a:rPr sz="2900" spc="-5" dirty="0">
                <a:latin typeface="Arial"/>
                <a:cs typeface="Arial"/>
              </a:rPr>
              <a:t>all </a:t>
            </a:r>
            <a:r>
              <a:rPr sz="2900" dirty="0">
                <a:latin typeface="Arial"/>
                <a:cs typeface="Arial"/>
              </a:rPr>
              <a:t>contexts, to</a:t>
            </a:r>
            <a:r>
              <a:rPr sz="2900" spc="-155" dirty="0">
                <a:latin typeface="Arial"/>
                <a:cs typeface="Arial"/>
              </a:rPr>
              <a:t> </a:t>
            </a:r>
            <a:r>
              <a:rPr sz="2900" spc="-5" dirty="0">
                <a:latin typeface="Arial"/>
                <a:cs typeface="Arial"/>
              </a:rPr>
              <a:t>instrumental  rationality.</a:t>
            </a:r>
            <a:endParaRPr sz="2900">
              <a:latin typeface="Arial"/>
              <a:cs typeface="Arial"/>
            </a:endParaRPr>
          </a:p>
          <a:p>
            <a:pPr>
              <a:lnSpc>
                <a:spcPct val="100000"/>
              </a:lnSpc>
              <a:spcBef>
                <a:spcPts val="30"/>
              </a:spcBef>
              <a:buFont typeface="Arial"/>
              <a:buChar char="•"/>
            </a:pPr>
            <a:endParaRPr sz="3900">
              <a:latin typeface="Times New Roman"/>
              <a:cs typeface="Times New Roman"/>
            </a:endParaRPr>
          </a:p>
          <a:p>
            <a:pPr marL="356870" marR="5080" indent="-344170">
              <a:lnSpc>
                <a:spcPct val="90000"/>
              </a:lnSpc>
              <a:spcBef>
                <a:spcPts val="5"/>
              </a:spcBef>
              <a:buChar char="•"/>
              <a:tabLst>
                <a:tab pos="356870" algn="l"/>
                <a:tab pos="357505" algn="l"/>
              </a:tabLst>
            </a:pPr>
            <a:r>
              <a:rPr sz="2900" spc="-5" dirty="0">
                <a:latin typeface="Arial"/>
                <a:cs typeface="Arial"/>
              </a:rPr>
              <a:t>This rationalisation of </a:t>
            </a:r>
            <a:r>
              <a:rPr sz="2900" dirty="0">
                <a:latin typeface="Arial"/>
                <a:cs typeface="Arial"/>
              </a:rPr>
              <a:t>social life </a:t>
            </a:r>
            <a:r>
              <a:rPr sz="2900" spc="-5" dirty="0">
                <a:latin typeface="Arial"/>
                <a:cs typeface="Arial"/>
              </a:rPr>
              <a:t>involves </a:t>
            </a:r>
            <a:r>
              <a:rPr sz="2900" spc="-10" dirty="0">
                <a:latin typeface="Arial"/>
                <a:cs typeface="Arial"/>
              </a:rPr>
              <a:t>an  ever-greater </a:t>
            </a:r>
            <a:r>
              <a:rPr sz="2900" spc="-5" dirty="0">
                <a:latin typeface="Arial"/>
                <a:cs typeface="Arial"/>
              </a:rPr>
              <a:t>development of technical </a:t>
            </a:r>
            <a:r>
              <a:rPr sz="2900" spc="-10" dirty="0">
                <a:latin typeface="Arial"/>
                <a:cs typeface="Arial"/>
              </a:rPr>
              <a:t>means  </a:t>
            </a:r>
            <a:r>
              <a:rPr sz="2900" spc="-5" dirty="0">
                <a:latin typeface="Arial"/>
                <a:cs typeface="Arial"/>
              </a:rPr>
              <a:t>and </a:t>
            </a:r>
            <a:r>
              <a:rPr sz="2900" dirty="0">
                <a:latin typeface="Arial"/>
                <a:cs typeface="Arial"/>
              </a:rPr>
              <a:t>a </a:t>
            </a:r>
            <a:r>
              <a:rPr sz="2900" spc="-5" dirty="0">
                <a:latin typeface="Arial"/>
                <a:cs typeface="Arial"/>
              </a:rPr>
              <a:t>progressive orientation of the </a:t>
            </a:r>
            <a:r>
              <a:rPr sz="2900" spc="-10" dirty="0">
                <a:latin typeface="Arial"/>
                <a:cs typeface="Arial"/>
              </a:rPr>
              <a:t>ends  towards </a:t>
            </a:r>
            <a:r>
              <a:rPr sz="2900" spc="-5" dirty="0">
                <a:latin typeface="Arial"/>
                <a:cs typeface="Arial"/>
              </a:rPr>
              <a:t>which these means are supposed </a:t>
            </a:r>
            <a:r>
              <a:rPr sz="2900" dirty="0">
                <a:latin typeface="Arial"/>
                <a:cs typeface="Arial"/>
              </a:rPr>
              <a:t>to  </a:t>
            </a:r>
            <a:r>
              <a:rPr sz="2900" spc="-10" dirty="0">
                <a:latin typeface="Arial"/>
                <a:cs typeface="Arial"/>
              </a:rPr>
              <a:t>lead.</a:t>
            </a:r>
            <a:endParaRPr sz="29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83</a:t>
            </a:fld>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8534400" cy="6324600"/>
          </a:xfrm>
          <a:custGeom>
            <a:avLst/>
            <a:gdLst/>
            <a:ahLst/>
            <a:cxnLst/>
            <a:rect l="l" t="t" r="r" b="b"/>
            <a:pathLst>
              <a:path w="8534400" h="6324600">
                <a:moveTo>
                  <a:pt x="0" y="0"/>
                </a:moveTo>
                <a:lnTo>
                  <a:pt x="8534400" y="0"/>
                </a:lnTo>
                <a:lnTo>
                  <a:pt x="85344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28600"/>
            <a:ext cx="8534400" cy="6324600"/>
          </a:xfrm>
          <a:custGeom>
            <a:avLst/>
            <a:gdLst/>
            <a:ahLst/>
            <a:cxnLst/>
            <a:rect l="l" t="t" r="r" b="b"/>
            <a:pathLst>
              <a:path w="8534400" h="6324600">
                <a:moveTo>
                  <a:pt x="0" y="0"/>
                </a:moveTo>
                <a:lnTo>
                  <a:pt x="8534400" y="0"/>
                </a:lnTo>
                <a:lnTo>
                  <a:pt x="8534400" y="6324600"/>
                </a:lnTo>
                <a:lnTo>
                  <a:pt x="0" y="63246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83466" y="152373"/>
            <a:ext cx="8117205" cy="5827395"/>
          </a:xfrm>
          <a:prstGeom prst="rect">
            <a:avLst/>
          </a:prstGeom>
        </p:spPr>
        <p:txBody>
          <a:bodyPr vert="horz" wrap="square" lIns="0" tIns="16510" rIns="0" bIns="0" rtlCol="0">
            <a:spAutoFit/>
          </a:bodyPr>
          <a:lstStyle/>
          <a:p>
            <a:pPr marL="356870" indent="-344170">
              <a:lnSpc>
                <a:spcPts val="2920"/>
              </a:lnSpc>
              <a:spcBef>
                <a:spcPts val="130"/>
              </a:spcBef>
              <a:buFont typeface="Arial"/>
              <a:buChar char="•"/>
              <a:tabLst>
                <a:tab pos="356870" algn="l"/>
                <a:tab pos="357505" algn="l"/>
              </a:tabLst>
            </a:pPr>
            <a:r>
              <a:rPr sz="2600" spc="-5" dirty="0">
                <a:latin typeface="Arial"/>
                <a:cs typeface="Arial"/>
              </a:rPr>
              <a:t>In </a:t>
            </a:r>
            <a:r>
              <a:rPr sz="2700" i="1" spc="-65" dirty="0">
                <a:latin typeface="Arial"/>
                <a:cs typeface="Arial"/>
              </a:rPr>
              <a:t>The </a:t>
            </a:r>
            <a:r>
              <a:rPr sz="2700" i="1" spc="-55" dirty="0">
                <a:latin typeface="Arial"/>
                <a:cs typeface="Arial"/>
              </a:rPr>
              <a:t>Protestant </a:t>
            </a:r>
            <a:r>
              <a:rPr sz="2700" i="1" spc="-50" dirty="0">
                <a:latin typeface="Arial"/>
                <a:cs typeface="Arial"/>
              </a:rPr>
              <a:t>Ethic </a:t>
            </a:r>
            <a:r>
              <a:rPr sz="2700" i="1" spc="-65" dirty="0">
                <a:latin typeface="Arial"/>
                <a:cs typeface="Arial"/>
              </a:rPr>
              <a:t>and </a:t>
            </a:r>
            <a:r>
              <a:rPr sz="2700" i="1" spc="-55" dirty="0">
                <a:latin typeface="Arial"/>
                <a:cs typeface="Arial"/>
              </a:rPr>
              <a:t>the </a:t>
            </a:r>
            <a:r>
              <a:rPr sz="2700" i="1" spc="-45" dirty="0">
                <a:latin typeface="Arial"/>
                <a:cs typeface="Arial"/>
              </a:rPr>
              <a:t>Spirit </a:t>
            </a:r>
            <a:r>
              <a:rPr sz="2700" i="1" spc="-50" dirty="0">
                <a:latin typeface="Arial"/>
                <a:cs typeface="Arial"/>
              </a:rPr>
              <a:t>of</a:t>
            </a:r>
            <a:r>
              <a:rPr sz="2700" i="1" spc="365" dirty="0">
                <a:latin typeface="Arial"/>
                <a:cs typeface="Arial"/>
              </a:rPr>
              <a:t> </a:t>
            </a:r>
            <a:r>
              <a:rPr sz="2700" i="1" spc="-55" dirty="0">
                <a:latin typeface="Arial"/>
                <a:cs typeface="Arial"/>
              </a:rPr>
              <a:t>Capitalism</a:t>
            </a:r>
            <a:r>
              <a:rPr sz="2600" spc="-55" dirty="0">
                <a:latin typeface="Arial"/>
                <a:cs typeface="Arial"/>
              </a:rPr>
              <a:t>,</a:t>
            </a:r>
            <a:endParaRPr sz="2600">
              <a:latin typeface="Arial"/>
              <a:cs typeface="Arial"/>
            </a:endParaRPr>
          </a:p>
          <a:p>
            <a:pPr marL="356870" marR="74930">
              <a:lnSpc>
                <a:spcPts val="2500"/>
              </a:lnSpc>
              <a:spcBef>
                <a:spcPts val="275"/>
              </a:spcBef>
            </a:pPr>
            <a:r>
              <a:rPr sz="2600" spc="-10" dirty="0">
                <a:latin typeface="Arial"/>
                <a:cs typeface="Arial"/>
              </a:rPr>
              <a:t>Weber argues that Calvinist and Dissenting religion  represented </a:t>
            </a:r>
            <a:r>
              <a:rPr sz="2600" spc="-5" dirty="0">
                <a:latin typeface="Arial"/>
                <a:cs typeface="Arial"/>
              </a:rPr>
              <a:t>a </a:t>
            </a:r>
            <a:r>
              <a:rPr sz="2600" spc="-10" dirty="0">
                <a:latin typeface="Arial"/>
                <a:cs typeface="Arial"/>
              </a:rPr>
              <a:t>rationalisation of human behaviour,  which focused people’s constant attention on the  relationship between their everyday </a:t>
            </a:r>
            <a:r>
              <a:rPr sz="2600" spc="-5" dirty="0">
                <a:latin typeface="Arial"/>
                <a:cs typeface="Arial"/>
              </a:rPr>
              <a:t>activity </a:t>
            </a:r>
            <a:r>
              <a:rPr sz="2600" spc="-10" dirty="0">
                <a:latin typeface="Arial"/>
                <a:cs typeface="Arial"/>
              </a:rPr>
              <a:t>and their  hope of</a:t>
            </a:r>
            <a:r>
              <a:rPr sz="2600" spc="40" dirty="0">
                <a:latin typeface="Arial"/>
                <a:cs typeface="Arial"/>
              </a:rPr>
              <a:t> </a:t>
            </a:r>
            <a:r>
              <a:rPr sz="2600" spc="-10" dirty="0">
                <a:latin typeface="Arial"/>
                <a:cs typeface="Arial"/>
              </a:rPr>
              <a:t>salvation.</a:t>
            </a:r>
            <a:endParaRPr sz="2600">
              <a:latin typeface="Arial"/>
              <a:cs typeface="Arial"/>
            </a:endParaRPr>
          </a:p>
          <a:p>
            <a:pPr>
              <a:lnSpc>
                <a:spcPct val="100000"/>
              </a:lnSpc>
            </a:pPr>
            <a:endParaRPr sz="3250">
              <a:latin typeface="Times New Roman"/>
              <a:cs typeface="Times New Roman"/>
            </a:endParaRPr>
          </a:p>
          <a:p>
            <a:pPr marL="356870" marR="34925" indent="-344170">
              <a:lnSpc>
                <a:spcPts val="2500"/>
              </a:lnSpc>
              <a:buChar char="•"/>
              <a:tabLst>
                <a:tab pos="356870" algn="l"/>
                <a:tab pos="357505" algn="l"/>
              </a:tabLst>
            </a:pPr>
            <a:r>
              <a:rPr sz="2600" spc="-5" dirty="0">
                <a:latin typeface="Arial"/>
                <a:cs typeface="Arial"/>
              </a:rPr>
              <a:t>All </a:t>
            </a:r>
            <a:r>
              <a:rPr sz="2600" spc="-10" dirty="0">
                <a:latin typeface="Arial"/>
                <a:cs typeface="Arial"/>
              </a:rPr>
              <a:t>behaviour was scrutinised </a:t>
            </a:r>
            <a:r>
              <a:rPr sz="2600" spc="-5" dirty="0">
                <a:latin typeface="Arial"/>
                <a:cs typeface="Arial"/>
              </a:rPr>
              <a:t>to </a:t>
            </a:r>
            <a:r>
              <a:rPr sz="2600" spc="-10" dirty="0">
                <a:latin typeface="Arial"/>
                <a:cs typeface="Arial"/>
              </a:rPr>
              <a:t>see whether or not </a:t>
            </a:r>
            <a:r>
              <a:rPr sz="2600" spc="-5" dirty="0">
                <a:latin typeface="Arial"/>
                <a:cs typeface="Arial"/>
              </a:rPr>
              <a:t>it  </a:t>
            </a:r>
            <a:r>
              <a:rPr sz="2600" spc="-10" dirty="0">
                <a:latin typeface="Arial"/>
                <a:cs typeface="Arial"/>
              </a:rPr>
              <a:t>represented </a:t>
            </a:r>
            <a:r>
              <a:rPr sz="2600" spc="-5" dirty="0">
                <a:latin typeface="Arial"/>
                <a:cs typeface="Arial"/>
              </a:rPr>
              <a:t>a </a:t>
            </a:r>
            <a:r>
              <a:rPr sz="2600" spc="-10" dirty="0">
                <a:latin typeface="Arial"/>
                <a:cs typeface="Arial"/>
              </a:rPr>
              <a:t>waste of time, and thus possibly an  indication that one was not destined </a:t>
            </a:r>
            <a:r>
              <a:rPr sz="2600" spc="-5" dirty="0">
                <a:latin typeface="Arial"/>
                <a:cs typeface="Arial"/>
              </a:rPr>
              <a:t>for</a:t>
            </a:r>
            <a:r>
              <a:rPr sz="2600" spc="265" dirty="0">
                <a:latin typeface="Arial"/>
                <a:cs typeface="Arial"/>
              </a:rPr>
              <a:t> </a:t>
            </a:r>
            <a:r>
              <a:rPr sz="2600" spc="-10" dirty="0">
                <a:latin typeface="Arial"/>
                <a:cs typeface="Arial"/>
              </a:rPr>
              <a:t>salvation.</a:t>
            </a:r>
            <a:endParaRPr sz="2600">
              <a:latin typeface="Arial"/>
              <a:cs typeface="Arial"/>
            </a:endParaRPr>
          </a:p>
          <a:p>
            <a:pPr>
              <a:lnSpc>
                <a:spcPct val="100000"/>
              </a:lnSpc>
              <a:buFont typeface="Arial"/>
              <a:buChar char="•"/>
            </a:pPr>
            <a:endParaRPr sz="3250">
              <a:latin typeface="Times New Roman"/>
              <a:cs typeface="Times New Roman"/>
            </a:endParaRPr>
          </a:p>
          <a:p>
            <a:pPr marL="356235" marR="5080" indent="-343535">
              <a:lnSpc>
                <a:spcPts val="2500"/>
              </a:lnSpc>
              <a:buChar char="•"/>
              <a:tabLst>
                <a:tab pos="356870" algn="l"/>
                <a:tab pos="357505" algn="l"/>
              </a:tabLst>
            </a:pPr>
            <a:r>
              <a:rPr sz="2600" spc="-5" dirty="0">
                <a:latin typeface="Arial"/>
                <a:cs typeface="Arial"/>
              </a:rPr>
              <a:t>This </a:t>
            </a:r>
            <a:r>
              <a:rPr sz="2600" spc="-10" dirty="0">
                <a:latin typeface="Arial"/>
                <a:cs typeface="Arial"/>
              </a:rPr>
              <a:t>obsession with making the most of each minute,  with </a:t>
            </a:r>
            <a:r>
              <a:rPr sz="2600" spc="-5" dirty="0">
                <a:latin typeface="Arial"/>
                <a:cs typeface="Arial"/>
              </a:rPr>
              <a:t>the </a:t>
            </a:r>
            <a:r>
              <a:rPr sz="2600" spc="-10" dirty="0">
                <a:latin typeface="Arial"/>
                <a:cs typeface="Arial"/>
              </a:rPr>
              <a:t>rationalisation of everyday life, particularly  economic life, gradually </a:t>
            </a:r>
            <a:r>
              <a:rPr sz="2600" spc="-5" dirty="0">
                <a:latin typeface="Arial"/>
                <a:cs typeface="Arial"/>
              </a:rPr>
              <a:t>came to take </a:t>
            </a:r>
            <a:r>
              <a:rPr sz="2600" spc="-10" dirty="0">
                <a:latin typeface="Arial"/>
                <a:cs typeface="Arial"/>
              </a:rPr>
              <a:t>complete  precedence over the intended goal, of demonstrating  </a:t>
            </a:r>
            <a:r>
              <a:rPr sz="2600" spc="-5" dirty="0">
                <a:latin typeface="Arial"/>
                <a:cs typeface="Arial"/>
              </a:rPr>
              <a:t>to </a:t>
            </a:r>
            <a:r>
              <a:rPr sz="2600" spc="-10" dirty="0">
                <a:latin typeface="Arial"/>
                <a:cs typeface="Arial"/>
              </a:rPr>
              <a:t>oneself that one was likely </a:t>
            </a:r>
            <a:r>
              <a:rPr sz="2600" spc="-5" dirty="0">
                <a:latin typeface="Arial"/>
                <a:cs typeface="Arial"/>
              </a:rPr>
              <a:t>to </a:t>
            </a:r>
            <a:r>
              <a:rPr sz="2600" spc="-10" dirty="0">
                <a:latin typeface="Arial"/>
                <a:cs typeface="Arial"/>
              </a:rPr>
              <a:t>be destined </a:t>
            </a:r>
            <a:r>
              <a:rPr sz="2600" spc="-5" dirty="0">
                <a:latin typeface="Arial"/>
                <a:cs typeface="Arial"/>
              </a:rPr>
              <a:t>for  </a:t>
            </a:r>
            <a:r>
              <a:rPr sz="2600" spc="-10" dirty="0">
                <a:latin typeface="Arial"/>
                <a:cs typeface="Arial"/>
              </a:rPr>
              <a:t>salvation.</a:t>
            </a:r>
            <a:endParaRPr sz="26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84</a:t>
            </a:fld>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71344" y="542544"/>
            <a:ext cx="4453127" cy="570280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38412" y="609638"/>
            <a:ext cx="4267186" cy="55165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19350" y="590550"/>
            <a:ext cx="4305300" cy="5554980"/>
          </a:xfrm>
          <a:custGeom>
            <a:avLst/>
            <a:gdLst/>
            <a:ahLst/>
            <a:cxnLst/>
            <a:rect l="l" t="t" r="r" b="b"/>
            <a:pathLst>
              <a:path w="4305300" h="5554980">
                <a:moveTo>
                  <a:pt x="0" y="0"/>
                </a:moveTo>
                <a:lnTo>
                  <a:pt x="4305300" y="0"/>
                </a:lnTo>
                <a:lnTo>
                  <a:pt x="4305300" y="5554662"/>
                </a:lnTo>
                <a:lnTo>
                  <a:pt x="0" y="5554662"/>
                </a:lnTo>
                <a:lnTo>
                  <a:pt x="0" y="0"/>
                </a:lnTo>
                <a:close/>
              </a:path>
            </a:pathLst>
          </a:custGeom>
          <a:ln w="38100">
            <a:solidFill>
              <a:srgbClr val="000000"/>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85</a:t>
            </a:fld>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458200" cy="6324600"/>
          </a:xfrm>
          <a:custGeom>
            <a:avLst/>
            <a:gdLst/>
            <a:ahLst/>
            <a:cxnLst/>
            <a:rect l="l" t="t" r="r" b="b"/>
            <a:pathLst>
              <a:path w="8458200" h="6324600">
                <a:moveTo>
                  <a:pt x="0" y="0"/>
                </a:moveTo>
                <a:lnTo>
                  <a:pt x="8458200" y="0"/>
                </a:lnTo>
                <a:lnTo>
                  <a:pt x="8458200" y="6324600"/>
                </a:lnTo>
                <a:lnTo>
                  <a:pt x="0" y="63246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458200" cy="6324600"/>
          </a:xfrm>
          <a:custGeom>
            <a:avLst/>
            <a:gdLst/>
            <a:ahLst/>
            <a:cxnLst/>
            <a:rect l="l" t="t" r="r" b="b"/>
            <a:pathLst>
              <a:path w="8458200" h="6324600">
                <a:moveTo>
                  <a:pt x="0" y="0"/>
                </a:moveTo>
                <a:lnTo>
                  <a:pt x="8458200" y="0"/>
                </a:lnTo>
                <a:lnTo>
                  <a:pt x="8458200" y="6324600"/>
                </a:lnTo>
                <a:lnTo>
                  <a:pt x="0" y="63246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83540" y="249428"/>
            <a:ext cx="8060690" cy="6198870"/>
          </a:xfrm>
          <a:prstGeom prst="rect">
            <a:avLst/>
          </a:prstGeom>
        </p:spPr>
        <p:txBody>
          <a:bodyPr vert="horz" wrap="square" lIns="0" tIns="85725" rIns="0" bIns="0" rtlCol="0">
            <a:spAutoFit/>
          </a:bodyPr>
          <a:lstStyle/>
          <a:p>
            <a:pPr marL="356870" marR="5080" indent="-344170">
              <a:lnSpc>
                <a:spcPts val="2400"/>
              </a:lnSpc>
              <a:spcBef>
                <a:spcPts val="675"/>
              </a:spcBef>
              <a:buFont typeface="Arial"/>
              <a:buChar char="•"/>
              <a:tabLst>
                <a:tab pos="356870" algn="l"/>
                <a:tab pos="357505" algn="l"/>
              </a:tabLst>
            </a:pPr>
            <a:r>
              <a:rPr sz="2500" spc="-5" dirty="0">
                <a:latin typeface="Arial"/>
                <a:cs typeface="Arial"/>
              </a:rPr>
              <a:t>Weber’s analysis of the development of bureaucracy is  similar.</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6870" marR="70485" indent="-344170">
              <a:lnSpc>
                <a:spcPts val="2400"/>
              </a:lnSpc>
              <a:spcBef>
                <a:spcPts val="5"/>
              </a:spcBef>
              <a:buChar char="•"/>
              <a:tabLst>
                <a:tab pos="356870" algn="l"/>
                <a:tab pos="357505" algn="l"/>
              </a:tabLst>
            </a:pPr>
            <a:r>
              <a:rPr sz="2500" spc="-5" dirty="0">
                <a:latin typeface="Arial"/>
                <a:cs typeface="Arial"/>
              </a:rPr>
              <a:t>Bureaucracy, for Weber, is simply the most technically  efficient means of organising the action of a</a:t>
            </a:r>
            <a:r>
              <a:rPr sz="2500" spc="0" dirty="0">
                <a:latin typeface="Arial"/>
                <a:cs typeface="Arial"/>
              </a:rPr>
              <a:t> </a:t>
            </a:r>
            <a:r>
              <a:rPr sz="2500" spc="-5" dirty="0">
                <a:latin typeface="Arial"/>
                <a:cs typeface="Arial"/>
              </a:rPr>
              <a:t>State.</a:t>
            </a:r>
            <a:endParaRPr sz="2500">
              <a:latin typeface="Arial"/>
              <a:cs typeface="Arial"/>
            </a:endParaRPr>
          </a:p>
          <a:p>
            <a:pPr>
              <a:lnSpc>
                <a:spcPct val="100000"/>
              </a:lnSpc>
              <a:spcBef>
                <a:spcPts val="35"/>
              </a:spcBef>
              <a:buFont typeface="Arial"/>
              <a:buChar char="•"/>
            </a:pPr>
            <a:endParaRPr sz="3100">
              <a:latin typeface="Times New Roman"/>
              <a:cs typeface="Times New Roman"/>
            </a:endParaRPr>
          </a:p>
          <a:p>
            <a:pPr marL="357505" marR="516255" indent="-344805">
              <a:lnSpc>
                <a:spcPts val="2400"/>
              </a:lnSpc>
              <a:buChar char="•"/>
              <a:tabLst>
                <a:tab pos="356870" algn="l"/>
                <a:tab pos="357505" algn="l"/>
              </a:tabLst>
            </a:pPr>
            <a:r>
              <a:rPr sz="2500" spc="-5" dirty="0">
                <a:latin typeface="Arial"/>
                <a:cs typeface="Arial"/>
              </a:rPr>
              <a:t>Thus, bureaucratic means of organisation come to  predominate in modern societies irrespective of the  actual goals which they are supposed to</a:t>
            </a:r>
            <a:r>
              <a:rPr sz="2500" spc="-25" dirty="0">
                <a:latin typeface="Arial"/>
                <a:cs typeface="Arial"/>
              </a:rPr>
              <a:t> </a:t>
            </a:r>
            <a:r>
              <a:rPr sz="2500" spc="-5" dirty="0">
                <a:latin typeface="Arial"/>
                <a:cs typeface="Arial"/>
              </a:rPr>
              <a:t>serve.</a:t>
            </a:r>
            <a:endParaRPr sz="2500">
              <a:latin typeface="Arial"/>
              <a:cs typeface="Arial"/>
            </a:endParaRPr>
          </a:p>
          <a:p>
            <a:pPr>
              <a:lnSpc>
                <a:spcPct val="100000"/>
              </a:lnSpc>
              <a:spcBef>
                <a:spcPts val="30"/>
              </a:spcBef>
              <a:buFont typeface="Arial"/>
              <a:buChar char="•"/>
            </a:pPr>
            <a:endParaRPr sz="3100">
              <a:latin typeface="Times New Roman"/>
              <a:cs typeface="Times New Roman"/>
            </a:endParaRPr>
          </a:p>
          <a:p>
            <a:pPr marL="357505" marR="143510" indent="-344805">
              <a:lnSpc>
                <a:spcPts val="2400"/>
              </a:lnSpc>
              <a:spcBef>
                <a:spcPts val="5"/>
              </a:spcBef>
              <a:buChar char="•"/>
              <a:tabLst>
                <a:tab pos="357505" algn="l"/>
                <a:tab pos="358140" algn="l"/>
              </a:tabLst>
            </a:pPr>
            <a:r>
              <a:rPr sz="2500" spc="-5" dirty="0">
                <a:latin typeface="Arial"/>
                <a:cs typeface="Arial"/>
              </a:rPr>
              <a:t>Increasingly bureaucracy takes on a life and a logic of  its own that renders its ultimate goal</a:t>
            </a:r>
            <a:r>
              <a:rPr sz="2500" spc="-10" dirty="0">
                <a:latin typeface="Arial"/>
                <a:cs typeface="Arial"/>
              </a:rPr>
              <a:t> </a:t>
            </a:r>
            <a:r>
              <a:rPr sz="2500" spc="-5" dirty="0">
                <a:latin typeface="Arial"/>
                <a:cs typeface="Arial"/>
              </a:rPr>
              <a:t>irrelevant.</a:t>
            </a:r>
            <a:endParaRPr sz="2500">
              <a:latin typeface="Arial"/>
              <a:cs typeface="Arial"/>
            </a:endParaRPr>
          </a:p>
          <a:p>
            <a:pPr>
              <a:lnSpc>
                <a:spcPct val="100000"/>
              </a:lnSpc>
              <a:spcBef>
                <a:spcPts val="35"/>
              </a:spcBef>
              <a:buFont typeface="Arial"/>
              <a:buChar char="•"/>
            </a:pPr>
            <a:endParaRPr sz="3100">
              <a:latin typeface="Times New Roman"/>
              <a:cs typeface="Times New Roman"/>
            </a:endParaRPr>
          </a:p>
          <a:p>
            <a:pPr marL="357505" marR="282575" indent="-344805">
              <a:lnSpc>
                <a:spcPts val="2400"/>
              </a:lnSpc>
              <a:buChar char="•"/>
              <a:tabLst>
                <a:tab pos="357505" algn="l"/>
                <a:tab pos="358140" algn="l"/>
              </a:tabLst>
            </a:pPr>
            <a:r>
              <a:rPr sz="2500" spc="-5" dirty="0">
                <a:latin typeface="Arial"/>
                <a:cs typeface="Arial"/>
              </a:rPr>
              <a:t>In Weber’s terminology, formal rationality, the  (instrumental) rationality of a particular form, leads to  substantive irrationality, a content which is in fact  derived from the form and not from the goal that the  formal rationality is supposed to</a:t>
            </a:r>
            <a:r>
              <a:rPr sz="2500" spc="-25" dirty="0">
                <a:latin typeface="Arial"/>
                <a:cs typeface="Arial"/>
              </a:rPr>
              <a:t> </a:t>
            </a:r>
            <a:r>
              <a:rPr sz="2500" spc="-5" dirty="0">
                <a:latin typeface="Arial"/>
                <a:cs typeface="Arial"/>
              </a:rPr>
              <a:t>serve.</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86</a:t>
            </a:fld>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382000" cy="6172200"/>
          </a:xfrm>
          <a:custGeom>
            <a:avLst/>
            <a:gdLst/>
            <a:ahLst/>
            <a:cxnLst/>
            <a:rect l="l" t="t" r="r" b="b"/>
            <a:pathLst>
              <a:path w="8382000" h="6172200">
                <a:moveTo>
                  <a:pt x="0" y="0"/>
                </a:moveTo>
                <a:lnTo>
                  <a:pt x="8382000" y="0"/>
                </a:lnTo>
                <a:lnTo>
                  <a:pt x="8382000" y="6172200"/>
                </a:lnTo>
                <a:lnTo>
                  <a:pt x="0" y="61722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382000" cy="6172200"/>
          </a:xfrm>
          <a:custGeom>
            <a:avLst/>
            <a:gdLst/>
            <a:ahLst/>
            <a:cxnLst/>
            <a:rect l="l" t="t" r="r" b="b"/>
            <a:pathLst>
              <a:path w="8382000" h="6172200">
                <a:moveTo>
                  <a:pt x="0" y="0"/>
                </a:moveTo>
                <a:lnTo>
                  <a:pt x="8382000" y="0"/>
                </a:lnTo>
                <a:lnTo>
                  <a:pt x="8382000" y="6172200"/>
                </a:lnTo>
                <a:lnTo>
                  <a:pt x="0" y="6172200"/>
                </a:lnTo>
                <a:lnTo>
                  <a:pt x="0" y="0"/>
                </a:lnTo>
                <a:close/>
              </a:path>
            </a:pathLst>
          </a:custGeom>
          <a:ln w="25400">
            <a:solidFill>
              <a:srgbClr val="8064A2"/>
            </a:solidFill>
          </a:ln>
        </p:spPr>
        <p:txBody>
          <a:bodyPr wrap="square" lIns="0" tIns="0" rIns="0" bIns="0" rtlCol="0"/>
          <a:lstStyle/>
          <a:p>
            <a:endParaRPr/>
          </a:p>
        </p:txBody>
      </p:sp>
      <p:sp>
        <p:nvSpPr>
          <p:cNvPr id="4" name="object 4"/>
          <p:cNvSpPr txBox="1"/>
          <p:nvPr/>
        </p:nvSpPr>
        <p:spPr>
          <a:xfrm>
            <a:off x="383540" y="272564"/>
            <a:ext cx="8133080" cy="5641340"/>
          </a:xfrm>
          <a:prstGeom prst="rect">
            <a:avLst/>
          </a:prstGeom>
        </p:spPr>
        <p:txBody>
          <a:bodyPr vert="horz" wrap="square" lIns="0" tIns="70485" rIns="0" bIns="0" rtlCol="0">
            <a:spAutoFit/>
          </a:bodyPr>
          <a:lstStyle/>
          <a:p>
            <a:pPr marL="356870" marR="5080" indent="-344170">
              <a:lnSpc>
                <a:spcPts val="2590"/>
              </a:lnSpc>
              <a:spcBef>
                <a:spcPts val="555"/>
              </a:spcBef>
              <a:buSzPct val="96000"/>
              <a:buFont typeface="Arial"/>
              <a:buChar char="•"/>
              <a:tabLst>
                <a:tab pos="356870" algn="l"/>
                <a:tab pos="357505" algn="l"/>
              </a:tabLst>
            </a:pPr>
            <a:r>
              <a:rPr sz="2500" b="1" i="1" u="heavy" spc="-145" dirty="0">
                <a:latin typeface="Arial"/>
                <a:cs typeface="Arial"/>
              </a:rPr>
              <a:t>Capitalism</a:t>
            </a:r>
            <a:r>
              <a:rPr sz="2500" b="1" i="1" spc="-145" dirty="0">
                <a:latin typeface="Arial"/>
                <a:cs typeface="Arial"/>
              </a:rPr>
              <a:t> </a:t>
            </a:r>
            <a:r>
              <a:rPr sz="2400" spc="-5" dirty="0">
                <a:latin typeface="Arial"/>
                <a:cs typeface="Arial"/>
              </a:rPr>
              <a:t>itself is </a:t>
            </a:r>
            <a:r>
              <a:rPr sz="2400" dirty="0">
                <a:latin typeface="Arial"/>
                <a:cs typeface="Arial"/>
              </a:rPr>
              <a:t>a </a:t>
            </a:r>
            <a:r>
              <a:rPr sz="2400" spc="-5" dirty="0">
                <a:latin typeface="Arial"/>
                <a:cs typeface="Arial"/>
              </a:rPr>
              <a:t>very important instance </a:t>
            </a:r>
            <a:r>
              <a:rPr sz="2400" dirty="0">
                <a:latin typeface="Arial"/>
                <a:cs typeface="Arial"/>
              </a:rPr>
              <a:t>of </a:t>
            </a:r>
            <a:r>
              <a:rPr sz="2400" spc="-5" dirty="0">
                <a:latin typeface="Arial"/>
                <a:cs typeface="Arial"/>
              </a:rPr>
              <a:t>this  general rationalisation </a:t>
            </a:r>
            <a:r>
              <a:rPr sz="2400" dirty="0">
                <a:latin typeface="Arial"/>
                <a:cs typeface="Arial"/>
              </a:rPr>
              <a:t>of </a:t>
            </a:r>
            <a:r>
              <a:rPr sz="2400" spc="-5" dirty="0">
                <a:latin typeface="Arial"/>
                <a:cs typeface="Arial"/>
              </a:rPr>
              <a:t>behaviour </a:t>
            </a:r>
            <a:r>
              <a:rPr sz="2400" dirty="0">
                <a:latin typeface="Arial"/>
                <a:cs typeface="Arial"/>
              </a:rPr>
              <a:t>that </a:t>
            </a:r>
            <a:r>
              <a:rPr sz="2400" spc="-5" dirty="0">
                <a:latin typeface="Arial"/>
                <a:cs typeface="Arial"/>
              </a:rPr>
              <a:t>characterises </a:t>
            </a:r>
            <a:r>
              <a:rPr sz="2400" u="heavy" spc="-5" dirty="0">
                <a:latin typeface="Arial"/>
                <a:cs typeface="Arial"/>
              </a:rPr>
              <a:t> </a:t>
            </a:r>
            <a:r>
              <a:rPr sz="2500" b="1" i="1" u="heavy" spc="-165" dirty="0">
                <a:latin typeface="Arial"/>
                <a:cs typeface="Arial"/>
              </a:rPr>
              <a:t>modern </a:t>
            </a:r>
            <a:r>
              <a:rPr sz="2500" b="1" i="1" u="heavy" spc="-140" dirty="0">
                <a:latin typeface="Arial"/>
                <a:cs typeface="Arial"/>
              </a:rPr>
              <a:t>society</a:t>
            </a:r>
            <a:r>
              <a:rPr sz="2400" spc="-140" dirty="0">
                <a:latin typeface="Arial"/>
                <a:cs typeface="Arial"/>
              </a:rPr>
              <a:t>: </a:t>
            </a:r>
            <a:r>
              <a:rPr sz="2400" spc="-5" dirty="0">
                <a:latin typeface="Arial"/>
                <a:cs typeface="Arial"/>
              </a:rPr>
              <a:t>Weber defines it in terms </a:t>
            </a:r>
            <a:r>
              <a:rPr sz="2400" dirty="0">
                <a:latin typeface="Arial"/>
                <a:cs typeface="Arial"/>
              </a:rPr>
              <a:t>of the  </a:t>
            </a:r>
            <a:r>
              <a:rPr sz="2400" spc="-5" dirty="0">
                <a:latin typeface="Arial"/>
                <a:cs typeface="Arial"/>
              </a:rPr>
              <a:t>rationalisation </a:t>
            </a:r>
            <a:r>
              <a:rPr sz="2400" dirty="0">
                <a:latin typeface="Arial"/>
                <a:cs typeface="Arial"/>
              </a:rPr>
              <a:t>of the </a:t>
            </a:r>
            <a:r>
              <a:rPr sz="2400" spc="-5" dirty="0">
                <a:latin typeface="Arial"/>
                <a:cs typeface="Arial"/>
              </a:rPr>
              <a:t>pursuit </a:t>
            </a:r>
            <a:r>
              <a:rPr sz="2400" dirty="0">
                <a:latin typeface="Arial"/>
                <a:cs typeface="Arial"/>
              </a:rPr>
              <a:t>of </a:t>
            </a:r>
            <a:r>
              <a:rPr sz="2400" spc="-5" dirty="0">
                <a:latin typeface="Arial"/>
                <a:cs typeface="Arial"/>
              </a:rPr>
              <a:t>profit, </a:t>
            </a:r>
            <a:r>
              <a:rPr sz="2400" dirty="0">
                <a:latin typeface="Arial"/>
                <a:cs typeface="Arial"/>
              </a:rPr>
              <a:t>a </a:t>
            </a:r>
            <a:r>
              <a:rPr sz="2400" spc="-5" dirty="0">
                <a:latin typeface="Arial"/>
                <a:cs typeface="Arial"/>
              </a:rPr>
              <a:t>rationalisation  which ultimately </a:t>
            </a:r>
            <a:r>
              <a:rPr sz="2400" spc="-10" dirty="0">
                <a:latin typeface="Arial"/>
                <a:cs typeface="Arial"/>
              </a:rPr>
              <a:t>implies </a:t>
            </a:r>
            <a:r>
              <a:rPr sz="2400" dirty="0">
                <a:latin typeface="Arial"/>
                <a:cs typeface="Arial"/>
              </a:rPr>
              <a:t>that the </a:t>
            </a:r>
            <a:r>
              <a:rPr sz="2400" spc="-5" dirty="0">
                <a:latin typeface="Arial"/>
                <a:cs typeface="Arial"/>
              </a:rPr>
              <a:t>individuals </a:t>
            </a:r>
            <a:r>
              <a:rPr sz="2400" dirty="0">
                <a:latin typeface="Arial"/>
                <a:cs typeface="Arial"/>
              </a:rPr>
              <a:t>to </a:t>
            </a:r>
            <a:r>
              <a:rPr sz="2400" spc="-5" dirty="0">
                <a:latin typeface="Arial"/>
                <a:cs typeface="Arial"/>
              </a:rPr>
              <a:t>whom this  profit is accruing are </a:t>
            </a:r>
            <a:r>
              <a:rPr sz="2400" dirty="0">
                <a:latin typeface="Arial"/>
                <a:cs typeface="Arial"/>
              </a:rPr>
              <a:t>not </a:t>
            </a:r>
            <a:r>
              <a:rPr sz="2400" spc="-5" dirty="0">
                <a:latin typeface="Arial"/>
                <a:cs typeface="Arial"/>
              </a:rPr>
              <a:t>in </a:t>
            </a:r>
            <a:r>
              <a:rPr sz="2400" dirty="0">
                <a:latin typeface="Arial"/>
                <a:cs typeface="Arial"/>
              </a:rPr>
              <a:t>a </a:t>
            </a:r>
            <a:r>
              <a:rPr sz="2400" spc="-5" dirty="0">
                <a:latin typeface="Arial"/>
                <a:cs typeface="Arial"/>
              </a:rPr>
              <a:t>position </a:t>
            </a:r>
            <a:r>
              <a:rPr sz="2400" dirty="0">
                <a:latin typeface="Arial"/>
                <a:cs typeface="Arial"/>
              </a:rPr>
              <a:t>to </a:t>
            </a:r>
            <a:r>
              <a:rPr sz="2400" spc="-5" dirty="0">
                <a:latin typeface="Arial"/>
                <a:cs typeface="Arial"/>
              </a:rPr>
              <a:t>enjoy its  possession, </a:t>
            </a:r>
            <a:r>
              <a:rPr sz="2400" dirty="0">
                <a:latin typeface="Arial"/>
                <a:cs typeface="Arial"/>
              </a:rPr>
              <a:t>but </a:t>
            </a:r>
            <a:r>
              <a:rPr sz="2400" spc="-5" dirty="0">
                <a:latin typeface="Arial"/>
                <a:cs typeface="Arial"/>
              </a:rPr>
              <a:t>must rationalise their own lives, replacing  </a:t>
            </a:r>
            <a:r>
              <a:rPr sz="2400" dirty="0">
                <a:latin typeface="Arial"/>
                <a:cs typeface="Arial"/>
              </a:rPr>
              <a:t>an </a:t>
            </a:r>
            <a:r>
              <a:rPr sz="2400" spc="-5" dirty="0">
                <a:latin typeface="Arial"/>
                <a:cs typeface="Arial"/>
              </a:rPr>
              <a:t>aristocratic lifestyle based effectively </a:t>
            </a:r>
            <a:r>
              <a:rPr sz="2400" dirty="0">
                <a:latin typeface="Arial"/>
                <a:cs typeface="Arial"/>
              </a:rPr>
              <a:t>on the </a:t>
            </a:r>
            <a:r>
              <a:rPr sz="2400" spc="-5" dirty="0">
                <a:latin typeface="Arial"/>
                <a:cs typeface="Arial"/>
              </a:rPr>
              <a:t>service </a:t>
            </a:r>
            <a:r>
              <a:rPr sz="2400" dirty="0">
                <a:latin typeface="Arial"/>
                <a:cs typeface="Arial"/>
              </a:rPr>
              <a:t>of  </a:t>
            </a:r>
            <a:r>
              <a:rPr sz="2400" spc="-5" dirty="0">
                <a:latin typeface="Arial"/>
                <a:cs typeface="Arial"/>
              </a:rPr>
              <a:t>profit rather </a:t>
            </a:r>
            <a:r>
              <a:rPr sz="2400" dirty="0">
                <a:latin typeface="Arial"/>
                <a:cs typeface="Arial"/>
              </a:rPr>
              <a:t>than </a:t>
            </a:r>
            <a:r>
              <a:rPr sz="2400" spc="-5" dirty="0">
                <a:latin typeface="Arial"/>
                <a:cs typeface="Arial"/>
              </a:rPr>
              <a:t>its</a:t>
            </a:r>
            <a:r>
              <a:rPr sz="2400" spc="-90" dirty="0">
                <a:latin typeface="Arial"/>
                <a:cs typeface="Arial"/>
              </a:rPr>
              <a:t> </a:t>
            </a:r>
            <a:r>
              <a:rPr sz="2400" spc="-5" dirty="0">
                <a:latin typeface="Arial"/>
                <a:cs typeface="Arial"/>
              </a:rPr>
              <a:t>enjoyment.</a:t>
            </a:r>
            <a:endParaRPr sz="2400">
              <a:latin typeface="Arial"/>
              <a:cs typeface="Arial"/>
            </a:endParaRPr>
          </a:p>
          <a:p>
            <a:pPr>
              <a:lnSpc>
                <a:spcPct val="100000"/>
              </a:lnSpc>
              <a:spcBef>
                <a:spcPts val="20"/>
              </a:spcBef>
              <a:buFont typeface="Arial"/>
              <a:buChar char="•"/>
            </a:pPr>
            <a:endParaRPr sz="2950">
              <a:latin typeface="Times New Roman"/>
              <a:cs typeface="Times New Roman"/>
            </a:endParaRPr>
          </a:p>
          <a:p>
            <a:pPr marL="356870" indent="-344170">
              <a:lnSpc>
                <a:spcPct val="100000"/>
              </a:lnSpc>
              <a:buChar char="•"/>
              <a:tabLst>
                <a:tab pos="356870" algn="l"/>
                <a:tab pos="357505" algn="l"/>
              </a:tabLst>
            </a:pPr>
            <a:r>
              <a:rPr sz="2400" dirty="0">
                <a:latin typeface="Arial"/>
                <a:cs typeface="Arial"/>
              </a:rPr>
              <a:t>Once </a:t>
            </a:r>
            <a:r>
              <a:rPr sz="2400" spc="-5" dirty="0">
                <a:latin typeface="Arial"/>
                <a:cs typeface="Arial"/>
              </a:rPr>
              <a:t>again </a:t>
            </a:r>
            <a:r>
              <a:rPr sz="2400" dirty="0">
                <a:latin typeface="Arial"/>
                <a:cs typeface="Arial"/>
              </a:rPr>
              <a:t>the </a:t>
            </a:r>
            <a:r>
              <a:rPr sz="2400" spc="-5" dirty="0">
                <a:latin typeface="Arial"/>
                <a:cs typeface="Arial"/>
              </a:rPr>
              <a:t>means becomes </a:t>
            </a:r>
            <a:r>
              <a:rPr sz="2400" dirty="0">
                <a:latin typeface="Arial"/>
                <a:cs typeface="Arial"/>
              </a:rPr>
              <a:t>the</a:t>
            </a:r>
            <a:r>
              <a:rPr sz="2400" spc="-70" dirty="0">
                <a:latin typeface="Arial"/>
                <a:cs typeface="Arial"/>
              </a:rPr>
              <a:t> </a:t>
            </a:r>
            <a:r>
              <a:rPr sz="2400" dirty="0">
                <a:latin typeface="Arial"/>
                <a:cs typeface="Arial"/>
              </a:rPr>
              <a:t>end.</a:t>
            </a:r>
            <a:endParaRPr sz="2400">
              <a:latin typeface="Arial"/>
              <a:cs typeface="Arial"/>
            </a:endParaRPr>
          </a:p>
          <a:p>
            <a:pPr>
              <a:lnSpc>
                <a:spcPct val="100000"/>
              </a:lnSpc>
              <a:spcBef>
                <a:spcPts val="40"/>
              </a:spcBef>
              <a:buFont typeface="Arial"/>
              <a:buChar char="•"/>
            </a:pPr>
            <a:endParaRPr sz="3250">
              <a:latin typeface="Times New Roman"/>
              <a:cs typeface="Times New Roman"/>
            </a:endParaRPr>
          </a:p>
          <a:p>
            <a:pPr marL="356870" marR="139065" indent="-344170">
              <a:lnSpc>
                <a:spcPts val="2590"/>
              </a:lnSpc>
              <a:buChar char="•"/>
              <a:tabLst>
                <a:tab pos="356870" algn="l"/>
                <a:tab pos="357505" algn="l"/>
              </a:tabLst>
            </a:pPr>
            <a:r>
              <a:rPr sz="2400" spc="-5" dirty="0">
                <a:latin typeface="Arial"/>
                <a:cs typeface="Arial"/>
              </a:rPr>
              <a:t>Weber’s account </a:t>
            </a:r>
            <a:r>
              <a:rPr sz="2400" dirty="0">
                <a:latin typeface="Arial"/>
                <a:cs typeface="Arial"/>
              </a:rPr>
              <a:t>of </a:t>
            </a:r>
            <a:r>
              <a:rPr sz="2400" spc="-5" dirty="0">
                <a:latin typeface="Arial"/>
                <a:cs typeface="Arial"/>
              </a:rPr>
              <a:t>modernity </a:t>
            </a:r>
            <a:r>
              <a:rPr sz="2400" dirty="0">
                <a:latin typeface="Arial"/>
                <a:cs typeface="Arial"/>
              </a:rPr>
              <a:t>as the </a:t>
            </a:r>
            <a:r>
              <a:rPr sz="2400" spc="-5" dirty="0">
                <a:latin typeface="Arial"/>
                <a:cs typeface="Arial"/>
              </a:rPr>
              <a:t>progressive  extension </a:t>
            </a:r>
            <a:r>
              <a:rPr sz="2400" dirty="0">
                <a:latin typeface="Arial"/>
                <a:cs typeface="Arial"/>
              </a:rPr>
              <a:t>of </a:t>
            </a:r>
            <a:r>
              <a:rPr sz="2400" spc="-5" dirty="0">
                <a:latin typeface="Arial"/>
                <a:cs typeface="Arial"/>
              </a:rPr>
              <a:t>rationalisation, </a:t>
            </a:r>
            <a:r>
              <a:rPr sz="2400" dirty="0">
                <a:latin typeface="Arial"/>
                <a:cs typeface="Arial"/>
              </a:rPr>
              <a:t>and </a:t>
            </a:r>
            <a:r>
              <a:rPr sz="2400" spc="-5" dirty="0">
                <a:latin typeface="Arial"/>
                <a:cs typeface="Arial"/>
              </a:rPr>
              <a:t>his scepticism </a:t>
            </a:r>
            <a:r>
              <a:rPr sz="2400" dirty="0">
                <a:latin typeface="Arial"/>
                <a:cs typeface="Arial"/>
              </a:rPr>
              <a:t>about the  </a:t>
            </a:r>
            <a:r>
              <a:rPr sz="2400" spc="-5" dirty="0">
                <a:latin typeface="Arial"/>
                <a:cs typeface="Arial"/>
              </a:rPr>
              <a:t>possibility </a:t>
            </a:r>
            <a:r>
              <a:rPr sz="2400" dirty="0">
                <a:latin typeface="Arial"/>
                <a:cs typeface="Arial"/>
              </a:rPr>
              <a:t>of </a:t>
            </a:r>
            <a:r>
              <a:rPr sz="2400" spc="-5" dirty="0">
                <a:latin typeface="Arial"/>
                <a:cs typeface="Arial"/>
              </a:rPr>
              <a:t>reversing this trend, makes his view </a:t>
            </a:r>
            <a:r>
              <a:rPr sz="2400" dirty="0">
                <a:latin typeface="Arial"/>
                <a:cs typeface="Arial"/>
              </a:rPr>
              <a:t>of  </a:t>
            </a:r>
            <a:r>
              <a:rPr sz="2400" spc="-5" dirty="0">
                <a:latin typeface="Arial"/>
                <a:cs typeface="Arial"/>
              </a:rPr>
              <a:t>modernity, </a:t>
            </a:r>
            <a:r>
              <a:rPr sz="2400" dirty="0">
                <a:latin typeface="Arial"/>
                <a:cs typeface="Arial"/>
              </a:rPr>
              <a:t>at </a:t>
            </a:r>
            <a:r>
              <a:rPr sz="2400" spc="-5" dirty="0">
                <a:latin typeface="Arial"/>
                <a:cs typeface="Arial"/>
              </a:rPr>
              <a:t>least, effectively </a:t>
            </a:r>
            <a:r>
              <a:rPr sz="2400" dirty="0">
                <a:latin typeface="Arial"/>
                <a:cs typeface="Arial"/>
              </a:rPr>
              <a:t>a </a:t>
            </a:r>
            <a:r>
              <a:rPr sz="2500" b="1" i="1" u="heavy" spc="-175" dirty="0">
                <a:latin typeface="Arial"/>
                <a:cs typeface="Arial"/>
              </a:rPr>
              <a:t>holistic</a:t>
            </a:r>
            <a:r>
              <a:rPr sz="2500" b="1" i="1" spc="-215" dirty="0">
                <a:latin typeface="Arial"/>
                <a:cs typeface="Arial"/>
              </a:rPr>
              <a:t> </a:t>
            </a:r>
            <a:r>
              <a:rPr sz="2400" dirty="0">
                <a:latin typeface="Arial"/>
                <a:cs typeface="Arial"/>
              </a:rPr>
              <a:t>one.</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87</a:t>
            </a:fld>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512" y="93687"/>
            <a:ext cx="8750935" cy="4770120"/>
          </a:xfrm>
          <a:custGeom>
            <a:avLst/>
            <a:gdLst/>
            <a:ahLst/>
            <a:cxnLst/>
            <a:rect l="l" t="t" r="r" b="b"/>
            <a:pathLst>
              <a:path w="8750935" h="4770120">
                <a:moveTo>
                  <a:pt x="0" y="0"/>
                </a:moveTo>
                <a:lnTo>
                  <a:pt x="8750427" y="0"/>
                </a:lnTo>
                <a:lnTo>
                  <a:pt x="8750427" y="4769726"/>
                </a:lnTo>
                <a:lnTo>
                  <a:pt x="0" y="4769726"/>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159512" y="93687"/>
            <a:ext cx="8750935" cy="4770120"/>
          </a:xfrm>
          <a:custGeom>
            <a:avLst/>
            <a:gdLst/>
            <a:ahLst/>
            <a:cxnLst/>
            <a:rect l="l" t="t" r="r" b="b"/>
            <a:pathLst>
              <a:path w="8750935" h="4770120">
                <a:moveTo>
                  <a:pt x="0" y="0"/>
                </a:moveTo>
                <a:lnTo>
                  <a:pt x="8750427" y="0"/>
                </a:lnTo>
                <a:lnTo>
                  <a:pt x="8750427" y="4769726"/>
                </a:lnTo>
                <a:lnTo>
                  <a:pt x="0" y="4769726"/>
                </a:lnTo>
                <a:lnTo>
                  <a:pt x="0" y="0"/>
                </a:lnTo>
                <a:close/>
              </a:path>
            </a:pathLst>
          </a:custGeom>
          <a:ln w="25400">
            <a:solidFill>
              <a:srgbClr val="C0504D"/>
            </a:solidFill>
          </a:ln>
        </p:spPr>
        <p:txBody>
          <a:bodyPr wrap="square" lIns="0" tIns="0" rIns="0" bIns="0" rtlCol="0"/>
          <a:lstStyle/>
          <a:p>
            <a:endParaRPr/>
          </a:p>
        </p:txBody>
      </p:sp>
      <p:sp>
        <p:nvSpPr>
          <p:cNvPr id="4" name="object 4"/>
          <p:cNvSpPr/>
          <p:nvPr/>
        </p:nvSpPr>
        <p:spPr>
          <a:xfrm>
            <a:off x="0" y="0"/>
            <a:ext cx="3870959" cy="66141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62707" y="226176"/>
            <a:ext cx="3315957" cy="31432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38253" y="1269707"/>
            <a:ext cx="8467090" cy="3441700"/>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800" spc="-5" dirty="0">
                <a:latin typeface="Arial"/>
                <a:cs typeface="Arial"/>
              </a:rPr>
              <a:t>Weber’s </a:t>
            </a:r>
            <a:r>
              <a:rPr sz="2800" dirty="0">
                <a:latin typeface="Arial"/>
                <a:cs typeface="Arial"/>
              </a:rPr>
              <a:t>view on social movements, </a:t>
            </a:r>
            <a:r>
              <a:rPr sz="2800" spc="-5" dirty="0">
                <a:latin typeface="Arial"/>
                <a:cs typeface="Arial"/>
              </a:rPr>
              <a:t>however, </a:t>
            </a:r>
            <a:r>
              <a:rPr sz="2800" dirty="0">
                <a:latin typeface="Arial"/>
                <a:cs typeface="Arial"/>
              </a:rPr>
              <a:t>is  less holistic; and here he serves as a prototype for  that approach which sees structures </a:t>
            </a:r>
            <a:r>
              <a:rPr sz="2800" spc="-155" dirty="0">
                <a:latin typeface="Arial"/>
                <a:cs typeface="Arial"/>
              </a:rPr>
              <a:t>– </a:t>
            </a:r>
            <a:r>
              <a:rPr sz="2800" dirty="0">
                <a:latin typeface="Arial"/>
                <a:cs typeface="Arial"/>
              </a:rPr>
              <a:t>of rationality,  for example </a:t>
            </a:r>
            <a:r>
              <a:rPr sz="2800" spc="-155" dirty="0">
                <a:latin typeface="Arial"/>
                <a:cs typeface="Arial"/>
              </a:rPr>
              <a:t>– </a:t>
            </a:r>
            <a:r>
              <a:rPr sz="2800" dirty="0">
                <a:latin typeface="Arial"/>
                <a:cs typeface="Arial"/>
              </a:rPr>
              <a:t>as </a:t>
            </a:r>
            <a:r>
              <a:rPr sz="2800" spc="-5" dirty="0">
                <a:latin typeface="Arial"/>
                <a:cs typeface="Arial"/>
              </a:rPr>
              <a:t>ultimately more deeply </a:t>
            </a:r>
            <a:r>
              <a:rPr sz="2800" dirty="0">
                <a:latin typeface="Arial"/>
                <a:cs typeface="Arial"/>
              </a:rPr>
              <a:t>founded  than collective action; even though both are of  course his </a:t>
            </a:r>
            <a:r>
              <a:rPr sz="2800" spc="-5" dirty="0">
                <a:latin typeface="Arial"/>
                <a:cs typeface="Arial"/>
              </a:rPr>
              <a:t>own terminology simply </a:t>
            </a:r>
            <a:r>
              <a:rPr sz="2800" dirty="0">
                <a:latin typeface="Arial"/>
                <a:cs typeface="Arial"/>
              </a:rPr>
              <a:t>forms of  </a:t>
            </a:r>
            <a:r>
              <a:rPr sz="2800" spc="-5" dirty="0">
                <a:latin typeface="Arial"/>
                <a:cs typeface="Arial"/>
              </a:rPr>
              <a:t>meaningful </a:t>
            </a:r>
            <a:r>
              <a:rPr sz="2800" dirty="0">
                <a:latin typeface="Arial"/>
                <a:cs typeface="Arial"/>
              </a:rPr>
              <a:t>social action. </a:t>
            </a:r>
            <a:r>
              <a:rPr sz="2800" spc="-5" dirty="0">
                <a:latin typeface="Arial"/>
                <a:cs typeface="Arial"/>
              </a:rPr>
              <a:t>This </a:t>
            </a:r>
            <a:r>
              <a:rPr sz="2800" dirty="0">
                <a:latin typeface="Arial"/>
                <a:cs typeface="Arial"/>
              </a:rPr>
              <a:t>can be illustrated in  relation </a:t>
            </a:r>
            <a:r>
              <a:rPr sz="2800" spc="0" dirty="0">
                <a:latin typeface="Arial"/>
                <a:cs typeface="Arial"/>
              </a:rPr>
              <a:t>to </a:t>
            </a:r>
            <a:r>
              <a:rPr sz="2800" dirty="0">
                <a:latin typeface="Arial"/>
                <a:cs typeface="Arial"/>
              </a:rPr>
              <a:t>his approach </a:t>
            </a:r>
            <a:r>
              <a:rPr sz="2800" spc="0" dirty="0">
                <a:latin typeface="Arial"/>
                <a:cs typeface="Arial"/>
              </a:rPr>
              <a:t>to </a:t>
            </a:r>
            <a:r>
              <a:rPr sz="2800" dirty="0">
                <a:latin typeface="Arial"/>
                <a:cs typeface="Arial"/>
              </a:rPr>
              <a:t>social</a:t>
            </a:r>
            <a:r>
              <a:rPr sz="2800" spc="-135" dirty="0">
                <a:latin typeface="Arial"/>
                <a:cs typeface="Arial"/>
              </a:rPr>
              <a:t> </a:t>
            </a:r>
            <a:r>
              <a:rPr sz="2800" dirty="0">
                <a:latin typeface="Arial"/>
                <a:cs typeface="Arial"/>
              </a:rPr>
              <a:t>class.</a:t>
            </a:r>
            <a:endParaRPr sz="2800">
              <a:latin typeface="Arial"/>
              <a:cs typeface="Arial"/>
            </a:endParaRPr>
          </a:p>
        </p:txBody>
      </p:sp>
      <p:sp>
        <p:nvSpPr>
          <p:cNvPr id="7" name="object 7"/>
          <p:cNvSpPr/>
          <p:nvPr/>
        </p:nvSpPr>
        <p:spPr>
          <a:xfrm>
            <a:off x="2438425" y="5105400"/>
            <a:ext cx="4343374" cy="1576374"/>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88</a:t>
            </a:fld>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28600"/>
            <a:ext cx="8534400" cy="6400800"/>
          </a:xfrm>
          <a:custGeom>
            <a:avLst/>
            <a:gdLst/>
            <a:ahLst/>
            <a:cxnLst/>
            <a:rect l="l" t="t" r="r" b="b"/>
            <a:pathLst>
              <a:path w="8534400" h="6400800">
                <a:moveTo>
                  <a:pt x="0" y="0"/>
                </a:moveTo>
                <a:lnTo>
                  <a:pt x="8534400" y="0"/>
                </a:lnTo>
                <a:lnTo>
                  <a:pt x="85344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28600"/>
            <a:ext cx="8534400" cy="6400800"/>
          </a:xfrm>
          <a:custGeom>
            <a:avLst/>
            <a:gdLst/>
            <a:ahLst/>
            <a:cxnLst/>
            <a:rect l="l" t="t" r="r" b="b"/>
            <a:pathLst>
              <a:path w="8534400" h="6400800">
                <a:moveTo>
                  <a:pt x="0" y="0"/>
                </a:moveTo>
                <a:lnTo>
                  <a:pt x="8534400" y="0"/>
                </a:lnTo>
                <a:lnTo>
                  <a:pt x="8534400" y="6400800"/>
                </a:lnTo>
                <a:lnTo>
                  <a:pt x="0" y="6400800"/>
                </a:lnTo>
                <a:lnTo>
                  <a:pt x="0" y="0"/>
                </a:lnTo>
                <a:close/>
              </a:path>
            </a:pathLst>
          </a:custGeom>
          <a:ln w="25400">
            <a:solidFill>
              <a:srgbClr val="F79646"/>
            </a:solidFill>
          </a:ln>
        </p:spPr>
        <p:txBody>
          <a:bodyPr wrap="square" lIns="0" tIns="0" rIns="0" bIns="0" rtlCol="0"/>
          <a:lstStyle/>
          <a:p>
            <a:endParaRPr/>
          </a:p>
        </p:txBody>
      </p:sp>
      <p:sp>
        <p:nvSpPr>
          <p:cNvPr id="4" name="object 4"/>
          <p:cNvSpPr txBox="1"/>
          <p:nvPr/>
        </p:nvSpPr>
        <p:spPr>
          <a:xfrm>
            <a:off x="383540" y="249427"/>
            <a:ext cx="8327390" cy="5996305"/>
          </a:xfrm>
          <a:prstGeom prst="rect">
            <a:avLst/>
          </a:prstGeom>
        </p:spPr>
        <p:txBody>
          <a:bodyPr vert="horz" wrap="square" lIns="0" tIns="13335" rIns="0" bIns="0" rtlCol="0">
            <a:spAutoFit/>
          </a:bodyPr>
          <a:lstStyle/>
          <a:p>
            <a:pPr marL="356870" marR="5080" indent="-344170">
              <a:lnSpc>
                <a:spcPct val="100000"/>
              </a:lnSpc>
              <a:spcBef>
                <a:spcPts val="105"/>
              </a:spcBef>
              <a:buFont typeface="Arial"/>
              <a:buChar char="•"/>
              <a:tabLst>
                <a:tab pos="356870" algn="l"/>
                <a:tab pos="357505" algn="l"/>
              </a:tabLst>
            </a:pPr>
            <a:r>
              <a:rPr sz="2200" dirty="0">
                <a:latin typeface="Arial"/>
                <a:cs typeface="Arial"/>
              </a:rPr>
              <a:t>It </a:t>
            </a:r>
            <a:r>
              <a:rPr sz="2200" spc="-5" dirty="0">
                <a:latin typeface="Arial"/>
                <a:cs typeface="Arial"/>
              </a:rPr>
              <a:t>is traditional </a:t>
            </a:r>
            <a:r>
              <a:rPr sz="2200" spc="0" dirty="0">
                <a:latin typeface="Arial"/>
                <a:cs typeface="Arial"/>
              </a:rPr>
              <a:t>to </a:t>
            </a:r>
            <a:r>
              <a:rPr sz="2200" dirty="0">
                <a:latin typeface="Arial"/>
                <a:cs typeface="Arial"/>
              </a:rPr>
              <a:t>represent </a:t>
            </a:r>
            <a:r>
              <a:rPr sz="2200" spc="-5" dirty="0">
                <a:latin typeface="Arial"/>
                <a:cs typeface="Arial"/>
              </a:rPr>
              <a:t>Weber’s views on class </a:t>
            </a:r>
            <a:r>
              <a:rPr sz="2200" spc="-10" dirty="0">
                <a:latin typeface="Arial"/>
                <a:cs typeface="Arial"/>
              </a:rPr>
              <a:t>as  </a:t>
            </a:r>
            <a:r>
              <a:rPr sz="2200" spc="-5" dirty="0">
                <a:latin typeface="Arial"/>
                <a:cs typeface="Arial"/>
              </a:rPr>
              <a:t>representing </a:t>
            </a:r>
            <a:r>
              <a:rPr sz="2200" dirty="0">
                <a:latin typeface="Arial"/>
                <a:cs typeface="Arial"/>
              </a:rPr>
              <a:t>a </a:t>
            </a:r>
            <a:r>
              <a:rPr sz="2200" spc="-5" dirty="0">
                <a:latin typeface="Arial"/>
                <a:cs typeface="Arial"/>
              </a:rPr>
              <a:t>rejection </a:t>
            </a:r>
            <a:r>
              <a:rPr sz="2200" dirty="0">
                <a:latin typeface="Arial"/>
                <a:cs typeface="Arial"/>
              </a:rPr>
              <a:t>of Marx’s; there </a:t>
            </a:r>
            <a:r>
              <a:rPr sz="2200" spc="-5" dirty="0">
                <a:latin typeface="Arial"/>
                <a:cs typeface="Arial"/>
              </a:rPr>
              <a:t>is </a:t>
            </a:r>
            <a:r>
              <a:rPr sz="2200" dirty="0">
                <a:latin typeface="Arial"/>
                <a:cs typeface="Arial"/>
              </a:rPr>
              <a:t>some truth </a:t>
            </a:r>
            <a:r>
              <a:rPr sz="2200" spc="-5" dirty="0">
                <a:latin typeface="Arial"/>
                <a:cs typeface="Arial"/>
              </a:rPr>
              <a:t>in this, but  </a:t>
            </a:r>
            <a:r>
              <a:rPr sz="2200" spc="-10" dirty="0">
                <a:latin typeface="Arial"/>
                <a:cs typeface="Arial"/>
              </a:rPr>
              <a:t>it </a:t>
            </a:r>
            <a:r>
              <a:rPr sz="2200" spc="-5" dirty="0">
                <a:latin typeface="Arial"/>
                <a:cs typeface="Arial"/>
              </a:rPr>
              <a:t>is only</a:t>
            </a:r>
            <a:r>
              <a:rPr sz="2200" spc="0" dirty="0">
                <a:latin typeface="Arial"/>
                <a:cs typeface="Arial"/>
              </a:rPr>
              <a:t> </a:t>
            </a:r>
            <a:r>
              <a:rPr sz="2200" spc="-5" dirty="0">
                <a:latin typeface="Arial"/>
                <a:cs typeface="Arial"/>
              </a:rPr>
              <a:t>partial.</a:t>
            </a:r>
            <a:endParaRPr sz="2200">
              <a:latin typeface="Arial"/>
              <a:cs typeface="Arial"/>
            </a:endParaRPr>
          </a:p>
          <a:p>
            <a:pPr>
              <a:lnSpc>
                <a:spcPct val="100000"/>
              </a:lnSpc>
              <a:spcBef>
                <a:spcPts val="10"/>
              </a:spcBef>
              <a:buFont typeface="Arial"/>
              <a:buChar char="•"/>
            </a:pPr>
            <a:endParaRPr sz="3200">
              <a:latin typeface="Times New Roman"/>
              <a:cs typeface="Times New Roman"/>
            </a:endParaRPr>
          </a:p>
          <a:p>
            <a:pPr marL="356870" marR="23495" indent="-344170">
              <a:lnSpc>
                <a:spcPct val="100000"/>
              </a:lnSpc>
              <a:spcBef>
                <a:spcPts val="5"/>
              </a:spcBef>
              <a:buChar char="•"/>
              <a:tabLst>
                <a:tab pos="356870" algn="l"/>
                <a:tab pos="357505" algn="l"/>
              </a:tabLst>
            </a:pPr>
            <a:r>
              <a:rPr sz="2200" dirty="0">
                <a:latin typeface="Arial"/>
                <a:cs typeface="Arial"/>
              </a:rPr>
              <a:t>For </a:t>
            </a:r>
            <a:r>
              <a:rPr sz="2200" spc="-5" dirty="0">
                <a:latin typeface="Arial"/>
                <a:cs typeface="Arial"/>
              </a:rPr>
              <a:t>example, </a:t>
            </a:r>
            <a:r>
              <a:rPr sz="2200" dirty="0">
                <a:latin typeface="Arial"/>
                <a:cs typeface="Arial"/>
              </a:rPr>
              <a:t>Weber </a:t>
            </a:r>
            <a:r>
              <a:rPr sz="2200" spc="-5" dirty="0">
                <a:latin typeface="Arial"/>
                <a:cs typeface="Arial"/>
              </a:rPr>
              <a:t>agrees with </a:t>
            </a:r>
            <a:r>
              <a:rPr sz="2200" dirty="0">
                <a:latin typeface="Arial"/>
                <a:cs typeface="Arial"/>
              </a:rPr>
              <a:t>Marx that the </a:t>
            </a:r>
            <a:r>
              <a:rPr sz="2200" spc="-5" dirty="0">
                <a:latin typeface="Arial"/>
                <a:cs typeface="Arial"/>
              </a:rPr>
              <a:t>workers’  </a:t>
            </a:r>
            <a:r>
              <a:rPr sz="2200" dirty="0">
                <a:latin typeface="Arial"/>
                <a:cs typeface="Arial"/>
              </a:rPr>
              <a:t>movement </a:t>
            </a:r>
            <a:r>
              <a:rPr sz="2200" spc="-5" dirty="0">
                <a:latin typeface="Arial"/>
                <a:cs typeface="Arial"/>
              </a:rPr>
              <a:t>is an </a:t>
            </a:r>
            <a:r>
              <a:rPr sz="2200" dirty="0">
                <a:latin typeface="Arial"/>
                <a:cs typeface="Arial"/>
              </a:rPr>
              <a:t>extremely </a:t>
            </a:r>
            <a:r>
              <a:rPr sz="2200" spc="-5" dirty="0">
                <a:latin typeface="Arial"/>
                <a:cs typeface="Arial"/>
              </a:rPr>
              <a:t>significant and </a:t>
            </a:r>
            <a:r>
              <a:rPr sz="2200" dirty="0">
                <a:latin typeface="Arial"/>
                <a:cs typeface="Arial"/>
              </a:rPr>
              <a:t>powerful movement,  </a:t>
            </a:r>
            <a:r>
              <a:rPr sz="2200" spc="-5" dirty="0">
                <a:latin typeface="Arial"/>
                <a:cs typeface="Arial"/>
              </a:rPr>
              <a:t>and </a:t>
            </a:r>
            <a:r>
              <a:rPr sz="2200" dirty="0">
                <a:latin typeface="Arial"/>
                <a:cs typeface="Arial"/>
              </a:rPr>
              <a:t>even sees a successful </a:t>
            </a:r>
            <a:r>
              <a:rPr sz="2200" spc="-5" dirty="0">
                <a:latin typeface="Arial"/>
                <a:cs typeface="Arial"/>
              </a:rPr>
              <a:t>illustration </a:t>
            </a:r>
            <a:r>
              <a:rPr sz="2200" dirty="0">
                <a:latin typeface="Arial"/>
                <a:cs typeface="Arial"/>
              </a:rPr>
              <a:t>of a </a:t>
            </a:r>
            <a:r>
              <a:rPr sz="2200" spc="-5" dirty="0">
                <a:latin typeface="Arial"/>
                <a:cs typeface="Arial"/>
              </a:rPr>
              <a:t>socialist regime as </a:t>
            </a:r>
            <a:r>
              <a:rPr sz="2200" dirty="0">
                <a:latin typeface="Arial"/>
                <a:cs typeface="Arial"/>
              </a:rPr>
              <a:t>a  </a:t>
            </a:r>
            <a:r>
              <a:rPr sz="2200" spc="-5" dirty="0">
                <a:latin typeface="Arial"/>
                <a:cs typeface="Arial"/>
              </a:rPr>
              <a:t>possibility. However, </a:t>
            </a:r>
            <a:r>
              <a:rPr sz="2200" dirty="0">
                <a:latin typeface="Arial"/>
                <a:cs typeface="Arial"/>
              </a:rPr>
              <a:t>Weber </a:t>
            </a:r>
            <a:r>
              <a:rPr sz="2200" spc="-5" dirty="0">
                <a:latin typeface="Arial"/>
                <a:cs typeface="Arial"/>
              </a:rPr>
              <a:t>argues </a:t>
            </a:r>
            <a:r>
              <a:rPr sz="2200" dirty="0">
                <a:latin typeface="Arial"/>
                <a:cs typeface="Arial"/>
              </a:rPr>
              <a:t>that </a:t>
            </a:r>
            <a:r>
              <a:rPr sz="2200" spc="-10" dirty="0">
                <a:latin typeface="Arial"/>
                <a:cs typeface="Arial"/>
              </a:rPr>
              <a:t>it will </a:t>
            </a:r>
            <a:r>
              <a:rPr sz="2200" spc="-5" dirty="0">
                <a:latin typeface="Arial"/>
                <a:cs typeface="Arial"/>
              </a:rPr>
              <a:t>be </a:t>
            </a:r>
            <a:r>
              <a:rPr sz="2200" dirty="0">
                <a:latin typeface="Arial"/>
                <a:cs typeface="Arial"/>
              </a:rPr>
              <a:t>forced </a:t>
            </a:r>
            <a:r>
              <a:rPr sz="2200" spc="0" dirty="0">
                <a:latin typeface="Arial"/>
                <a:cs typeface="Arial"/>
              </a:rPr>
              <a:t>to </a:t>
            </a:r>
            <a:r>
              <a:rPr sz="2200" spc="-5" dirty="0">
                <a:latin typeface="Arial"/>
                <a:cs typeface="Arial"/>
              </a:rPr>
              <a:t>adopt  </a:t>
            </a:r>
            <a:r>
              <a:rPr sz="2200" dirty="0">
                <a:latin typeface="Arial"/>
                <a:cs typeface="Arial"/>
              </a:rPr>
              <a:t>bureaucratic </a:t>
            </a:r>
            <a:r>
              <a:rPr sz="2200" spc="-5" dirty="0">
                <a:latin typeface="Arial"/>
                <a:cs typeface="Arial"/>
              </a:rPr>
              <a:t>means in </a:t>
            </a:r>
            <a:r>
              <a:rPr sz="2200" dirty="0">
                <a:latin typeface="Arial"/>
                <a:cs typeface="Arial"/>
              </a:rPr>
              <a:t>order </a:t>
            </a:r>
            <a:r>
              <a:rPr sz="2200" spc="0" dirty="0">
                <a:latin typeface="Arial"/>
                <a:cs typeface="Arial"/>
              </a:rPr>
              <a:t>to </a:t>
            </a:r>
            <a:r>
              <a:rPr sz="2200" dirty="0">
                <a:latin typeface="Arial"/>
                <a:cs typeface="Arial"/>
              </a:rPr>
              <a:t>reach </a:t>
            </a:r>
            <a:r>
              <a:rPr sz="2200" spc="-5" dirty="0">
                <a:latin typeface="Arial"/>
                <a:cs typeface="Arial"/>
              </a:rPr>
              <a:t>this </a:t>
            </a:r>
            <a:r>
              <a:rPr sz="2200" dirty="0">
                <a:latin typeface="Arial"/>
                <a:cs typeface="Arial"/>
              </a:rPr>
              <a:t>goal </a:t>
            </a:r>
            <a:r>
              <a:rPr sz="2200" spc="-120" dirty="0">
                <a:latin typeface="Arial"/>
                <a:cs typeface="Arial"/>
              </a:rPr>
              <a:t>– </a:t>
            </a:r>
            <a:r>
              <a:rPr sz="2200" spc="-5" dirty="0">
                <a:latin typeface="Arial"/>
                <a:cs typeface="Arial"/>
              </a:rPr>
              <a:t>and </a:t>
            </a:r>
            <a:r>
              <a:rPr sz="2200" dirty="0">
                <a:latin typeface="Arial"/>
                <a:cs typeface="Arial"/>
              </a:rPr>
              <a:t>hence that  the </a:t>
            </a:r>
            <a:r>
              <a:rPr sz="2200" spc="-5" dirty="0">
                <a:latin typeface="Arial"/>
                <a:cs typeface="Arial"/>
              </a:rPr>
              <a:t>socialist regime would </a:t>
            </a:r>
            <a:r>
              <a:rPr sz="2200" dirty="0">
                <a:latin typeface="Arial"/>
                <a:cs typeface="Arial"/>
              </a:rPr>
              <a:t>represent </a:t>
            </a:r>
            <a:r>
              <a:rPr sz="2200" spc="-5" dirty="0">
                <a:latin typeface="Arial"/>
                <a:cs typeface="Arial"/>
              </a:rPr>
              <a:t>an intensification of  </a:t>
            </a:r>
            <a:r>
              <a:rPr sz="2200" dirty="0">
                <a:latin typeface="Arial"/>
                <a:cs typeface="Arial"/>
              </a:rPr>
              <a:t>instrumental </a:t>
            </a:r>
            <a:r>
              <a:rPr sz="2200" spc="-5" dirty="0">
                <a:latin typeface="Arial"/>
                <a:cs typeface="Arial"/>
              </a:rPr>
              <a:t>rationalisation </a:t>
            </a:r>
            <a:r>
              <a:rPr sz="2200" dirty="0">
                <a:latin typeface="Arial"/>
                <a:cs typeface="Arial"/>
              </a:rPr>
              <a:t>at the expense of </a:t>
            </a:r>
            <a:r>
              <a:rPr sz="2200" spc="-5" dirty="0">
                <a:latin typeface="Arial"/>
                <a:cs typeface="Arial"/>
              </a:rPr>
              <a:t>any possibility of  achieving </a:t>
            </a:r>
            <a:r>
              <a:rPr sz="2200" dirty="0">
                <a:latin typeface="Arial"/>
                <a:cs typeface="Arial"/>
              </a:rPr>
              <a:t>the substantive </a:t>
            </a:r>
            <a:r>
              <a:rPr sz="2200" spc="-5" dirty="0">
                <a:latin typeface="Arial"/>
                <a:cs typeface="Arial"/>
              </a:rPr>
              <a:t>rationalities </a:t>
            </a:r>
            <a:r>
              <a:rPr sz="2200" dirty="0">
                <a:latin typeface="Arial"/>
                <a:cs typeface="Arial"/>
              </a:rPr>
              <a:t>that </a:t>
            </a:r>
            <a:r>
              <a:rPr sz="2200" spc="-5" dirty="0">
                <a:latin typeface="Arial"/>
                <a:cs typeface="Arial"/>
              </a:rPr>
              <a:t>were aimed</a:t>
            </a:r>
            <a:r>
              <a:rPr sz="2200" spc="-50" dirty="0">
                <a:latin typeface="Arial"/>
                <a:cs typeface="Arial"/>
              </a:rPr>
              <a:t> </a:t>
            </a:r>
            <a:r>
              <a:rPr sz="2200" dirty="0">
                <a:latin typeface="Arial"/>
                <a:cs typeface="Arial"/>
              </a:rPr>
              <a:t>at.</a:t>
            </a:r>
            <a:endParaRPr sz="2200">
              <a:latin typeface="Arial"/>
              <a:cs typeface="Arial"/>
            </a:endParaRPr>
          </a:p>
          <a:p>
            <a:pPr>
              <a:lnSpc>
                <a:spcPct val="100000"/>
              </a:lnSpc>
              <a:spcBef>
                <a:spcPts val="15"/>
              </a:spcBef>
              <a:buFont typeface="Arial"/>
              <a:buChar char="•"/>
            </a:pPr>
            <a:endParaRPr sz="3200">
              <a:latin typeface="Times New Roman"/>
              <a:cs typeface="Times New Roman"/>
            </a:endParaRPr>
          </a:p>
          <a:p>
            <a:pPr marL="356870" marR="379730" indent="-344170">
              <a:lnSpc>
                <a:spcPct val="100000"/>
              </a:lnSpc>
              <a:buChar char="•"/>
              <a:tabLst>
                <a:tab pos="356870" algn="l"/>
                <a:tab pos="357505" algn="l"/>
              </a:tabLst>
            </a:pPr>
            <a:r>
              <a:rPr sz="2200" spc="-5" dirty="0">
                <a:latin typeface="Arial"/>
                <a:cs typeface="Arial"/>
              </a:rPr>
              <a:t>Equally, </a:t>
            </a:r>
            <a:r>
              <a:rPr sz="2200" dirty="0">
                <a:latin typeface="Arial"/>
                <a:cs typeface="Arial"/>
              </a:rPr>
              <a:t>Weber accepts that not </a:t>
            </a:r>
            <a:r>
              <a:rPr sz="2200" spc="-5" dirty="0">
                <a:latin typeface="Arial"/>
                <a:cs typeface="Arial"/>
              </a:rPr>
              <a:t>only </a:t>
            </a:r>
            <a:r>
              <a:rPr sz="2200" dirty="0">
                <a:latin typeface="Arial"/>
                <a:cs typeface="Arial"/>
              </a:rPr>
              <a:t>that </a:t>
            </a:r>
            <a:r>
              <a:rPr sz="2200" spc="-5" dirty="0">
                <a:latin typeface="Arial"/>
                <a:cs typeface="Arial"/>
              </a:rPr>
              <a:t>economic class is </a:t>
            </a:r>
            <a:r>
              <a:rPr sz="2200" dirty="0">
                <a:latin typeface="Arial"/>
                <a:cs typeface="Arial"/>
              </a:rPr>
              <a:t>a  fundamental </a:t>
            </a:r>
            <a:r>
              <a:rPr sz="2200" spc="-5" dirty="0">
                <a:latin typeface="Arial"/>
                <a:cs typeface="Arial"/>
              </a:rPr>
              <a:t>basis </a:t>
            </a:r>
            <a:r>
              <a:rPr sz="2200" dirty="0">
                <a:latin typeface="Arial"/>
                <a:cs typeface="Arial"/>
              </a:rPr>
              <a:t>for </a:t>
            </a:r>
            <a:r>
              <a:rPr sz="2200" spc="-5" dirty="0">
                <a:latin typeface="Arial"/>
                <a:cs typeface="Arial"/>
              </a:rPr>
              <a:t>social action </a:t>
            </a:r>
            <a:r>
              <a:rPr sz="2200" dirty="0">
                <a:latin typeface="Arial"/>
                <a:cs typeface="Arial"/>
              </a:rPr>
              <a:t>but even that status  differences are </a:t>
            </a:r>
            <a:r>
              <a:rPr sz="2200" spc="-5" dirty="0">
                <a:latin typeface="Arial"/>
                <a:cs typeface="Arial"/>
              </a:rPr>
              <a:t>increasingly eroded by economic class in  </a:t>
            </a:r>
            <a:r>
              <a:rPr sz="2200" dirty="0">
                <a:latin typeface="Arial"/>
                <a:cs typeface="Arial"/>
              </a:rPr>
              <a:t>modern</a:t>
            </a:r>
            <a:r>
              <a:rPr sz="2200" spc="-50" dirty="0">
                <a:latin typeface="Arial"/>
                <a:cs typeface="Arial"/>
              </a:rPr>
              <a:t> </a:t>
            </a:r>
            <a:r>
              <a:rPr sz="2200" spc="-5" dirty="0">
                <a:latin typeface="Arial"/>
                <a:cs typeface="Arial"/>
              </a:rPr>
              <a:t>society.</a:t>
            </a:r>
            <a:endParaRPr sz="22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89</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9158" y="266509"/>
            <a:ext cx="6340475" cy="1122680"/>
          </a:xfrm>
          <a:prstGeom prst="rect">
            <a:avLst/>
          </a:prstGeom>
        </p:spPr>
        <p:txBody>
          <a:bodyPr vert="horz" wrap="square" lIns="0" tIns="12700" rIns="0" bIns="0" rtlCol="0">
            <a:spAutoFit/>
          </a:bodyPr>
          <a:lstStyle/>
          <a:p>
            <a:pPr marL="990600" marR="5080" indent="-978535">
              <a:lnSpc>
                <a:spcPct val="100000"/>
              </a:lnSpc>
              <a:spcBef>
                <a:spcPts val="100"/>
              </a:spcBef>
            </a:pPr>
            <a:r>
              <a:rPr sz="3600" spc="-5" dirty="0">
                <a:latin typeface="Arial"/>
                <a:cs typeface="Arial"/>
              </a:rPr>
              <a:t>Why </a:t>
            </a:r>
            <a:r>
              <a:rPr sz="3600" spc="-10" dirty="0">
                <a:latin typeface="Arial"/>
                <a:cs typeface="Arial"/>
              </a:rPr>
              <a:t>do these </a:t>
            </a:r>
            <a:r>
              <a:rPr sz="3600" spc="-15" dirty="0">
                <a:latin typeface="Arial"/>
                <a:cs typeface="Arial"/>
              </a:rPr>
              <a:t>ideas </a:t>
            </a:r>
            <a:r>
              <a:rPr sz="3600" spc="-10" dirty="0">
                <a:latin typeface="Arial"/>
                <a:cs typeface="Arial"/>
              </a:rPr>
              <a:t>matter </a:t>
            </a:r>
            <a:r>
              <a:rPr sz="3600" spc="-15" dirty="0">
                <a:latin typeface="Arial"/>
                <a:cs typeface="Arial"/>
              </a:rPr>
              <a:t>and  </a:t>
            </a:r>
            <a:r>
              <a:rPr sz="3600" spc="-10" dirty="0">
                <a:latin typeface="Arial"/>
                <a:cs typeface="Arial"/>
              </a:rPr>
              <a:t>how do </a:t>
            </a:r>
            <a:r>
              <a:rPr sz="3600" spc="-5" dirty="0">
                <a:latin typeface="Arial"/>
                <a:cs typeface="Arial"/>
              </a:rPr>
              <a:t>we </a:t>
            </a:r>
            <a:r>
              <a:rPr sz="3600" spc="-10" dirty="0">
                <a:latin typeface="Arial"/>
                <a:cs typeface="Arial"/>
              </a:rPr>
              <a:t>get</a:t>
            </a:r>
            <a:r>
              <a:rPr sz="3600" dirty="0">
                <a:latin typeface="Arial"/>
                <a:cs typeface="Arial"/>
              </a:rPr>
              <a:t> </a:t>
            </a:r>
            <a:r>
              <a:rPr sz="3600" spc="-15" dirty="0">
                <a:latin typeface="Arial"/>
                <a:cs typeface="Arial"/>
              </a:rPr>
              <a:t>there?</a:t>
            </a:r>
            <a:endParaRPr sz="3600">
              <a:latin typeface="Arial"/>
              <a:cs typeface="Arial"/>
            </a:endParaRPr>
          </a:p>
        </p:txBody>
      </p:sp>
      <p:sp>
        <p:nvSpPr>
          <p:cNvPr id="3" name="object 3"/>
          <p:cNvSpPr/>
          <p:nvPr/>
        </p:nvSpPr>
        <p:spPr>
          <a:xfrm>
            <a:off x="2706623" y="1438655"/>
            <a:ext cx="4504943" cy="5242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978028" y="1616368"/>
            <a:ext cx="4039552" cy="30990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52825" y="1525235"/>
            <a:ext cx="8419465" cy="4445635"/>
          </a:xfrm>
          <a:prstGeom prst="rect">
            <a:avLst/>
          </a:prstGeom>
        </p:spPr>
        <p:txBody>
          <a:bodyPr vert="horz" wrap="square" lIns="0" tIns="12065" rIns="0" bIns="0" rtlCol="0">
            <a:spAutoFit/>
          </a:bodyPr>
          <a:lstStyle/>
          <a:p>
            <a:pPr marL="356870" indent="-344170">
              <a:lnSpc>
                <a:spcPct val="100000"/>
              </a:lnSpc>
              <a:spcBef>
                <a:spcPts val="95"/>
              </a:spcBef>
              <a:buChar char="•"/>
              <a:tabLst>
                <a:tab pos="356870" algn="l"/>
                <a:tab pos="357505" algn="l"/>
                <a:tab pos="6632575" algn="l"/>
              </a:tabLst>
            </a:pPr>
            <a:r>
              <a:rPr sz="2500" spc="-5" dirty="0">
                <a:latin typeface="Arial"/>
                <a:cs typeface="Arial"/>
              </a:rPr>
              <a:t>C.</a:t>
            </a:r>
            <a:r>
              <a:rPr sz="2500" spc="-25" dirty="0">
                <a:latin typeface="Arial"/>
                <a:cs typeface="Arial"/>
              </a:rPr>
              <a:t> </a:t>
            </a:r>
            <a:r>
              <a:rPr sz="2500" spc="-5" dirty="0">
                <a:latin typeface="Arial"/>
                <a:cs typeface="Arial"/>
              </a:rPr>
              <a:t>Wright</a:t>
            </a:r>
            <a:r>
              <a:rPr sz="2500" spc="25" dirty="0">
                <a:latin typeface="Arial"/>
                <a:cs typeface="Arial"/>
              </a:rPr>
              <a:t> </a:t>
            </a:r>
            <a:r>
              <a:rPr sz="2500" spc="-5" dirty="0">
                <a:latin typeface="Arial"/>
                <a:cs typeface="Arial"/>
              </a:rPr>
              <a:t>Mills’	:</a:t>
            </a:r>
            <a:endParaRPr sz="2500">
              <a:latin typeface="Arial"/>
              <a:cs typeface="Arial"/>
            </a:endParaRPr>
          </a:p>
          <a:p>
            <a:pPr>
              <a:lnSpc>
                <a:spcPct val="100000"/>
              </a:lnSpc>
              <a:spcBef>
                <a:spcPts val="10"/>
              </a:spcBef>
            </a:pPr>
            <a:endParaRPr sz="3100">
              <a:latin typeface="Times New Roman"/>
              <a:cs typeface="Times New Roman"/>
            </a:endParaRPr>
          </a:p>
          <a:p>
            <a:pPr marL="585470" marR="5080" indent="-572770">
              <a:lnSpc>
                <a:spcPts val="2400"/>
              </a:lnSpc>
              <a:spcBef>
                <a:spcPts val="5"/>
              </a:spcBef>
              <a:buAutoNum type="romanLcParenBoth"/>
              <a:tabLst>
                <a:tab pos="585470" algn="l"/>
                <a:tab pos="586105" algn="l"/>
              </a:tabLst>
            </a:pPr>
            <a:r>
              <a:rPr sz="2500" spc="-5" dirty="0">
                <a:latin typeface="Arial"/>
                <a:cs typeface="Arial"/>
              </a:rPr>
              <a:t>to understand the larger historical scene in terms of its  meaning and for the inner life and the external career of  a variety of</a:t>
            </a:r>
            <a:r>
              <a:rPr sz="2500" spc="-15" dirty="0">
                <a:latin typeface="Arial"/>
                <a:cs typeface="Arial"/>
              </a:rPr>
              <a:t> </a:t>
            </a:r>
            <a:r>
              <a:rPr sz="2500" spc="-5" dirty="0">
                <a:latin typeface="Arial"/>
                <a:cs typeface="Arial"/>
              </a:rPr>
              <a:t>individuals</a:t>
            </a:r>
            <a:endParaRPr sz="2500">
              <a:latin typeface="Arial"/>
              <a:cs typeface="Arial"/>
            </a:endParaRPr>
          </a:p>
          <a:p>
            <a:pPr marL="585470" marR="63500" indent="-572770">
              <a:lnSpc>
                <a:spcPts val="2400"/>
              </a:lnSpc>
              <a:spcBef>
                <a:spcPts val="600"/>
              </a:spcBef>
              <a:buAutoNum type="romanLcParenBoth"/>
              <a:tabLst>
                <a:tab pos="585470" algn="l"/>
                <a:tab pos="586105" algn="l"/>
              </a:tabLst>
            </a:pPr>
            <a:r>
              <a:rPr sz="2500" spc="-5" dirty="0">
                <a:latin typeface="Arial"/>
                <a:cs typeface="Arial"/>
              </a:rPr>
              <a:t>to enable us to take into account how individuals, in the  welter of their daily experience, often become falsely  conscious of their social</a:t>
            </a:r>
            <a:r>
              <a:rPr sz="2500" spc="-35" dirty="0">
                <a:latin typeface="Arial"/>
                <a:cs typeface="Arial"/>
              </a:rPr>
              <a:t> </a:t>
            </a:r>
            <a:r>
              <a:rPr sz="2500" spc="-5" dirty="0">
                <a:latin typeface="Arial"/>
                <a:cs typeface="Arial"/>
              </a:rPr>
              <a:t>positions</a:t>
            </a:r>
            <a:endParaRPr sz="2500">
              <a:latin typeface="Arial"/>
              <a:cs typeface="Arial"/>
            </a:endParaRPr>
          </a:p>
          <a:p>
            <a:pPr marL="585470" marR="448309" indent="-572770" algn="just">
              <a:lnSpc>
                <a:spcPts val="2400"/>
              </a:lnSpc>
              <a:spcBef>
                <a:spcPts val="600"/>
              </a:spcBef>
              <a:buAutoNum type="romanLcParenBoth"/>
              <a:tabLst>
                <a:tab pos="586105" algn="l"/>
              </a:tabLst>
            </a:pPr>
            <a:r>
              <a:rPr sz="2500" spc="-5" dirty="0">
                <a:latin typeface="Arial"/>
                <a:cs typeface="Arial"/>
              </a:rPr>
              <a:t>within that welter the framework of modern society is  sought and the psychologies of a variety of wo(men)  are</a:t>
            </a:r>
            <a:r>
              <a:rPr sz="2500" spc="-25" dirty="0">
                <a:latin typeface="Arial"/>
                <a:cs typeface="Arial"/>
              </a:rPr>
              <a:t> </a:t>
            </a:r>
            <a:r>
              <a:rPr sz="2500" spc="-5" dirty="0">
                <a:latin typeface="Arial"/>
                <a:cs typeface="Arial"/>
              </a:rPr>
              <a:t>formulated</a:t>
            </a:r>
            <a:endParaRPr sz="2500">
              <a:latin typeface="Arial"/>
              <a:cs typeface="Arial"/>
            </a:endParaRPr>
          </a:p>
          <a:p>
            <a:pPr marL="586105" marR="591185" indent="-573405">
              <a:lnSpc>
                <a:spcPts val="2400"/>
              </a:lnSpc>
              <a:spcBef>
                <a:spcPts val="600"/>
              </a:spcBef>
              <a:buAutoNum type="romanLcParenBoth"/>
              <a:tabLst>
                <a:tab pos="585470" algn="l"/>
                <a:tab pos="586740" algn="l"/>
              </a:tabLst>
            </a:pPr>
            <a:r>
              <a:rPr sz="2500" spc="-5" dirty="0">
                <a:latin typeface="Arial"/>
                <a:cs typeface="Arial"/>
              </a:rPr>
              <a:t>to enable us to grasp history and biography and the  relation between the two within</a:t>
            </a:r>
            <a:r>
              <a:rPr sz="2500" spc="-10" dirty="0">
                <a:latin typeface="Arial"/>
                <a:cs typeface="Arial"/>
              </a:rPr>
              <a:t> </a:t>
            </a:r>
            <a:r>
              <a:rPr sz="2500" spc="-5" dirty="0">
                <a:latin typeface="Arial"/>
                <a:cs typeface="Arial"/>
              </a:rPr>
              <a:t>society.</a:t>
            </a:r>
            <a:endParaRPr sz="2500">
              <a:latin typeface="Arial"/>
              <a:cs typeface="Arial"/>
            </a:endParaRPr>
          </a:p>
        </p:txBody>
      </p:sp>
      <p:sp>
        <p:nvSpPr>
          <p:cNvPr id="6" name="object 6"/>
          <p:cNvSpPr txBox="1"/>
          <p:nvPr/>
        </p:nvSpPr>
        <p:spPr>
          <a:xfrm>
            <a:off x="8417559" y="6463728"/>
            <a:ext cx="204470" cy="177800"/>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A8A8A"/>
                </a:solidFill>
                <a:latin typeface="Calibri"/>
                <a:cs typeface="Calibri"/>
              </a:rPr>
              <a:t>9</a:t>
            </a:fld>
            <a:endParaRPr sz="12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8064A2"/>
            </a:solidFill>
          </a:ln>
        </p:spPr>
        <p:txBody>
          <a:bodyPr wrap="square" lIns="0" tIns="0" rIns="0" bIns="0" rtlCol="0"/>
          <a:lstStyle/>
          <a:p>
            <a:endParaRPr/>
          </a:p>
        </p:txBody>
      </p:sp>
      <p:sp>
        <p:nvSpPr>
          <p:cNvPr id="4" name="object 4"/>
          <p:cNvSpPr txBox="1">
            <a:spLocks noGrp="1"/>
          </p:cNvSpPr>
          <p:nvPr>
            <p:ph type="title"/>
          </p:nvPr>
        </p:nvSpPr>
        <p:spPr>
          <a:xfrm>
            <a:off x="880363" y="630427"/>
            <a:ext cx="7485380" cy="361950"/>
          </a:xfrm>
          <a:prstGeom prst="rect">
            <a:avLst/>
          </a:prstGeom>
        </p:spPr>
        <p:txBody>
          <a:bodyPr vert="horz" wrap="square" lIns="0" tIns="13335" rIns="0" bIns="0" rtlCol="0">
            <a:spAutoFit/>
          </a:bodyPr>
          <a:lstStyle/>
          <a:p>
            <a:pPr marL="12700">
              <a:lnSpc>
                <a:spcPct val="100000"/>
              </a:lnSpc>
              <a:spcBef>
                <a:spcPts val="105"/>
              </a:spcBef>
            </a:pPr>
            <a:r>
              <a:rPr sz="2200" b="1" spc="-70" dirty="0">
                <a:latin typeface="Arial"/>
                <a:cs typeface="Arial"/>
              </a:rPr>
              <a:t>Two </a:t>
            </a:r>
            <a:r>
              <a:rPr sz="2200" b="1" spc="-100" dirty="0">
                <a:latin typeface="Arial"/>
                <a:cs typeface="Arial"/>
              </a:rPr>
              <a:t>primary </a:t>
            </a:r>
            <a:r>
              <a:rPr sz="2200" b="1" spc="-85" dirty="0">
                <a:latin typeface="Arial"/>
                <a:cs typeface="Arial"/>
              </a:rPr>
              <a:t>differences </a:t>
            </a:r>
            <a:r>
              <a:rPr sz="2200" b="1" spc="-60" dirty="0">
                <a:latin typeface="Arial"/>
                <a:cs typeface="Arial"/>
              </a:rPr>
              <a:t>between </a:t>
            </a:r>
            <a:r>
              <a:rPr sz="2200" b="1" spc="-40" dirty="0">
                <a:latin typeface="Arial"/>
                <a:cs typeface="Arial"/>
              </a:rPr>
              <a:t>Weber </a:t>
            </a:r>
            <a:r>
              <a:rPr sz="2200" b="1" spc="-70" dirty="0">
                <a:latin typeface="Arial"/>
                <a:cs typeface="Arial"/>
              </a:rPr>
              <a:t>and </a:t>
            </a:r>
            <a:r>
              <a:rPr sz="2200" b="1" spc="-45" dirty="0">
                <a:latin typeface="Arial"/>
                <a:cs typeface="Arial"/>
              </a:rPr>
              <a:t>Marx </a:t>
            </a:r>
            <a:r>
              <a:rPr sz="2200" b="1" spc="-114" dirty="0">
                <a:latin typeface="Arial"/>
                <a:cs typeface="Arial"/>
              </a:rPr>
              <a:t>on</a:t>
            </a:r>
            <a:r>
              <a:rPr sz="2200" b="1" spc="-15" dirty="0">
                <a:latin typeface="Arial"/>
                <a:cs typeface="Arial"/>
              </a:rPr>
              <a:t> </a:t>
            </a:r>
            <a:r>
              <a:rPr sz="2200" b="1" spc="-90" dirty="0">
                <a:latin typeface="Arial"/>
                <a:cs typeface="Arial"/>
              </a:rPr>
              <a:t>class:</a:t>
            </a:r>
            <a:endParaRPr sz="2200">
              <a:latin typeface="Arial"/>
              <a:cs typeface="Arial"/>
            </a:endParaRPr>
          </a:p>
        </p:txBody>
      </p:sp>
      <p:sp>
        <p:nvSpPr>
          <p:cNvPr id="5" name="object 5"/>
          <p:cNvSpPr txBox="1"/>
          <p:nvPr/>
        </p:nvSpPr>
        <p:spPr>
          <a:xfrm>
            <a:off x="880254" y="1435100"/>
            <a:ext cx="7719059" cy="4385945"/>
          </a:xfrm>
          <a:prstGeom prst="rect">
            <a:avLst/>
          </a:prstGeom>
        </p:spPr>
        <p:txBody>
          <a:bodyPr vert="horz" wrap="square" lIns="0" tIns="13335" rIns="0" bIns="0" rtlCol="0">
            <a:spAutoFit/>
          </a:bodyPr>
          <a:lstStyle/>
          <a:p>
            <a:pPr marL="12700" marR="5080">
              <a:lnSpc>
                <a:spcPct val="100000"/>
              </a:lnSpc>
              <a:spcBef>
                <a:spcPts val="105"/>
              </a:spcBef>
            </a:pPr>
            <a:r>
              <a:rPr sz="2200" dirty="0">
                <a:latin typeface="Arial"/>
                <a:cs typeface="Arial"/>
              </a:rPr>
              <a:t>The </a:t>
            </a:r>
            <a:r>
              <a:rPr sz="2200" spc="-5" dirty="0">
                <a:latin typeface="Arial"/>
                <a:cs typeface="Arial"/>
              </a:rPr>
              <a:t>first is in their conception </a:t>
            </a:r>
            <a:r>
              <a:rPr sz="2200" dirty="0">
                <a:latin typeface="Arial"/>
                <a:cs typeface="Arial"/>
              </a:rPr>
              <a:t>of the </a:t>
            </a:r>
            <a:r>
              <a:rPr sz="2200" spc="-5" dirty="0">
                <a:latin typeface="Arial"/>
                <a:cs typeface="Arial"/>
              </a:rPr>
              <a:t>economic class </a:t>
            </a:r>
            <a:r>
              <a:rPr sz="2200" dirty="0">
                <a:latin typeface="Arial"/>
                <a:cs typeface="Arial"/>
              </a:rPr>
              <a:t>structure  that </a:t>
            </a:r>
            <a:r>
              <a:rPr sz="2200" spc="-5" dirty="0">
                <a:latin typeface="Arial"/>
                <a:cs typeface="Arial"/>
              </a:rPr>
              <a:t>underlies class </a:t>
            </a:r>
            <a:r>
              <a:rPr sz="2200" dirty="0">
                <a:latin typeface="Arial"/>
                <a:cs typeface="Arial"/>
              </a:rPr>
              <a:t>movements. For Marx, </a:t>
            </a:r>
            <a:r>
              <a:rPr sz="2200" spc="-5" dirty="0">
                <a:latin typeface="Arial"/>
                <a:cs typeface="Arial"/>
              </a:rPr>
              <a:t>we </a:t>
            </a:r>
            <a:r>
              <a:rPr sz="2200" dirty="0">
                <a:latin typeface="Arial"/>
                <a:cs typeface="Arial"/>
              </a:rPr>
              <a:t>have seen, </a:t>
            </a:r>
            <a:r>
              <a:rPr sz="2200" spc="-5" dirty="0">
                <a:latin typeface="Arial"/>
                <a:cs typeface="Arial"/>
              </a:rPr>
              <a:t>this  </a:t>
            </a:r>
            <a:r>
              <a:rPr sz="2200" dirty="0">
                <a:latin typeface="Arial"/>
                <a:cs typeface="Arial"/>
              </a:rPr>
              <a:t>can </a:t>
            </a:r>
            <a:r>
              <a:rPr sz="2200" spc="-5" dirty="0">
                <a:latin typeface="Arial"/>
                <a:cs typeface="Arial"/>
              </a:rPr>
              <a:t>ultimately be </a:t>
            </a:r>
            <a:r>
              <a:rPr sz="2200" dirty="0">
                <a:latin typeface="Arial"/>
                <a:cs typeface="Arial"/>
              </a:rPr>
              <a:t>reduced </a:t>
            </a:r>
            <a:r>
              <a:rPr sz="2200" spc="0" dirty="0">
                <a:latin typeface="Arial"/>
                <a:cs typeface="Arial"/>
              </a:rPr>
              <a:t>to </a:t>
            </a:r>
            <a:r>
              <a:rPr sz="2200" dirty="0">
                <a:latin typeface="Arial"/>
                <a:cs typeface="Arial"/>
              </a:rPr>
              <a:t>a primary </a:t>
            </a:r>
            <a:r>
              <a:rPr sz="2200" spc="-5" dirty="0">
                <a:latin typeface="Arial"/>
                <a:cs typeface="Arial"/>
              </a:rPr>
              <a:t>opposition between the  exploited and </a:t>
            </a:r>
            <a:r>
              <a:rPr sz="2200" dirty="0">
                <a:latin typeface="Arial"/>
                <a:cs typeface="Arial"/>
              </a:rPr>
              <a:t>the </a:t>
            </a:r>
            <a:r>
              <a:rPr sz="2200" spc="-5" dirty="0">
                <a:latin typeface="Arial"/>
                <a:cs typeface="Arial"/>
              </a:rPr>
              <a:t>exploiters, </a:t>
            </a:r>
            <a:r>
              <a:rPr sz="2200" dirty="0">
                <a:latin typeface="Arial"/>
                <a:cs typeface="Arial"/>
              </a:rPr>
              <a:t>those </a:t>
            </a:r>
            <a:r>
              <a:rPr sz="2200" spc="-5" dirty="0">
                <a:latin typeface="Arial"/>
                <a:cs typeface="Arial"/>
              </a:rPr>
              <a:t>who labour and </a:t>
            </a:r>
            <a:r>
              <a:rPr sz="2200" dirty="0">
                <a:latin typeface="Arial"/>
                <a:cs typeface="Arial"/>
              </a:rPr>
              <a:t>those </a:t>
            </a:r>
            <a:r>
              <a:rPr sz="2200" spc="-10" dirty="0">
                <a:latin typeface="Arial"/>
                <a:cs typeface="Arial"/>
              </a:rPr>
              <a:t>who  live </a:t>
            </a:r>
            <a:r>
              <a:rPr sz="2200" dirty="0">
                <a:latin typeface="Arial"/>
                <a:cs typeface="Arial"/>
              </a:rPr>
              <a:t>off </a:t>
            </a:r>
            <a:r>
              <a:rPr sz="2200" spc="-5" dirty="0">
                <a:latin typeface="Arial"/>
                <a:cs typeface="Arial"/>
              </a:rPr>
              <a:t>their labour. </a:t>
            </a:r>
            <a:r>
              <a:rPr sz="2200" dirty="0">
                <a:latin typeface="Arial"/>
                <a:cs typeface="Arial"/>
              </a:rPr>
              <a:t>For Weber, </a:t>
            </a:r>
            <a:r>
              <a:rPr sz="2200" spc="-5" dirty="0">
                <a:latin typeface="Arial"/>
                <a:cs typeface="Arial"/>
              </a:rPr>
              <a:t>however, economic situation  is </a:t>
            </a:r>
            <a:r>
              <a:rPr sz="2200" dirty="0">
                <a:latin typeface="Arial"/>
                <a:cs typeface="Arial"/>
              </a:rPr>
              <a:t>not so much a </a:t>
            </a:r>
            <a:r>
              <a:rPr sz="2200" spc="-5" dirty="0">
                <a:latin typeface="Arial"/>
                <a:cs typeface="Arial"/>
              </a:rPr>
              <a:t>relationship as </a:t>
            </a:r>
            <a:r>
              <a:rPr sz="2200" dirty="0">
                <a:latin typeface="Arial"/>
                <a:cs typeface="Arial"/>
              </a:rPr>
              <a:t>a </a:t>
            </a:r>
            <a:r>
              <a:rPr sz="2200" spc="-5" dirty="0">
                <a:latin typeface="Arial"/>
                <a:cs typeface="Arial"/>
              </a:rPr>
              <a:t>given, which individuals  bring </a:t>
            </a:r>
            <a:r>
              <a:rPr sz="2200" spc="0" dirty="0">
                <a:latin typeface="Arial"/>
                <a:cs typeface="Arial"/>
              </a:rPr>
              <a:t>to </a:t>
            </a:r>
            <a:r>
              <a:rPr sz="2200" dirty="0">
                <a:latin typeface="Arial"/>
                <a:cs typeface="Arial"/>
              </a:rPr>
              <a:t>a market. </a:t>
            </a:r>
            <a:r>
              <a:rPr sz="2200" spc="-5" dirty="0">
                <a:latin typeface="Arial"/>
                <a:cs typeface="Arial"/>
              </a:rPr>
              <a:t>Schematically, we </a:t>
            </a:r>
            <a:r>
              <a:rPr sz="2200" dirty="0">
                <a:latin typeface="Arial"/>
                <a:cs typeface="Arial"/>
              </a:rPr>
              <a:t>can say that </a:t>
            </a:r>
            <a:r>
              <a:rPr sz="2200" spc="-5" dirty="0">
                <a:latin typeface="Arial"/>
                <a:cs typeface="Arial"/>
              </a:rPr>
              <a:t>individuals  bring their labour-power, </a:t>
            </a:r>
            <a:r>
              <a:rPr sz="2200" dirty="0">
                <a:latin typeface="Arial"/>
                <a:cs typeface="Arial"/>
              </a:rPr>
              <a:t>or </a:t>
            </a:r>
            <a:r>
              <a:rPr sz="2200" spc="-5" dirty="0">
                <a:latin typeface="Arial"/>
                <a:cs typeface="Arial"/>
              </a:rPr>
              <a:t>their skills, </a:t>
            </a:r>
            <a:r>
              <a:rPr sz="2200" dirty="0">
                <a:latin typeface="Arial"/>
                <a:cs typeface="Arial"/>
              </a:rPr>
              <a:t>or </a:t>
            </a:r>
            <a:r>
              <a:rPr sz="2200" spc="-5" dirty="0">
                <a:latin typeface="Arial"/>
                <a:cs typeface="Arial"/>
              </a:rPr>
              <a:t>their ownership of  </a:t>
            </a:r>
            <a:r>
              <a:rPr sz="2200" dirty="0">
                <a:latin typeface="Arial"/>
                <a:cs typeface="Arial"/>
              </a:rPr>
              <a:t>the </a:t>
            </a:r>
            <a:r>
              <a:rPr sz="2200" spc="-5" dirty="0">
                <a:latin typeface="Arial"/>
                <a:cs typeface="Arial"/>
              </a:rPr>
              <a:t>means </a:t>
            </a:r>
            <a:r>
              <a:rPr sz="2200" dirty="0">
                <a:latin typeface="Arial"/>
                <a:cs typeface="Arial"/>
              </a:rPr>
              <a:t>of </a:t>
            </a:r>
            <a:r>
              <a:rPr sz="2200" spc="-5" dirty="0">
                <a:latin typeface="Arial"/>
                <a:cs typeface="Arial"/>
              </a:rPr>
              <a:t>production </a:t>
            </a:r>
            <a:r>
              <a:rPr sz="2200" spc="0" dirty="0">
                <a:latin typeface="Arial"/>
                <a:cs typeface="Arial"/>
              </a:rPr>
              <a:t>to </a:t>
            </a:r>
            <a:r>
              <a:rPr sz="2200" dirty="0">
                <a:latin typeface="Arial"/>
                <a:cs typeface="Arial"/>
              </a:rPr>
              <a:t>a market; </a:t>
            </a:r>
            <a:r>
              <a:rPr sz="2200" spc="-5" dirty="0">
                <a:latin typeface="Arial"/>
                <a:cs typeface="Arial"/>
              </a:rPr>
              <a:t>and </a:t>
            </a:r>
            <a:r>
              <a:rPr sz="2200" spc="-10" dirty="0">
                <a:latin typeface="Arial"/>
                <a:cs typeface="Arial"/>
              </a:rPr>
              <a:t>it </a:t>
            </a:r>
            <a:r>
              <a:rPr sz="2200" spc="-5" dirty="0">
                <a:latin typeface="Arial"/>
                <a:cs typeface="Arial"/>
              </a:rPr>
              <a:t>is this </a:t>
            </a:r>
            <a:r>
              <a:rPr sz="2200" dirty="0">
                <a:latin typeface="Arial"/>
                <a:cs typeface="Arial"/>
              </a:rPr>
              <a:t>market  </a:t>
            </a:r>
            <a:r>
              <a:rPr sz="2200" spc="-5" dirty="0">
                <a:latin typeface="Arial"/>
                <a:cs typeface="Arial"/>
              </a:rPr>
              <a:t>situation, </a:t>
            </a:r>
            <a:r>
              <a:rPr sz="2200" dirty="0">
                <a:latin typeface="Arial"/>
                <a:cs typeface="Arial"/>
              </a:rPr>
              <a:t>for Weber, that generates the </a:t>
            </a:r>
            <a:r>
              <a:rPr sz="2200" b="1" spc="-120" dirty="0">
                <a:latin typeface="Arial"/>
                <a:cs typeface="Arial"/>
              </a:rPr>
              <a:t>“life-chances” </a:t>
            </a:r>
            <a:r>
              <a:rPr sz="2200" dirty="0">
                <a:latin typeface="Arial"/>
                <a:cs typeface="Arial"/>
              </a:rPr>
              <a:t>of </a:t>
            </a:r>
            <a:r>
              <a:rPr sz="2200" spc="-5" dirty="0">
                <a:latin typeface="Arial"/>
                <a:cs typeface="Arial"/>
              </a:rPr>
              <a:t>each  individual. </a:t>
            </a:r>
            <a:r>
              <a:rPr sz="2200" spc="0" dirty="0">
                <a:latin typeface="Arial"/>
                <a:cs typeface="Arial"/>
              </a:rPr>
              <a:t>In </a:t>
            </a:r>
            <a:r>
              <a:rPr sz="2200" dirty="0">
                <a:latin typeface="Arial"/>
                <a:cs typeface="Arial"/>
              </a:rPr>
              <a:t>other </a:t>
            </a:r>
            <a:r>
              <a:rPr sz="2200" spc="-5" dirty="0">
                <a:latin typeface="Arial"/>
                <a:cs typeface="Arial"/>
              </a:rPr>
              <a:t>words, Weber’s economic classes </a:t>
            </a:r>
            <a:r>
              <a:rPr sz="2200" dirty="0">
                <a:latin typeface="Arial"/>
                <a:cs typeface="Arial"/>
              </a:rPr>
              <a:t>are  more </a:t>
            </a:r>
            <a:r>
              <a:rPr sz="2200" spc="-5" dirty="0">
                <a:latin typeface="Arial"/>
                <a:cs typeface="Arial"/>
              </a:rPr>
              <a:t>heterogeneous and </a:t>
            </a:r>
            <a:r>
              <a:rPr sz="2200" spc="-10" dirty="0">
                <a:latin typeface="Arial"/>
                <a:cs typeface="Arial"/>
              </a:rPr>
              <a:t>less </a:t>
            </a:r>
            <a:r>
              <a:rPr sz="2200" spc="-5" dirty="0">
                <a:latin typeface="Arial"/>
                <a:cs typeface="Arial"/>
              </a:rPr>
              <a:t>interactive </a:t>
            </a:r>
            <a:r>
              <a:rPr sz="2200" dirty="0">
                <a:latin typeface="Arial"/>
                <a:cs typeface="Arial"/>
              </a:rPr>
              <a:t>than Marx’s; </a:t>
            </a:r>
            <a:r>
              <a:rPr sz="2200" spc="-5" dirty="0">
                <a:latin typeface="Arial"/>
                <a:cs typeface="Arial"/>
              </a:rPr>
              <a:t>this  conception, </a:t>
            </a:r>
            <a:r>
              <a:rPr sz="2200" dirty="0">
                <a:latin typeface="Arial"/>
                <a:cs typeface="Arial"/>
              </a:rPr>
              <a:t>at </a:t>
            </a:r>
            <a:r>
              <a:rPr sz="2200" spc="-5" dirty="0">
                <a:latin typeface="Arial"/>
                <a:cs typeface="Arial"/>
              </a:rPr>
              <a:t>least, </a:t>
            </a:r>
            <a:r>
              <a:rPr sz="2200" dirty="0">
                <a:latin typeface="Arial"/>
                <a:cs typeface="Arial"/>
              </a:rPr>
              <a:t>cannot </a:t>
            </a:r>
            <a:r>
              <a:rPr sz="2200" spc="-5" dirty="0">
                <a:latin typeface="Arial"/>
                <a:cs typeface="Arial"/>
              </a:rPr>
              <a:t>be said </a:t>
            </a:r>
            <a:r>
              <a:rPr sz="2200" spc="0" dirty="0">
                <a:latin typeface="Arial"/>
                <a:cs typeface="Arial"/>
              </a:rPr>
              <a:t>to </a:t>
            </a:r>
            <a:r>
              <a:rPr sz="2200" spc="-5" dirty="0">
                <a:latin typeface="Arial"/>
                <a:cs typeface="Arial"/>
              </a:rPr>
              <a:t>be</a:t>
            </a:r>
            <a:r>
              <a:rPr sz="2200" spc="-30" dirty="0">
                <a:latin typeface="Arial"/>
                <a:cs typeface="Arial"/>
              </a:rPr>
              <a:t> </a:t>
            </a:r>
            <a:r>
              <a:rPr sz="2200" spc="-5" dirty="0">
                <a:latin typeface="Arial"/>
                <a:cs typeface="Arial"/>
              </a:rPr>
              <a:t>holistic.</a:t>
            </a:r>
            <a:endParaRPr sz="2200">
              <a:latin typeface="Arial"/>
              <a:cs typeface="Arial"/>
            </a:endParaRPr>
          </a:p>
        </p:txBody>
      </p:sp>
      <p:sp>
        <p:nvSpPr>
          <p:cNvPr id="6" name="object 6"/>
          <p:cNvSpPr txBox="1"/>
          <p:nvPr/>
        </p:nvSpPr>
        <p:spPr>
          <a:xfrm>
            <a:off x="7317740" y="6403980"/>
            <a:ext cx="1290320" cy="365125"/>
          </a:xfrm>
          <a:prstGeom prst="rect">
            <a:avLst/>
          </a:prstGeom>
        </p:spPr>
        <p:txBody>
          <a:bodyPr vert="horz" wrap="square" lIns="0" tIns="34290" rIns="0" bIns="0" rtlCol="0">
            <a:spAutoFit/>
          </a:bodyPr>
          <a:lstStyle/>
          <a:p>
            <a:pPr marR="5080" algn="r">
              <a:lnSpc>
                <a:spcPct val="100000"/>
              </a:lnSpc>
              <a:spcBef>
                <a:spcPts val="270"/>
              </a:spcBef>
            </a:pPr>
            <a:r>
              <a:rPr sz="1200" spc="-10" dirty="0">
                <a:solidFill>
                  <a:srgbClr val="8A8A8A"/>
                </a:solidFill>
                <a:latin typeface="Calibri"/>
                <a:cs typeface="Calibri"/>
              </a:rPr>
              <a:t>90</a:t>
            </a:r>
            <a:endParaRPr sz="1200">
              <a:latin typeface="Calibri"/>
              <a:cs typeface="Calibri"/>
            </a:endParaRPr>
          </a:p>
          <a:p>
            <a:pPr marL="12700">
              <a:lnSpc>
                <a:spcPct val="100000"/>
              </a:lnSpc>
              <a:spcBef>
                <a:spcPts val="105"/>
              </a:spcBef>
            </a:pPr>
            <a:r>
              <a:rPr sz="800" spc="-10" dirty="0">
                <a:latin typeface="Calibri"/>
                <a:cs typeface="Calibri"/>
              </a:rPr>
              <a:t>Image courtesy:</a:t>
            </a:r>
            <a:r>
              <a:rPr sz="800" spc="25" dirty="0">
                <a:latin typeface="Calibri"/>
                <a:cs typeface="Calibri"/>
              </a:rPr>
              <a:t> </a:t>
            </a:r>
            <a:r>
              <a:rPr sz="800" spc="-10" dirty="0">
                <a:latin typeface="Calibri"/>
                <a:cs typeface="Calibri"/>
              </a:rPr>
              <a:t>vrlab.epfl.ch</a:t>
            </a:r>
            <a:endParaRPr sz="80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52400"/>
            <a:ext cx="8610600" cy="6400800"/>
          </a:xfrm>
          <a:custGeom>
            <a:avLst/>
            <a:gdLst/>
            <a:ahLst/>
            <a:cxnLst/>
            <a:rect l="l" t="t" r="r" b="b"/>
            <a:pathLst>
              <a:path w="8610600" h="6400800">
                <a:moveTo>
                  <a:pt x="0" y="0"/>
                </a:moveTo>
                <a:lnTo>
                  <a:pt x="8610600" y="0"/>
                </a:lnTo>
                <a:lnTo>
                  <a:pt x="86106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228600" y="152400"/>
            <a:ext cx="8610600" cy="6400800"/>
          </a:xfrm>
          <a:custGeom>
            <a:avLst/>
            <a:gdLst/>
            <a:ahLst/>
            <a:cxnLst/>
            <a:rect l="l" t="t" r="r" b="b"/>
            <a:pathLst>
              <a:path w="8610600" h="6400800">
                <a:moveTo>
                  <a:pt x="0" y="0"/>
                </a:moveTo>
                <a:lnTo>
                  <a:pt x="8610600" y="0"/>
                </a:lnTo>
                <a:lnTo>
                  <a:pt x="8610600" y="6400800"/>
                </a:lnTo>
                <a:lnTo>
                  <a:pt x="0" y="6400800"/>
                </a:lnTo>
                <a:lnTo>
                  <a:pt x="0" y="0"/>
                </a:lnTo>
                <a:close/>
              </a:path>
            </a:pathLst>
          </a:custGeom>
          <a:ln w="25400">
            <a:solidFill>
              <a:srgbClr val="9BBB59"/>
            </a:solidFill>
          </a:ln>
        </p:spPr>
        <p:txBody>
          <a:bodyPr wrap="square" lIns="0" tIns="0" rIns="0" bIns="0" rtlCol="0"/>
          <a:lstStyle/>
          <a:p>
            <a:endParaRPr/>
          </a:p>
        </p:txBody>
      </p:sp>
      <p:sp>
        <p:nvSpPr>
          <p:cNvPr id="4" name="object 4"/>
          <p:cNvSpPr txBox="1"/>
          <p:nvPr/>
        </p:nvSpPr>
        <p:spPr>
          <a:xfrm>
            <a:off x="307340" y="478027"/>
            <a:ext cx="8431530" cy="5436870"/>
          </a:xfrm>
          <a:prstGeom prst="rect">
            <a:avLst/>
          </a:prstGeom>
        </p:spPr>
        <p:txBody>
          <a:bodyPr vert="horz" wrap="square" lIns="0" tIns="85725" rIns="0" bIns="0" rtlCol="0">
            <a:spAutoFit/>
          </a:bodyPr>
          <a:lstStyle/>
          <a:p>
            <a:pPr marL="356870" marR="570230" indent="-344170">
              <a:lnSpc>
                <a:spcPts val="2400"/>
              </a:lnSpc>
              <a:spcBef>
                <a:spcPts val="675"/>
              </a:spcBef>
              <a:buFont typeface="Arial"/>
              <a:buChar char="•"/>
              <a:tabLst>
                <a:tab pos="356870" algn="l"/>
                <a:tab pos="357505" algn="l"/>
              </a:tabLst>
            </a:pPr>
            <a:r>
              <a:rPr sz="2500" spc="-5" dirty="0">
                <a:latin typeface="Arial"/>
                <a:cs typeface="Arial"/>
              </a:rPr>
              <a:t>The other major difference which Weber brings to his  analysis of social movements is the concept of</a:t>
            </a:r>
            <a:r>
              <a:rPr sz="2500" spc="25" dirty="0">
                <a:latin typeface="Arial"/>
                <a:cs typeface="Arial"/>
              </a:rPr>
              <a:t> </a:t>
            </a:r>
            <a:r>
              <a:rPr sz="2500" b="1" spc="-80" dirty="0">
                <a:latin typeface="Arial"/>
                <a:cs typeface="Arial"/>
              </a:rPr>
              <a:t>Social</a:t>
            </a:r>
            <a:endParaRPr sz="2500">
              <a:latin typeface="Arial"/>
              <a:cs typeface="Arial"/>
            </a:endParaRPr>
          </a:p>
          <a:p>
            <a:pPr marL="356870">
              <a:lnSpc>
                <a:spcPts val="2120"/>
              </a:lnSpc>
            </a:pPr>
            <a:r>
              <a:rPr sz="2500" b="1" spc="-85" dirty="0">
                <a:latin typeface="Arial"/>
                <a:cs typeface="Arial"/>
              </a:rPr>
              <a:t>Closure</a:t>
            </a:r>
            <a:r>
              <a:rPr sz="2500" spc="-85" dirty="0">
                <a:latin typeface="Arial"/>
                <a:cs typeface="Arial"/>
              </a:rPr>
              <a:t>. </a:t>
            </a:r>
            <a:r>
              <a:rPr sz="2500" spc="-5" dirty="0">
                <a:latin typeface="Arial"/>
                <a:cs typeface="Arial"/>
              </a:rPr>
              <a:t>Weber treats social closure as a</a:t>
            </a:r>
            <a:r>
              <a:rPr sz="2500" spc="40" dirty="0">
                <a:latin typeface="Arial"/>
                <a:cs typeface="Arial"/>
              </a:rPr>
              <a:t> </a:t>
            </a:r>
            <a:r>
              <a:rPr sz="2500" spc="-5" dirty="0">
                <a:latin typeface="Arial"/>
                <a:cs typeface="Arial"/>
              </a:rPr>
              <a:t>process</a:t>
            </a:r>
            <a:endParaRPr sz="2500">
              <a:latin typeface="Arial"/>
              <a:cs typeface="Arial"/>
            </a:endParaRPr>
          </a:p>
          <a:p>
            <a:pPr marL="356870" marR="5080">
              <a:lnSpc>
                <a:spcPts val="2400"/>
              </a:lnSpc>
              <a:spcBef>
                <a:spcPts val="280"/>
              </a:spcBef>
            </a:pPr>
            <a:r>
              <a:rPr sz="2500" spc="-5" dirty="0">
                <a:latin typeface="Arial"/>
                <a:cs typeface="Arial"/>
              </a:rPr>
              <a:t>whereby groups aim at restricting access to particularly  desirable things </a:t>
            </a:r>
            <a:r>
              <a:rPr sz="2500" spc="-145" dirty="0">
                <a:latin typeface="Arial"/>
                <a:cs typeface="Arial"/>
              </a:rPr>
              <a:t>– </a:t>
            </a:r>
            <a:r>
              <a:rPr sz="2500" spc="-5" dirty="0">
                <a:latin typeface="Arial"/>
                <a:cs typeface="Arial"/>
              </a:rPr>
              <a:t>occupations, goods, status or</a:t>
            </a:r>
            <a:r>
              <a:rPr sz="2500" spc="100" dirty="0">
                <a:latin typeface="Arial"/>
                <a:cs typeface="Arial"/>
              </a:rPr>
              <a:t> </a:t>
            </a:r>
            <a:r>
              <a:rPr sz="2500" spc="-5" dirty="0">
                <a:latin typeface="Arial"/>
                <a:cs typeface="Arial"/>
              </a:rPr>
              <a:t>whatever</a:t>
            </a:r>
            <a:endParaRPr sz="2500">
              <a:latin typeface="Arial"/>
              <a:cs typeface="Arial"/>
            </a:endParaRPr>
          </a:p>
          <a:p>
            <a:pPr marL="356870">
              <a:lnSpc>
                <a:spcPts val="2420"/>
              </a:lnSpc>
            </a:pPr>
            <a:r>
              <a:rPr sz="2500" spc="-145" dirty="0">
                <a:latin typeface="Arial"/>
                <a:cs typeface="Arial"/>
              </a:rPr>
              <a:t>– </a:t>
            </a:r>
            <a:r>
              <a:rPr sz="2500" spc="-5" dirty="0">
                <a:latin typeface="Arial"/>
                <a:cs typeface="Arial"/>
              </a:rPr>
              <a:t>to</a:t>
            </a:r>
            <a:r>
              <a:rPr sz="2500" spc="114" dirty="0">
                <a:latin typeface="Arial"/>
                <a:cs typeface="Arial"/>
              </a:rPr>
              <a:t> </a:t>
            </a:r>
            <a:r>
              <a:rPr sz="2500" spc="-5" dirty="0">
                <a:latin typeface="Arial"/>
                <a:cs typeface="Arial"/>
              </a:rPr>
              <a:t>themselves.</a:t>
            </a:r>
            <a:endParaRPr sz="2500">
              <a:latin typeface="Arial"/>
              <a:cs typeface="Arial"/>
            </a:endParaRPr>
          </a:p>
          <a:p>
            <a:pPr>
              <a:lnSpc>
                <a:spcPct val="100000"/>
              </a:lnSpc>
              <a:spcBef>
                <a:spcPts val="10"/>
              </a:spcBef>
            </a:pPr>
            <a:endParaRPr sz="3100">
              <a:latin typeface="Times New Roman"/>
              <a:cs typeface="Times New Roman"/>
            </a:endParaRPr>
          </a:p>
          <a:p>
            <a:pPr marL="356870" marR="18415" indent="-344170">
              <a:lnSpc>
                <a:spcPts val="2400"/>
              </a:lnSpc>
              <a:buChar char="•"/>
              <a:tabLst>
                <a:tab pos="356870" algn="l"/>
                <a:tab pos="357505" algn="l"/>
              </a:tabLst>
            </a:pPr>
            <a:r>
              <a:rPr sz="2500" spc="-5" dirty="0">
                <a:latin typeface="Arial"/>
                <a:cs typeface="Arial"/>
              </a:rPr>
              <a:t>Much of Weber’s writing deals with the extent to which  successful collective action results in this kind of social  closure for the sake of exercising a monopoly on  something: in recent years neo-Weberians such as Frank  </a:t>
            </a:r>
            <a:r>
              <a:rPr sz="2500" spc="-10" dirty="0">
                <a:latin typeface="Arial"/>
                <a:cs typeface="Arial"/>
              </a:rPr>
              <a:t>Parkin </a:t>
            </a:r>
            <a:r>
              <a:rPr sz="2500" spc="-5" dirty="0">
                <a:latin typeface="Arial"/>
                <a:cs typeface="Arial"/>
              </a:rPr>
              <a:t>have argued that access to political power itself is  such a good, and that a major aim of collective action is  to move from an “outsider” status of exclusion to an  “insider” status where the group enjoys a monopoly of  influence on political power on the issues that are  important to</a:t>
            </a:r>
            <a:r>
              <a:rPr sz="2500" spc="-20" dirty="0">
                <a:latin typeface="Arial"/>
                <a:cs typeface="Arial"/>
              </a:rPr>
              <a:t> </a:t>
            </a:r>
            <a:r>
              <a:rPr sz="2500" spc="-5" dirty="0">
                <a:latin typeface="Arial"/>
                <a:cs typeface="Arial"/>
              </a:rPr>
              <a:t>it.</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91</a:t>
            </a:fld>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55346"/>
            <a:ext cx="8458200" cy="4380865"/>
          </a:xfrm>
          <a:custGeom>
            <a:avLst/>
            <a:gdLst/>
            <a:ahLst/>
            <a:cxnLst/>
            <a:rect l="l" t="t" r="r" b="b"/>
            <a:pathLst>
              <a:path w="8458200" h="4380865">
                <a:moveTo>
                  <a:pt x="0" y="0"/>
                </a:moveTo>
                <a:lnTo>
                  <a:pt x="8458200" y="0"/>
                </a:lnTo>
                <a:lnTo>
                  <a:pt x="8458200" y="4380560"/>
                </a:lnTo>
                <a:lnTo>
                  <a:pt x="0" y="438056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255346"/>
            <a:ext cx="8458200" cy="4380865"/>
          </a:xfrm>
          <a:custGeom>
            <a:avLst/>
            <a:gdLst/>
            <a:ahLst/>
            <a:cxnLst/>
            <a:rect l="l" t="t" r="r" b="b"/>
            <a:pathLst>
              <a:path w="8458200" h="4380865">
                <a:moveTo>
                  <a:pt x="0" y="0"/>
                </a:moveTo>
                <a:lnTo>
                  <a:pt x="8458200" y="0"/>
                </a:lnTo>
                <a:lnTo>
                  <a:pt x="8458200" y="4380560"/>
                </a:lnTo>
                <a:lnTo>
                  <a:pt x="0" y="4380560"/>
                </a:lnTo>
                <a:lnTo>
                  <a:pt x="0" y="0"/>
                </a:lnTo>
                <a:close/>
              </a:path>
            </a:pathLst>
          </a:custGeom>
          <a:ln w="25400">
            <a:solidFill>
              <a:srgbClr val="4F81BD"/>
            </a:solidFill>
          </a:ln>
        </p:spPr>
        <p:txBody>
          <a:bodyPr wrap="square" lIns="0" tIns="0" rIns="0" bIns="0" rtlCol="0"/>
          <a:lstStyle/>
          <a:p>
            <a:endParaRPr/>
          </a:p>
        </p:txBody>
      </p:sp>
      <p:sp>
        <p:nvSpPr>
          <p:cNvPr id="4" name="object 4"/>
          <p:cNvSpPr/>
          <p:nvPr/>
        </p:nvSpPr>
        <p:spPr>
          <a:xfrm>
            <a:off x="509016" y="91439"/>
            <a:ext cx="2112263" cy="5852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2563" y="289486"/>
            <a:ext cx="1617319" cy="34711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83538" y="952828"/>
            <a:ext cx="8268334" cy="3463925"/>
          </a:xfrm>
          <a:prstGeom prst="rect">
            <a:avLst/>
          </a:prstGeom>
        </p:spPr>
        <p:txBody>
          <a:bodyPr vert="horz" wrap="square" lIns="0" tIns="12700" rIns="0" bIns="0" rtlCol="0">
            <a:spAutoFit/>
          </a:bodyPr>
          <a:lstStyle/>
          <a:p>
            <a:pPr marL="356870" indent="-344170">
              <a:lnSpc>
                <a:spcPts val="2590"/>
              </a:lnSpc>
              <a:spcBef>
                <a:spcPts val="100"/>
              </a:spcBef>
              <a:buFont typeface="Arial"/>
              <a:buChar char="•"/>
              <a:tabLst>
                <a:tab pos="356870" algn="l"/>
                <a:tab pos="357505" algn="l"/>
              </a:tabLst>
            </a:pPr>
            <a:r>
              <a:rPr sz="2400" spc="-5" dirty="0">
                <a:latin typeface="Arial"/>
                <a:cs typeface="Arial"/>
              </a:rPr>
              <a:t>Weber’s analysis </a:t>
            </a:r>
            <a:r>
              <a:rPr sz="2400" dirty="0">
                <a:latin typeface="Arial"/>
                <a:cs typeface="Arial"/>
              </a:rPr>
              <a:t>of </a:t>
            </a:r>
            <a:r>
              <a:rPr sz="2400" spc="-5" dirty="0">
                <a:latin typeface="Arial"/>
                <a:cs typeface="Arial"/>
              </a:rPr>
              <a:t>modernity </a:t>
            </a:r>
            <a:r>
              <a:rPr sz="2400" dirty="0">
                <a:latin typeface="Arial"/>
                <a:cs typeface="Arial"/>
              </a:rPr>
              <a:t>as </a:t>
            </a:r>
            <a:r>
              <a:rPr sz="2400" spc="-5" dirty="0">
                <a:latin typeface="Arial"/>
                <a:cs typeface="Arial"/>
              </a:rPr>
              <a:t>rationalisation</a:t>
            </a:r>
            <a:r>
              <a:rPr sz="2400" spc="-30" dirty="0">
                <a:latin typeface="Arial"/>
                <a:cs typeface="Arial"/>
              </a:rPr>
              <a:t> </a:t>
            </a:r>
            <a:r>
              <a:rPr sz="2400" spc="-5" dirty="0">
                <a:latin typeface="Arial"/>
                <a:cs typeface="Arial"/>
              </a:rPr>
              <a:t>starts</a:t>
            </a:r>
            <a:endParaRPr sz="2400">
              <a:latin typeface="Arial"/>
              <a:cs typeface="Arial"/>
            </a:endParaRPr>
          </a:p>
          <a:p>
            <a:pPr marL="356870" marR="514984">
              <a:lnSpc>
                <a:spcPts val="2300"/>
              </a:lnSpc>
              <a:spcBef>
                <a:spcPts val="270"/>
              </a:spcBef>
            </a:pPr>
            <a:r>
              <a:rPr sz="2400" spc="-5" dirty="0">
                <a:latin typeface="Arial"/>
                <a:cs typeface="Arial"/>
              </a:rPr>
              <a:t>from </a:t>
            </a:r>
            <a:r>
              <a:rPr sz="2400" dirty="0">
                <a:latin typeface="Arial"/>
                <a:cs typeface="Arial"/>
              </a:rPr>
              <a:t>an </a:t>
            </a:r>
            <a:r>
              <a:rPr sz="2400" spc="-5" dirty="0">
                <a:latin typeface="Arial"/>
                <a:cs typeface="Arial"/>
              </a:rPr>
              <a:t>individualist point </a:t>
            </a:r>
            <a:r>
              <a:rPr sz="2400" dirty="0">
                <a:latin typeface="Arial"/>
                <a:cs typeface="Arial"/>
              </a:rPr>
              <a:t>of </a:t>
            </a:r>
            <a:r>
              <a:rPr sz="2400" spc="-5" dirty="0">
                <a:latin typeface="Arial"/>
                <a:cs typeface="Arial"/>
              </a:rPr>
              <a:t>view </a:t>
            </a:r>
            <a:r>
              <a:rPr sz="2400" dirty="0">
                <a:latin typeface="Arial"/>
                <a:cs typeface="Arial"/>
              </a:rPr>
              <a:t>but tends </a:t>
            </a:r>
            <a:r>
              <a:rPr sz="2400" spc="-5" dirty="0">
                <a:latin typeface="Arial"/>
                <a:cs typeface="Arial"/>
              </a:rPr>
              <a:t>towards </a:t>
            </a:r>
            <a:r>
              <a:rPr sz="2400" dirty="0">
                <a:latin typeface="Arial"/>
                <a:cs typeface="Arial"/>
              </a:rPr>
              <a:t>a  </a:t>
            </a:r>
            <a:r>
              <a:rPr sz="2400" spc="-5" dirty="0">
                <a:latin typeface="Arial"/>
                <a:cs typeface="Arial"/>
              </a:rPr>
              <a:t>holistic </a:t>
            </a:r>
            <a:r>
              <a:rPr sz="2400" dirty="0">
                <a:latin typeface="Arial"/>
                <a:cs typeface="Arial"/>
              </a:rPr>
              <a:t>one, </a:t>
            </a:r>
            <a:r>
              <a:rPr sz="2400" spc="-5" dirty="0">
                <a:latin typeface="Arial"/>
                <a:cs typeface="Arial"/>
              </a:rPr>
              <a:t>which is, </a:t>
            </a:r>
            <a:r>
              <a:rPr sz="2400" dirty="0">
                <a:latin typeface="Arial"/>
                <a:cs typeface="Arial"/>
              </a:rPr>
              <a:t>to a </a:t>
            </a:r>
            <a:r>
              <a:rPr sz="2400" spc="-5" dirty="0">
                <a:latin typeface="Arial"/>
                <a:cs typeface="Arial"/>
              </a:rPr>
              <a:t>certain extent inherent in </a:t>
            </a:r>
            <a:r>
              <a:rPr sz="2400" dirty="0">
                <a:latin typeface="Arial"/>
                <a:cs typeface="Arial"/>
              </a:rPr>
              <a:t>the  </a:t>
            </a:r>
            <a:r>
              <a:rPr sz="2400" spc="-5" dirty="0">
                <a:latin typeface="Arial"/>
                <a:cs typeface="Arial"/>
              </a:rPr>
              <a:t>idea </a:t>
            </a:r>
            <a:r>
              <a:rPr sz="2400" dirty="0">
                <a:latin typeface="Arial"/>
                <a:cs typeface="Arial"/>
              </a:rPr>
              <a:t>of </a:t>
            </a:r>
            <a:r>
              <a:rPr sz="2400" spc="-5" dirty="0">
                <a:latin typeface="Arial"/>
                <a:cs typeface="Arial"/>
              </a:rPr>
              <a:t>“the</a:t>
            </a:r>
            <a:r>
              <a:rPr sz="2400" spc="-60" dirty="0">
                <a:latin typeface="Arial"/>
                <a:cs typeface="Arial"/>
              </a:rPr>
              <a:t> </a:t>
            </a:r>
            <a:r>
              <a:rPr sz="2400" spc="-5" dirty="0">
                <a:latin typeface="Arial"/>
                <a:cs typeface="Arial"/>
              </a:rPr>
              <a:t>social”.</a:t>
            </a:r>
            <a:endParaRPr sz="2400">
              <a:latin typeface="Arial"/>
              <a:cs typeface="Arial"/>
            </a:endParaRPr>
          </a:p>
          <a:p>
            <a:pPr>
              <a:lnSpc>
                <a:spcPct val="100000"/>
              </a:lnSpc>
              <a:spcBef>
                <a:spcPts val="20"/>
              </a:spcBef>
            </a:pPr>
            <a:endParaRPr sz="2500">
              <a:latin typeface="Times New Roman"/>
              <a:cs typeface="Times New Roman"/>
            </a:endParaRPr>
          </a:p>
          <a:p>
            <a:pPr marL="356870" indent="-344170">
              <a:lnSpc>
                <a:spcPts val="2590"/>
              </a:lnSpc>
              <a:buChar char="•"/>
              <a:tabLst>
                <a:tab pos="356870" algn="l"/>
                <a:tab pos="357505" algn="l"/>
              </a:tabLst>
            </a:pPr>
            <a:r>
              <a:rPr sz="2400" spc="-5" dirty="0">
                <a:latin typeface="Arial"/>
                <a:cs typeface="Arial"/>
              </a:rPr>
              <a:t>Weber’s concept </a:t>
            </a:r>
            <a:r>
              <a:rPr sz="2400" dirty="0">
                <a:latin typeface="Arial"/>
                <a:cs typeface="Arial"/>
              </a:rPr>
              <a:t>of </a:t>
            </a:r>
            <a:r>
              <a:rPr sz="2400" spc="-5" dirty="0">
                <a:latin typeface="Arial"/>
                <a:cs typeface="Arial"/>
              </a:rPr>
              <a:t>social movements emphasises</a:t>
            </a:r>
            <a:r>
              <a:rPr sz="2400" spc="-50" dirty="0">
                <a:latin typeface="Arial"/>
                <a:cs typeface="Arial"/>
              </a:rPr>
              <a:t> </a:t>
            </a:r>
            <a:r>
              <a:rPr sz="2400" spc="-5" dirty="0">
                <a:latin typeface="Arial"/>
                <a:cs typeface="Arial"/>
              </a:rPr>
              <a:t>their</a:t>
            </a:r>
            <a:endParaRPr sz="2400">
              <a:latin typeface="Arial"/>
              <a:cs typeface="Arial"/>
            </a:endParaRPr>
          </a:p>
          <a:p>
            <a:pPr marL="356870" marR="5080">
              <a:lnSpc>
                <a:spcPts val="2300"/>
              </a:lnSpc>
              <a:spcBef>
                <a:spcPts val="265"/>
              </a:spcBef>
            </a:pPr>
            <a:r>
              <a:rPr sz="2400" spc="-5" dirty="0">
                <a:latin typeface="Arial"/>
                <a:cs typeface="Arial"/>
              </a:rPr>
              <a:t>partial character, </a:t>
            </a:r>
            <a:r>
              <a:rPr sz="2400" dirty="0">
                <a:latin typeface="Arial"/>
                <a:cs typeface="Arial"/>
              </a:rPr>
              <a:t>but </a:t>
            </a:r>
            <a:r>
              <a:rPr sz="2400" spc="-5" dirty="0">
                <a:latin typeface="Arial"/>
                <a:cs typeface="Arial"/>
              </a:rPr>
              <a:t>Weber is always concerned </a:t>
            </a:r>
            <a:r>
              <a:rPr sz="2400" dirty="0">
                <a:latin typeface="Arial"/>
                <a:cs typeface="Arial"/>
              </a:rPr>
              <a:t>to  </a:t>
            </a:r>
            <a:r>
              <a:rPr sz="2400" spc="-5" dirty="0">
                <a:latin typeface="Arial"/>
                <a:cs typeface="Arial"/>
              </a:rPr>
              <a:t>emphasise </a:t>
            </a:r>
            <a:r>
              <a:rPr sz="2400" dirty="0">
                <a:latin typeface="Arial"/>
                <a:cs typeface="Arial"/>
              </a:rPr>
              <a:t>that </a:t>
            </a:r>
            <a:r>
              <a:rPr sz="2400" spc="-5" dirty="0">
                <a:latin typeface="Arial"/>
                <a:cs typeface="Arial"/>
              </a:rPr>
              <a:t>collective action is also </a:t>
            </a:r>
            <a:r>
              <a:rPr sz="2400" dirty="0">
                <a:latin typeface="Arial"/>
                <a:cs typeface="Arial"/>
              </a:rPr>
              <a:t>a </a:t>
            </a:r>
            <a:r>
              <a:rPr sz="2400" spc="-5" dirty="0">
                <a:latin typeface="Arial"/>
                <a:cs typeface="Arial"/>
              </a:rPr>
              <a:t>feature </a:t>
            </a:r>
            <a:r>
              <a:rPr sz="2400" dirty="0">
                <a:latin typeface="Arial"/>
                <a:cs typeface="Arial"/>
              </a:rPr>
              <a:t>of  </a:t>
            </a:r>
            <a:r>
              <a:rPr sz="2400" spc="-5" dirty="0">
                <a:latin typeface="Arial"/>
                <a:cs typeface="Arial"/>
              </a:rPr>
              <a:t>dominant groups, </a:t>
            </a:r>
            <a:r>
              <a:rPr sz="2400" dirty="0">
                <a:latin typeface="Arial"/>
                <a:cs typeface="Arial"/>
              </a:rPr>
              <a:t>not </a:t>
            </a:r>
            <a:r>
              <a:rPr sz="2400" spc="-5" dirty="0">
                <a:latin typeface="Arial"/>
                <a:cs typeface="Arial"/>
              </a:rPr>
              <a:t>just </a:t>
            </a:r>
            <a:r>
              <a:rPr sz="2400" dirty="0">
                <a:latin typeface="Arial"/>
                <a:cs typeface="Arial"/>
              </a:rPr>
              <a:t>of </a:t>
            </a:r>
            <a:r>
              <a:rPr sz="2400" spc="-5" dirty="0">
                <a:latin typeface="Arial"/>
                <a:cs typeface="Arial"/>
              </a:rPr>
              <a:t>subordinate </a:t>
            </a:r>
            <a:r>
              <a:rPr sz="2400" dirty="0">
                <a:latin typeface="Arial"/>
                <a:cs typeface="Arial"/>
              </a:rPr>
              <a:t>ones; and he  </a:t>
            </a:r>
            <a:r>
              <a:rPr sz="2400" spc="-5" dirty="0">
                <a:latin typeface="Arial"/>
                <a:cs typeface="Arial"/>
              </a:rPr>
              <a:t>offers </a:t>
            </a:r>
            <a:r>
              <a:rPr sz="2400" dirty="0">
                <a:latin typeface="Arial"/>
                <a:cs typeface="Arial"/>
              </a:rPr>
              <a:t>us a </a:t>
            </a:r>
            <a:r>
              <a:rPr sz="2400" spc="-5" dirty="0">
                <a:latin typeface="Arial"/>
                <a:cs typeface="Arial"/>
              </a:rPr>
              <a:t>picture </a:t>
            </a:r>
            <a:r>
              <a:rPr sz="2400" dirty="0">
                <a:latin typeface="Arial"/>
                <a:cs typeface="Arial"/>
              </a:rPr>
              <a:t>of </a:t>
            </a:r>
            <a:r>
              <a:rPr sz="2400" spc="-5" dirty="0">
                <a:latin typeface="Arial"/>
                <a:cs typeface="Arial"/>
              </a:rPr>
              <a:t>dominant groups controlling </a:t>
            </a:r>
            <a:r>
              <a:rPr sz="2400" dirty="0">
                <a:latin typeface="Arial"/>
                <a:cs typeface="Arial"/>
              </a:rPr>
              <a:t>the State  and </a:t>
            </a:r>
            <a:r>
              <a:rPr sz="2400" spc="-5" dirty="0">
                <a:latin typeface="Arial"/>
                <a:cs typeface="Arial"/>
              </a:rPr>
              <a:t>monopolising access </a:t>
            </a:r>
            <a:r>
              <a:rPr sz="2400" dirty="0">
                <a:latin typeface="Arial"/>
                <a:cs typeface="Arial"/>
              </a:rPr>
              <a:t>to </a:t>
            </a:r>
            <a:r>
              <a:rPr sz="2400" spc="-5" dirty="0">
                <a:latin typeface="Arial"/>
                <a:cs typeface="Arial"/>
              </a:rPr>
              <a:t>desirable</a:t>
            </a:r>
            <a:r>
              <a:rPr sz="2400" spc="-75" dirty="0">
                <a:latin typeface="Arial"/>
                <a:cs typeface="Arial"/>
              </a:rPr>
              <a:t> </a:t>
            </a:r>
            <a:r>
              <a:rPr sz="2400" dirty="0">
                <a:latin typeface="Arial"/>
                <a:cs typeface="Arial"/>
              </a:rPr>
              <a:t>goods.</a:t>
            </a:r>
            <a:endParaRPr sz="2400">
              <a:latin typeface="Arial"/>
              <a:cs typeface="Arial"/>
            </a:endParaRPr>
          </a:p>
        </p:txBody>
      </p:sp>
      <p:sp>
        <p:nvSpPr>
          <p:cNvPr id="7" name="object 7"/>
          <p:cNvSpPr/>
          <p:nvPr/>
        </p:nvSpPr>
        <p:spPr>
          <a:xfrm>
            <a:off x="0" y="4786312"/>
            <a:ext cx="2209787" cy="2071686"/>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457200" y="609600"/>
            <a:ext cx="8229600" cy="5516880"/>
          </a:xfrm>
          <a:custGeom>
            <a:avLst/>
            <a:gdLst/>
            <a:ahLst/>
            <a:cxnLst/>
            <a:rect l="l" t="t" r="r" b="b"/>
            <a:pathLst>
              <a:path w="8229600" h="5516880">
                <a:moveTo>
                  <a:pt x="0" y="0"/>
                </a:moveTo>
                <a:lnTo>
                  <a:pt x="8229600" y="0"/>
                </a:lnTo>
                <a:lnTo>
                  <a:pt x="8229600" y="5516562"/>
                </a:lnTo>
                <a:lnTo>
                  <a:pt x="0" y="5516562"/>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535940" y="557276"/>
            <a:ext cx="7974330" cy="5511800"/>
          </a:xfrm>
          <a:prstGeom prst="rect">
            <a:avLst/>
          </a:prstGeom>
        </p:spPr>
        <p:txBody>
          <a:bodyPr vert="horz" wrap="square" lIns="0" tIns="12700" rIns="0" bIns="0" rtlCol="0">
            <a:spAutoFit/>
          </a:bodyPr>
          <a:lstStyle/>
          <a:p>
            <a:pPr marL="356870" indent="-344170">
              <a:lnSpc>
                <a:spcPct val="100000"/>
              </a:lnSpc>
              <a:spcBef>
                <a:spcPts val="100"/>
              </a:spcBef>
              <a:buFont typeface="Arial"/>
              <a:buChar char="•"/>
              <a:tabLst>
                <a:tab pos="356870" algn="l"/>
                <a:tab pos="357505" algn="l"/>
              </a:tabLst>
            </a:pPr>
            <a:r>
              <a:rPr sz="2400" spc="-5" dirty="0">
                <a:latin typeface="Arial"/>
                <a:cs typeface="Arial"/>
              </a:rPr>
              <a:t>What </a:t>
            </a:r>
            <a:r>
              <a:rPr sz="2400" dirty="0">
                <a:latin typeface="Arial"/>
                <a:cs typeface="Arial"/>
              </a:rPr>
              <a:t>about </a:t>
            </a:r>
            <a:r>
              <a:rPr sz="2400" spc="-5" dirty="0">
                <a:latin typeface="Arial"/>
                <a:cs typeface="Arial"/>
              </a:rPr>
              <a:t>reflexivity</a:t>
            </a:r>
            <a:r>
              <a:rPr sz="2400" spc="-75" dirty="0">
                <a:latin typeface="Arial"/>
                <a:cs typeface="Arial"/>
              </a:rPr>
              <a:t> </a:t>
            </a:r>
            <a:r>
              <a:rPr sz="2400" dirty="0">
                <a:latin typeface="Arial"/>
                <a:cs typeface="Arial"/>
              </a:rPr>
              <a:t>then?</a:t>
            </a:r>
            <a:endParaRPr sz="2400">
              <a:latin typeface="Arial"/>
              <a:cs typeface="Arial"/>
            </a:endParaRPr>
          </a:p>
          <a:p>
            <a:pPr>
              <a:lnSpc>
                <a:spcPct val="100000"/>
              </a:lnSpc>
              <a:spcBef>
                <a:spcPts val="5"/>
              </a:spcBef>
              <a:buFont typeface="Arial"/>
              <a:buChar char="•"/>
            </a:pPr>
            <a:endParaRPr sz="3000">
              <a:latin typeface="Times New Roman"/>
              <a:cs typeface="Times New Roman"/>
            </a:endParaRPr>
          </a:p>
          <a:p>
            <a:pPr marL="356870" marR="427990" indent="-344170">
              <a:lnSpc>
                <a:spcPct val="80000"/>
              </a:lnSpc>
              <a:buChar char="•"/>
              <a:tabLst>
                <a:tab pos="356870" algn="l"/>
                <a:tab pos="357505" algn="l"/>
              </a:tabLst>
            </a:pPr>
            <a:r>
              <a:rPr sz="2400" spc="-5" dirty="0">
                <a:latin typeface="Arial"/>
                <a:cs typeface="Arial"/>
              </a:rPr>
              <a:t>Like Marx, Weber is well aware </a:t>
            </a:r>
            <a:r>
              <a:rPr sz="2400" dirty="0">
                <a:latin typeface="Arial"/>
                <a:cs typeface="Arial"/>
              </a:rPr>
              <a:t>that the </a:t>
            </a:r>
            <a:r>
              <a:rPr sz="2400" spc="-5" dirty="0">
                <a:latin typeface="Arial"/>
                <a:cs typeface="Arial"/>
              </a:rPr>
              <a:t>Sociologist is  also </a:t>
            </a:r>
            <a:r>
              <a:rPr sz="2400" dirty="0">
                <a:latin typeface="Arial"/>
                <a:cs typeface="Arial"/>
              </a:rPr>
              <a:t>a </a:t>
            </a:r>
            <a:r>
              <a:rPr sz="2400" spc="-5" dirty="0">
                <a:latin typeface="Arial"/>
                <a:cs typeface="Arial"/>
              </a:rPr>
              <a:t>social</a:t>
            </a:r>
            <a:r>
              <a:rPr sz="2400" spc="-35" dirty="0">
                <a:latin typeface="Arial"/>
                <a:cs typeface="Arial"/>
              </a:rPr>
              <a:t> </a:t>
            </a:r>
            <a:r>
              <a:rPr sz="2400" spc="-5" dirty="0">
                <a:latin typeface="Arial"/>
                <a:cs typeface="Arial"/>
              </a:rPr>
              <a:t>actor.</a:t>
            </a:r>
            <a:endParaRPr sz="2400">
              <a:latin typeface="Arial"/>
              <a:cs typeface="Arial"/>
            </a:endParaRPr>
          </a:p>
          <a:p>
            <a:pPr>
              <a:lnSpc>
                <a:spcPct val="100000"/>
              </a:lnSpc>
              <a:spcBef>
                <a:spcPts val="45"/>
              </a:spcBef>
              <a:buFont typeface="Arial"/>
              <a:buChar char="•"/>
            </a:pPr>
            <a:endParaRPr sz="2950">
              <a:latin typeface="Times New Roman"/>
              <a:cs typeface="Times New Roman"/>
            </a:endParaRPr>
          </a:p>
          <a:p>
            <a:pPr marL="356870" marR="5080" indent="-344170">
              <a:lnSpc>
                <a:spcPts val="2300"/>
              </a:lnSpc>
              <a:buChar char="•"/>
              <a:tabLst>
                <a:tab pos="356870" algn="l"/>
                <a:tab pos="357505" algn="l"/>
              </a:tabLst>
            </a:pPr>
            <a:r>
              <a:rPr sz="2400" spc="-5" dirty="0">
                <a:latin typeface="Arial"/>
                <a:cs typeface="Arial"/>
              </a:rPr>
              <a:t>Basing himself, like Marx, </a:t>
            </a:r>
            <a:r>
              <a:rPr sz="2400" dirty="0">
                <a:latin typeface="Arial"/>
                <a:cs typeface="Arial"/>
              </a:rPr>
              <a:t>on the </a:t>
            </a:r>
            <a:r>
              <a:rPr sz="2400" spc="-5" dirty="0">
                <a:latin typeface="Arial"/>
                <a:cs typeface="Arial"/>
              </a:rPr>
              <a:t>principle </a:t>
            </a:r>
            <a:r>
              <a:rPr sz="2400" dirty="0">
                <a:latin typeface="Arial"/>
                <a:cs typeface="Arial"/>
              </a:rPr>
              <a:t>that the </a:t>
            </a:r>
            <a:r>
              <a:rPr sz="2400" spc="-5" dirty="0">
                <a:latin typeface="Arial"/>
                <a:cs typeface="Arial"/>
              </a:rPr>
              <a:t>real is  </a:t>
            </a:r>
            <a:r>
              <a:rPr sz="2400" dirty="0">
                <a:latin typeface="Arial"/>
                <a:cs typeface="Arial"/>
              </a:rPr>
              <a:t>the </a:t>
            </a:r>
            <a:r>
              <a:rPr sz="2400" spc="-5" dirty="0">
                <a:latin typeface="Arial"/>
                <a:cs typeface="Arial"/>
              </a:rPr>
              <a:t>created, </a:t>
            </a:r>
            <a:r>
              <a:rPr sz="2400" dirty="0">
                <a:latin typeface="Arial"/>
                <a:cs typeface="Arial"/>
              </a:rPr>
              <a:t>that the </a:t>
            </a:r>
            <a:r>
              <a:rPr sz="2400" spc="-5" dirty="0">
                <a:latin typeface="Arial"/>
                <a:cs typeface="Arial"/>
              </a:rPr>
              <a:t>social </a:t>
            </a:r>
            <a:r>
              <a:rPr sz="2400" spc="-10" dirty="0">
                <a:latin typeface="Arial"/>
                <a:cs typeface="Arial"/>
              </a:rPr>
              <a:t>world </a:t>
            </a:r>
            <a:r>
              <a:rPr sz="2400" spc="-5" dirty="0">
                <a:latin typeface="Arial"/>
                <a:cs typeface="Arial"/>
              </a:rPr>
              <a:t>is </a:t>
            </a:r>
            <a:r>
              <a:rPr sz="2400" dirty="0">
                <a:latin typeface="Arial"/>
                <a:cs typeface="Arial"/>
              </a:rPr>
              <a:t>a </a:t>
            </a:r>
            <a:r>
              <a:rPr sz="2400" spc="-5" dirty="0">
                <a:latin typeface="Arial"/>
                <a:cs typeface="Arial"/>
              </a:rPr>
              <a:t>human creation,  Weber argues </a:t>
            </a:r>
            <a:r>
              <a:rPr sz="2400" dirty="0">
                <a:latin typeface="Arial"/>
                <a:cs typeface="Arial"/>
              </a:rPr>
              <a:t>that our </a:t>
            </a:r>
            <a:r>
              <a:rPr sz="2400" spc="-5" dirty="0">
                <a:latin typeface="Arial"/>
                <a:cs typeface="Arial"/>
              </a:rPr>
              <a:t>own status </a:t>
            </a:r>
            <a:r>
              <a:rPr sz="2400" dirty="0">
                <a:latin typeface="Arial"/>
                <a:cs typeface="Arial"/>
              </a:rPr>
              <a:t>as </a:t>
            </a:r>
            <a:r>
              <a:rPr sz="2400" spc="-5" dirty="0">
                <a:latin typeface="Arial"/>
                <a:cs typeface="Arial"/>
              </a:rPr>
              <a:t>social</a:t>
            </a:r>
            <a:r>
              <a:rPr sz="2400" spc="-105" dirty="0">
                <a:latin typeface="Arial"/>
                <a:cs typeface="Arial"/>
              </a:rPr>
              <a:t> </a:t>
            </a:r>
            <a:r>
              <a:rPr sz="2400" spc="-5" dirty="0">
                <a:latin typeface="Arial"/>
                <a:cs typeface="Arial"/>
              </a:rPr>
              <a:t>actors</a:t>
            </a:r>
            <a:endParaRPr sz="2400">
              <a:latin typeface="Arial"/>
              <a:cs typeface="Arial"/>
            </a:endParaRPr>
          </a:p>
          <a:p>
            <a:pPr marL="356870" marR="426084">
              <a:lnSpc>
                <a:spcPts val="2300"/>
              </a:lnSpc>
            </a:pPr>
            <a:r>
              <a:rPr sz="2400" spc="-5" dirty="0">
                <a:latin typeface="Arial"/>
                <a:cs typeface="Arial"/>
              </a:rPr>
              <a:t>makes it possible </a:t>
            </a:r>
            <a:r>
              <a:rPr sz="2400" dirty="0">
                <a:latin typeface="Arial"/>
                <a:cs typeface="Arial"/>
              </a:rPr>
              <a:t>for us to </a:t>
            </a:r>
            <a:r>
              <a:rPr sz="2400" spc="-5" dirty="0">
                <a:latin typeface="Arial"/>
                <a:cs typeface="Arial"/>
              </a:rPr>
              <a:t>understand </a:t>
            </a:r>
            <a:r>
              <a:rPr sz="2400" dirty="0">
                <a:latin typeface="Arial"/>
                <a:cs typeface="Arial"/>
              </a:rPr>
              <a:t>the </a:t>
            </a:r>
            <a:r>
              <a:rPr sz="2400" spc="-5" dirty="0">
                <a:latin typeface="Arial"/>
                <a:cs typeface="Arial"/>
              </a:rPr>
              <a:t>action </a:t>
            </a:r>
            <a:r>
              <a:rPr sz="2400" dirty="0">
                <a:latin typeface="Arial"/>
                <a:cs typeface="Arial"/>
              </a:rPr>
              <a:t>of  </a:t>
            </a:r>
            <a:r>
              <a:rPr sz="2400" spc="-5" dirty="0">
                <a:latin typeface="Arial"/>
                <a:cs typeface="Arial"/>
              </a:rPr>
              <a:t>others, </a:t>
            </a:r>
            <a:r>
              <a:rPr sz="2400" dirty="0">
                <a:latin typeface="Arial"/>
                <a:cs typeface="Arial"/>
              </a:rPr>
              <a:t>and </a:t>
            </a:r>
            <a:r>
              <a:rPr sz="2400" spc="-5" dirty="0">
                <a:latin typeface="Arial"/>
                <a:cs typeface="Arial"/>
              </a:rPr>
              <a:t>in particular </a:t>
            </a:r>
            <a:r>
              <a:rPr sz="2400" dirty="0">
                <a:latin typeface="Arial"/>
                <a:cs typeface="Arial"/>
              </a:rPr>
              <a:t>the </a:t>
            </a:r>
            <a:r>
              <a:rPr sz="2400" spc="-5" dirty="0">
                <a:latin typeface="Arial"/>
                <a:cs typeface="Arial"/>
              </a:rPr>
              <a:t>meaning </a:t>
            </a:r>
            <a:r>
              <a:rPr sz="2400" dirty="0">
                <a:latin typeface="Arial"/>
                <a:cs typeface="Arial"/>
              </a:rPr>
              <a:t>they attach to</a:t>
            </a:r>
            <a:r>
              <a:rPr sz="2400" spc="-90" dirty="0">
                <a:latin typeface="Arial"/>
                <a:cs typeface="Arial"/>
              </a:rPr>
              <a:t> </a:t>
            </a:r>
            <a:r>
              <a:rPr sz="2400" spc="-5" dirty="0">
                <a:latin typeface="Arial"/>
                <a:cs typeface="Arial"/>
              </a:rPr>
              <a:t>it.</a:t>
            </a:r>
            <a:endParaRPr sz="2400">
              <a:latin typeface="Arial"/>
              <a:cs typeface="Arial"/>
            </a:endParaRPr>
          </a:p>
          <a:p>
            <a:pPr>
              <a:lnSpc>
                <a:spcPct val="100000"/>
              </a:lnSpc>
              <a:spcBef>
                <a:spcPts val="20"/>
              </a:spcBef>
            </a:pPr>
            <a:endParaRPr sz="2500">
              <a:latin typeface="Times New Roman"/>
              <a:cs typeface="Times New Roman"/>
            </a:endParaRPr>
          </a:p>
          <a:p>
            <a:pPr marL="356870" indent="-344170">
              <a:lnSpc>
                <a:spcPts val="2540"/>
              </a:lnSpc>
              <a:buChar char="•"/>
              <a:tabLst>
                <a:tab pos="356870" algn="l"/>
                <a:tab pos="357505" algn="l"/>
              </a:tabLst>
            </a:pPr>
            <a:r>
              <a:rPr sz="2400" spc="-5" dirty="0">
                <a:latin typeface="Arial"/>
                <a:cs typeface="Arial"/>
              </a:rPr>
              <a:t>This is </a:t>
            </a:r>
            <a:r>
              <a:rPr sz="2400" dirty="0">
                <a:latin typeface="Arial"/>
                <a:cs typeface="Arial"/>
              </a:rPr>
              <a:t>the </a:t>
            </a:r>
            <a:r>
              <a:rPr sz="2400" spc="-5" dirty="0">
                <a:latin typeface="Arial"/>
                <a:cs typeface="Arial"/>
              </a:rPr>
              <a:t>starting-point </a:t>
            </a:r>
            <a:r>
              <a:rPr sz="2400" dirty="0">
                <a:latin typeface="Arial"/>
                <a:cs typeface="Arial"/>
              </a:rPr>
              <a:t>of </a:t>
            </a:r>
            <a:r>
              <a:rPr sz="2400" spc="-5" dirty="0">
                <a:latin typeface="Arial"/>
                <a:cs typeface="Arial"/>
              </a:rPr>
              <a:t>what is generally</a:t>
            </a:r>
            <a:r>
              <a:rPr sz="2400" spc="-25" dirty="0">
                <a:latin typeface="Arial"/>
                <a:cs typeface="Arial"/>
              </a:rPr>
              <a:t> </a:t>
            </a:r>
            <a:r>
              <a:rPr sz="2400" spc="-5" dirty="0">
                <a:latin typeface="Arial"/>
                <a:cs typeface="Arial"/>
              </a:rPr>
              <a:t>described</a:t>
            </a:r>
            <a:endParaRPr sz="2400">
              <a:latin typeface="Arial"/>
              <a:cs typeface="Arial"/>
            </a:endParaRPr>
          </a:p>
          <a:p>
            <a:pPr marL="356870">
              <a:lnSpc>
                <a:spcPts val="2365"/>
              </a:lnSpc>
            </a:pPr>
            <a:r>
              <a:rPr sz="2400" dirty="0">
                <a:latin typeface="Arial"/>
                <a:cs typeface="Arial"/>
              </a:rPr>
              <a:t>as </a:t>
            </a:r>
            <a:r>
              <a:rPr sz="2400" spc="-5" dirty="0">
                <a:latin typeface="Arial"/>
                <a:cs typeface="Arial"/>
              </a:rPr>
              <a:t>Weber’s concept </a:t>
            </a:r>
            <a:r>
              <a:rPr sz="2400" dirty="0">
                <a:latin typeface="Arial"/>
                <a:cs typeface="Arial"/>
              </a:rPr>
              <a:t>of </a:t>
            </a:r>
            <a:r>
              <a:rPr sz="2500" b="1" i="1" u="heavy" spc="-114" dirty="0">
                <a:latin typeface="Arial"/>
                <a:cs typeface="Arial"/>
              </a:rPr>
              <a:t>Verstehen</a:t>
            </a:r>
            <a:r>
              <a:rPr sz="2400" spc="-114" dirty="0">
                <a:latin typeface="Arial"/>
                <a:cs typeface="Arial"/>
              </a:rPr>
              <a:t>, </a:t>
            </a:r>
            <a:r>
              <a:rPr sz="2400" spc="-5" dirty="0">
                <a:latin typeface="Arial"/>
                <a:cs typeface="Arial"/>
              </a:rPr>
              <a:t>in </a:t>
            </a:r>
            <a:r>
              <a:rPr sz="2400" dirty="0">
                <a:latin typeface="Arial"/>
                <a:cs typeface="Arial"/>
              </a:rPr>
              <a:t>other </a:t>
            </a:r>
            <a:r>
              <a:rPr sz="2400" spc="-5" dirty="0">
                <a:latin typeface="Arial"/>
                <a:cs typeface="Arial"/>
              </a:rPr>
              <a:t>words</a:t>
            </a:r>
            <a:r>
              <a:rPr sz="2400" spc="-50" dirty="0">
                <a:latin typeface="Arial"/>
                <a:cs typeface="Arial"/>
              </a:rPr>
              <a:t> </a:t>
            </a:r>
            <a:r>
              <a:rPr sz="2400" dirty="0">
                <a:latin typeface="Arial"/>
                <a:cs typeface="Arial"/>
              </a:rPr>
              <a:t>of</a:t>
            </a:r>
            <a:endParaRPr sz="2400">
              <a:latin typeface="Arial"/>
              <a:cs typeface="Arial"/>
            </a:endParaRPr>
          </a:p>
          <a:p>
            <a:pPr marL="356870">
              <a:lnSpc>
                <a:spcPts val="2295"/>
              </a:lnSpc>
            </a:pPr>
            <a:r>
              <a:rPr sz="2400" spc="-5" dirty="0">
                <a:latin typeface="Arial"/>
                <a:cs typeface="Arial"/>
              </a:rPr>
              <a:t>understanding, </a:t>
            </a:r>
            <a:r>
              <a:rPr sz="2400" dirty="0">
                <a:latin typeface="Arial"/>
                <a:cs typeface="Arial"/>
              </a:rPr>
              <a:t>or as </a:t>
            </a:r>
            <a:r>
              <a:rPr sz="2400" spc="-5" dirty="0">
                <a:latin typeface="Arial"/>
                <a:cs typeface="Arial"/>
              </a:rPr>
              <a:t>we </a:t>
            </a:r>
            <a:r>
              <a:rPr sz="2400" dirty="0">
                <a:latin typeface="Arial"/>
                <a:cs typeface="Arial"/>
              </a:rPr>
              <a:t>say of </a:t>
            </a:r>
            <a:r>
              <a:rPr sz="2400" spc="-5" dirty="0">
                <a:latin typeface="Arial"/>
                <a:cs typeface="Arial"/>
              </a:rPr>
              <a:t>interpretation:</a:t>
            </a:r>
            <a:r>
              <a:rPr sz="2400" spc="-145" dirty="0">
                <a:latin typeface="Arial"/>
                <a:cs typeface="Arial"/>
              </a:rPr>
              <a:t> </a:t>
            </a:r>
            <a:r>
              <a:rPr sz="2400" spc="-5" dirty="0">
                <a:latin typeface="Arial"/>
                <a:cs typeface="Arial"/>
              </a:rPr>
              <a:t>we</a:t>
            </a:r>
            <a:endParaRPr sz="2400">
              <a:latin typeface="Arial"/>
              <a:cs typeface="Arial"/>
            </a:endParaRPr>
          </a:p>
          <a:p>
            <a:pPr marL="356870" marR="285750">
              <a:lnSpc>
                <a:spcPts val="2300"/>
              </a:lnSpc>
              <a:spcBef>
                <a:spcPts val="270"/>
              </a:spcBef>
            </a:pPr>
            <a:r>
              <a:rPr sz="2400" spc="-5" dirty="0">
                <a:latin typeface="Arial"/>
                <a:cs typeface="Arial"/>
              </a:rPr>
              <a:t>interpret </a:t>
            </a:r>
            <a:r>
              <a:rPr sz="2400" dirty="0">
                <a:latin typeface="Arial"/>
                <a:cs typeface="Arial"/>
              </a:rPr>
              <a:t>the </a:t>
            </a:r>
            <a:r>
              <a:rPr sz="2400" spc="-5" dirty="0">
                <a:latin typeface="Arial"/>
                <a:cs typeface="Arial"/>
              </a:rPr>
              <a:t>action </a:t>
            </a:r>
            <a:r>
              <a:rPr sz="2400" dirty="0">
                <a:latin typeface="Arial"/>
                <a:cs typeface="Arial"/>
              </a:rPr>
              <a:t>of </a:t>
            </a:r>
            <a:r>
              <a:rPr sz="2400" spc="-5" dirty="0">
                <a:latin typeface="Arial"/>
                <a:cs typeface="Arial"/>
              </a:rPr>
              <a:t>others, based </a:t>
            </a:r>
            <a:r>
              <a:rPr sz="2400" dirty="0">
                <a:latin typeface="Arial"/>
                <a:cs typeface="Arial"/>
              </a:rPr>
              <a:t>on our </a:t>
            </a:r>
            <a:r>
              <a:rPr sz="2400" spc="-5" dirty="0">
                <a:latin typeface="Arial"/>
                <a:cs typeface="Arial"/>
              </a:rPr>
              <a:t>shared  human situation </a:t>
            </a:r>
            <a:r>
              <a:rPr sz="2400" dirty="0">
                <a:latin typeface="Arial"/>
                <a:cs typeface="Arial"/>
              </a:rPr>
              <a:t>and </a:t>
            </a:r>
            <a:r>
              <a:rPr sz="2400" spc="-5" dirty="0">
                <a:latin typeface="Arial"/>
                <a:cs typeface="Arial"/>
              </a:rPr>
              <a:t>participation in </a:t>
            </a:r>
            <a:r>
              <a:rPr sz="2400" dirty="0">
                <a:latin typeface="Arial"/>
                <a:cs typeface="Arial"/>
              </a:rPr>
              <a:t>the </a:t>
            </a:r>
            <a:r>
              <a:rPr sz="2400" spc="-5" dirty="0">
                <a:latin typeface="Arial"/>
                <a:cs typeface="Arial"/>
              </a:rPr>
              <a:t>creation </a:t>
            </a:r>
            <a:r>
              <a:rPr sz="2400" dirty="0">
                <a:latin typeface="Arial"/>
                <a:cs typeface="Arial"/>
              </a:rPr>
              <a:t>of the  </a:t>
            </a:r>
            <a:r>
              <a:rPr sz="2400" spc="-5" dirty="0">
                <a:latin typeface="Arial"/>
                <a:cs typeface="Arial"/>
              </a:rPr>
              <a:t>social</a:t>
            </a:r>
            <a:r>
              <a:rPr sz="2400" spc="-30" dirty="0">
                <a:latin typeface="Arial"/>
                <a:cs typeface="Arial"/>
              </a:rPr>
              <a:t> </a:t>
            </a:r>
            <a:r>
              <a:rPr sz="2400" spc="-5" dirty="0">
                <a:latin typeface="Arial"/>
                <a:cs typeface="Arial"/>
              </a:rPr>
              <a:t>world.</a:t>
            </a:r>
            <a:endParaRPr sz="2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93</a:t>
            </a:fld>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228600"/>
            <a:ext cx="8382000" cy="6400800"/>
          </a:xfrm>
          <a:custGeom>
            <a:avLst/>
            <a:gdLst/>
            <a:ahLst/>
            <a:cxnLst/>
            <a:rect l="l" t="t" r="r" b="b"/>
            <a:pathLst>
              <a:path w="8382000" h="6400800">
                <a:moveTo>
                  <a:pt x="0" y="0"/>
                </a:moveTo>
                <a:lnTo>
                  <a:pt x="8382000" y="0"/>
                </a:lnTo>
                <a:lnTo>
                  <a:pt x="83820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228600"/>
            <a:ext cx="8382000" cy="6400800"/>
          </a:xfrm>
          <a:custGeom>
            <a:avLst/>
            <a:gdLst/>
            <a:ahLst/>
            <a:cxnLst/>
            <a:rect l="l" t="t" r="r" b="b"/>
            <a:pathLst>
              <a:path w="8382000" h="6400800">
                <a:moveTo>
                  <a:pt x="0" y="0"/>
                </a:moveTo>
                <a:lnTo>
                  <a:pt x="8382000" y="0"/>
                </a:lnTo>
                <a:lnTo>
                  <a:pt x="8382000" y="6400800"/>
                </a:lnTo>
                <a:lnTo>
                  <a:pt x="0" y="6400800"/>
                </a:lnTo>
                <a:lnTo>
                  <a:pt x="0" y="0"/>
                </a:lnTo>
                <a:close/>
              </a:path>
            </a:pathLst>
          </a:custGeom>
          <a:ln w="25400">
            <a:solidFill>
              <a:srgbClr val="C0504D"/>
            </a:solidFill>
          </a:ln>
        </p:spPr>
        <p:txBody>
          <a:bodyPr wrap="square" lIns="0" tIns="0" rIns="0" bIns="0" rtlCol="0"/>
          <a:lstStyle/>
          <a:p>
            <a:endParaRPr/>
          </a:p>
        </p:txBody>
      </p:sp>
      <p:sp>
        <p:nvSpPr>
          <p:cNvPr id="4" name="object 4"/>
          <p:cNvSpPr txBox="1"/>
          <p:nvPr/>
        </p:nvSpPr>
        <p:spPr>
          <a:xfrm>
            <a:off x="804163" y="246379"/>
            <a:ext cx="7751445" cy="4597400"/>
          </a:xfrm>
          <a:prstGeom prst="rect">
            <a:avLst/>
          </a:prstGeom>
        </p:spPr>
        <p:txBody>
          <a:bodyPr vert="horz" wrap="square" lIns="0" tIns="12700" rIns="0" bIns="0" rtlCol="0">
            <a:spAutoFit/>
          </a:bodyPr>
          <a:lstStyle/>
          <a:p>
            <a:pPr marL="12700" marR="5080">
              <a:lnSpc>
                <a:spcPct val="100000"/>
              </a:lnSpc>
              <a:spcBef>
                <a:spcPts val="100"/>
              </a:spcBef>
            </a:pPr>
            <a:r>
              <a:rPr sz="3000" spc="-5" dirty="0">
                <a:latin typeface="Arial"/>
                <a:cs typeface="Arial"/>
              </a:rPr>
              <a:t>Remembering </a:t>
            </a:r>
            <a:r>
              <a:rPr sz="3000" dirty="0">
                <a:latin typeface="Arial"/>
                <a:cs typeface="Arial"/>
              </a:rPr>
              <a:t>in particular that one </a:t>
            </a:r>
            <a:r>
              <a:rPr sz="3000" spc="0" dirty="0">
                <a:latin typeface="Arial"/>
                <a:cs typeface="Arial"/>
              </a:rPr>
              <a:t>of  </a:t>
            </a:r>
            <a:r>
              <a:rPr sz="3000" dirty="0">
                <a:latin typeface="Arial"/>
                <a:cs typeface="Arial"/>
              </a:rPr>
              <a:t>Weber’s caveats about traditional </a:t>
            </a:r>
            <a:r>
              <a:rPr sz="3000" spc="0" dirty="0">
                <a:latin typeface="Arial"/>
                <a:cs typeface="Arial"/>
              </a:rPr>
              <a:t>and  </a:t>
            </a:r>
            <a:r>
              <a:rPr sz="3000" dirty="0">
                <a:latin typeface="Arial"/>
                <a:cs typeface="Arial"/>
              </a:rPr>
              <a:t>emotional reasons for action is that they are  highly unreflective </a:t>
            </a:r>
            <a:r>
              <a:rPr sz="3000" spc="-170" dirty="0">
                <a:latin typeface="Arial"/>
                <a:cs typeface="Arial"/>
              </a:rPr>
              <a:t>– </a:t>
            </a:r>
            <a:r>
              <a:rPr sz="3000" dirty="0">
                <a:latin typeface="Arial"/>
                <a:cs typeface="Arial"/>
              </a:rPr>
              <a:t>that they are not thought  about </a:t>
            </a:r>
            <a:r>
              <a:rPr sz="3000" spc="-170" dirty="0">
                <a:latin typeface="Arial"/>
                <a:cs typeface="Arial"/>
              </a:rPr>
              <a:t>– </a:t>
            </a:r>
            <a:r>
              <a:rPr sz="3000" dirty="0">
                <a:latin typeface="Arial"/>
                <a:cs typeface="Arial"/>
              </a:rPr>
              <a:t>it is </a:t>
            </a:r>
            <a:r>
              <a:rPr sz="3000" spc="-5" dirty="0">
                <a:latin typeface="Arial"/>
                <a:cs typeface="Arial"/>
              </a:rPr>
              <a:t>reasonable </a:t>
            </a:r>
            <a:r>
              <a:rPr sz="3000" dirty="0">
                <a:latin typeface="Arial"/>
                <a:cs typeface="Arial"/>
              </a:rPr>
              <a:t>to say that it is  </a:t>
            </a:r>
            <a:r>
              <a:rPr sz="3000" spc="-5" dirty="0">
                <a:latin typeface="Arial"/>
                <a:cs typeface="Arial"/>
              </a:rPr>
              <a:t>reflexivity, </a:t>
            </a:r>
            <a:r>
              <a:rPr sz="3000" dirty="0">
                <a:latin typeface="Arial"/>
                <a:cs typeface="Arial"/>
              </a:rPr>
              <a:t>for Weber, that </a:t>
            </a:r>
            <a:r>
              <a:rPr sz="3000" spc="-5" dirty="0">
                <a:latin typeface="Arial"/>
                <a:cs typeface="Arial"/>
              </a:rPr>
              <a:t>guarantees </a:t>
            </a:r>
            <a:r>
              <a:rPr sz="3000" dirty="0">
                <a:latin typeface="Arial"/>
                <a:cs typeface="Arial"/>
              </a:rPr>
              <a:t>the  </a:t>
            </a:r>
            <a:r>
              <a:rPr sz="3000" spc="-5" dirty="0">
                <a:latin typeface="Arial"/>
                <a:cs typeface="Arial"/>
              </a:rPr>
              <a:t>possibility </a:t>
            </a:r>
            <a:r>
              <a:rPr sz="3000" dirty="0">
                <a:latin typeface="Arial"/>
                <a:cs typeface="Arial"/>
              </a:rPr>
              <a:t>of </a:t>
            </a:r>
            <a:r>
              <a:rPr sz="3000" spc="-5" dirty="0">
                <a:latin typeface="Arial"/>
                <a:cs typeface="Arial"/>
              </a:rPr>
              <a:t>interpretation; </a:t>
            </a:r>
            <a:r>
              <a:rPr sz="3000" dirty="0">
                <a:latin typeface="Arial"/>
                <a:cs typeface="Arial"/>
              </a:rPr>
              <a:t>and this is another  reason </a:t>
            </a:r>
            <a:r>
              <a:rPr sz="3000" spc="-5" dirty="0">
                <a:latin typeface="Arial"/>
                <a:cs typeface="Arial"/>
              </a:rPr>
              <a:t>why </a:t>
            </a:r>
            <a:r>
              <a:rPr sz="3000" dirty="0">
                <a:latin typeface="Arial"/>
                <a:cs typeface="Arial"/>
              </a:rPr>
              <a:t>Weber treats traditional </a:t>
            </a:r>
            <a:r>
              <a:rPr sz="3000" spc="0" dirty="0">
                <a:latin typeface="Arial"/>
                <a:cs typeface="Arial"/>
              </a:rPr>
              <a:t>and  </a:t>
            </a:r>
            <a:r>
              <a:rPr sz="3000" dirty="0">
                <a:latin typeface="Arial"/>
                <a:cs typeface="Arial"/>
              </a:rPr>
              <a:t>emotional action as falling on the borders </a:t>
            </a:r>
            <a:r>
              <a:rPr sz="3000" spc="0" dirty="0">
                <a:latin typeface="Arial"/>
                <a:cs typeface="Arial"/>
              </a:rPr>
              <a:t>of  </a:t>
            </a:r>
            <a:r>
              <a:rPr sz="3000" dirty="0">
                <a:latin typeface="Arial"/>
                <a:cs typeface="Arial"/>
              </a:rPr>
              <a:t>the</a:t>
            </a:r>
            <a:r>
              <a:rPr sz="3000" spc="-60" dirty="0">
                <a:latin typeface="Arial"/>
                <a:cs typeface="Arial"/>
              </a:rPr>
              <a:t> </a:t>
            </a:r>
            <a:r>
              <a:rPr sz="3000" dirty="0">
                <a:latin typeface="Arial"/>
                <a:cs typeface="Arial"/>
              </a:rPr>
              <a:t>social.</a:t>
            </a:r>
            <a:endParaRPr sz="3000">
              <a:latin typeface="Arial"/>
              <a:cs typeface="Arial"/>
            </a:endParaRPr>
          </a:p>
        </p:txBody>
      </p:sp>
      <p:sp>
        <p:nvSpPr>
          <p:cNvPr id="5" name="object 5"/>
          <p:cNvSpPr/>
          <p:nvPr/>
        </p:nvSpPr>
        <p:spPr>
          <a:xfrm>
            <a:off x="6854952" y="4614671"/>
            <a:ext cx="1767839" cy="194157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94</a:t>
            </a:fld>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4163" y="308481"/>
            <a:ext cx="7313295" cy="426720"/>
          </a:xfrm>
          <a:prstGeom prst="rect">
            <a:avLst/>
          </a:prstGeom>
        </p:spPr>
        <p:txBody>
          <a:bodyPr vert="horz" wrap="square" lIns="0" tIns="16510" rIns="0" bIns="0" rtlCol="0">
            <a:spAutoFit/>
          </a:bodyPr>
          <a:lstStyle/>
          <a:p>
            <a:pPr marL="12700">
              <a:lnSpc>
                <a:spcPct val="100000"/>
              </a:lnSpc>
              <a:spcBef>
                <a:spcPts val="130"/>
              </a:spcBef>
            </a:pPr>
            <a:r>
              <a:rPr sz="2500" spc="-5" dirty="0">
                <a:latin typeface="Arial"/>
                <a:cs typeface="Arial"/>
              </a:rPr>
              <a:t>A major element in the method of </a:t>
            </a:r>
            <a:r>
              <a:rPr sz="2600" b="1" i="1" u="heavy" spc="-125" dirty="0">
                <a:latin typeface="Arial"/>
                <a:cs typeface="Arial"/>
              </a:rPr>
              <a:t>Verstehen</a:t>
            </a:r>
            <a:r>
              <a:rPr sz="2600" b="1" i="1" spc="-125" dirty="0">
                <a:latin typeface="Arial"/>
                <a:cs typeface="Arial"/>
              </a:rPr>
              <a:t> </a:t>
            </a:r>
            <a:r>
              <a:rPr sz="2500" spc="-5" dirty="0">
                <a:latin typeface="Arial"/>
                <a:cs typeface="Arial"/>
              </a:rPr>
              <a:t>is</a:t>
            </a:r>
            <a:r>
              <a:rPr sz="2500" spc="-10" dirty="0">
                <a:latin typeface="Arial"/>
                <a:cs typeface="Arial"/>
              </a:rPr>
              <a:t> </a:t>
            </a:r>
            <a:r>
              <a:rPr sz="2500" spc="-5" dirty="0">
                <a:latin typeface="Arial"/>
                <a:cs typeface="Arial"/>
              </a:rPr>
              <a:t>what</a:t>
            </a:r>
            <a:endParaRPr sz="2500">
              <a:latin typeface="Arial"/>
              <a:cs typeface="Arial"/>
            </a:endParaRPr>
          </a:p>
        </p:txBody>
      </p:sp>
      <p:sp>
        <p:nvSpPr>
          <p:cNvPr id="3" name="object 3"/>
          <p:cNvSpPr txBox="1"/>
          <p:nvPr/>
        </p:nvSpPr>
        <p:spPr>
          <a:xfrm>
            <a:off x="804163" y="719936"/>
            <a:ext cx="4749800" cy="426720"/>
          </a:xfrm>
          <a:prstGeom prst="rect">
            <a:avLst/>
          </a:prstGeom>
        </p:spPr>
        <p:txBody>
          <a:bodyPr vert="horz" wrap="square" lIns="0" tIns="16510" rIns="0" bIns="0" rtlCol="0">
            <a:spAutoFit/>
          </a:bodyPr>
          <a:lstStyle/>
          <a:p>
            <a:pPr marL="12700">
              <a:lnSpc>
                <a:spcPct val="100000"/>
              </a:lnSpc>
              <a:spcBef>
                <a:spcPts val="130"/>
              </a:spcBef>
            </a:pPr>
            <a:r>
              <a:rPr sz="2500" spc="-5" dirty="0">
                <a:latin typeface="Arial"/>
                <a:cs typeface="Arial"/>
              </a:rPr>
              <a:t>Weber describes as </a:t>
            </a:r>
            <a:r>
              <a:rPr sz="2600" b="1" i="1" u="heavy" spc="-175" dirty="0">
                <a:latin typeface="Arial"/>
                <a:cs typeface="Arial"/>
              </a:rPr>
              <a:t>“ideal</a:t>
            </a:r>
            <a:r>
              <a:rPr sz="2600" b="1" i="1" u="heavy" spc="-145" dirty="0">
                <a:latin typeface="Arial"/>
                <a:cs typeface="Arial"/>
              </a:rPr>
              <a:t> </a:t>
            </a:r>
            <a:r>
              <a:rPr sz="2600" b="1" i="1" u="heavy" spc="-175" dirty="0">
                <a:latin typeface="Arial"/>
                <a:cs typeface="Arial"/>
              </a:rPr>
              <a:t>types”</a:t>
            </a:r>
            <a:r>
              <a:rPr sz="2500" spc="-175" dirty="0">
                <a:latin typeface="Arial"/>
                <a:cs typeface="Arial"/>
              </a:rPr>
              <a:t>.</a:t>
            </a:r>
            <a:endParaRPr sz="2500">
              <a:latin typeface="Arial"/>
              <a:cs typeface="Arial"/>
            </a:endParaRPr>
          </a:p>
        </p:txBody>
      </p:sp>
      <p:sp>
        <p:nvSpPr>
          <p:cNvPr id="4" name="object 4"/>
          <p:cNvSpPr/>
          <p:nvPr/>
        </p:nvSpPr>
        <p:spPr>
          <a:xfrm>
            <a:off x="4977383" y="1642871"/>
            <a:ext cx="3761231" cy="10972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71288" y="1667256"/>
            <a:ext cx="3831335" cy="98145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200" y="1676400"/>
            <a:ext cx="3657600" cy="9906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029200" y="1676400"/>
            <a:ext cx="3657600" cy="990600"/>
          </a:xfrm>
          <a:prstGeom prst="rect">
            <a:avLst/>
          </a:prstGeom>
          <a:ln w="12700">
            <a:solidFill>
              <a:srgbClr val="000000"/>
            </a:solidFill>
          </a:ln>
        </p:spPr>
        <p:txBody>
          <a:bodyPr vert="horz" wrap="square" lIns="0" tIns="74295" rIns="0" bIns="0" rtlCol="0">
            <a:spAutoFit/>
          </a:bodyPr>
          <a:lstStyle/>
          <a:p>
            <a:pPr marL="125095" marR="116205" algn="ctr">
              <a:lnSpc>
                <a:spcPct val="100000"/>
              </a:lnSpc>
              <a:spcBef>
                <a:spcPts val="585"/>
              </a:spcBef>
            </a:pPr>
            <a:r>
              <a:rPr sz="1800" dirty="0">
                <a:latin typeface="Arial"/>
                <a:cs typeface="Arial"/>
              </a:rPr>
              <a:t>These </a:t>
            </a:r>
            <a:r>
              <a:rPr sz="1800" spc="-5" dirty="0">
                <a:latin typeface="Arial"/>
                <a:cs typeface="Arial"/>
              </a:rPr>
              <a:t>are models </a:t>
            </a:r>
            <a:r>
              <a:rPr sz="1800" dirty="0">
                <a:latin typeface="Arial"/>
                <a:cs typeface="Arial"/>
              </a:rPr>
              <a:t>which</a:t>
            </a:r>
            <a:r>
              <a:rPr sz="1800" spc="-100" dirty="0">
                <a:latin typeface="Arial"/>
                <a:cs typeface="Arial"/>
              </a:rPr>
              <a:t> </a:t>
            </a:r>
            <a:r>
              <a:rPr sz="1800" dirty="0">
                <a:latin typeface="Arial"/>
                <a:cs typeface="Arial"/>
              </a:rPr>
              <a:t>describe  </a:t>
            </a:r>
            <a:r>
              <a:rPr sz="1800" spc="-5" dirty="0">
                <a:latin typeface="Arial"/>
                <a:cs typeface="Arial"/>
              </a:rPr>
              <a:t>“rules </a:t>
            </a:r>
            <a:r>
              <a:rPr sz="1800" dirty="0">
                <a:latin typeface="Arial"/>
                <a:cs typeface="Arial"/>
              </a:rPr>
              <a:t>of the </a:t>
            </a:r>
            <a:r>
              <a:rPr sz="1800" spc="-5" dirty="0">
                <a:latin typeface="Arial"/>
                <a:cs typeface="Arial"/>
              </a:rPr>
              <a:t>way </a:t>
            </a:r>
            <a:r>
              <a:rPr sz="1800" dirty="0">
                <a:latin typeface="Arial"/>
                <a:cs typeface="Arial"/>
              </a:rPr>
              <a:t>things happen”  in a </a:t>
            </a:r>
            <a:r>
              <a:rPr sz="1800" spc="-5" dirty="0">
                <a:latin typeface="Arial"/>
                <a:cs typeface="Arial"/>
              </a:rPr>
              <a:t>way </a:t>
            </a:r>
            <a:r>
              <a:rPr sz="1800" dirty="0">
                <a:latin typeface="Arial"/>
                <a:cs typeface="Arial"/>
              </a:rPr>
              <a:t>that </a:t>
            </a:r>
            <a:r>
              <a:rPr sz="1800" spc="-5" dirty="0">
                <a:latin typeface="Arial"/>
                <a:cs typeface="Arial"/>
              </a:rPr>
              <a:t>makes </a:t>
            </a:r>
            <a:r>
              <a:rPr sz="1800" dirty="0">
                <a:latin typeface="Arial"/>
                <a:cs typeface="Arial"/>
              </a:rPr>
              <a:t>sense to</a:t>
            </a:r>
            <a:r>
              <a:rPr sz="1800" spc="-114" dirty="0">
                <a:latin typeface="Arial"/>
                <a:cs typeface="Arial"/>
              </a:rPr>
              <a:t> </a:t>
            </a:r>
            <a:r>
              <a:rPr sz="1800" dirty="0">
                <a:latin typeface="Arial"/>
                <a:cs typeface="Arial"/>
              </a:rPr>
              <a:t>us.</a:t>
            </a:r>
            <a:endParaRPr sz="1800">
              <a:latin typeface="Arial"/>
              <a:cs typeface="Arial"/>
            </a:endParaRPr>
          </a:p>
        </p:txBody>
      </p:sp>
      <p:sp>
        <p:nvSpPr>
          <p:cNvPr id="8" name="object 8"/>
          <p:cNvSpPr/>
          <p:nvPr/>
        </p:nvSpPr>
        <p:spPr>
          <a:xfrm>
            <a:off x="100583" y="2709671"/>
            <a:ext cx="3837431" cy="193547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15823" y="2743200"/>
            <a:ext cx="3867911" cy="180441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52400" y="2743200"/>
            <a:ext cx="3733800" cy="182880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152400" y="2743200"/>
            <a:ext cx="3733800" cy="1828800"/>
          </a:xfrm>
          <a:prstGeom prst="rect">
            <a:avLst/>
          </a:prstGeom>
          <a:ln w="12700">
            <a:solidFill>
              <a:srgbClr val="7D60A0"/>
            </a:solidFill>
          </a:ln>
        </p:spPr>
        <p:txBody>
          <a:bodyPr vert="horz" wrap="square" lIns="0" tIns="81915" rIns="0" bIns="0" rtlCol="0">
            <a:spAutoFit/>
          </a:bodyPr>
          <a:lstStyle/>
          <a:p>
            <a:pPr marL="146685" marR="137160" indent="-4445" algn="ctr">
              <a:lnSpc>
                <a:spcPct val="100000"/>
              </a:lnSpc>
              <a:spcBef>
                <a:spcPts val="645"/>
              </a:spcBef>
            </a:pPr>
            <a:r>
              <a:rPr sz="1800" dirty="0">
                <a:latin typeface="Arial"/>
                <a:cs typeface="Arial"/>
              </a:rPr>
              <a:t>Thus </a:t>
            </a:r>
            <a:r>
              <a:rPr sz="1800" spc="-5" dirty="0">
                <a:latin typeface="Arial"/>
                <a:cs typeface="Arial"/>
              </a:rPr>
              <a:t>we might </a:t>
            </a:r>
            <a:r>
              <a:rPr sz="1800" dirty="0">
                <a:latin typeface="Arial"/>
                <a:cs typeface="Arial"/>
              </a:rPr>
              <a:t>construct an ideal-  typical description of the </a:t>
            </a:r>
            <a:r>
              <a:rPr sz="1800" spc="-5" dirty="0">
                <a:latin typeface="Arial"/>
                <a:cs typeface="Arial"/>
              </a:rPr>
              <a:t>way </a:t>
            </a:r>
            <a:r>
              <a:rPr sz="1800" dirty="0">
                <a:latin typeface="Arial"/>
                <a:cs typeface="Arial"/>
              </a:rPr>
              <a:t>in  which </a:t>
            </a:r>
            <a:r>
              <a:rPr sz="1800" spc="-5" dirty="0">
                <a:latin typeface="Arial"/>
                <a:cs typeface="Arial"/>
              </a:rPr>
              <a:t>religions </a:t>
            </a:r>
            <a:r>
              <a:rPr sz="1800" dirty="0">
                <a:latin typeface="Arial"/>
                <a:cs typeface="Arial"/>
              </a:rPr>
              <a:t>founded by a  </a:t>
            </a:r>
            <a:r>
              <a:rPr sz="1800" spc="-5" dirty="0">
                <a:latin typeface="Arial"/>
                <a:cs typeface="Arial"/>
              </a:rPr>
              <a:t>charismatic prophet become,</a:t>
            </a:r>
            <a:r>
              <a:rPr sz="1800" spc="-55" dirty="0">
                <a:latin typeface="Arial"/>
                <a:cs typeface="Arial"/>
              </a:rPr>
              <a:t> </a:t>
            </a:r>
            <a:r>
              <a:rPr sz="1800" dirty="0">
                <a:latin typeface="Arial"/>
                <a:cs typeface="Arial"/>
              </a:rPr>
              <a:t>over  </a:t>
            </a:r>
            <a:r>
              <a:rPr sz="1800" spc="-5" dirty="0">
                <a:latin typeface="Arial"/>
                <a:cs typeface="Arial"/>
              </a:rPr>
              <a:t>time, </a:t>
            </a:r>
            <a:r>
              <a:rPr sz="1800" dirty="0">
                <a:latin typeface="Arial"/>
                <a:cs typeface="Arial"/>
              </a:rPr>
              <a:t>highly structured  </a:t>
            </a:r>
            <a:r>
              <a:rPr sz="1800" spc="-5" dirty="0">
                <a:latin typeface="Arial"/>
                <a:cs typeface="Arial"/>
              </a:rPr>
              <a:t>organisations.</a:t>
            </a:r>
            <a:endParaRPr sz="1800">
              <a:latin typeface="Arial"/>
              <a:cs typeface="Arial"/>
            </a:endParaRPr>
          </a:p>
        </p:txBody>
      </p:sp>
      <p:sp>
        <p:nvSpPr>
          <p:cNvPr id="12" name="object 12"/>
          <p:cNvSpPr/>
          <p:nvPr/>
        </p:nvSpPr>
        <p:spPr>
          <a:xfrm>
            <a:off x="3992880" y="3749040"/>
            <a:ext cx="1042415" cy="316991"/>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038600" y="3886200"/>
            <a:ext cx="813435" cy="1905"/>
          </a:xfrm>
          <a:custGeom>
            <a:avLst/>
            <a:gdLst/>
            <a:ahLst/>
            <a:cxnLst/>
            <a:rect l="l" t="t" r="r" b="b"/>
            <a:pathLst>
              <a:path w="813435" h="1904">
                <a:moveTo>
                  <a:pt x="0" y="0"/>
                </a:moveTo>
                <a:lnTo>
                  <a:pt x="813054" y="1536"/>
                </a:lnTo>
              </a:path>
            </a:pathLst>
          </a:custGeom>
          <a:ln w="25400">
            <a:solidFill>
              <a:srgbClr val="F79646"/>
            </a:solidFill>
          </a:ln>
        </p:spPr>
        <p:txBody>
          <a:bodyPr wrap="square" lIns="0" tIns="0" rIns="0" bIns="0" rtlCol="0"/>
          <a:lstStyle/>
          <a:p>
            <a:endParaRPr/>
          </a:p>
        </p:txBody>
      </p:sp>
      <p:sp>
        <p:nvSpPr>
          <p:cNvPr id="14" name="object 14"/>
          <p:cNvSpPr/>
          <p:nvPr/>
        </p:nvSpPr>
        <p:spPr>
          <a:xfrm>
            <a:off x="4775362" y="3843141"/>
            <a:ext cx="76835" cy="88900"/>
          </a:xfrm>
          <a:custGeom>
            <a:avLst/>
            <a:gdLst/>
            <a:ahLst/>
            <a:cxnLst/>
            <a:rect l="l" t="t" r="r" b="b"/>
            <a:pathLst>
              <a:path w="76835" h="88900">
                <a:moveTo>
                  <a:pt x="177" y="0"/>
                </a:moveTo>
                <a:lnTo>
                  <a:pt x="76288" y="44602"/>
                </a:lnTo>
                <a:lnTo>
                  <a:pt x="0" y="88900"/>
                </a:lnTo>
              </a:path>
            </a:pathLst>
          </a:custGeom>
          <a:ln w="25400">
            <a:solidFill>
              <a:srgbClr val="F79646"/>
            </a:solidFill>
          </a:ln>
        </p:spPr>
        <p:txBody>
          <a:bodyPr wrap="square" lIns="0" tIns="0" rIns="0" bIns="0" rtlCol="0"/>
          <a:lstStyle/>
          <a:p>
            <a:endParaRPr/>
          </a:p>
        </p:txBody>
      </p:sp>
      <p:sp>
        <p:nvSpPr>
          <p:cNvPr id="15" name="object 15"/>
          <p:cNvSpPr/>
          <p:nvPr/>
        </p:nvSpPr>
        <p:spPr>
          <a:xfrm>
            <a:off x="4901183" y="3243071"/>
            <a:ext cx="4066031" cy="292607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910327" y="3288791"/>
            <a:ext cx="4120895" cy="2767583"/>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4953000" y="3276600"/>
            <a:ext cx="3962400" cy="2819400"/>
          </a:xfrm>
          <a:prstGeom prst="rect">
            <a:avLst/>
          </a:prstGeom>
          <a:blipFill>
            <a:blip r:embed="rId11" cstate="print"/>
            <a:stretch>
              <a:fillRect/>
            </a:stretch>
          </a:blipFill>
        </p:spPr>
        <p:txBody>
          <a:bodyPr wrap="square" lIns="0" tIns="0" rIns="0" bIns="0" rtlCol="0"/>
          <a:lstStyle/>
          <a:p>
            <a:endParaRPr/>
          </a:p>
        </p:txBody>
      </p:sp>
      <p:sp>
        <p:nvSpPr>
          <p:cNvPr id="18" name="object 18"/>
          <p:cNvSpPr txBox="1"/>
          <p:nvPr/>
        </p:nvSpPr>
        <p:spPr>
          <a:xfrm>
            <a:off x="4953000" y="3276600"/>
            <a:ext cx="3962400" cy="2819400"/>
          </a:xfrm>
          <a:prstGeom prst="rect">
            <a:avLst/>
          </a:prstGeom>
          <a:ln w="12700">
            <a:solidFill>
              <a:srgbClr val="F69240"/>
            </a:solidFill>
          </a:ln>
        </p:spPr>
        <p:txBody>
          <a:bodyPr vert="horz" wrap="square" lIns="0" tIns="96520" rIns="0" bIns="0" rtlCol="0">
            <a:spAutoFit/>
          </a:bodyPr>
          <a:lstStyle/>
          <a:p>
            <a:pPr marL="146685" marR="138430" indent="-635" algn="ctr">
              <a:lnSpc>
                <a:spcPct val="100000"/>
              </a:lnSpc>
              <a:spcBef>
                <a:spcPts val="760"/>
              </a:spcBef>
            </a:pPr>
            <a:r>
              <a:rPr sz="1900" spc="-10" dirty="0">
                <a:latin typeface="Arial"/>
                <a:cs typeface="Arial"/>
              </a:rPr>
              <a:t>The </a:t>
            </a:r>
            <a:r>
              <a:rPr sz="1900" spc="-5" dirty="0">
                <a:latin typeface="Arial"/>
                <a:cs typeface="Arial"/>
              </a:rPr>
              <a:t>relationship of this model to  the way things </a:t>
            </a:r>
            <a:r>
              <a:rPr sz="1900" dirty="0">
                <a:latin typeface="Arial"/>
                <a:cs typeface="Arial"/>
              </a:rPr>
              <a:t>actually </a:t>
            </a:r>
            <a:r>
              <a:rPr sz="1900" spc="-5" dirty="0">
                <a:latin typeface="Arial"/>
                <a:cs typeface="Arial"/>
              </a:rPr>
              <a:t>happen </a:t>
            </a:r>
            <a:r>
              <a:rPr sz="1900" dirty="0">
                <a:latin typeface="Arial"/>
                <a:cs typeface="Arial"/>
              </a:rPr>
              <a:t>is  </a:t>
            </a:r>
            <a:r>
              <a:rPr sz="1900" spc="-5" dirty="0">
                <a:latin typeface="Arial"/>
                <a:cs typeface="Arial"/>
              </a:rPr>
              <a:t>then variable: </a:t>
            </a:r>
            <a:r>
              <a:rPr sz="1900" dirty="0">
                <a:latin typeface="Arial"/>
                <a:cs typeface="Arial"/>
              </a:rPr>
              <a:t>in </a:t>
            </a:r>
            <a:r>
              <a:rPr sz="1900" spc="-5" dirty="0">
                <a:latin typeface="Arial"/>
                <a:cs typeface="Arial"/>
              </a:rPr>
              <a:t>general, Weber  </a:t>
            </a:r>
            <a:r>
              <a:rPr sz="1900" dirty="0">
                <a:latin typeface="Arial"/>
                <a:cs typeface="Arial"/>
              </a:rPr>
              <a:t>says, it </a:t>
            </a:r>
            <a:r>
              <a:rPr sz="1900" spc="-5" dirty="0">
                <a:latin typeface="Arial"/>
                <a:cs typeface="Arial"/>
              </a:rPr>
              <a:t>helps us to develop these  models at as abstracted a </a:t>
            </a:r>
            <a:r>
              <a:rPr sz="1900" dirty="0">
                <a:latin typeface="Arial"/>
                <a:cs typeface="Arial"/>
              </a:rPr>
              <a:t>level </a:t>
            </a:r>
            <a:r>
              <a:rPr sz="1900" spc="-5" dirty="0">
                <a:latin typeface="Arial"/>
                <a:cs typeface="Arial"/>
              </a:rPr>
              <a:t>as  </a:t>
            </a:r>
            <a:r>
              <a:rPr sz="1900" dirty="0">
                <a:latin typeface="Arial"/>
                <a:cs typeface="Arial"/>
              </a:rPr>
              <a:t>possible, so </a:t>
            </a:r>
            <a:r>
              <a:rPr sz="1900" spc="-5" dirty="0">
                <a:latin typeface="Arial"/>
                <a:cs typeface="Arial"/>
              </a:rPr>
              <a:t>that the concepts  become as unambiguous as  </a:t>
            </a:r>
            <a:r>
              <a:rPr sz="1900" dirty="0">
                <a:latin typeface="Arial"/>
                <a:cs typeface="Arial"/>
              </a:rPr>
              <a:t>possible </a:t>
            </a:r>
            <a:r>
              <a:rPr sz="1900" spc="-5" dirty="0">
                <a:latin typeface="Arial"/>
                <a:cs typeface="Arial"/>
              </a:rPr>
              <a:t>and their interrelationship  </a:t>
            </a:r>
            <a:r>
              <a:rPr sz="1900" dirty="0">
                <a:latin typeface="Arial"/>
                <a:cs typeface="Arial"/>
              </a:rPr>
              <a:t>is </a:t>
            </a:r>
            <a:r>
              <a:rPr sz="1900" spc="-5" dirty="0">
                <a:latin typeface="Arial"/>
                <a:cs typeface="Arial"/>
              </a:rPr>
              <a:t>as </a:t>
            </a:r>
            <a:r>
              <a:rPr sz="1900" dirty="0">
                <a:latin typeface="Arial"/>
                <a:cs typeface="Arial"/>
              </a:rPr>
              <a:t>clear </a:t>
            </a:r>
            <a:r>
              <a:rPr sz="1900" spc="-5" dirty="0">
                <a:latin typeface="Arial"/>
                <a:cs typeface="Arial"/>
              </a:rPr>
              <a:t>as</a:t>
            </a:r>
            <a:r>
              <a:rPr sz="1900" spc="-40" dirty="0">
                <a:latin typeface="Arial"/>
                <a:cs typeface="Arial"/>
              </a:rPr>
              <a:t> </a:t>
            </a:r>
            <a:r>
              <a:rPr sz="1900" dirty="0">
                <a:latin typeface="Arial"/>
                <a:cs typeface="Arial"/>
              </a:rPr>
              <a:t>possible.</a:t>
            </a:r>
            <a:endParaRPr sz="1900">
              <a:latin typeface="Arial"/>
              <a:cs typeface="Arial"/>
            </a:endParaRPr>
          </a:p>
        </p:txBody>
      </p:sp>
      <p:sp>
        <p:nvSpPr>
          <p:cNvPr id="19" name="object 19"/>
          <p:cNvSpPr/>
          <p:nvPr/>
        </p:nvSpPr>
        <p:spPr>
          <a:xfrm>
            <a:off x="6318504" y="890016"/>
            <a:ext cx="316991" cy="813815"/>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6477128" y="914400"/>
            <a:ext cx="3175" cy="584835"/>
          </a:xfrm>
          <a:custGeom>
            <a:avLst/>
            <a:gdLst/>
            <a:ahLst/>
            <a:cxnLst/>
            <a:rect l="l" t="t" r="r" b="b"/>
            <a:pathLst>
              <a:path w="3175" h="584835">
                <a:moveTo>
                  <a:pt x="3048" y="0"/>
                </a:moveTo>
                <a:lnTo>
                  <a:pt x="0" y="584454"/>
                </a:lnTo>
              </a:path>
            </a:pathLst>
          </a:custGeom>
          <a:ln w="25399">
            <a:solidFill>
              <a:srgbClr val="8064A2"/>
            </a:solidFill>
          </a:ln>
        </p:spPr>
        <p:txBody>
          <a:bodyPr wrap="square" lIns="0" tIns="0" rIns="0" bIns="0" rtlCol="0"/>
          <a:lstStyle/>
          <a:p>
            <a:endParaRPr/>
          </a:p>
        </p:txBody>
      </p:sp>
      <p:sp>
        <p:nvSpPr>
          <p:cNvPr id="21" name="object 21"/>
          <p:cNvSpPr/>
          <p:nvPr/>
        </p:nvSpPr>
        <p:spPr>
          <a:xfrm>
            <a:off x="6433073" y="1422426"/>
            <a:ext cx="88900" cy="76835"/>
          </a:xfrm>
          <a:custGeom>
            <a:avLst/>
            <a:gdLst/>
            <a:ahLst/>
            <a:cxnLst/>
            <a:rect l="l" t="t" r="r" b="b"/>
            <a:pathLst>
              <a:path w="88900" h="76834">
                <a:moveTo>
                  <a:pt x="88900" y="457"/>
                </a:moveTo>
                <a:lnTo>
                  <a:pt x="44056" y="76428"/>
                </a:lnTo>
                <a:lnTo>
                  <a:pt x="0" y="0"/>
                </a:lnTo>
              </a:path>
            </a:pathLst>
          </a:custGeom>
          <a:ln w="25400">
            <a:solidFill>
              <a:srgbClr val="8064A2"/>
            </a:solidFill>
          </a:ln>
        </p:spPr>
        <p:txBody>
          <a:bodyPr wrap="square" lIns="0" tIns="0" rIns="0" bIns="0" rtlCol="0"/>
          <a:lstStyle/>
          <a:p>
            <a:endParaRPr/>
          </a:p>
        </p:txBody>
      </p:sp>
      <p:sp>
        <p:nvSpPr>
          <p:cNvPr id="22" name="object 22"/>
          <p:cNvSpPr/>
          <p:nvPr/>
        </p:nvSpPr>
        <p:spPr>
          <a:xfrm>
            <a:off x="3803903" y="5422392"/>
            <a:ext cx="1042415" cy="320039"/>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987546" y="5562651"/>
            <a:ext cx="813435" cy="1905"/>
          </a:xfrm>
          <a:custGeom>
            <a:avLst/>
            <a:gdLst/>
            <a:ahLst/>
            <a:cxnLst/>
            <a:rect l="l" t="t" r="r" b="b"/>
            <a:pathLst>
              <a:path w="813435" h="1904">
                <a:moveTo>
                  <a:pt x="813053" y="1536"/>
                </a:moveTo>
                <a:lnTo>
                  <a:pt x="0" y="0"/>
                </a:lnTo>
              </a:path>
            </a:pathLst>
          </a:custGeom>
          <a:ln w="25400">
            <a:solidFill>
              <a:srgbClr val="9BBB59"/>
            </a:solidFill>
          </a:ln>
        </p:spPr>
        <p:txBody>
          <a:bodyPr wrap="square" lIns="0" tIns="0" rIns="0" bIns="0" rtlCol="0"/>
          <a:lstStyle/>
          <a:p>
            <a:endParaRPr/>
          </a:p>
        </p:txBody>
      </p:sp>
      <p:sp>
        <p:nvSpPr>
          <p:cNvPr id="24" name="object 24"/>
          <p:cNvSpPr/>
          <p:nvPr/>
        </p:nvSpPr>
        <p:spPr>
          <a:xfrm>
            <a:off x="3987539" y="5518336"/>
            <a:ext cx="76835" cy="88900"/>
          </a:xfrm>
          <a:custGeom>
            <a:avLst/>
            <a:gdLst/>
            <a:ahLst/>
            <a:cxnLst/>
            <a:rect l="l" t="t" r="r" b="b"/>
            <a:pathLst>
              <a:path w="76835" h="88900">
                <a:moveTo>
                  <a:pt x="76123" y="88900"/>
                </a:moveTo>
                <a:lnTo>
                  <a:pt x="0" y="44310"/>
                </a:lnTo>
                <a:lnTo>
                  <a:pt x="76288" y="0"/>
                </a:lnTo>
              </a:path>
            </a:pathLst>
          </a:custGeom>
          <a:ln w="25400">
            <a:solidFill>
              <a:srgbClr val="9BBB59"/>
            </a:solidFill>
          </a:ln>
        </p:spPr>
        <p:txBody>
          <a:bodyPr wrap="square" lIns="0" tIns="0" rIns="0" bIns="0" rtlCol="0"/>
          <a:lstStyle/>
          <a:p>
            <a:endParaRPr/>
          </a:p>
        </p:txBody>
      </p:sp>
      <p:sp>
        <p:nvSpPr>
          <p:cNvPr id="25" name="object 25"/>
          <p:cNvSpPr/>
          <p:nvPr/>
        </p:nvSpPr>
        <p:spPr>
          <a:xfrm>
            <a:off x="100583" y="4843271"/>
            <a:ext cx="3761231" cy="1554479"/>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219455" y="4888992"/>
            <a:ext cx="3596639" cy="1386839"/>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152400" y="4876800"/>
            <a:ext cx="3657600" cy="1447800"/>
          </a:xfrm>
          <a:prstGeom prst="rect">
            <a:avLst/>
          </a:prstGeom>
          <a:blipFill>
            <a:blip r:embed="rId16" cstate="print"/>
            <a:stretch>
              <a:fillRect/>
            </a:stretch>
          </a:blipFill>
        </p:spPr>
        <p:txBody>
          <a:bodyPr wrap="square" lIns="0" tIns="0" rIns="0" bIns="0" rtlCol="0"/>
          <a:lstStyle/>
          <a:p>
            <a:endParaRPr/>
          </a:p>
        </p:txBody>
      </p:sp>
      <p:sp>
        <p:nvSpPr>
          <p:cNvPr id="28" name="object 28"/>
          <p:cNvSpPr txBox="1"/>
          <p:nvPr/>
        </p:nvSpPr>
        <p:spPr>
          <a:xfrm>
            <a:off x="152400" y="4876800"/>
            <a:ext cx="3657600" cy="1447800"/>
          </a:xfrm>
          <a:prstGeom prst="rect">
            <a:avLst/>
          </a:prstGeom>
          <a:ln w="12700">
            <a:solidFill>
              <a:srgbClr val="98B954"/>
            </a:solidFill>
          </a:ln>
        </p:spPr>
        <p:txBody>
          <a:bodyPr vert="horz" wrap="square" lIns="0" tIns="104140" rIns="0" bIns="0" rtlCol="0">
            <a:spAutoFit/>
          </a:bodyPr>
          <a:lstStyle/>
          <a:p>
            <a:pPr marL="265430" marR="256540" indent="-4445" algn="ctr">
              <a:lnSpc>
                <a:spcPct val="100000"/>
              </a:lnSpc>
              <a:spcBef>
                <a:spcPts val="820"/>
              </a:spcBef>
            </a:pPr>
            <a:r>
              <a:rPr sz="2000" spc="-10" dirty="0">
                <a:latin typeface="Arial"/>
                <a:cs typeface="Arial"/>
              </a:rPr>
              <a:t>These ideal types are then  </a:t>
            </a:r>
            <a:r>
              <a:rPr sz="2000" spc="-5" dirty="0">
                <a:latin typeface="Arial"/>
                <a:cs typeface="Arial"/>
              </a:rPr>
              <a:t>yardsticks </a:t>
            </a:r>
            <a:r>
              <a:rPr sz="2000" spc="-10" dirty="0">
                <a:latin typeface="Arial"/>
                <a:cs typeface="Arial"/>
              </a:rPr>
              <a:t>against which we  </a:t>
            </a:r>
            <a:r>
              <a:rPr sz="2000" spc="-5" dirty="0">
                <a:latin typeface="Arial"/>
                <a:cs typeface="Arial"/>
              </a:rPr>
              <a:t>can </a:t>
            </a:r>
            <a:r>
              <a:rPr sz="2000" spc="-10" dirty="0">
                <a:latin typeface="Arial"/>
                <a:cs typeface="Arial"/>
              </a:rPr>
              <a:t>measure what actually  happened.</a:t>
            </a:r>
            <a:endParaRPr sz="2000">
              <a:latin typeface="Arial"/>
              <a:cs typeface="Arial"/>
            </a:endParaRPr>
          </a:p>
        </p:txBody>
      </p:sp>
      <p:sp>
        <p:nvSpPr>
          <p:cNvPr id="29" name="object 29"/>
          <p:cNvSpPr/>
          <p:nvPr/>
        </p:nvSpPr>
        <p:spPr>
          <a:xfrm>
            <a:off x="2889503" y="2020824"/>
            <a:ext cx="2036063" cy="749807"/>
          </a:xfrm>
          <a:prstGeom prst="rect">
            <a:avLst/>
          </a:prstGeom>
          <a:blipFill>
            <a:blip r:embed="rId17" cstate="print"/>
            <a:stretch>
              <a:fillRect/>
            </a:stretch>
          </a:blipFill>
        </p:spPr>
        <p:txBody>
          <a:bodyPr wrap="square" lIns="0" tIns="0" rIns="0" bIns="0" rtlCol="0"/>
          <a:lstStyle/>
          <a:p>
            <a:endParaRPr/>
          </a:p>
        </p:txBody>
      </p:sp>
      <p:sp>
        <p:nvSpPr>
          <p:cNvPr id="30" name="object 30"/>
          <p:cNvSpPr/>
          <p:nvPr/>
        </p:nvSpPr>
        <p:spPr>
          <a:xfrm>
            <a:off x="3072142" y="2057400"/>
            <a:ext cx="1804670" cy="526415"/>
          </a:xfrm>
          <a:custGeom>
            <a:avLst/>
            <a:gdLst/>
            <a:ahLst/>
            <a:cxnLst/>
            <a:rect l="l" t="t" r="r" b="b"/>
            <a:pathLst>
              <a:path w="1804670" h="526414">
                <a:moveTo>
                  <a:pt x="1804657" y="0"/>
                </a:moveTo>
                <a:lnTo>
                  <a:pt x="0" y="526364"/>
                </a:lnTo>
              </a:path>
            </a:pathLst>
          </a:custGeom>
          <a:ln w="25400">
            <a:solidFill>
              <a:srgbClr val="8064A2"/>
            </a:solidFill>
          </a:ln>
        </p:spPr>
        <p:txBody>
          <a:bodyPr wrap="square" lIns="0" tIns="0" rIns="0" bIns="0" rtlCol="0"/>
          <a:lstStyle/>
          <a:p>
            <a:endParaRPr/>
          </a:p>
        </p:txBody>
      </p:sp>
      <p:sp>
        <p:nvSpPr>
          <p:cNvPr id="31" name="object 31"/>
          <p:cNvSpPr/>
          <p:nvPr/>
        </p:nvSpPr>
        <p:spPr>
          <a:xfrm>
            <a:off x="3072141" y="2519746"/>
            <a:ext cx="85725" cy="85725"/>
          </a:xfrm>
          <a:custGeom>
            <a:avLst/>
            <a:gdLst/>
            <a:ahLst/>
            <a:cxnLst/>
            <a:rect l="l" t="t" r="r" b="b"/>
            <a:pathLst>
              <a:path w="85725" h="85725">
                <a:moveTo>
                  <a:pt x="85598" y="85344"/>
                </a:moveTo>
                <a:lnTo>
                  <a:pt x="0" y="64008"/>
                </a:lnTo>
                <a:lnTo>
                  <a:pt x="60706" y="0"/>
                </a:lnTo>
              </a:path>
            </a:pathLst>
          </a:custGeom>
          <a:ln w="25400">
            <a:solidFill>
              <a:srgbClr val="8064A2"/>
            </a:solidFill>
          </a:ln>
        </p:spPr>
        <p:txBody>
          <a:bodyPr wrap="square" lIns="0" tIns="0" rIns="0" bIns="0" rtlCol="0"/>
          <a:lstStyle/>
          <a:p>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95</a:t>
            </a:fld>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228600"/>
            <a:ext cx="8458200" cy="6400800"/>
          </a:xfrm>
          <a:custGeom>
            <a:avLst/>
            <a:gdLst/>
            <a:ahLst/>
            <a:cxnLst/>
            <a:rect l="l" t="t" r="r" b="b"/>
            <a:pathLst>
              <a:path w="8458200" h="6400800">
                <a:moveTo>
                  <a:pt x="0" y="0"/>
                </a:moveTo>
                <a:lnTo>
                  <a:pt x="8458200" y="0"/>
                </a:lnTo>
                <a:lnTo>
                  <a:pt x="8458200" y="6400800"/>
                </a:lnTo>
                <a:lnTo>
                  <a:pt x="0" y="64008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81000" y="228600"/>
            <a:ext cx="8458200" cy="6400800"/>
          </a:xfrm>
          <a:custGeom>
            <a:avLst/>
            <a:gdLst/>
            <a:ahLst/>
            <a:cxnLst/>
            <a:rect l="l" t="t" r="r" b="b"/>
            <a:pathLst>
              <a:path w="8458200" h="6400800">
                <a:moveTo>
                  <a:pt x="0" y="0"/>
                </a:moveTo>
                <a:lnTo>
                  <a:pt x="8458200" y="0"/>
                </a:lnTo>
                <a:lnTo>
                  <a:pt x="8458200" y="6400800"/>
                </a:lnTo>
                <a:lnTo>
                  <a:pt x="0" y="6400800"/>
                </a:lnTo>
                <a:lnTo>
                  <a:pt x="0" y="0"/>
                </a:lnTo>
                <a:close/>
              </a:path>
            </a:pathLst>
          </a:custGeom>
          <a:ln w="25400">
            <a:solidFill>
              <a:srgbClr val="4F81BD"/>
            </a:solidFill>
          </a:ln>
        </p:spPr>
        <p:txBody>
          <a:bodyPr wrap="square" lIns="0" tIns="0" rIns="0" bIns="0" rtlCol="0"/>
          <a:lstStyle/>
          <a:p>
            <a:endParaRPr/>
          </a:p>
        </p:txBody>
      </p:sp>
      <p:sp>
        <p:nvSpPr>
          <p:cNvPr id="4" name="object 4"/>
          <p:cNvSpPr txBox="1"/>
          <p:nvPr/>
        </p:nvSpPr>
        <p:spPr>
          <a:xfrm>
            <a:off x="459740" y="249428"/>
            <a:ext cx="8081645" cy="6045200"/>
          </a:xfrm>
          <a:prstGeom prst="rect">
            <a:avLst/>
          </a:prstGeom>
        </p:spPr>
        <p:txBody>
          <a:bodyPr vert="horz" wrap="square" lIns="0" tIns="12065" rIns="0" bIns="0" rtlCol="0">
            <a:spAutoFit/>
          </a:bodyPr>
          <a:lstStyle/>
          <a:p>
            <a:pPr marL="356870" marR="20955" indent="-344170">
              <a:lnSpc>
                <a:spcPct val="100000"/>
              </a:lnSpc>
              <a:spcBef>
                <a:spcPts val="95"/>
              </a:spcBef>
              <a:buFont typeface="Arial"/>
              <a:buChar char="•"/>
              <a:tabLst>
                <a:tab pos="356870" algn="l"/>
                <a:tab pos="357505" algn="l"/>
              </a:tabLst>
            </a:pPr>
            <a:r>
              <a:rPr sz="2500" spc="-5" dirty="0">
                <a:latin typeface="Arial"/>
                <a:cs typeface="Arial"/>
              </a:rPr>
              <a:t>In other words, the ideal type is a description of a  particular logic of process, or of a rational sequence of  events in the sense of one where their sequence has a  meaning.</a:t>
            </a:r>
            <a:endParaRPr sz="2500">
              <a:latin typeface="Arial"/>
              <a:cs typeface="Arial"/>
            </a:endParaRPr>
          </a:p>
          <a:p>
            <a:pPr>
              <a:lnSpc>
                <a:spcPct val="100000"/>
              </a:lnSpc>
              <a:buFont typeface="Arial"/>
              <a:buChar char="•"/>
            </a:pPr>
            <a:endParaRPr sz="3650">
              <a:latin typeface="Times New Roman"/>
              <a:cs typeface="Times New Roman"/>
            </a:endParaRPr>
          </a:p>
          <a:p>
            <a:pPr marL="356870" marR="216535" indent="-344170">
              <a:lnSpc>
                <a:spcPct val="100000"/>
              </a:lnSpc>
              <a:buChar char="•"/>
              <a:tabLst>
                <a:tab pos="356870" algn="l"/>
                <a:tab pos="357505" algn="l"/>
              </a:tabLst>
            </a:pPr>
            <a:r>
              <a:rPr sz="2500" spc="-5" dirty="0">
                <a:latin typeface="Arial"/>
                <a:cs typeface="Arial"/>
              </a:rPr>
              <a:t>Clearly, they </a:t>
            </a:r>
            <a:r>
              <a:rPr sz="2500" spc="-10" dirty="0">
                <a:latin typeface="Arial"/>
                <a:cs typeface="Arial"/>
              </a:rPr>
              <a:t>will </a:t>
            </a:r>
            <a:r>
              <a:rPr sz="2500" spc="-5" dirty="0">
                <a:latin typeface="Arial"/>
                <a:cs typeface="Arial"/>
              </a:rPr>
              <a:t>be far easier in the case of value-  rational or goal-rational sequences, since an  assumption continued custom tells us very little about  the content of the custom, and assumptions that  emotions follow particular sequences are very</a:t>
            </a:r>
            <a:r>
              <a:rPr sz="2500" spc="0" dirty="0">
                <a:latin typeface="Arial"/>
                <a:cs typeface="Arial"/>
              </a:rPr>
              <a:t> </a:t>
            </a:r>
            <a:r>
              <a:rPr sz="2500" spc="-5" dirty="0">
                <a:latin typeface="Arial"/>
                <a:cs typeface="Arial"/>
              </a:rPr>
              <a:t>risky.</a:t>
            </a:r>
            <a:endParaRPr sz="2500">
              <a:latin typeface="Arial"/>
              <a:cs typeface="Arial"/>
            </a:endParaRPr>
          </a:p>
          <a:p>
            <a:pPr>
              <a:lnSpc>
                <a:spcPct val="100000"/>
              </a:lnSpc>
              <a:buFont typeface="Arial"/>
              <a:buChar char="•"/>
            </a:pPr>
            <a:endParaRPr sz="3650">
              <a:latin typeface="Times New Roman"/>
              <a:cs typeface="Times New Roman"/>
            </a:endParaRPr>
          </a:p>
          <a:p>
            <a:pPr marL="356870" marR="5080" indent="-344170">
              <a:lnSpc>
                <a:spcPct val="100000"/>
              </a:lnSpc>
              <a:buChar char="•"/>
              <a:tabLst>
                <a:tab pos="356870" algn="l"/>
                <a:tab pos="357505" algn="l"/>
              </a:tabLst>
            </a:pPr>
            <a:r>
              <a:rPr sz="2500" spc="-5" dirty="0">
                <a:latin typeface="Arial"/>
                <a:cs typeface="Arial"/>
              </a:rPr>
              <a:t>In other words, it is rationality itself </a:t>
            </a:r>
            <a:r>
              <a:rPr sz="2500" spc="-145" dirty="0">
                <a:latin typeface="Arial"/>
                <a:cs typeface="Arial"/>
              </a:rPr>
              <a:t>– </a:t>
            </a:r>
            <a:r>
              <a:rPr sz="2500" spc="-5" dirty="0">
                <a:latin typeface="Arial"/>
                <a:cs typeface="Arial"/>
              </a:rPr>
              <a:t>whether goal-  rationality or value-rationality, that makes interpretation  possible, on the basis of a shared and reflexive  participation in the social</a:t>
            </a:r>
            <a:r>
              <a:rPr sz="2500" spc="-30" dirty="0">
                <a:latin typeface="Arial"/>
                <a:cs typeface="Arial"/>
              </a:rPr>
              <a:t> </a:t>
            </a:r>
            <a:r>
              <a:rPr sz="2500" spc="-5" dirty="0">
                <a:latin typeface="Arial"/>
                <a:cs typeface="Arial"/>
              </a:rPr>
              <a:t>world.</a:t>
            </a:r>
            <a:endParaRPr sz="25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01600">
              <a:lnSpc>
                <a:spcPts val="1240"/>
              </a:lnSpc>
            </a:pPr>
            <a:fld id="{81D60167-4931-47E6-BA6A-407CBD079E47}" type="slidenum">
              <a:rPr dirty="0"/>
              <a:t>96</a:t>
            </a:fld>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solidFill>
            <a:srgbClr val="FFFFFF"/>
          </a:solidFill>
        </p:spPr>
        <p:txBody>
          <a:bodyPr wrap="square" lIns="0" tIns="0" rIns="0" bIns="0" rtlCol="0"/>
          <a:lstStyle/>
          <a:p>
            <a:endParaRPr/>
          </a:p>
        </p:txBody>
      </p:sp>
      <p:sp>
        <p:nvSpPr>
          <p:cNvPr id="3" name="object 3"/>
          <p:cNvSpPr/>
          <p:nvPr/>
        </p:nvSpPr>
        <p:spPr>
          <a:xfrm>
            <a:off x="304800" y="304800"/>
            <a:ext cx="8458200" cy="6248400"/>
          </a:xfrm>
          <a:custGeom>
            <a:avLst/>
            <a:gdLst/>
            <a:ahLst/>
            <a:cxnLst/>
            <a:rect l="l" t="t" r="r" b="b"/>
            <a:pathLst>
              <a:path w="8458200" h="6248400">
                <a:moveTo>
                  <a:pt x="0" y="0"/>
                </a:moveTo>
                <a:lnTo>
                  <a:pt x="8458200" y="0"/>
                </a:lnTo>
                <a:lnTo>
                  <a:pt x="8458200" y="6248400"/>
                </a:lnTo>
                <a:lnTo>
                  <a:pt x="0" y="6248400"/>
                </a:lnTo>
                <a:lnTo>
                  <a:pt x="0" y="0"/>
                </a:lnTo>
                <a:close/>
              </a:path>
            </a:pathLst>
          </a:custGeom>
          <a:ln w="25400">
            <a:solidFill>
              <a:srgbClr val="000000"/>
            </a:solidFill>
          </a:ln>
        </p:spPr>
        <p:txBody>
          <a:bodyPr wrap="square" lIns="0" tIns="0" rIns="0" bIns="0" rtlCol="0"/>
          <a:lstStyle/>
          <a:p>
            <a:endParaRPr/>
          </a:p>
        </p:txBody>
      </p:sp>
      <p:sp>
        <p:nvSpPr>
          <p:cNvPr id="4" name="object 4"/>
          <p:cNvSpPr txBox="1"/>
          <p:nvPr/>
        </p:nvSpPr>
        <p:spPr>
          <a:xfrm>
            <a:off x="383540" y="286004"/>
            <a:ext cx="8220075" cy="6197600"/>
          </a:xfrm>
          <a:prstGeom prst="rect">
            <a:avLst/>
          </a:prstGeom>
        </p:spPr>
        <p:txBody>
          <a:bodyPr vert="horz" wrap="square" lIns="0" tIns="49530" rIns="0" bIns="0" rtlCol="0">
            <a:spAutoFit/>
          </a:bodyPr>
          <a:lstStyle/>
          <a:p>
            <a:pPr marL="356870" marR="108585" indent="-344170">
              <a:lnSpc>
                <a:spcPct val="90100"/>
              </a:lnSpc>
              <a:spcBef>
                <a:spcPts val="390"/>
              </a:spcBef>
              <a:buFont typeface="Arial"/>
              <a:buChar char="•"/>
              <a:tabLst>
                <a:tab pos="356870" algn="l"/>
                <a:tab pos="357505" algn="l"/>
              </a:tabLst>
            </a:pPr>
            <a:r>
              <a:rPr sz="2500" spc="-5" dirty="0">
                <a:latin typeface="Arial"/>
                <a:cs typeface="Arial"/>
              </a:rPr>
              <a:t>Beyond the specific case of rationalisation as a general  process in modernity, then, rationality for Weber is a  concept which bridges the gap between Sociology and  its objects: Rationality, in either form, is present as a  tendency within society, which may be approximated to  a greater or lesser extent. The sociologist can use this  tendential rationality to make more sense of the actual  process of</a:t>
            </a:r>
            <a:r>
              <a:rPr sz="2500" spc="-30" dirty="0">
                <a:latin typeface="Arial"/>
                <a:cs typeface="Arial"/>
              </a:rPr>
              <a:t> </a:t>
            </a:r>
            <a:r>
              <a:rPr sz="2500" spc="-5" dirty="0">
                <a:latin typeface="Arial"/>
                <a:cs typeface="Arial"/>
              </a:rPr>
              <a:t>events.</a:t>
            </a:r>
            <a:endParaRPr sz="2500">
              <a:latin typeface="Arial"/>
              <a:cs typeface="Arial"/>
            </a:endParaRPr>
          </a:p>
          <a:p>
            <a:pPr>
              <a:lnSpc>
                <a:spcPct val="100000"/>
              </a:lnSpc>
              <a:spcBef>
                <a:spcPts val="35"/>
              </a:spcBef>
              <a:buFont typeface="Arial"/>
              <a:buChar char="•"/>
            </a:pPr>
            <a:endParaRPr sz="3350">
              <a:latin typeface="Times New Roman"/>
              <a:cs typeface="Times New Roman"/>
            </a:endParaRPr>
          </a:p>
          <a:p>
            <a:pPr marL="356870" marR="234950" indent="-344170">
              <a:lnSpc>
                <a:spcPct val="90000"/>
              </a:lnSpc>
              <a:spcBef>
                <a:spcPts val="5"/>
              </a:spcBef>
              <a:buChar char="•"/>
              <a:tabLst>
                <a:tab pos="356870" algn="l"/>
                <a:tab pos="357505" algn="l"/>
              </a:tabLst>
            </a:pPr>
            <a:r>
              <a:rPr sz="2500" spc="-5" dirty="0">
                <a:latin typeface="Arial"/>
                <a:cs typeface="Arial"/>
              </a:rPr>
              <a:t>Clearly, then, the more rationalised society becomes </a:t>
            </a:r>
            <a:r>
              <a:rPr sz="2500" spc="-145" dirty="0">
                <a:latin typeface="Arial"/>
                <a:cs typeface="Arial"/>
              </a:rPr>
              <a:t>–  </a:t>
            </a:r>
            <a:r>
              <a:rPr sz="2500" spc="-5" dirty="0">
                <a:latin typeface="Arial"/>
                <a:cs typeface="Arial"/>
              </a:rPr>
              <a:t>the deeper into modernity </a:t>
            </a:r>
            <a:r>
              <a:rPr sz="2500" spc="-10" dirty="0">
                <a:latin typeface="Arial"/>
                <a:cs typeface="Arial"/>
              </a:rPr>
              <a:t>we </a:t>
            </a:r>
            <a:r>
              <a:rPr sz="2500" spc="-5" dirty="0">
                <a:latin typeface="Arial"/>
                <a:cs typeface="Arial"/>
              </a:rPr>
              <a:t>go </a:t>
            </a:r>
            <a:r>
              <a:rPr sz="2500" spc="-145" dirty="0">
                <a:latin typeface="Arial"/>
                <a:cs typeface="Arial"/>
              </a:rPr>
              <a:t>– </a:t>
            </a:r>
            <a:r>
              <a:rPr sz="2500" spc="-5" dirty="0">
                <a:latin typeface="Arial"/>
                <a:cs typeface="Arial"/>
              </a:rPr>
              <a:t>the easier the  Sociologist’s task should become and the closer their  interpretations should correspond with what actually  happens.</a:t>
            </a:r>
            <a:endParaRPr sz="2500">
              <a:latin typeface="Arial"/>
              <a:cs typeface="Arial"/>
            </a:endParaRPr>
          </a:p>
          <a:p>
            <a:pPr>
              <a:lnSpc>
                <a:spcPct val="100000"/>
              </a:lnSpc>
              <a:spcBef>
                <a:spcPts val="35"/>
              </a:spcBef>
              <a:buFont typeface="Arial"/>
              <a:buChar char="•"/>
            </a:pPr>
            <a:endParaRPr sz="3400">
              <a:latin typeface="Times New Roman"/>
              <a:cs typeface="Times New Roman"/>
            </a:endParaRPr>
          </a:p>
          <a:p>
            <a:pPr marL="356870" marR="5080" indent="-344170">
              <a:lnSpc>
                <a:spcPts val="2690"/>
              </a:lnSpc>
              <a:buChar char="•"/>
              <a:tabLst>
                <a:tab pos="356870" algn="l"/>
                <a:tab pos="357505" algn="l"/>
              </a:tabLst>
            </a:pPr>
            <a:r>
              <a:rPr sz="2500" spc="-10" dirty="0">
                <a:latin typeface="Arial"/>
                <a:cs typeface="Arial"/>
              </a:rPr>
              <a:t>As we </a:t>
            </a:r>
            <a:r>
              <a:rPr sz="2500" spc="-5" dirty="0">
                <a:latin typeface="Arial"/>
                <a:cs typeface="Arial"/>
              </a:rPr>
              <a:t>shall see in subsequent lectures, this expectation  has only been partially realised, if at</a:t>
            </a:r>
            <a:r>
              <a:rPr sz="2500" spc="-40" dirty="0">
                <a:latin typeface="Arial"/>
                <a:cs typeface="Arial"/>
              </a:rPr>
              <a:t> </a:t>
            </a:r>
            <a:r>
              <a:rPr sz="2500" spc="-10" dirty="0">
                <a:latin typeface="Arial"/>
                <a:cs typeface="Arial"/>
              </a:rPr>
              <a:t>all.</a:t>
            </a:r>
            <a:endParaRPr sz="2500">
              <a:latin typeface="Arial"/>
              <a:cs typeface="Arial"/>
            </a:endParaRPr>
          </a:p>
        </p:txBody>
      </p:sp>
      <p:sp>
        <p:nvSpPr>
          <p:cNvPr id="5" name="object 5"/>
          <p:cNvSpPr txBox="1"/>
          <p:nvPr/>
        </p:nvSpPr>
        <p:spPr>
          <a:xfrm>
            <a:off x="8430259" y="6463728"/>
            <a:ext cx="177800" cy="177800"/>
          </a:xfrm>
          <a:prstGeom prst="rect">
            <a:avLst/>
          </a:prstGeom>
        </p:spPr>
        <p:txBody>
          <a:bodyPr vert="horz" wrap="square" lIns="0" tIns="0" rIns="0" bIns="0" rtlCol="0">
            <a:spAutoFit/>
          </a:bodyPr>
          <a:lstStyle/>
          <a:p>
            <a:pPr marL="12700">
              <a:lnSpc>
                <a:spcPts val="1240"/>
              </a:lnSpc>
            </a:pPr>
            <a:r>
              <a:rPr sz="1200" spc="-10" dirty="0">
                <a:solidFill>
                  <a:srgbClr val="8A8A8A"/>
                </a:solidFill>
                <a:latin typeface="Calibri"/>
                <a:cs typeface="Calibri"/>
              </a:rPr>
              <a:t>97</a:t>
            </a:r>
            <a:endParaRPr sz="120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9550" y="452278"/>
            <a:ext cx="8206105" cy="482600"/>
          </a:xfrm>
          <a:prstGeom prst="rect">
            <a:avLst/>
          </a:prstGeom>
        </p:spPr>
        <p:txBody>
          <a:bodyPr vert="horz" wrap="square" lIns="0" tIns="12700" rIns="0" bIns="0" rtlCol="0">
            <a:spAutoFit/>
          </a:bodyPr>
          <a:lstStyle/>
          <a:p>
            <a:pPr marL="12700">
              <a:lnSpc>
                <a:spcPct val="100000"/>
              </a:lnSpc>
              <a:spcBef>
                <a:spcPts val="100"/>
              </a:spcBef>
            </a:pPr>
            <a:r>
              <a:rPr sz="3000" b="1" spc="-125" dirty="0">
                <a:latin typeface="Arial"/>
                <a:cs typeface="Arial"/>
              </a:rPr>
              <a:t>Ultra-modernism: </a:t>
            </a:r>
            <a:r>
              <a:rPr sz="3000" b="1" spc="-45" dirty="0">
                <a:latin typeface="Arial"/>
                <a:cs typeface="Arial"/>
              </a:rPr>
              <a:t>The </a:t>
            </a:r>
            <a:r>
              <a:rPr sz="3000" b="1" spc="-140" dirty="0">
                <a:latin typeface="Arial"/>
                <a:cs typeface="Arial"/>
              </a:rPr>
              <a:t>Structuralist</a:t>
            </a:r>
            <a:r>
              <a:rPr sz="3000" b="1" spc="105" dirty="0">
                <a:latin typeface="Arial"/>
                <a:cs typeface="Arial"/>
              </a:rPr>
              <a:t> </a:t>
            </a:r>
            <a:r>
              <a:rPr sz="3000" b="1" spc="-114" dirty="0">
                <a:latin typeface="Arial"/>
                <a:cs typeface="Arial"/>
              </a:rPr>
              <a:t>Interpretation</a:t>
            </a:r>
            <a:endParaRPr sz="3000">
              <a:latin typeface="Arial"/>
              <a:cs typeface="Arial"/>
            </a:endParaRPr>
          </a:p>
        </p:txBody>
      </p:sp>
      <p:sp>
        <p:nvSpPr>
          <p:cNvPr id="3" name="object 3"/>
          <p:cNvSpPr/>
          <p:nvPr/>
        </p:nvSpPr>
        <p:spPr>
          <a:xfrm>
            <a:off x="457200" y="1371600"/>
            <a:ext cx="8229600" cy="5105400"/>
          </a:xfrm>
          <a:custGeom>
            <a:avLst/>
            <a:gdLst/>
            <a:ahLst/>
            <a:cxnLst/>
            <a:rect l="l" t="t" r="r" b="b"/>
            <a:pathLst>
              <a:path w="8229600" h="5105400">
                <a:moveTo>
                  <a:pt x="0" y="0"/>
                </a:moveTo>
                <a:lnTo>
                  <a:pt x="8229600" y="0"/>
                </a:lnTo>
                <a:lnTo>
                  <a:pt x="8229600" y="5105400"/>
                </a:lnTo>
                <a:lnTo>
                  <a:pt x="0" y="5105400"/>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457200" y="1371600"/>
            <a:ext cx="8229600" cy="5105400"/>
          </a:xfrm>
          <a:custGeom>
            <a:avLst/>
            <a:gdLst/>
            <a:ahLst/>
            <a:cxnLst/>
            <a:rect l="l" t="t" r="r" b="b"/>
            <a:pathLst>
              <a:path w="8229600" h="5105400">
                <a:moveTo>
                  <a:pt x="0" y="0"/>
                </a:moveTo>
                <a:lnTo>
                  <a:pt x="8229600" y="0"/>
                </a:lnTo>
                <a:lnTo>
                  <a:pt x="8229600" y="5105400"/>
                </a:lnTo>
                <a:lnTo>
                  <a:pt x="0" y="5105400"/>
                </a:lnTo>
                <a:lnTo>
                  <a:pt x="0" y="0"/>
                </a:lnTo>
                <a:close/>
              </a:path>
            </a:pathLst>
          </a:custGeom>
          <a:ln w="25400">
            <a:solidFill>
              <a:srgbClr val="F79646"/>
            </a:solidFill>
          </a:ln>
        </p:spPr>
        <p:txBody>
          <a:bodyPr wrap="square" lIns="0" tIns="0" rIns="0" bIns="0" rtlCol="0"/>
          <a:lstStyle/>
          <a:p>
            <a:endParaRPr/>
          </a:p>
        </p:txBody>
      </p:sp>
      <p:sp>
        <p:nvSpPr>
          <p:cNvPr id="5" name="object 5"/>
          <p:cNvSpPr txBox="1"/>
          <p:nvPr/>
        </p:nvSpPr>
        <p:spPr>
          <a:xfrm>
            <a:off x="535940" y="1346708"/>
            <a:ext cx="7931150" cy="5019675"/>
          </a:xfrm>
          <a:prstGeom prst="rect">
            <a:avLst/>
          </a:prstGeom>
        </p:spPr>
        <p:txBody>
          <a:bodyPr vert="horz" wrap="square" lIns="0" tIns="13335" rIns="0" bIns="0" rtlCol="0">
            <a:spAutoFit/>
          </a:bodyPr>
          <a:lstStyle/>
          <a:p>
            <a:pPr marL="356870" indent="-344170">
              <a:lnSpc>
                <a:spcPts val="3115"/>
              </a:lnSpc>
              <a:spcBef>
                <a:spcPts val="105"/>
              </a:spcBef>
              <a:buChar char="•"/>
              <a:tabLst>
                <a:tab pos="356870" algn="l"/>
                <a:tab pos="357505" algn="l"/>
              </a:tabLst>
            </a:pPr>
            <a:r>
              <a:rPr sz="2800" dirty="0">
                <a:latin typeface="Arial"/>
                <a:cs typeface="Arial"/>
              </a:rPr>
              <a:t>Structuralism’s claim </a:t>
            </a:r>
            <a:r>
              <a:rPr sz="2800" spc="0" dirty="0">
                <a:latin typeface="Arial"/>
                <a:cs typeface="Arial"/>
              </a:rPr>
              <a:t>to </a:t>
            </a:r>
            <a:r>
              <a:rPr sz="2800" dirty="0">
                <a:latin typeface="Arial"/>
                <a:cs typeface="Arial"/>
              </a:rPr>
              <a:t>be considered a form</a:t>
            </a:r>
            <a:r>
              <a:rPr sz="2800" spc="-180" dirty="0">
                <a:latin typeface="Arial"/>
                <a:cs typeface="Arial"/>
              </a:rPr>
              <a:t> </a:t>
            </a:r>
            <a:r>
              <a:rPr sz="2800" spc="0" dirty="0">
                <a:latin typeface="Arial"/>
                <a:cs typeface="Arial"/>
              </a:rPr>
              <a:t>to</a:t>
            </a:r>
            <a:endParaRPr sz="2800">
              <a:latin typeface="Arial"/>
              <a:cs typeface="Arial"/>
            </a:endParaRPr>
          </a:p>
          <a:p>
            <a:pPr marL="356870">
              <a:lnSpc>
                <a:spcPts val="3295"/>
              </a:lnSpc>
            </a:pPr>
            <a:r>
              <a:rPr sz="2950" i="1" spc="-55" dirty="0">
                <a:latin typeface="Arial"/>
                <a:cs typeface="Arial"/>
              </a:rPr>
              <a:t>critical </a:t>
            </a:r>
            <a:r>
              <a:rPr sz="2800" spc="-5" dirty="0">
                <a:latin typeface="Arial"/>
                <a:cs typeface="Arial"/>
              </a:rPr>
              <a:t>modernism </a:t>
            </a:r>
            <a:r>
              <a:rPr sz="2800" spc="-155" dirty="0">
                <a:latin typeface="Arial"/>
                <a:cs typeface="Arial"/>
              </a:rPr>
              <a:t>– </a:t>
            </a:r>
            <a:r>
              <a:rPr sz="2800" spc="-5" dirty="0">
                <a:latin typeface="Arial"/>
                <a:cs typeface="Arial"/>
              </a:rPr>
              <a:t>more</a:t>
            </a:r>
            <a:r>
              <a:rPr sz="2800" spc="105" dirty="0">
                <a:latin typeface="Arial"/>
                <a:cs typeface="Arial"/>
              </a:rPr>
              <a:t> </a:t>
            </a:r>
            <a:r>
              <a:rPr sz="2950" i="1" spc="-65" dirty="0">
                <a:latin typeface="Arial"/>
                <a:cs typeface="Arial"/>
              </a:rPr>
              <a:t>tenuous</a:t>
            </a:r>
            <a:r>
              <a:rPr sz="2800" spc="-65" dirty="0">
                <a:latin typeface="Arial"/>
                <a:cs typeface="Arial"/>
              </a:rPr>
              <a:t>.</a:t>
            </a:r>
            <a:endParaRPr sz="2800">
              <a:latin typeface="Arial"/>
              <a:cs typeface="Arial"/>
            </a:endParaRPr>
          </a:p>
          <a:p>
            <a:pPr>
              <a:lnSpc>
                <a:spcPct val="100000"/>
              </a:lnSpc>
              <a:spcBef>
                <a:spcPts val="15"/>
              </a:spcBef>
            </a:pPr>
            <a:endParaRPr sz="3800">
              <a:latin typeface="Times New Roman"/>
              <a:cs typeface="Times New Roman"/>
            </a:endParaRPr>
          </a:p>
          <a:p>
            <a:pPr marL="356870" marR="7620" indent="-344170">
              <a:lnSpc>
                <a:spcPts val="3020"/>
              </a:lnSpc>
              <a:buChar char="•"/>
              <a:tabLst>
                <a:tab pos="356870" algn="l"/>
                <a:tab pos="357505" algn="l"/>
              </a:tabLst>
            </a:pPr>
            <a:r>
              <a:rPr sz="2800" spc="-5" dirty="0">
                <a:latin typeface="Arial"/>
                <a:cs typeface="Arial"/>
              </a:rPr>
              <a:t>While </a:t>
            </a:r>
            <a:r>
              <a:rPr sz="2800" dirty="0">
                <a:latin typeface="Arial"/>
                <a:cs typeface="Arial"/>
              </a:rPr>
              <a:t>much structuralism claims </a:t>
            </a:r>
            <a:r>
              <a:rPr sz="2800" spc="0" dirty="0">
                <a:latin typeface="Arial"/>
                <a:cs typeface="Arial"/>
              </a:rPr>
              <a:t>to </a:t>
            </a:r>
            <a:r>
              <a:rPr sz="2800" dirty="0">
                <a:latin typeface="Arial"/>
                <a:cs typeface="Arial"/>
              </a:rPr>
              <a:t>be “Marxist”,  very often </a:t>
            </a:r>
            <a:r>
              <a:rPr sz="2800" spc="-5" dirty="0">
                <a:latin typeface="Arial"/>
                <a:cs typeface="Arial"/>
              </a:rPr>
              <a:t>it appears </a:t>
            </a:r>
            <a:r>
              <a:rPr sz="2800" dirty="0">
                <a:latin typeface="Arial"/>
                <a:cs typeface="Arial"/>
              </a:rPr>
              <a:t>rather </a:t>
            </a:r>
            <a:r>
              <a:rPr sz="2800" spc="-5" dirty="0">
                <a:latin typeface="Arial"/>
                <a:cs typeface="Arial"/>
              </a:rPr>
              <a:t>more </a:t>
            </a:r>
            <a:r>
              <a:rPr sz="2800" dirty="0">
                <a:latin typeface="Arial"/>
                <a:cs typeface="Arial"/>
              </a:rPr>
              <a:t>as an  incorporation of Marxism into a rather </a:t>
            </a:r>
            <a:r>
              <a:rPr sz="2800" spc="-5" dirty="0">
                <a:latin typeface="Arial"/>
                <a:cs typeface="Arial"/>
              </a:rPr>
              <a:t>more  </a:t>
            </a:r>
            <a:r>
              <a:rPr sz="2800" dirty="0">
                <a:latin typeface="Arial"/>
                <a:cs typeface="Arial"/>
              </a:rPr>
              <a:t>affirmative form of</a:t>
            </a:r>
            <a:r>
              <a:rPr sz="2800" spc="-114" dirty="0">
                <a:latin typeface="Arial"/>
                <a:cs typeface="Arial"/>
              </a:rPr>
              <a:t> </a:t>
            </a:r>
            <a:r>
              <a:rPr sz="2800" spc="-5" dirty="0">
                <a:latin typeface="Arial"/>
                <a:cs typeface="Arial"/>
              </a:rPr>
              <a:t>modernism.</a:t>
            </a:r>
            <a:endParaRPr sz="2800">
              <a:latin typeface="Arial"/>
              <a:cs typeface="Arial"/>
            </a:endParaRPr>
          </a:p>
          <a:p>
            <a:pPr>
              <a:lnSpc>
                <a:spcPct val="100000"/>
              </a:lnSpc>
              <a:spcBef>
                <a:spcPts val="55"/>
              </a:spcBef>
              <a:buFont typeface="Arial"/>
              <a:buChar char="•"/>
            </a:pPr>
            <a:endParaRPr sz="3750">
              <a:latin typeface="Times New Roman"/>
              <a:cs typeface="Times New Roman"/>
            </a:endParaRPr>
          </a:p>
          <a:p>
            <a:pPr marL="356870" marR="5080" indent="-344170">
              <a:lnSpc>
                <a:spcPts val="3020"/>
              </a:lnSpc>
              <a:buChar char="•"/>
              <a:tabLst>
                <a:tab pos="356870" algn="l"/>
                <a:tab pos="357505" algn="l"/>
              </a:tabLst>
            </a:pPr>
            <a:r>
              <a:rPr sz="2800" spc="-5" dirty="0">
                <a:latin typeface="Arial"/>
                <a:cs typeface="Arial"/>
              </a:rPr>
              <a:t>This </a:t>
            </a:r>
            <a:r>
              <a:rPr sz="2800" dirty="0">
                <a:latin typeface="Arial"/>
                <a:cs typeface="Arial"/>
              </a:rPr>
              <a:t>is particularly evident in the difficulties  structuralist thought faces in coming </a:t>
            </a:r>
            <a:r>
              <a:rPr sz="2800" spc="0" dirty="0">
                <a:latin typeface="Arial"/>
                <a:cs typeface="Arial"/>
              </a:rPr>
              <a:t>to </a:t>
            </a:r>
            <a:r>
              <a:rPr sz="2800" dirty="0">
                <a:latin typeface="Arial"/>
                <a:cs typeface="Arial"/>
              </a:rPr>
              <a:t>terms  </a:t>
            </a:r>
            <a:r>
              <a:rPr sz="2800" spc="-5" dirty="0">
                <a:latin typeface="Arial"/>
                <a:cs typeface="Arial"/>
              </a:rPr>
              <a:t>with </a:t>
            </a:r>
            <a:r>
              <a:rPr sz="2800" dirty="0">
                <a:latin typeface="Arial"/>
                <a:cs typeface="Arial"/>
              </a:rPr>
              <a:t>reflexivity, as </a:t>
            </a:r>
            <a:r>
              <a:rPr sz="2800" spc="-5" dirty="0">
                <a:latin typeface="Arial"/>
                <a:cs typeface="Arial"/>
              </a:rPr>
              <a:t>well </a:t>
            </a:r>
            <a:r>
              <a:rPr sz="2800" dirty="0">
                <a:latin typeface="Arial"/>
                <a:cs typeface="Arial"/>
              </a:rPr>
              <a:t>as its consequent explicit  or </a:t>
            </a:r>
            <a:r>
              <a:rPr sz="2800" spc="-5" dirty="0">
                <a:latin typeface="Arial"/>
                <a:cs typeface="Arial"/>
              </a:rPr>
              <a:t>implicit </a:t>
            </a:r>
            <a:r>
              <a:rPr sz="2800" dirty="0">
                <a:latin typeface="Arial"/>
                <a:cs typeface="Arial"/>
              </a:rPr>
              <a:t>flirtation </a:t>
            </a:r>
            <a:r>
              <a:rPr sz="2800" spc="-5" dirty="0">
                <a:latin typeface="Arial"/>
                <a:cs typeface="Arial"/>
              </a:rPr>
              <a:t>with</a:t>
            </a:r>
            <a:r>
              <a:rPr sz="2800" spc="-85" dirty="0">
                <a:latin typeface="Arial"/>
                <a:cs typeface="Arial"/>
              </a:rPr>
              <a:t> </a:t>
            </a:r>
            <a:r>
              <a:rPr sz="2800" dirty="0">
                <a:latin typeface="Arial"/>
                <a:cs typeface="Arial"/>
              </a:rPr>
              <a:t>positivism.</a:t>
            </a:r>
            <a:endParaRPr sz="28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98</a:t>
            </a:fld>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38983" y="347471"/>
            <a:ext cx="3913631" cy="15544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56432" y="621791"/>
            <a:ext cx="2075687" cy="9144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90800" y="381012"/>
            <a:ext cx="3810000" cy="14477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590800" y="381000"/>
            <a:ext cx="3810000" cy="1447800"/>
          </a:xfrm>
          <a:custGeom>
            <a:avLst/>
            <a:gdLst/>
            <a:ahLst/>
            <a:cxnLst/>
            <a:rect l="l" t="t" r="r" b="b"/>
            <a:pathLst>
              <a:path w="3810000" h="1447800">
                <a:moveTo>
                  <a:pt x="0" y="723900"/>
                </a:moveTo>
                <a:lnTo>
                  <a:pt x="4582" y="673292"/>
                </a:lnTo>
                <a:lnTo>
                  <a:pt x="18129" y="623622"/>
                </a:lnTo>
                <a:lnTo>
                  <a:pt x="40338" y="575004"/>
                </a:lnTo>
                <a:lnTo>
                  <a:pt x="70907" y="527552"/>
                </a:lnTo>
                <a:lnTo>
                  <a:pt x="109533" y="481383"/>
                </a:lnTo>
                <a:lnTo>
                  <a:pt x="155915" y="436610"/>
                </a:lnTo>
                <a:lnTo>
                  <a:pt x="209749" y="393348"/>
                </a:lnTo>
                <a:lnTo>
                  <a:pt x="270735" y="351713"/>
                </a:lnTo>
                <a:lnTo>
                  <a:pt x="303815" y="331541"/>
                </a:lnTo>
                <a:lnTo>
                  <a:pt x="338569" y="311819"/>
                </a:lnTo>
                <a:lnTo>
                  <a:pt x="374960" y="292561"/>
                </a:lnTo>
                <a:lnTo>
                  <a:pt x="412950" y="273781"/>
                </a:lnTo>
                <a:lnTo>
                  <a:pt x="452501" y="255494"/>
                </a:lnTo>
                <a:lnTo>
                  <a:pt x="493575" y="237714"/>
                </a:lnTo>
                <a:lnTo>
                  <a:pt x="536135" y="220455"/>
                </a:lnTo>
                <a:lnTo>
                  <a:pt x="580142" y="203732"/>
                </a:lnTo>
                <a:lnTo>
                  <a:pt x="625559" y="187560"/>
                </a:lnTo>
                <a:lnTo>
                  <a:pt x="672349" y="171951"/>
                </a:lnTo>
                <a:lnTo>
                  <a:pt x="720473" y="156922"/>
                </a:lnTo>
                <a:lnTo>
                  <a:pt x="769893" y="142486"/>
                </a:lnTo>
                <a:lnTo>
                  <a:pt x="820573" y="128657"/>
                </a:lnTo>
                <a:lnTo>
                  <a:pt x="872473" y="115450"/>
                </a:lnTo>
                <a:lnTo>
                  <a:pt x="925557" y="102880"/>
                </a:lnTo>
                <a:lnTo>
                  <a:pt x="979786" y="90960"/>
                </a:lnTo>
                <a:lnTo>
                  <a:pt x="1035123" y="79705"/>
                </a:lnTo>
                <a:lnTo>
                  <a:pt x="1091530" y="69130"/>
                </a:lnTo>
                <a:lnTo>
                  <a:pt x="1148969" y="59248"/>
                </a:lnTo>
                <a:lnTo>
                  <a:pt x="1207403" y="50074"/>
                </a:lnTo>
                <a:lnTo>
                  <a:pt x="1266793" y="41623"/>
                </a:lnTo>
                <a:lnTo>
                  <a:pt x="1327102" y="33908"/>
                </a:lnTo>
                <a:lnTo>
                  <a:pt x="1388292" y="26945"/>
                </a:lnTo>
                <a:lnTo>
                  <a:pt x="1450326" y="20747"/>
                </a:lnTo>
                <a:lnTo>
                  <a:pt x="1513165" y="15328"/>
                </a:lnTo>
                <a:lnTo>
                  <a:pt x="1576772" y="10704"/>
                </a:lnTo>
                <a:lnTo>
                  <a:pt x="1641108" y="6889"/>
                </a:lnTo>
                <a:lnTo>
                  <a:pt x="1706137" y="3896"/>
                </a:lnTo>
                <a:lnTo>
                  <a:pt x="1771821" y="1741"/>
                </a:lnTo>
                <a:lnTo>
                  <a:pt x="1838121" y="437"/>
                </a:lnTo>
                <a:lnTo>
                  <a:pt x="1905000" y="0"/>
                </a:lnTo>
                <a:lnTo>
                  <a:pt x="1971878" y="437"/>
                </a:lnTo>
                <a:lnTo>
                  <a:pt x="2038178" y="1741"/>
                </a:lnTo>
                <a:lnTo>
                  <a:pt x="2103862" y="3896"/>
                </a:lnTo>
                <a:lnTo>
                  <a:pt x="2168891" y="6889"/>
                </a:lnTo>
                <a:lnTo>
                  <a:pt x="2233227" y="10704"/>
                </a:lnTo>
                <a:lnTo>
                  <a:pt x="2296834" y="15328"/>
                </a:lnTo>
                <a:lnTo>
                  <a:pt x="2359673" y="20747"/>
                </a:lnTo>
                <a:lnTo>
                  <a:pt x="2421707" y="26945"/>
                </a:lnTo>
                <a:lnTo>
                  <a:pt x="2482897" y="33908"/>
                </a:lnTo>
                <a:lnTo>
                  <a:pt x="2543206" y="41623"/>
                </a:lnTo>
                <a:lnTo>
                  <a:pt x="2602596" y="50074"/>
                </a:lnTo>
                <a:lnTo>
                  <a:pt x="2661030" y="59248"/>
                </a:lnTo>
                <a:lnTo>
                  <a:pt x="2718469" y="69130"/>
                </a:lnTo>
                <a:lnTo>
                  <a:pt x="2774876" y="79705"/>
                </a:lnTo>
                <a:lnTo>
                  <a:pt x="2830213" y="90960"/>
                </a:lnTo>
                <a:lnTo>
                  <a:pt x="2884442" y="102880"/>
                </a:lnTo>
                <a:lnTo>
                  <a:pt x="2937526" y="115450"/>
                </a:lnTo>
                <a:lnTo>
                  <a:pt x="2989426" y="128657"/>
                </a:lnTo>
                <a:lnTo>
                  <a:pt x="3040106" y="142486"/>
                </a:lnTo>
                <a:lnTo>
                  <a:pt x="3089526" y="156922"/>
                </a:lnTo>
                <a:lnTo>
                  <a:pt x="3137650" y="171951"/>
                </a:lnTo>
                <a:lnTo>
                  <a:pt x="3184440" y="187560"/>
                </a:lnTo>
                <a:lnTo>
                  <a:pt x="3229857" y="203732"/>
                </a:lnTo>
                <a:lnTo>
                  <a:pt x="3273864" y="220455"/>
                </a:lnTo>
                <a:lnTo>
                  <a:pt x="3316424" y="237714"/>
                </a:lnTo>
                <a:lnTo>
                  <a:pt x="3357498" y="255494"/>
                </a:lnTo>
                <a:lnTo>
                  <a:pt x="3397049" y="273781"/>
                </a:lnTo>
                <a:lnTo>
                  <a:pt x="3435039" y="292561"/>
                </a:lnTo>
                <a:lnTo>
                  <a:pt x="3471430" y="311819"/>
                </a:lnTo>
                <a:lnTo>
                  <a:pt x="3506184" y="331541"/>
                </a:lnTo>
                <a:lnTo>
                  <a:pt x="3539264" y="351713"/>
                </a:lnTo>
                <a:lnTo>
                  <a:pt x="3600250" y="393348"/>
                </a:lnTo>
                <a:lnTo>
                  <a:pt x="3654084" y="436610"/>
                </a:lnTo>
                <a:lnTo>
                  <a:pt x="3700466" y="481383"/>
                </a:lnTo>
                <a:lnTo>
                  <a:pt x="3739092" y="527552"/>
                </a:lnTo>
                <a:lnTo>
                  <a:pt x="3769661" y="575004"/>
                </a:lnTo>
                <a:lnTo>
                  <a:pt x="3791870" y="623622"/>
                </a:lnTo>
                <a:lnTo>
                  <a:pt x="3805417" y="673292"/>
                </a:lnTo>
                <a:lnTo>
                  <a:pt x="3810000" y="723900"/>
                </a:lnTo>
                <a:lnTo>
                  <a:pt x="3808847" y="749314"/>
                </a:lnTo>
                <a:lnTo>
                  <a:pt x="3805417" y="774508"/>
                </a:lnTo>
                <a:lnTo>
                  <a:pt x="3791870" y="824180"/>
                </a:lnTo>
                <a:lnTo>
                  <a:pt x="3769661" y="872799"/>
                </a:lnTo>
                <a:lnTo>
                  <a:pt x="3739092" y="920251"/>
                </a:lnTo>
                <a:lnTo>
                  <a:pt x="3700466" y="966421"/>
                </a:lnTo>
                <a:lnTo>
                  <a:pt x="3654084" y="1011195"/>
                </a:lnTo>
                <a:lnTo>
                  <a:pt x="3600250" y="1054456"/>
                </a:lnTo>
                <a:lnTo>
                  <a:pt x="3539264" y="1096091"/>
                </a:lnTo>
                <a:lnTo>
                  <a:pt x="3506184" y="1116263"/>
                </a:lnTo>
                <a:lnTo>
                  <a:pt x="3471430" y="1135985"/>
                </a:lnTo>
                <a:lnTo>
                  <a:pt x="3435039" y="1155243"/>
                </a:lnTo>
                <a:lnTo>
                  <a:pt x="3397049" y="1174023"/>
                </a:lnTo>
                <a:lnTo>
                  <a:pt x="3357498" y="1192310"/>
                </a:lnTo>
                <a:lnTo>
                  <a:pt x="3316424" y="1210090"/>
                </a:lnTo>
                <a:lnTo>
                  <a:pt x="3273864" y="1227349"/>
                </a:lnTo>
                <a:lnTo>
                  <a:pt x="3229857" y="1244071"/>
                </a:lnTo>
                <a:lnTo>
                  <a:pt x="3184440" y="1260244"/>
                </a:lnTo>
                <a:lnTo>
                  <a:pt x="3137650" y="1275852"/>
                </a:lnTo>
                <a:lnTo>
                  <a:pt x="3089526" y="1290881"/>
                </a:lnTo>
                <a:lnTo>
                  <a:pt x="3040106" y="1305317"/>
                </a:lnTo>
                <a:lnTo>
                  <a:pt x="2989426" y="1319145"/>
                </a:lnTo>
                <a:lnTo>
                  <a:pt x="2937526" y="1332352"/>
                </a:lnTo>
                <a:lnTo>
                  <a:pt x="2884442" y="1344922"/>
                </a:lnTo>
                <a:lnTo>
                  <a:pt x="2830213" y="1356841"/>
                </a:lnTo>
                <a:lnTo>
                  <a:pt x="2774876" y="1368096"/>
                </a:lnTo>
                <a:lnTo>
                  <a:pt x="2718469" y="1378671"/>
                </a:lnTo>
                <a:lnTo>
                  <a:pt x="2661030" y="1388553"/>
                </a:lnTo>
                <a:lnTo>
                  <a:pt x="2602596" y="1397726"/>
                </a:lnTo>
                <a:lnTo>
                  <a:pt x="2543206" y="1406178"/>
                </a:lnTo>
                <a:lnTo>
                  <a:pt x="2482897" y="1413892"/>
                </a:lnTo>
                <a:lnTo>
                  <a:pt x="2421707" y="1420855"/>
                </a:lnTo>
                <a:lnTo>
                  <a:pt x="2359673" y="1427053"/>
                </a:lnTo>
                <a:lnTo>
                  <a:pt x="2296834" y="1432471"/>
                </a:lnTo>
                <a:lnTo>
                  <a:pt x="2233227" y="1437095"/>
                </a:lnTo>
                <a:lnTo>
                  <a:pt x="2168891" y="1440910"/>
                </a:lnTo>
                <a:lnTo>
                  <a:pt x="2103862" y="1443903"/>
                </a:lnTo>
                <a:lnTo>
                  <a:pt x="2038178" y="1446058"/>
                </a:lnTo>
                <a:lnTo>
                  <a:pt x="1971878" y="1447362"/>
                </a:lnTo>
                <a:lnTo>
                  <a:pt x="1905000" y="1447800"/>
                </a:lnTo>
                <a:lnTo>
                  <a:pt x="1838121" y="1447362"/>
                </a:lnTo>
                <a:lnTo>
                  <a:pt x="1771821" y="1446058"/>
                </a:lnTo>
                <a:lnTo>
                  <a:pt x="1706137" y="1443903"/>
                </a:lnTo>
                <a:lnTo>
                  <a:pt x="1641108" y="1440910"/>
                </a:lnTo>
                <a:lnTo>
                  <a:pt x="1576772" y="1437095"/>
                </a:lnTo>
                <a:lnTo>
                  <a:pt x="1513165" y="1432471"/>
                </a:lnTo>
                <a:lnTo>
                  <a:pt x="1450326" y="1427053"/>
                </a:lnTo>
                <a:lnTo>
                  <a:pt x="1388292" y="1420855"/>
                </a:lnTo>
                <a:lnTo>
                  <a:pt x="1327102" y="1413892"/>
                </a:lnTo>
                <a:lnTo>
                  <a:pt x="1266793" y="1406178"/>
                </a:lnTo>
                <a:lnTo>
                  <a:pt x="1207403" y="1397726"/>
                </a:lnTo>
                <a:lnTo>
                  <a:pt x="1148969" y="1388553"/>
                </a:lnTo>
                <a:lnTo>
                  <a:pt x="1091530" y="1378671"/>
                </a:lnTo>
                <a:lnTo>
                  <a:pt x="1035123" y="1368096"/>
                </a:lnTo>
                <a:lnTo>
                  <a:pt x="979786" y="1356841"/>
                </a:lnTo>
                <a:lnTo>
                  <a:pt x="925557" y="1344922"/>
                </a:lnTo>
                <a:lnTo>
                  <a:pt x="872473" y="1332352"/>
                </a:lnTo>
                <a:lnTo>
                  <a:pt x="820573" y="1319145"/>
                </a:lnTo>
                <a:lnTo>
                  <a:pt x="769893" y="1305317"/>
                </a:lnTo>
                <a:lnTo>
                  <a:pt x="720473" y="1290881"/>
                </a:lnTo>
                <a:lnTo>
                  <a:pt x="672349" y="1275852"/>
                </a:lnTo>
                <a:lnTo>
                  <a:pt x="625559" y="1260244"/>
                </a:lnTo>
                <a:lnTo>
                  <a:pt x="580142" y="1244071"/>
                </a:lnTo>
                <a:lnTo>
                  <a:pt x="536135" y="1227349"/>
                </a:lnTo>
                <a:lnTo>
                  <a:pt x="493575" y="1210090"/>
                </a:lnTo>
                <a:lnTo>
                  <a:pt x="452501" y="1192310"/>
                </a:lnTo>
                <a:lnTo>
                  <a:pt x="412950" y="1174023"/>
                </a:lnTo>
                <a:lnTo>
                  <a:pt x="374960" y="1155243"/>
                </a:lnTo>
                <a:lnTo>
                  <a:pt x="338569" y="1135985"/>
                </a:lnTo>
                <a:lnTo>
                  <a:pt x="303815" y="1116263"/>
                </a:lnTo>
                <a:lnTo>
                  <a:pt x="270735" y="1096091"/>
                </a:lnTo>
                <a:lnTo>
                  <a:pt x="209749" y="1054456"/>
                </a:lnTo>
                <a:lnTo>
                  <a:pt x="155915" y="1011195"/>
                </a:lnTo>
                <a:lnTo>
                  <a:pt x="109533" y="966421"/>
                </a:lnTo>
                <a:lnTo>
                  <a:pt x="70907" y="920251"/>
                </a:lnTo>
                <a:lnTo>
                  <a:pt x="40338" y="872799"/>
                </a:lnTo>
                <a:lnTo>
                  <a:pt x="18129" y="824180"/>
                </a:lnTo>
                <a:lnTo>
                  <a:pt x="4582" y="774508"/>
                </a:lnTo>
                <a:lnTo>
                  <a:pt x="0" y="723900"/>
                </a:lnTo>
                <a:close/>
              </a:path>
            </a:pathLst>
          </a:custGeom>
          <a:ln w="12700">
            <a:solidFill>
              <a:srgbClr val="7D60A0"/>
            </a:solidFill>
          </a:ln>
        </p:spPr>
        <p:txBody>
          <a:bodyPr wrap="square" lIns="0" tIns="0" rIns="0" bIns="0" rtlCol="0"/>
          <a:lstStyle/>
          <a:p>
            <a:endParaRPr/>
          </a:p>
        </p:txBody>
      </p:sp>
      <p:sp>
        <p:nvSpPr>
          <p:cNvPr id="6" name="object 6"/>
          <p:cNvSpPr txBox="1">
            <a:spLocks noGrp="1"/>
          </p:cNvSpPr>
          <p:nvPr>
            <p:ph type="title"/>
          </p:nvPr>
        </p:nvSpPr>
        <p:spPr>
          <a:xfrm>
            <a:off x="3673030" y="714248"/>
            <a:ext cx="1649095" cy="756920"/>
          </a:xfrm>
          <a:prstGeom prst="rect">
            <a:avLst/>
          </a:prstGeom>
        </p:spPr>
        <p:txBody>
          <a:bodyPr vert="horz" wrap="square" lIns="0" tIns="12700" rIns="0" bIns="0" rtlCol="0">
            <a:spAutoFit/>
          </a:bodyPr>
          <a:lstStyle/>
          <a:p>
            <a:pPr marL="192405" marR="5080" indent="-180340">
              <a:lnSpc>
                <a:spcPct val="100000"/>
              </a:lnSpc>
              <a:spcBef>
                <a:spcPts val="100"/>
              </a:spcBef>
            </a:pPr>
            <a:r>
              <a:rPr sz="2400" b="1" spc="-114" dirty="0">
                <a:solidFill>
                  <a:srgbClr val="050505"/>
                </a:solidFill>
                <a:latin typeface="Arial"/>
                <a:cs typeface="Arial"/>
              </a:rPr>
              <a:t>Structuralist  </a:t>
            </a:r>
            <a:r>
              <a:rPr sz="2400" b="1" spc="-105" dirty="0">
                <a:solidFill>
                  <a:srgbClr val="050505"/>
                </a:solidFill>
                <a:latin typeface="Arial"/>
                <a:cs typeface="Arial"/>
              </a:rPr>
              <a:t>Theorists</a:t>
            </a:r>
            <a:endParaRPr sz="2400">
              <a:latin typeface="Arial"/>
              <a:cs typeface="Arial"/>
            </a:endParaRPr>
          </a:p>
        </p:txBody>
      </p:sp>
      <p:sp>
        <p:nvSpPr>
          <p:cNvPr id="7" name="object 7"/>
          <p:cNvSpPr/>
          <p:nvPr/>
        </p:nvSpPr>
        <p:spPr>
          <a:xfrm>
            <a:off x="2508503" y="1868423"/>
            <a:ext cx="2039111" cy="151180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687523" y="1905000"/>
            <a:ext cx="1808480" cy="1281430"/>
          </a:xfrm>
          <a:custGeom>
            <a:avLst/>
            <a:gdLst/>
            <a:ahLst/>
            <a:cxnLst/>
            <a:rect l="l" t="t" r="r" b="b"/>
            <a:pathLst>
              <a:path w="1808479" h="1281430">
                <a:moveTo>
                  <a:pt x="1808276" y="0"/>
                </a:moveTo>
                <a:lnTo>
                  <a:pt x="0" y="1280871"/>
                </a:lnTo>
              </a:path>
            </a:pathLst>
          </a:custGeom>
          <a:ln w="25400">
            <a:solidFill>
              <a:srgbClr val="F79646"/>
            </a:solidFill>
          </a:ln>
        </p:spPr>
        <p:txBody>
          <a:bodyPr wrap="square" lIns="0" tIns="0" rIns="0" bIns="0" rtlCol="0"/>
          <a:lstStyle/>
          <a:p>
            <a:endParaRPr/>
          </a:p>
        </p:txBody>
      </p:sp>
      <p:sp>
        <p:nvSpPr>
          <p:cNvPr id="9" name="object 9"/>
          <p:cNvSpPr/>
          <p:nvPr/>
        </p:nvSpPr>
        <p:spPr>
          <a:xfrm>
            <a:off x="2687522" y="3105544"/>
            <a:ext cx="88265" cy="80645"/>
          </a:xfrm>
          <a:custGeom>
            <a:avLst/>
            <a:gdLst/>
            <a:ahLst/>
            <a:cxnLst/>
            <a:rect l="l" t="t" r="r" b="b"/>
            <a:pathLst>
              <a:path w="88264" h="80644">
                <a:moveTo>
                  <a:pt x="87871" y="72542"/>
                </a:moveTo>
                <a:lnTo>
                  <a:pt x="0" y="80314"/>
                </a:lnTo>
                <a:lnTo>
                  <a:pt x="36487" y="0"/>
                </a:lnTo>
              </a:path>
            </a:pathLst>
          </a:custGeom>
          <a:ln w="25400">
            <a:solidFill>
              <a:srgbClr val="F79646"/>
            </a:solidFill>
          </a:ln>
        </p:spPr>
        <p:txBody>
          <a:bodyPr wrap="square" lIns="0" tIns="0" rIns="0" bIns="0" rtlCol="0"/>
          <a:lstStyle/>
          <a:p>
            <a:endParaRPr/>
          </a:p>
        </p:txBody>
      </p:sp>
      <p:sp>
        <p:nvSpPr>
          <p:cNvPr id="10" name="object 10"/>
          <p:cNvSpPr/>
          <p:nvPr/>
        </p:nvSpPr>
        <p:spPr>
          <a:xfrm>
            <a:off x="4443983" y="1868423"/>
            <a:ext cx="2420111" cy="166420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495800" y="1905000"/>
            <a:ext cx="2188845" cy="1434465"/>
          </a:xfrm>
          <a:custGeom>
            <a:avLst/>
            <a:gdLst/>
            <a:ahLst/>
            <a:cxnLst/>
            <a:rect l="l" t="t" r="r" b="b"/>
            <a:pathLst>
              <a:path w="2188845" h="1434464">
                <a:moveTo>
                  <a:pt x="0" y="0"/>
                </a:moveTo>
                <a:lnTo>
                  <a:pt x="2188768" y="1434020"/>
                </a:lnTo>
              </a:path>
            </a:pathLst>
          </a:custGeom>
          <a:ln w="25400">
            <a:solidFill>
              <a:srgbClr val="4BACC6"/>
            </a:solidFill>
          </a:ln>
        </p:spPr>
        <p:txBody>
          <a:bodyPr wrap="square" lIns="0" tIns="0" rIns="0" bIns="0" rtlCol="0"/>
          <a:lstStyle/>
          <a:p>
            <a:endParaRPr/>
          </a:p>
        </p:txBody>
      </p:sp>
      <p:sp>
        <p:nvSpPr>
          <p:cNvPr id="12" name="object 12"/>
          <p:cNvSpPr/>
          <p:nvPr/>
        </p:nvSpPr>
        <p:spPr>
          <a:xfrm>
            <a:off x="6596474" y="3260076"/>
            <a:ext cx="88265" cy="79375"/>
          </a:xfrm>
          <a:custGeom>
            <a:avLst/>
            <a:gdLst/>
            <a:ahLst/>
            <a:cxnLst/>
            <a:rect l="l" t="t" r="r" b="b"/>
            <a:pathLst>
              <a:path w="88265" h="79375">
                <a:moveTo>
                  <a:pt x="48717" y="0"/>
                </a:moveTo>
                <a:lnTo>
                  <a:pt x="88087" y="78943"/>
                </a:lnTo>
                <a:lnTo>
                  <a:pt x="0" y="74358"/>
                </a:lnTo>
              </a:path>
            </a:pathLst>
          </a:custGeom>
          <a:ln w="25400">
            <a:solidFill>
              <a:srgbClr val="4BACC6"/>
            </a:solidFill>
          </a:ln>
        </p:spPr>
        <p:txBody>
          <a:bodyPr wrap="square" lIns="0" tIns="0" rIns="0" bIns="0" rtlCol="0"/>
          <a:lstStyle/>
          <a:p>
            <a:endParaRPr/>
          </a:p>
        </p:txBody>
      </p:sp>
      <p:sp>
        <p:nvSpPr>
          <p:cNvPr id="13" name="object 13"/>
          <p:cNvSpPr/>
          <p:nvPr/>
        </p:nvSpPr>
        <p:spPr>
          <a:xfrm>
            <a:off x="1167383" y="3319271"/>
            <a:ext cx="2618231" cy="94487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316735" y="3450335"/>
            <a:ext cx="2316479" cy="58521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1219200" y="3352800"/>
            <a:ext cx="2514600" cy="838200"/>
          </a:xfrm>
          <a:prstGeom prst="rect">
            <a:avLst/>
          </a:prstGeom>
          <a:blipFill>
            <a:blip r:embed="rId9" cstate="print"/>
            <a:stretch>
              <a:fillRect/>
            </a:stretch>
          </a:blipFill>
        </p:spPr>
        <p:txBody>
          <a:bodyPr wrap="square" lIns="0" tIns="0" rIns="0" bIns="0" rtlCol="0"/>
          <a:lstStyle/>
          <a:p>
            <a:endParaRPr/>
          </a:p>
        </p:txBody>
      </p:sp>
      <p:sp>
        <p:nvSpPr>
          <p:cNvPr id="16" name="object 16"/>
          <p:cNvSpPr txBox="1"/>
          <p:nvPr/>
        </p:nvSpPr>
        <p:spPr>
          <a:xfrm>
            <a:off x="1219200" y="3352800"/>
            <a:ext cx="2514600" cy="838200"/>
          </a:xfrm>
          <a:prstGeom prst="rect">
            <a:avLst/>
          </a:prstGeom>
          <a:ln w="12700">
            <a:solidFill>
              <a:srgbClr val="F69240"/>
            </a:solidFill>
          </a:ln>
        </p:spPr>
        <p:txBody>
          <a:bodyPr vert="horz" wrap="square" lIns="0" tIns="207645" rIns="0" bIns="0" rtlCol="0">
            <a:spAutoFit/>
          </a:bodyPr>
          <a:lstStyle/>
          <a:p>
            <a:pPr marL="341630">
              <a:lnSpc>
                <a:spcPct val="100000"/>
              </a:lnSpc>
              <a:spcBef>
                <a:spcPts val="1635"/>
              </a:spcBef>
            </a:pPr>
            <a:r>
              <a:rPr sz="2600" spc="-10" dirty="0">
                <a:latin typeface="Arial"/>
                <a:cs typeface="Arial"/>
              </a:rPr>
              <a:t>Levi-Strauss</a:t>
            </a:r>
            <a:endParaRPr sz="2600">
              <a:latin typeface="Arial"/>
              <a:cs typeface="Arial"/>
            </a:endParaRPr>
          </a:p>
        </p:txBody>
      </p:sp>
      <p:sp>
        <p:nvSpPr>
          <p:cNvPr id="17" name="object 17"/>
          <p:cNvSpPr/>
          <p:nvPr/>
        </p:nvSpPr>
        <p:spPr>
          <a:xfrm>
            <a:off x="5586983" y="3395471"/>
            <a:ext cx="2389631" cy="868679"/>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5510783" y="3511295"/>
            <a:ext cx="2542031" cy="548639"/>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5638800" y="3429000"/>
            <a:ext cx="2286000" cy="762000"/>
          </a:xfrm>
          <a:prstGeom prst="rect">
            <a:avLst/>
          </a:prstGeom>
          <a:blipFill>
            <a:blip r:embed="rId12" cstate="print"/>
            <a:stretch>
              <a:fillRect/>
            </a:stretch>
          </a:blipFill>
        </p:spPr>
        <p:txBody>
          <a:bodyPr wrap="square" lIns="0" tIns="0" rIns="0" bIns="0" rtlCol="0"/>
          <a:lstStyle/>
          <a:p>
            <a:endParaRPr/>
          </a:p>
        </p:txBody>
      </p:sp>
      <p:sp>
        <p:nvSpPr>
          <p:cNvPr id="20" name="object 20"/>
          <p:cNvSpPr txBox="1"/>
          <p:nvPr/>
        </p:nvSpPr>
        <p:spPr>
          <a:xfrm>
            <a:off x="5638800" y="3429000"/>
            <a:ext cx="2286000" cy="762000"/>
          </a:xfrm>
          <a:prstGeom prst="rect">
            <a:avLst/>
          </a:prstGeom>
          <a:ln w="12700">
            <a:solidFill>
              <a:srgbClr val="4A7EBB"/>
            </a:solidFill>
          </a:ln>
        </p:spPr>
        <p:txBody>
          <a:bodyPr vert="horz" wrap="square" lIns="0" tIns="185420" rIns="0" bIns="0" rtlCol="0">
            <a:spAutoFit/>
          </a:bodyPr>
          <a:lstStyle/>
          <a:p>
            <a:pPr marL="100965">
              <a:lnSpc>
                <a:spcPct val="100000"/>
              </a:lnSpc>
              <a:spcBef>
                <a:spcPts val="1460"/>
              </a:spcBef>
            </a:pPr>
            <a:r>
              <a:rPr sz="2400" spc="-5" dirty="0">
                <a:latin typeface="Arial"/>
                <a:cs typeface="Arial"/>
              </a:rPr>
              <a:t>Louis</a:t>
            </a:r>
            <a:r>
              <a:rPr sz="2400" spc="-55" dirty="0">
                <a:latin typeface="Arial"/>
                <a:cs typeface="Arial"/>
              </a:rPr>
              <a:t> </a:t>
            </a:r>
            <a:r>
              <a:rPr sz="2400" spc="-5" dirty="0">
                <a:latin typeface="Arial"/>
                <a:cs typeface="Arial"/>
              </a:rPr>
              <a:t>Althusser</a:t>
            </a:r>
            <a:endParaRPr sz="2400">
              <a:latin typeface="Arial"/>
              <a:cs typeface="Arial"/>
            </a:endParaRPr>
          </a:p>
        </p:txBody>
      </p:sp>
      <p:sp>
        <p:nvSpPr>
          <p:cNvPr id="21" name="object 21"/>
          <p:cNvSpPr/>
          <p:nvPr/>
        </p:nvSpPr>
        <p:spPr>
          <a:xfrm>
            <a:off x="149351" y="4608576"/>
            <a:ext cx="1606295" cy="2136647"/>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7388352" y="4666487"/>
            <a:ext cx="1502663" cy="2069591"/>
          </a:xfrm>
          <a:prstGeom prst="rect">
            <a:avLst/>
          </a:prstGeom>
          <a:blipFill>
            <a:blip r:embed="rId14" cstate="print"/>
            <a:stretch>
              <a:fillRect/>
            </a:stretch>
          </a:blipFill>
        </p:spPr>
        <p:txBody>
          <a:bodyPr wrap="square" lIns="0" tIns="0" rIns="0" bIns="0" rtlCol="0"/>
          <a:lstStyle/>
          <a:p>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25400">
              <a:lnSpc>
                <a:spcPts val="1240"/>
              </a:lnSpc>
            </a:pPr>
            <a:fld id="{81D60167-4931-47E6-BA6A-407CBD079E47}" type="slidenum">
              <a:rPr dirty="0"/>
              <a:t>99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TotalTime>
  <Words>29429</Words>
  <Application>Microsoft Office PowerPoint</Application>
  <PresentationFormat>On-screen Show (4:3)</PresentationFormat>
  <Paragraphs>1710</Paragraphs>
  <Slides>303</Slides>
  <Notes>0</Notes>
  <HiddenSlides>0</HiddenSlides>
  <MMClips>0</MMClips>
  <ScaleCrop>false</ScaleCrop>
  <HeadingPairs>
    <vt:vector size="4" baseType="variant">
      <vt:variant>
        <vt:lpstr>Theme</vt:lpstr>
      </vt:variant>
      <vt:variant>
        <vt:i4>1</vt:i4>
      </vt:variant>
      <vt:variant>
        <vt:lpstr>Slide Titles</vt:lpstr>
      </vt:variant>
      <vt:variant>
        <vt:i4>303</vt:i4>
      </vt:variant>
    </vt:vector>
  </HeadingPairs>
  <TitlesOfParts>
    <vt:vector size="304" baseType="lpstr">
      <vt:lpstr>Office Theme</vt:lpstr>
      <vt:lpstr>CSS-MOOC Sociological Perspectives on Modernity</vt:lpstr>
      <vt:lpstr>Outline</vt:lpstr>
      <vt:lpstr>Thematic Preliminaries</vt:lpstr>
      <vt:lpstr>PowerPoint Presentation</vt:lpstr>
      <vt:lpstr>PowerPoint Presentation</vt:lpstr>
      <vt:lpstr>“Critical Modernism” or “Critical Modernist Paradigm in Sociology”</vt:lpstr>
      <vt:lpstr>Key Thinkers in the Critical Modernist Paradigm in Sociology</vt:lpstr>
      <vt:lpstr>PowerPoint Presentation</vt:lpstr>
      <vt:lpstr>Why do these ideas matter and  how do we get there?</vt:lpstr>
      <vt:lpstr>PowerPoint Presentation</vt:lpstr>
      <vt:lpstr>Concept Application: Working Relationship  with Theory</vt:lpstr>
      <vt:lpstr>Nature of Sociological Theory</vt:lpstr>
      <vt:lpstr>Ontology – the question of the nature, what is  being / existing – leads on to methodology – the  question of how can come to know it.</vt:lpstr>
      <vt:lpstr>The Modernist Paradigm in Sociology:  Critical themes / a set of ideas</vt:lpstr>
      <vt:lpstr>PowerPoint Presentation</vt:lpstr>
      <vt:lpstr>“the social”  includes and integrates all fields of human  activity – from religion to politics, from  housework to literature.</vt:lpstr>
      <vt:lpstr>(a) a totalising approach to the social</vt:lpstr>
      <vt:lpstr>PowerPoint Presentation</vt:lpstr>
      <vt:lpstr>PowerPoint Presentation</vt:lpstr>
      <vt:lpstr>reason, self-understanding of  modern society, the application of  understanding</vt:lpstr>
      <vt:lpstr>PowerPoint Presentation</vt:lpstr>
      <vt:lpstr>PowerPoint Presentation</vt:lpstr>
      <vt:lpstr>Sociological Modernism</vt:lpstr>
      <vt:lpstr>Dramatic transformations</vt:lpstr>
      <vt:lpstr>PowerPoint Presentation</vt:lpstr>
      <vt:lpstr>PowerPoint Presentation</vt:lpstr>
      <vt:lpstr>PowerPoint Presentation</vt:lpstr>
      <vt:lpstr>Karl Marx and Modernity</vt:lpstr>
      <vt:lpstr>Methodological Warnings:</vt:lpstr>
      <vt:lpstr>“Orthodox Marxism”, in the sense of  the theories approved by the parties  of the 5th International, is something  different again.</vt:lpstr>
      <vt:lpstr>PowerPoint Presentation</vt:lpstr>
      <vt:lpstr>PowerPoint Presentation</vt:lpstr>
      <vt:lpstr>Marx’s idea of modernity was shaped by  three developments:</vt:lpstr>
      <vt:lpstr>Marx’s empirical starting-point for  thinking about the new society is largely a projection of each of these  developments into the future.</vt:lpstr>
      <vt:lpstr>Holism / Totality</vt:lpstr>
      <vt:lpstr>PowerPoint Presentation</vt:lpstr>
      <vt:lpstr>PowerPoint Presentation</vt:lpstr>
      <vt:lpstr>PowerPoint Presentation</vt:lpstr>
      <vt:lpstr>Social Movements</vt:lpstr>
      <vt:lpstr>This class shapes society in its own image, at  the same time as it is itself shaped by the MoP it  is developing.</vt:lpstr>
      <vt:lpstr>PowerPoint Presentation</vt:lpstr>
      <vt:lpstr>PowerPoint Presentation</vt:lpstr>
      <vt:lpstr>Reflexivity and Rationality</vt:lpstr>
      <vt:lpstr>PowerPoint Presentation</vt:lpstr>
      <vt:lpstr>PowerPoint Presentation</vt:lpstr>
      <vt:lpstr>PowerPoint Presentation</vt:lpstr>
      <vt:lpstr>PowerPoint Presentation</vt:lpstr>
      <vt:lpstr>PowerPoint Presentation</vt:lpstr>
      <vt:lpstr>PowerPoint Presentation</vt:lpstr>
      <vt:lpstr>Max Weber’s Methodology</vt:lpstr>
      <vt:lpstr>PowerPoint Presentation</vt:lpstr>
      <vt:lpstr>PowerPoint Presentation</vt:lpstr>
      <vt:lpstr>Interpretative Sociology</vt:lpstr>
      <vt:lpstr>An exposition of Weber’s  methodological position can usefully  proceed with an analysis of each of  the concepts and contrasts involved in  the definition.</vt:lpstr>
      <vt:lpstr>Concept of Social Action: the characterization of  Sociology in terms of the understanding and</vt:lpstr>
      <vt:lpstr>PowerPoint Presentation</vt:lpstr>
      <vt:lpstr>Methodological Individualism:</vt:lpstr>
      <vt:lpstr>Interpretative Understanding</vt:lpstr>
      <vt:lpstr>Understanding or ‘Verstehen’ (Weber):</vt:lpstr>
      <vt:lpstr>PowerPoint Presentation</vt:lpstr>
      <vt:lpstr>PowerPoint Presentation</vt:lpstr>
      <vt:lpstr>PowerPoint Presentation</vt:lpstr>
      <vt:lpstr>Interpretative Understanding has two parts:</vt:lpstr>
      <vt:lpstr>PowerPoint Presentation</vt:lpstr>
      <vt:lpstr>PowerPoint Presentation</vt:lpstr>
      <vt:lpstr>Rule-governed  Shared Culture</vt:lpstr>
      <vt:lpstr>PowerPoint Presentation</vt:lpstr>
      <vt:lpstr>PowerPoint Presentation</vt:lpstr>
      <vt:lpstr>PowerPoint Presentation</vt:lpstr>
      <vt:lpstr>Indirect (Explanatory) Understanding</vt:lpstr>
      <vt:lpstr>PowerPoint Presentation</vt:lpstr>
      <vt:lpstr>PowerPoint Presentation</vt:lpstr>
      <vt:lpstr>PowerPoint Presentation</vt:lpstr>
      <vt:lpstr>Weber’s Interpretation of Modernity</vt:lpstr>
      <vt:lpstr>This shift has important consequences:</vt:lpstr>
      <vt:lpstr>There are a number of steps in this narrowing of the jurisdiction of  sociology.</vt:lpstr>
      <vt:lpstr>PowerPoint Presentation</vt:lpstr>
      <vt:lpstr>PowerPoint Presentation</vt:lpstr>
      <vt:lpstr>PowerPoint Presentation</vt:lpstr>
      <vt:lpstr>PowerPoint Presentation</vt:lpstr>
      <vt:lpstr>Typology of Social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primary differences between Weber and Marx on class:</vt:lpstr>
      <vt:lpstr>PowerPoint Presentation</vt:lpstr>
      <vt:lpstr>PowerPoint Presentation</vt:lpstr>
      <vt:lpstr>PowerPoint Presentation</vt:lpstr>
      <vt:lpstr>PowerPoint Presentation</vt:lpstr>
      <vt:lpstr>A major element in the method of Verstehen is what</vt:lpstr>
      <vt:lpstr>PowerPoint Presentation</vt:lpstr>
      <vt:lpstr>PowerPoint Presentation</vt:lpstr>
      <vt:lpstr>Ultra-modernism: The Structuralist Interpretation</vt:lpstr>
      <vt:lpstr>Structuralist  Theorists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Levi-Strauss performs two operations in his  account of human culture:</vt:lpstr>
      <vt:lpstr>PowerPoint Presentation</vt:lpstr>
      <vt:lpstr>PowerPoint Presentation</vt:lpstr>
      <vt:lpstr>Functional explanations?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a number of problems with this  claim, which I will not disentangle for you;  but it is worth thinking about as an unusual  approach to the problem of reflexivity.</vt:lpstr>
      <vt:lpstr>Society as Human Creation:  Western Marxism</vt:lpstr>
      <vt:lpstr>PowerPoint Presentation</vt:lpstr>
      <vt:lpstr>PowerPoint Presentation</vt:lpstr>
      <vt:lpstr>Western  Marxist  Theorists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Synthesising Modernity and Social Theory</vt:lpstr>
      <vt:lpstr>PowerPoint Presentation</vt:lpstr>
      <vt:lpstr>Wallerstein’s Works:  Three Major Intellectual  Influences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Capitalist World-System</vt:lpstr>
      <vt:lpstr>Core/Periphery</vt:lpstr>
      <vt:lpstr>Semi-periphery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Synthesising Modernity and Social Theory:  Anthony Giddens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Synthesising Modernity and Social Theory:  Jürgen Habermas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vt:lpstr>
      <vt:lpstr>The Public Sphere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Habermas versus Postmodernists</vt:lpstr>
      <vt:lpstr>Habermas has several main criticisms of  postmodernism</vt:lpstr>
      <vt:lpstr>Deconstructing Modernity:  The Feminist Challenge</vt:lpstr>
      <vt:lpstr>Social movements</vt:lpstr>
      <vt:lpstr>PowerPoint Presentation</vt:lpstr>
      <vt:lpstr>PowerPoint Presentation</vt:lpstr>
      <vt:lpstr>Empirical question of the compatibility / identity  of movements (versus class, ethnic, etc.  movements) is raised, as is the question of the  nature of (women’s, men’s identity).</vt:lpstr>
      <vt:lpstr>Reflexivity and Rationality</vt:lpstr>
      <vt:lpstr>PowerPoint Presentation</vt:lpstr>
      <vt:lpstr>Holism, etc.</vt:lpstr>
      <vt:lpstr>PowerPoint Presentation</vt:lpstr>
      <vt:lpstr>PowerPoint Presentation</vt:lpstr>
      <vt:lpstr>Periodisation Issue: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Deconstructing Modernity:  Towards Cultural Studies</vt:lpstr>
      <vt:lpstr>PowerPoint Presentation</vt:lpstr>
      <vt:lpstr>PowerPoint Presentation</vt:lpstr>
      <vt:lpstr>PowerPoint Presentation</vt:lpstr>
      <vt:lpstr>PowerPoint Presentation</vt:lpstr>
      <vt:lpstr>Culture [i.e. social movements]</vt:lpstr>
      <vt:lpstr>PowerPoint Presentation</vt:lpstr>
      <vt:lpstr>PowerPoint Presentation</vt:lpstr>
      <vt:lpstr>Rationality / Reflexivity:</vt:lpstr>
      <vt:lpstr>PowerPoint Presentation</vt:lpstr>
      <vt:lpstr>Michel Foucault</vt:lpstr>
      <vt:lpstr>Foucault:</vt:lpstr>
      <vt:lpstr>3. Power as constitutive of subjectivity etc. through power /  knowledge. NB contrast to RW's use of Frankfurt School model  of dominative / exploitative approach (instrumental rationality)  which assumes original human nature a la Marx's philosophical  anthropology.</vt:lpstr>
      <vt:lpstr>PowerPoint Presentation</vt:lpstr>
      <vt:lpstr>PowerPoint Presentation</vt:lpstr>
      <vt:lpstr>Common points (EPT / RW / MF)</vt:lpstr>
      <vt:lpstr>Deconstructing Modernity:  The Postmodernist Challenge</vt:lpstr>
      <vt:lpstr>Three central ideas:</vt:lpstr>
      <vt:lpstr>Postmodernist aesthetics</vt:lpstr>
      <vt:lpstr>PowerPoint Presentation</vt:lpstr>
      <vt:lpstr>The argument can be presented as a series of  contrasts: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Bryan Turner</vt:lpstr>
      <vt:lpstr>PowerPoint Presentation</vt:lpstr>
      <vt:lpstr>Postmodernism as Ontology / Epistemology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Feminism and postmodernism as a test case</vt:lpstr>
      <vt:lpstr>PowerPoint Presentation</vt:lpstr>
      <vt:lpstr>PowerPoint Presentation</vt:lpstr>
      <vt:lpstr>PowerPoint Presentation</vt:lpstr>
      <vt:lpstr>PowerPoint Presentation</vt:lpstr>
      <vt:lpstr>PowerPoint Presentation</vt:lpstr>
      <vt:lpstr>A New Totality</vt:lpstr>
      <vt:lpstr>PowerPoint Presentation</vt:lpstr>
      <vt:lpstr>PowerPoint Presentation</vt:lpstr>
      <vt:lpstr>Empirical responses to the postmodernists</vt:lpstr>
      <vt:lpstr>PowerPoint Presentation</vt:lpstr>
      <vt:lpstr>PowerPoint Presentation</vt:lpstr>
      <vt:lpstr>PowerPoint Presentation</vt:lpstr>
      <vt:lpstr>A New Totality  Modernity: India between Worlds</vt:lpstr>
      <vt:lpstr>According to Dipankar Gupta (2007), modernity can be  viewed in terms of the following features:</vt:lpstr>
      <vt:lpstr>Texts / References</vt:lpstr>
      <vt:lpstr>Texts / References</vt:lpstr>
      <vt:lpstr>Texts /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Interrogating Modernity</dc:title>
  <dc:creator>S MALLICK</dc:creator>
  <cp:lastModifiedBy>A B SATYAPRAKASH</cp:lastModifiedBy>
  <cp:revision>5</cp:revision>
  <dcterms:created xsi:type="dcterms:W3CDTF">2017-10-10T22:01:39Z</dcterms:created>
  <dcterms:modified xsi:type="dcterms:W3CDTF">2021-08-31T06:19:53Z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2011-03-31T00:00:00Z</vt:filetime>
  </property>
  <property fmtid="{D5CDD505-2E9C-101B-9397-08002B2CF9AE}" pid="3" name="Creator">
    <vt:lpwstr>Acrobat PDFMaker 9.0 for PowerPoint</vt:lpwstr>
  </property>
  <property fmtid="{D5CDD505-2E9C-101B-9397-08002B2CF9AE}" pid="4" name="LastSaved">
    <vt:filetime>2017-10-10T00:00:00Z</vt:filetime>
  </property>
</Properties>
</file>